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42" r:id="rId2"/>
    <p:sldId id="385" r:id="rId3"/>
    <p:sldId id="412"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108" d="100"/>
          <a:sy n="108" d="100"/>
        </p:scale>
        <p:origin x="-1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5700" y="701675"/>
            <a:ext cx="4622800" cy="3468688"/>
          </a:xfrm>
          <a:ln/>
        </p:spPr>
      </p:sp>
      <p:sp>
        <p:nvSpPr>
          <p:cNvPr id="8195" name="Notes Placeholder 2"/>
          <p:cNvSpPr>
            <a:spLocks noGrp="1"/>
          </p:cNvSpPr>
          <p:nvPr>
            <p:ph type="body" idx="1"/>
          </p:nvPr>
        </p:nvSpPr>
        <p:spPr>
          <a:noFill/>
          <a:ln/>
        </p:spPr>
        <p:txBody>
          <a:bodyPr/>
          <a:lstStyle/>
          <a:p>
            <a:endParaRPr lang="ko-KR" altLang="en-US" smtClean="0">
              <a:ea typeface="굴림" charset="-127"/>
            </a:endParaRPr>
          </a:p>
        </p:txBody>
      </p:sp>
      <p:sp>
        <p:nvSpPr>
          <p:cNvPr id="8196" name="Header Placeholder 3"/>
          <p:cNvSpPr>
            <a:spLocks noGrp="1"/>
          </p:cNvSpPr>
          <p:nvPr>
            <p:ph type="hdr" sz="quarter"/>
          </p:nvPr>
        </p:nvSpPr>
        <p:spPr>
          <a:xfrm>
            <a:off x="3467100" y="-120650"/>
            <a:ext cx="2814638" cy="431800"/>
          </a:xfrm>
          <a:noFill/>
        </p:spPr>
        <p:txBody>
          <a:bodyPr/>
          <a:lstStyle/>
          <a:p>
            <a:r>
              <a:rPr lang="en-US" altLang="ko-KR" smtClean="0"/>
              <a:t>doc.: IEEE 802.15-09-0114-00-004g-Trends-in-SUN-capacity</a:t>
            </a:r>
          </a:p>
        </p:txBody>
      </p:sp>
      <p:sp>
        <p:nvSpPr>
          <p:cNvPr id="8197" name="Date Placeholder 4"/>
          <p:cNvSpPr>
            <a:spLocks noGrp="1"/>
          </p:cNvSpPr>
          <p:nvPr>
            <p:ph type="dt" sz="quarter" idx="1"/>
          </p:nvPr>
        </p:nvSpPr>
        <p:spPr>
          <a:xfrm>
            <a:off x="654050" y="95250"/>
            <a:ext cx="2736850" cy="215900"/>
          </a:xfrm>
          <a:noFill/>
        </p:spPr>
        <p:txBody>
          <a:bodyPr/>
          <a:lstStyle/>
          <a:p>
            <a:r>
              <a:rPr lang="en-US" altLang="ko-KR" smtClean="0"/>
              <a:t>&lt;month year&gt;</a:t>
            </a:r>
          </a:p>
        </p:txBody>
      </p:sp>
      <p:sp>
        <p:nvSpPr>
          <p:cNvPr id="8198" name="Footer Placeholder 5"/>
          <p:cNvSpPr>
            <a:spLocks noGrp="1"/>
          </p:cNvSpPr>
          <p:nvPr>
            <p:ph type="ftr" sz="quarter" idx="4"/>
          </p:nvPr>
        </p:nvSpPr>
        <p:spPr>
          <a:xfrm>
            <a:off x="3771900" y="8985250"/>
            <a:ext cx="2509838" cy="369888"/>
          </a:xfrm>
          <a:noFill/>
        </p:spPr>
        <p:txBody>
          <a:bodyPr/>
          <a:lstStyle/>
          <a:p>
            <a:pPr lvl="4"/>
            <a:r>
              <a:rPr lang="en-US" altLang="ko-KR" smtClean="0"/>
              <a:t>Emmanuel Monnerie, Landis+Gyr</a:t>
            </a:r>
          </a:p>
        </p:txBody>
      </p:sp>
      <p:sp>
        <p:nvSpPr>
          <p:cNvPr id="8199" name="Slide Number Placeholder 6"/>
          <p:cNvSpPr>
            <a:spLocks noGrp="1"/>
          </p:cNvSpPr>
          <p:nvPr>
            <p:ph type="sldNum" sz="quarter" idx="5"/>
          </p:nvPr>
        </p:nvSpPr>
        <p:spPr>
          <a:xfrm>
            <a:off x="2933700" y="8985250"/>
            <a:ext cx="801688" cy="184150"/>
          </a:xfrm>
          <a:noFill/>
        </p:spPr>
        <p:txBody>
          <a:bodyPr/>
          <a:lstStyle/>
          <a:p>
            <a:r>
              <a:rPr lang="en-US" altLang="ko-KR" smtClean="0"/>
              <a:t>Page </a:t>
            </a:r>
            <a:fld id="{E0723906-4471-4A4A-831B-F6966EB6FE49}"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Nov. 2012</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56BEC2EA-1D7B-457D-BD29-5C3FD9FCA07C}"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802.15-12-0715-00-004m</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8CEBDBE3-66B9-41A8-9C9D-3C3230B5DDAA}" type="slidenum">
              <a:rPr lang="en-US" altLang="ko-KR">
                <a:ea typeface="MS PGothic" pitchFamily="34" charset="-128"/>
              </a:rPr>
              <a:pPr algn="ctr"/>
              <a:t>1</a:t>
            </a:fld>
            <a:endParaRPr lang="en-US" altLang="ko-KR">
              <a:ea typeface="MS PGothic" pitchFamily="34" charset="-128"/>
            </a:endParaRPr>
          </a:p>
        </p:txBody>
      </p:sp>
      <p:sp>
        <p:nvSpPr>
          <p:cNvPr id="2051" name="Rectangle 4"/>
          <p:cNvSpPr>
            <a:spLocks noGrp="1" noChangeArrowheads="1"/>
          </p:cNvSpPr>
          <p:nvPr>
            <p:ph type="dt" sz="quarter" idx="10"/>
          </p:nvPr>
        </p:nvSpPr>
        <p:spPr>
          <a:noFill/>
        </p:spPr>
        <p:txBody>
          <a:bodyPr/>
          <a:lstStyle/>
          <a:p>
            <a:r>
              <a:rPr lang="en-US" altLang="ko-KR" dirty="0" smtClean="0">
                <a:ea typeface="MS PGothic" pitchFamily="34" charset="-128"/>
              </a:rPr>
              <a:t>Nov. 2013</a:t>
            </a:r>
          </a:p>
        </p:txBody>
      </p:sp>
      <p:sp>
        <p:nvSpPr>
          <p:cNvPr id="6" name="Rectangle 4"/>
          <p:cNvSpPr>
            <a:spLocks noChangeArrowheads="1"/>
          </p:cNvSpPr>
          <p:nvPr/>
        </p:nvSpPr>
        <p:spPr bwMode="auto">
          <a:xfrm>
            <a:off x="228600" y="765175"/>
            <a:ext cx="8610600" cy="5724644"/>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a:t>
            </a:r>
            <a:r>
              <a:rPr lang="en-US" altLang="ko-KR" sz="1800" dirty="0">
                <a:ea typeface="굴림" pitchFamily="50" charset="-127"/>
              </a:rPr>
              <a:t> Proposed comment </a:t>
            </a:r>
            <a:r>
              <a:rPr lang="en-US" altLang="ko-KR" sz="1800" dirty="0" smtClean="0">
                <a:ea typeface="굴림" pitchFamily="50" charset="-127"/>
              </a:rPr>
              <a:t>resolution for CID 78</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Date Submitted: </a:t>
            </a:r>
            <a:r>
              <a:rPr lang="en-US" altLang="ko-KR" sz="1800" dirty="0" smtClean="0">
                <a:ea typeface="굴림" pitchFamily="50" charset="-127"/>
              </a:rPr>
              <a:t>Nov. </a:t>
            </a:r>
            <a:r>
              <a:rPr lang="en-US" altLang="ko-KR" sz="1800" dirty="0">
                <a:ea typeface="굴림" pitchFamily="50" charset="-127"/>
              </a:rPr>
              <a:t>2013</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US" altLang="ko-KR" sz="1800" dirty="0" err="1" smtClean="0">
                <a:ea typeface="굴림" pitchFamily="50" charset="-127"/>
              </a:rPr>
              <a:t>Jaehwan</a:t>
            </a:r>
            <a:r>
              <a:rPr lang="en-US" altLang="ko-KR" sz="1800" dirty="0" smtClean="0">
                <a:ea typeface="굴림" pitchFamily="50" charset="-127"/>
              </a:rPr>
              <a:t> Kim, </a:t>
            </a:r>
            <a:r>
              <a:rPr lang="en-US" altLang="ko-KR" sz="1800" dirty="0" err="1" smtClean="0">
                <a:ea typeface="굴림" pitchFamily="50" charset="-127"/>
              </a:rPr>
              <a:t>Byunghak</a:t>
            </a:r>
            <a:r>
              <a:rPr lang="en-US" altLang="ko-KR" sz="1800" dirty="0" smtClean="0">
                <a:ea typeface="굴림" pitchFamily="50" charset="-127"/>
              </a:rPr>
              <a:t> Kim, </a:t>
            </a:r>
            <a:r>
              <a:rPr lang="en-US" altLang="ko-KR" sz="1800" dirty="0" err="1" smtClean="0">
                <a:ea typeface="굴림" pitchFamily="50" charset="-127"/>
              </a:rPr>
              <a:t>Youngae</a:t>
            </a:r>
            <a:r>
              <a:rPr lang="en-US" altLang="ko-KR" sz="1800" dirty="0">
                <a:ea typeface="굴림" pitchFamily="50" charset="-127"/>
              </a:rPr>
              <a:t> </a:t>
            </a:r>
            <a:r>
              <a:rPr lang="en-US" altLang="ko-KR" sz="1800" dirty="0" err="1" smtClean="0">
                <a:ea typeface="굴림" pitchFamily="50" charset="-127"/>
              </a:rPr>
              <a:t>Jeon</a:t>
            </a:r>
            <a:r>
              <a:rPr lang="en-US" altLang="ko-KR" sz="1800" dirty="0" smtClean="0">
                <a:ea typeface="굴림" pitchFamily="50" charset="-127"/>
              </a:rPr>
              <a:t>, </a:t>
            </a:r>
            <a:r>
              <a:rPr lang="en-US" altLang="ko-KR" sz="1800" dirty="0" err="1" smtClean="0">
                <a:ea typeface="굴림" pitchFamily="50" charset="-127"/>
              </a:rPr>
              <a:t>Sangsung</a:t>
            </a:r>
            <a:r>
              <a:rPr lang="en-US" altLang="ko-KR" sz="1800" dirty="0" smtClean="0">
                <a:ea typeface="굴림" pitchFamily="50" charset="-127"/>
              </a:rPr>
              <a:t> Choi (ETRI), and </a:t>
            </a:r>
            <a:r>
              <a:rPr lang="en-GB" altLang="ko-KR" sz="1800" dirty="0" err="1" smtClean="0"/>
              <a:t>Soo</a:t>
            </a:r>
            <a:r>
              <a:rPr lang="en-GB" altLang="ko-KR" sz="1800" dirty="0" smtClean="0"/>
              <a:t>-Young </a:t>
            </a:r>
            <a:r>
              <a:rPr lang="en-GB" altLang="ko-KR" sz="1800" dirty="0"/>
              <a:t>Chang (SYCA</a:t>
            </a:r>
            <a:r>
              <a:rPr lang="en-GB" altLang="ko-KR" sz="1800" dirty="0" smtClean="0"/>
              <a:t>)</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smtClean="0">
                <a:ea typeface="굴림" pitchFamily="50" charset="-127"/>
              </a:rPr>
              <a:t>kimj@etri.re.kr</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smtClean="0">
                <a:solidFill>
                  <a:schemeClr val="tx2"/>
                </a:solidFill>
                <a:ea typeface="굴림" pitchFamily="50" charset="-127"/>
              </a:rPr>
              <a:t>+82 860 5338</a:t>
            </a:r>
            <a:r>
              <a:rPr lang="en-US" altLang="ko-KR" sz="1800" dirty="0" smtClean="0">
                <a:ea typeface="굴림" pitchFamily="50" charset="-127"/>
              </a:rPr>
              <a:t>, </a:t>
            </a:r>
            <a:r>
              <a:rPr lang="en-US" altLang="ko-KR" sz="1800" dirty="0">
                <a:ea typeface="굴림" pitchFamily="50" charset="-127"/>
              </a:rPr>
              <a:t>E-Mail: </a:t>
            </a:r>
            <a:r>
              <a:rPr lang="en-US" altLang="ko-KR" sz="1800" dirty="0" smtClean="0">
                <a:ea typeface="굴림" pitchFamily="50" charset="-127"/>
              </a:rPr>
              <a:t>kimj@etri.re.kr </a:t>
            </a:r>
            <a:r>
              <a:rPr lang="en-US" altLang="ko-KR" sz="1800" dirty="0">
                <a:ea typeface="굴림" pitchFamily="50" charset="-127"/>
              </a:rPr>
              <a:t>	</a:t>
            </a:r>
          </a:p>
          <a:p>
            <a:pPr marL="914400" indent="-914400">
              <a:spcBef>
                <a:spcPts val="600"/>
              </a:spcBef>
              <a:defRPr/>
            </a:pPr>
            <a:r>
              <a:rPr lang="en-US" altLang="ko-KR" sz="1800" b="1" dirty="0">
                <a:ea typeface="굴림" pitchFamily="50" charset="-127"/>
              </a:rPr>
              <a:t>Re:</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Abstract: </a:t>
            </a:r>
            <a:r>
              <a:rPr lang="en-US" altLang="ko-KR" sz="1800" dirty="0"/>
              <a:t>This document provides proposed resolution for </a:t>
            </a:r>
            <a:r>
              <a:rPr lang="en-US" altLang="ko-KR" sz="1800" dirty="0" smtClean="0">
                <a:ea typeface="굴림" pitchFamily="50" charset="-127"/>
              </a:rPr>
              <a:t>CID 78 </a:t>
            </a:r>
            <a:r>
              <a:rPr lang="en-US" altLang="ko-KR" sz="1800" dirty="0" smtClean="0"/>
              <a:t>of TG4m SB Recirculation Ballot 1</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Purpose: Notice: </a:t>
            </a:r>
            <a:r>
              <a:rPr lang="en-US" altLang="ko-KR"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Release:</a:t>
            </a:r>
            <a:r>
              <a:rPr lang="en-US" altLang="ko-KR" sz="1800" dirty="0">
                <a:ea typeface="굴림" pitchFamily="50" charset="-127"/>
              </a:rPr>
              <a:t>	The contributor acknowledges and accepts that this contribution becomes the property of IEEE and may be made publicly available by P802.15.	</a:t>
            </a:r>
          </a:p>
        </p:txBody>
      </p:sp>
      <p:sp>
        <p:nvSpPr>
          <p:cNvPr id="7" name="바닥글 개체 틀 4"/>
          <p:cNvSpPr>
            <a:spLocks noGrp="1"/>
          </p:cNvSpPr>
          <p:nvPr>
            <p:ph type="ftr" sz="quarter" idx="11"/>
          </p:nvPr>
        </p:nvSpPr>
        <p:spPr>
          <a:xfrm>
            <a:off x="5486400" y="6475413"/>
            <a:ext cx="3124200" cy="184150"/>
          </a:xfrm>
          <a:noFill/>
        </p:spPr>
        <p:txBody>
          <a:bodyPr/>
          <a:lstStyle/>
          <a:p>
            <a:r>
              <a:rPr lang="de-DE" altLang="ko-KR" dirty="0" smtClean="0"/>
              <a:t>Jaehwan Kim </a:t>
            </a:r>
            <a:endParaRPr lang="en-US" altLang="ko-K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t>Nov. 2013</a:t>
            </a:r>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78</a:t>
            </a:r>
          </a:p>
        </p:txBody>
      </p:sp>
      <p:sp>
        <p:nvSpPr>
          <p:cNvPr id="3077" name="내용 개체 틀 2"/>
          <p:cNvSpPr>
            <a:spLocks noGrp="1"/>
          </p:cNvSpPr>
          <p:nvPr>
            <p:ph idx="1"/>
          </p:nvPr>
        </p:nvSpPr>
        <p:spPr>
          <a:xfrm>
            <a:off x="685800" y="1773238"/>
            <a:ext cx="7847013" cy="4322762"/>
          </a:xfrm>
        </p:spPr>
        <p:txBody>
          <a:bodyPr/>
          <a:lstStyle/>
          <a:p>
            <a:r>
              <a:rPr lang="en-US" altLang="ko-KR" dirty="0" smtClean="0">
                <a:ea typeface="굴림" charset="-127"/>
              </a:rPr>
              <a:t>Related </a:t>
            </a:r>
            <a:r>
              <a:rPr lang="en-US" altLang="ko-KR" dirty="0" err="1" smtClean="0">
                <a:ea typeface="굴림" charset="-127"/>
              </a:rPr>
              <a:t>Subclause</a:t>
            </a:r>
            <a:endParaRPr lang="en-US" altLang="ko-KR" dirty="0" smtClean="0">
              <a:ea typeface="굴림" charset="-127"/>
            </a:endParaRPr>
          </a:p>
          <a:p>
            <a:pPr lvl="1"/>
            <a:r>
              <a:rPr lang="en-US" altLang="ko-KR" dirty="0" smtClean="0">
                <a:ea typeface="굴림" charset="-127"/>
              </a:rPr>
              <a:t>5.3.15.2, Page 38 Line 12</a:t>
            </a:r>
          </a:p>
          <a:p>
            <a:r>
              <a:rPr lang="en-US" altLang="ko-KR" dirty="0" smtClean="0">
                <a:ea typeface="굴림" charset="-127"/>
              </a:rPr>
              <a:t>Comment</a:t>
            </a:r>
          </a:p>
          <a:p>
            <a:pPr lvl="1"/>
            <a:r>
              <a:rPr lang="en-US" altLang="ko-KR" dirty="0">
                <a:ea typeface="굴림" charset="-127"/>
              </a:rPr>
              <a:t>Please specify if "omitted" means "equal to zero": a field of non-variable length (see Fig. 59dh) cannot be omitted. Modify sentence "This field may be omitted if the new Start Band Edge</a:t>
            </a:r>
            <a:r>
              <a:rPr lang="en-US" altLang="ko-KR" dirty="0" smtClean="0">
                <a:ea typeface="굴림" charset="-127"/>
              </a:rPr>
              <a:t>..:"</a:t>
            </a:r>
          </a:p>
          <a:p>
            <a:r>
              <a:rPr lang="en-US" altLang="ko-KR" dirty="0" smtClean="0">
                <a:ea typeface="굴림" charset="-127"/>
              </a:rPr>
              <a:t>Proposed Change</a:t>
            </a:r>
          </a:p>
          <a:p>
            <a:pPr lvl="1"/>
            <a:r>
              <a:rPr lang="en-US" altLang="ko-KR" dirty="0">
                <a:ea typeface="굴림" charset="-127"/>
              </a:rPr>
              <a:t>Sentence should read "This field may be zero if the new Start Band Edge</a:t>
            </a:r>
            <a:r>
              <a:rPr lang="en-US" altLang="ko-KR" dirty="0" smtClean="0">
                <a:ea typeface="굴림" charset="-127"/>
              </a:rPr>
              <a:t>..."</a:t>
            </a:r>
          </a:p>
        </p:txBody>
      </p:sp>
      <p:sp>
        <p:nvSpPr>
          <p:cNvPr id="6" name="바닥글 개체 틀 4"/>
          <p:cNvSpPr>
            <a:spLocks noGrp="1"/>
          </p:cNvSpPr>
          <p:nvPr>
            <p:ph type="ftr" sz="quarter" idx="11"/>
          </p:nvPr>
        </p:nvSpPr>
        <p:spPr>
          <a:xfrm>
            <a:off x="5486400" y="6475413"/>
            <a:ext cx="3124200" cy="184150"/>
          </a:xfrm>
          <a:noFill/>
        </p:spPr>
        <p:txBody>
          <a:bodyPr/>
          <a:lstStyle/>
          <a:p>
            <a:r>
              <a:rPr lang="de-DE" altLang="ko-KR" dirty="0" smtClean="0"/>
              <a:t>Jaehwan Kim </a:t>
            </a:r>
            <a:endParaRPr lang="en-US" altLang="ko-K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t>Nov. 2013</a:t>
            </a:r>
          </a:p>
        </p:txBody>
      </p:sp>
      <p:sp>
        <p:nvSpPr>
          <p:cNvPr id="3075" name="바닥글 개체 틀 4"/>
          <p:cNvSpPr>
            <a:spLocks noGrp="1"/>
          </p:cNvSpPr>
          <p:nvPr>
            <p:ph type="ftr" sz="quarter" idx="11"/>
          </p:nvPr>
        </p:nvSpPr>
        <p:spPr>
          <a:noFill/>
        </p:spPr>
        <p:txBody>
          <a:bodyPr/>
          <a:lstStyle/>
          <a:p>
            <a:r>
              <a:rPr lang="de-DE" altLang="ko-KR" dirty="0" smtClean="0"/>
              <a:t>Jaehwan Kim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78 (cont’d)</a:t>
            </a:r>
          </a:p>
        </p:txBody>
      </p:sp>
      <p:sp>
        <p:nvSpPr>
          <p:cNvPr id="3077" name="내용 개체 틀 2"/>
          <p:cNvSpPr>
            <a:spLocks noGrp="1"/>
          </p:cNvSpPr>
          <p:nvPr>
            <p:ph idx="1"/>
          </p:nvPr>
        </p:nvSpPr>
        <p:spPr>
          <a:xfrm>
            <a:off x="685800" y="1773238"/>
            <a:ext cx="7847013" cy="4322762"/>
          </a:xfrm>
        </p:spPr>
        <p:txBody>
          <a:bodyPr/>
          <a:lstStyle/>
          <a:p>
            <a:r>
              <a:rPr lang="en-US" altLang="ko-KR" dirty="0" smtClean="0">
                <a:ea typeface="굴림" charset="-127"/>
              </a:rPr>
              <a:t>Proposed Resolution</a:t>
            </a:r>
          </a:p>
          <a:p>
            <a:pPr lvl="1"/>
            <a:r>
              <a:rPr lang="en-US" altLang="ko-KR" dirty="0" smtClean="0">
                <a:ea typeface="굴림" charset="-127"/>
              </a:rPr>
              <a:t>Accept in Principle</a:t>
            </a:r>
          </a:p>
          <a:p>
            <a:pPr lvl="1"/>
            <a:r>
              <a:rPr lang="en-US" altLang="ko-KR" dirty="0"/>
              <a:t>Delete line 12 and 13 on page 38 starting with "This field may be omitted…". Also change octet count of DBS Response Information in figure 59dg from 7/10 to 10</a:t>
            </a:r>
            <a:r>
              <a:rPr lang="en-US" altLang="ko-KR" dirty="0" smtClean="0"/>
              <a:t>.</a:t>
            </a:r>
            <a:endParaRPr lang="en-US" altLang="ko-KR"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47802</TotalTime>
  <Words>207</Words>
  <Application>Microsoft Office PowerPoint</Application>
  <PresentationFormat>화면 슬라이드 쇼(4:3)</PresentationFormat>
  <Paragraphs>33</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PowerPoint 프레젠테이션</vt:lpstr>
      <vt:lpstr>CID 78</vt:lpstr>
      <vt:lpstr>CID 78 (cont’d)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jhkim</cp:lastModifiedBy>
  <cp:revision>754</cp:revision>
  <cp:lastPrinted>1998-02-10T13:28:06Z</cp:lastPrinted>
  <dcterms:created xsi:type="dcterms:W3CDTF">1999-11-08T18:59:45Z</dcterms:created>
  <dcterms:modified xsi:type="dcterms:W3CDTF">2013-11-14T19:24:02Z</dcterms:modified>
</cp:coreProperties>
</file>