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77" r:id="rId4"/>
    <p:sldId id="276" r:id="rId5"/>
    <p:sldId id="296" r:id="rId6"/>
    <p:sldId id="297" r:id="rId7"/>
    <p:sldId id="298" r:id="rId8"/>
    <p:sldId id="295" r:id="rId9"/>
    <p:sldId id="299"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9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9316" autoAdjust="0"/>
  </p:normalViewPr>
  <p:slideViewPr>
    <p:cSldViewPr>
      <p:cViewPr varScale="1">
        <p:scale>
          <a:sx n="74" d="100"/>
          <a:sy n="74" d="100"/>
        </p:scale>
        <p:origin x="-294" y="-102"/>
      </p:cViewPr>
      <p:guideLst>
        <p:guide orient="horz" pos="2160"/>
        <p:guide pos="2880"/>
      </p:guideLst>
    </p:cSldViewPr>
  </p:slideViewPr>
  <p:notesTextViewPr>
    <p:cViewPr>
      <p:scale>
        <a:sx n="1" d="1"/>
        <a:sy n="1" d="1"/>
      </p:scale>
      <p:origin x="0" y="0"/>
    </p:cViewPr>
  </p:notesTextViewPr>
  <p:sorterViewPr>
    <p:cViewPr>
      <p:scale>
        <a:sx n="80" d="100"/>
        <a:sy n="80" d="100"/>
      </p:scale>
      <p:origin x="0" y="99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mn-ea"/>
              </a:defRPr>
            </a:lvl1pPr>
          </a:lstStyle>
          <a:p>
            <a:pPr>
              <a:defRPr/>
            </a:pPr>
            <a:r>
              <a:rPr lang="fi-FI"/>
              <a:t>Jon Adams, Lilee Systems</a:t>
            </a:r>
            <a:endParaRPr lang="en-US"/>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pPr>
              <a:defRPr/>
            </a:pPr>
            <a:r>
              <a:rPr lang="en-US"/>
              <a:t>Page </a:t>
            </a:r>
            <a:fld id="{DA46D31D-9480-4E70-AB4B-AE276F5066E1}" type="slidenum">
              <a:rPr lang="en-US"/>
              <a:pPr>
                <a:defRPr/>
              </a:pPr>
              <a:t>‹#›</a:t>
            </a:fld>
            <a:endParaRPr lang="en-US"/>
          </a:p>
        </p:txBody>
      </p:sp>
      <p:sp>
        <p:nvSpPr>
          <p:cNvPr id="2355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355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33450">
              <a:defRPr/>
            </a:pPr>
            <a:r>
              <a:rPr lang="en-US">
                <a:latin typeface="Times New Roman" charset="0"/>
                <a:ea typeface="ＭＳ Ｐゴシック" charset="0"/>
              </a:rPr>
              <a:t>Submission</a:t>
            </a:r>
          </a:p>
        </p:txBody>
      </p:sp>
      <p:sp>
        <p:nvSpPr>
          <p:cNvPr id="2356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10464426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mn-ea"/>
              </a:defRPr>
            </a:lvl1pPr>
          </a:lstStyle>
          <a:p>
            <a:pPr>
              <a:defRPr/>
            </a:pPr>
            <a:r>
              <a:rPr lang="en-US"/>
              <a:t>doc.: IEEE 802.15-12-0026-00-0ptc</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mn-ea"/>
              </a:defRPr>
            </a:lvl1pPr>
          </a:lstStyle>
          <a:p>
            <a:pPr>
              <a:defRPr/>
            </a:pPr>
            <a:r>
              <a:rPr lang="en-US"/>
              <a:t>&lt;month year&gt;</a:t>
            </a:r>
          </a:p>
        </p:txBody>
      </p:sp>
      <p:sp>
        <p:nvSpPr>
          <p:cNvPr id="204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mn-ea"/>
              </a:defRPr>
            </a:lvl5pPr>
          </a:lstStyle>
          <a:p>
            <a:pPr lvl="4">
              <a:defRPr/>
            </a:pPr>
            <a:r>
              <a:rPr lang="fi-FI"/>
              <a:t>Jon Adams, Lilee Systems</a:t>
            </a:r>
            <a:endParaRPr lang="en-US"/>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pPr>
              <a:defRPr/>
            </a:pPr>
            <a:r>
              <a:rPr lang="en-US"/>
              <a:t>Page </a:t>
            </a:r>
            <a:fld id="{4D215845-BFAA-4E19-8D56-3F4ABBD107CA}" type="slidenum">
              <a:rPr lang="en-US"/>
              <a:pPr>
                <a:defRPr/>
              </a:pPr>
              <a:t>‹#›</a:t>
            </a:fld>
            <a:endParaRPr lang="en-US"/>
          </a:p>
        </p:txBody>
      </p:sp>
      <p:sp>
        <p:nvSpPr>
          <p:cNvPr id="2048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2048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049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85404732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20483" name="Notes Placeholder 2"/>
          <p:cNvSpPr>
            <a:spLocks noGrp="1"/>
          </p:cNvSpPr>
          <p:nvPr>
            <p:ph type="body" idx="1"/>
          </p:nvPr>
        </p:nvSpPr>
        <p:spPr>
          <a:noFill/>
        </p:spPr>
        <p:txBody>
          <a:bodyPr/>
          <a:lstStyle/>
          <a:p>
            <a:endParaRPr lang="en-US" smtClean="0"/>
          </a:p>
        </p:txBody>
      </p:sp>
      <p:sp>
        <p:nvSpPr>
          <p:cNvPr id="4" name="Header Placeholder 3"/>
          <p:cNvSpPr>
            <a:spLocks noGrp="1"/>
          </p:cNvSpPr>
          <p:nvPr>
            <p:ph type="hdr" sz="quarter"/>
          </p:nvPr>
        </p:nvSpPr>
        <p:spPr/>
        <p:txBody>
          <a:bodyPr/>
          <a:lstStyle/>
          <a:p>
            <a:pPr>
              <a:defRPr/>
            </a:pPr>
            <a:r>
              <a:rPr lang="en-US"/>
              <a:t>doc.: IEEE 802.15-12-0026-00-0ptc</a:t>
            </a:r>
          </a:p>
        </p:txBody>
      </p:sp>
      <p:sp>
        <p:nvSpPr>
          <p:cNvPr id="5" name="Date Placeholder 4"/>
          <p:cNvSpPr>
            <a:spLocks noGrp="1"/>
          </p:cNvSpPr>
          <p:nvPr>
            <p:ph type="dt" sz="quarter" idx="1"/>
          </p:nvPr>
        </p:nvSpPr>
        <p:spPr/>
        <p:txBody>
          <a:bodyPr/>
          <a:lstStyle/>
          <a:p>
            <a:pPr>
              <a:defRPr/>
            </a:pPr>
            <a:r>
              <a:rPr lang="en-US"/>
              <a:t>&lt;month year&gt;</a:t>
            </a:r>
          </a:p>
        </p:txBody>
      </p:sp>
      <p:sp>
        <p:nvSpPr>
          <p:cNvPr id="6" name="Footer Placeholder 5"/>
          <p:cNvSpPr>
            <a:spLocks noGrp="1"/>
          </p:cNvSpPr>
          <p:nvPr>
            <p:ph type="ftr" sz="quarter" idx="4"/>
          </p:nvPr>
        </p:nvSpPr>
        <p:spPr/>
        <p:txBody>
          <a:bodyPr/>
          <a:lstStyle/>
          <a:p>
            <a:pPr lvl="4">
              <a:defRPr/>
            </a:pPr>
            <a:r>
              <a:rPr lang="fi-FI"/>
              <a:t>Jon Adams, Lilee Systems</a:t>
            </a:r>
            <a:endParaRPr lang="en-US"/>
          </a:p>
        </p:txBody>
      </p:sp>
      <p:sp>
        <p:nvSpPr>
          <p:cNvPr id="20487" name="Slide Number Placeholder 6"/>
          <p:cNvSpPr>
            <a:spLocks noGrp="1"/>
          </p:cNvSpPr>
          <p:nvPr>
            <p:ph type="sldNum" sz="quarter" idx="5"/>
          </p:nvPr>
        </p:nvSpPr>
        <p:spPr>
          <a:noFill/>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Page </a:t>
            </a:r>
            <a:fld id="{5E6787D6-FC09-472F-A06C-D228C868B300}" type="slidenum">
              <a:rPr lang="en-US" smtClean="0"/>
              <a:pPr/>
              <a:t>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8027FB-C1A5-4189-AAC5-9BD7379A9A7A}" type="slidenum">
              <a:rPr lang="en-US"/>
              <a:pPr>
                <a:defRPr/>
              </a:pPr>
              <a:t>‹#›</a:t>
            </a:fld>
            <a:endParaRPr lang="en-US"/>
          </a:p>
        </p:txBody>
      </p:sp>
    </p:spTree>
    <p:extLst>
      <p:ext uri="{BB962C8B-B14F-4D97-AF65-F5344CB8AC3E}">
        <p14:creationId xmlns:p14="http://schemas.microsoft.com/office/powerpoint/2010/main" val="23320960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46F3304-9F4C-4244-A5EC-21F6BB786C18}" type="slidenum">
              <a:rPr lang="en-US"/>
              <a:pPr>
                <a:defRPr/>
              </a:pPr>
              <a:t>‹#›</a:t>
            </a:fld>
            <a:endParaRPr lang="en-US"/>
          </a:p>
        </p:txBody>
      </p:sp>
    </p:spTree>
    <p:extLst>
      <p:ext uri="{BB962C8B-B14F-4D97-AF65-F5344CB8AC3E}">
        <p14:creationId xmlns:p14="http://schemas.microsoft.com/office/powerpoint/2010/main" val="3838808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8BAFBF8-4DBF-4F14-9BD9-3CA2471D9474}" type="slidenum">
              <a:rPr lang="en-US"/>
              <a:pPr>
                <a:defRPr/>
              </a:pPr>
              <a:t>‹#›</a:t>
            </a:fld>
            <a:endParaRPr lang="en-US"/>
          </a:p>
        </p:txBody>
      </p:sp>
    </p:spTree>
    <p:extLst>
      <p:ext uri="{BB962C8B-B14F-4D97-AF65-F5344CB8AC3E}">
        <p14:creationId xmlns:p14="http://schemas.microsoft.com/office/powerpoint/2010/main" val="2863590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973466A-90C4-4832-A300-55DCE5069FD4}" type="slidenum">
              <a:rPr lang="en-US"/>
              <a:pPr>
                <a:defRPr/>
              </a:pPr>
              <a:t>‹#›</a:t>
            </a:fld>
            <a:endParaRPr lang="en-US"/>
          </a:p>
        </p:txBody>
      </p:sp>
    </p:spTree>
    <p:extLst>
      <p:ext uri="{BB962C8B-B14F-4D97-AF65-F5344CB8AC3E}">
        <p14:creationId xmlns:p14="http://schemas.microsoft.com/office/powerpoint/2010/main" val="1673178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0B815A7-8723-4834-B0BE-8544BDA97B2E}" type="slidenum">
              <a:rPr lang="en-US"/>
              <a:pPr>
                <a:defRPr/>
              </a:pPr>
              <a:t>‹#›</a:t>
            </a:fld>
            <a:endParaRPr lang="en-US"/>
          </a:p>
        </p:txBody>
      </p:sp>
    </p:spTree>
    <p:extLst>
      <p:ext uri="{BB962C8B-B14F-4D97-AF65-F5344CB8AC3E}">
        <p14:creationId xmlns:p14="http://schemas.microsoft.com/office/powerpoint/2010/main" val="723828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192C6C1-AAD8-48B7-AC58-87BF980A612D}" type="slidenum">
              <a:rPr lang="en-US"/>
              <a:pPr>
                <a:defRPr/>
              </a:pPr>
              <a:t>‹#›</a:t>
            </a:fld>
            <a:endParaRPr lang="en-US"/>
          </a:p>
        </p:txBody>
      </p:sp>
    </p:spTree>
    <p:extLst>
      <p:ext uri="{BB962C8B-B14F-4D97-AF65-F5344CB8AC3E}">
        <p14:creationId xmlns:p14="http://schemas.microsoft.com/office/powerpoint/2010/main" val="479398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C2B6A84-96B9-48D6-9A35-B89ADBDB1684}" type="slidenum">
              <a:rPr lang="en-US"/>
              <a:pPr>
                <a:defRPr/>
              </a:pPr>
              <a:t>‹#›</a:t>
            </a:fld>
            <a:endParaRPr lang="en-US"/>
          </a:p>
        </p:txBody>
      </p:sp>
    </p:spTree>
    <p:extLst>
      <p:ext uri="{BB962C8B-B14F-4D97-AF65-F5344CB8AC3E}">
        <p14:creationId xmlns:p14="http://schemas.microsoft.com/office/powerpoint/2010/main" val="40200088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911C1BBE-8EB2-4A85-9677-D8F7FCBD661C}" type="slidenum">
              <a:rPr lang="en-US"/>
              <a:pPr>
                <a:defRPr/>
              </a:pPr>
              <a:t>‹#›</a:t>
            </a:fld>
            <a:endParaRPr lang="en-US"/>
          </a:p>
        </p:txBody>
      </p:sp>
    </p:spTree>
    <p:extLst>
      <p:ext uri="{BB962C8B-B14F-4D97-AF65-F5344CB8AC3E}">
        <p14:creationId xmlns:p14="http://schemas.microsoft.com/office/powerpoint/2010/main" val="1015750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83AFC0D-50F5-43AE-9DCA-9AA17C05B970}" type="slidenum">
              <a:rPr lang="en-US"/>
              <a:pPr>
                <a:defRPr/>
              </a:pPr>
              <a:t>‹#›</a:t>
            </a:fld>
            <a:endParaRPr lang="en-US"/>
          </a:p>
        </p:txBody>
      </p:sp>
    </p:spTree>
    <p:extLst>
      <p:ext uri="{BB962C8B-B14F-4D97-AF65-F5344CB8AC3E}">
        <p14:creationId xmlns:p14="http://schemas.microsoft.com/office/powerpoint/2010/main" val="4104091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9634E8F-C404-4682-8537-9EF96DA6FBD9}" type="slidenum">
              <a:rPr lang="en-US"/>
              <a:pPr>
                <a:defRPr/>
              </a:pPr>
              <a:t>‹#›</a:t>
            </a:fld>
            <a:endParaRPr lang="en-US"/>
          </a:p>
        </p:txBody>
      </p:sp>
    </p:spTree>
    <p:extLst>
      <p:ext uri="{BB962C8B-B14F-4D97-AF65-F5344CB8AC3E}">
        <p14:creationId xmlns:p14="http://schemas.microsoft.com/office/powerpoint/2010/main" val="3529465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t>Jon Adams, Lilee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27388E2F-A7DA-495A-B49B-7B8FD545212D}" type="slidenum">
              <a:rPr lang="en-US"/>
              <a:pPr>
                <a:defRPr/>
              </a:pPr>
              <a:t>‹#›</a:t>
            </a:fld>
            <a:endParaRPr lang="en-US"/>
          </a:p>
        </p:txBody>
      </p:sp>
    </p:spTree>
    <p:extLst>
      <p:ext uri="{BB962C8B-B14F-4D97-AF65-F5344CB8AC3E}">
        <p14:creationId xmlns:p14="http://schemas.microsoft.com/office/powerpoint/2010/main" val="2729953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mn-ea"/>
              </a:defRPr>
            </a:lvl1pPr>
          </a:lstStyle>
          <a:p>
            <a:pPr>
              <a:defRPr/>
            </a:pPr>
            <a:r>
              <a:rPr lang="en-US" smtClean="0"/>
              <a:t>November 2013</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defRPr>
            </a:lvl1pPr>
          </a:lstStyle>
          <a:p>
            <a:pPr>
              <a:defRPr/>
            </a:pPr>
            <a:r>
              <a:rPr lang="en-US"/>
              <a:t>Jon Adams, Lilee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4D7BB864-A55C-4052-9E82-BCCB3EA329FD}" type="slidenum">
              <a:rPr lang="en-US"/>
              <a:pPr>
                <a:defRPr/>
              </a:pPr>
              <a:t>‹#›</a:t>
            </a:fld>
            <a:endParaRPr lang="en-US"/>
          </a:p>
        </p:txBody>
      </p:sp>
      <p:sp>
        <p:nvSpPr>
          <p:cNvPr id="1031" name="Rectangle 7"/>
          <p:cNvSpPr>
            <a:spLocks noChangeArrowheads="1"/>
          </p:cNvSpPr>
          <p:nvPr/>
        </p:nvSpPr>
        <p:spPr bwMode="auto">
          <a:xfrm>
            <a:off x="4114800" y="425450"/>
            <a:ext cx="4343400"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b="1" dirty="0"/>
              <a:t>IEEE </a:t>
            </a:r>
            <a:r>
              <a:rPr lang="en-US" b="1" dirty="0" smtClean="0"/>
              <a:t>802-15-13-0713-01-004p</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j-cs"/>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n-cs"/>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sz="2400">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
        <p:nvSpPr>
          <p:cNvPr id="2051" name="Footer Placeholder 2"/>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2052"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C148739B-F178-4A87-918B-07996DC01A7B}" type="slidenum">
              <a:rPr lang="en-US" smtClean="0"/>
              <a:pPr>
                <a:defRPr/>
              </a:pPr>
              <a:t>1</a:t>
            </a:fld>
            <a:endParaRPr lang="en-US" smtClean="0"/>
          </a:p>
        </p:txBody>
      </p:sp>
      <p:sp>
        <p:nvSpPr>
          <p:cNvPr id="27651" name="Rectangle 3"/>
          <p:cNvSpPr>
            <a:spLocks noChangeArrowheads="1"/>
          </p:cNvSpPr>
          <p:nvPr/>
        </p:nvSpPr>
        <p:spPr bwMode="auto">
          <a:xfrm>
            <a:off x="76200" y="609600"/>
            <a:ext cx="8991600" cy="52886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a:t>
            </a:r>
            <a:r>
              <a:rPr lang="en-US" sz="1600" dirty="0">
                <a:solidFill>
                  <a:srgbClr val="FF0000"/>
                </a:solidFill>
              </a:rPr>
              <a:t>IEEE 802.15.4p </a:t>
            </a:r>
            <a:r>
              <a:rPr lang="en-US" sz="1600" dirty="0" smtClean="0">
                <a:solidFill>
                  <a:srgbClr val="FF0000"/>
                </a:solidFill>
              </a:rPr>
              <a:t>Rail Communications and Control </a:t>
            </a:r>
            <a:r>
              <a:rPr lang="en-US" sz="1600" dirty="0">
                <a:solidFill>
                  <a:srgbClr val="FF0000"/>
                </a:solidFill>
              </a:rPr>
              <a:t>Task Group </a:t>
            </a:r>
            <a:r>
              <a:rPr lang="en-US" sz="1600" dirty="0" smtClean="0">
                <a:solidFill>
                  <a:srgbClr val="FF0000"/>
                </a:solidFill>
              </a:rPr>
              <a:t>Closing Report</a:t>
            </a:r>
            <a:r>
              <a:rPr lang="en-US" sz="1600" dirty="0" smtClean="0">
                <a:solidFill>
                  <a:schemeClr val="tx2"/>
                </a:solidFill>
              </a:rPr>
              <a:t>]</a:t>
            </a:r>
            <a:endParaRPr lang="en-US" sz="1600" dirty="0">
              <a:solidFill>
                <a:schemeClr val="tx2"/>
              </a:solidFill>
            </a:endParaRPr>
          </a:p>
          <a:p>
            <a:pPr>
              <a:defRPr/>
            </a:pPr>
            <a:r>
              <a:rPr lang="en-US" sz="1600" b="1" dirty="0">
                <a:solidFill>
                  <a:schemeClr val="tx2"/>
                </a:solidFill>
              </a:rPr>
              <a:t>Date Submitted: </a:t>
            </a:r>
            <a:r>
              <a:rPr lang="en-US" sz="1600" dirty="0" smtClean="0">
                <a:solidFill>
                  <a:schemeClr val="tx2"/>
                </a:solidFill>
              </a:rPr>
              <a:t>[</a:t>
            </a:r>
            <a:r>
              <a:rPr lang="en-US" sz="1600" dirty="0" smtClean="0">
                <a:solidFill>
                  <a:srgbClr val="FF0000"/>
                </a:solidFill>
              </a:rPr>
              <a:t>14 November 2013</a:t>
            </a:r>
            <a:r>
              <a:rPr lang="en-US" sz="1600" dirty="0">
                <a:solidFill>
                  <a:schemeClr val="tx2"/>
                </a:solidFill>
              </a:rPr>
              <a:t>]	</a:t>
            </a:r>
          </a:p>
          <a:p>
            <a:pPr>
              <a:defRPr/>
            </a:pPr>
            <a:r>
              <a:rPr lang="en-US" sz="1600" b="1" dirty="0">
                <a:solidFill>
                  <a:schemeClr val="tx2"/>
                </a:solidFill>
              </a:rPr>
              <a:t>Source:</a:t>
            </a:r>
            <a:r>
              <a:rPr lang="en-US" sz="1600" dirty="0">
                <a:solidFill>
                  <a:schemeClr val="tx2"/>
                </a:solidFill>
              </a:rPr>
              <a:t> [</a:t>
            </a:r>
            <a:r>
              <a:rPr lang="en-US" sz="1600" dirty="0">
                <a:solidFill>
                  <a:srgbClr val="FF0000"/>
                </a:solidFill>
              </a:rPr>
              <a:t>Jon Adams</a:t>
            </a:r>
            <a:r>
              <a:rPr lang="en-US" sz="1600" dirty="0">
                <a:solidFill>
                  <a:schemeClr val="tx2"/>
                </a:solidFill>
              </a:rPr>
              <a:t>] Company [</a:t>
            </a:r>
            <a:r>
              <a:rPr lang="en-US" sz="1600" dirty="0" err="1">
                <a:solidFill>
                  <a:srgbClr val="FF0000"/>
                </a:solidFill>
              </a:rPr>
              <a:t>Lilee</a:t>
            </a:r>
            <a:r>
              <a:rPr lang="en-US" sz="1600" dirty="0">
                <a:solidFill>
                  <a:srgbClr val="FF0000"/>
                </a:solidFill>
              </a:rPr>
              <a:t> Systems Ltd.</a:t>
            </a:r>
            <a:r>
              <a:rPr lang="en-US" sz="1600" dirty="0">
                <a:solidFill>
                  <a:schemeClr val="tx2"/>
                </a:solidFill>
              </a:rPr>
              <a:t>]</a:t>
            </a:r>
          </a:p>
          <a:p>
            <a:pPr>
              <a:defRPr/>
            </a:pPr>
            <a:r>
              <a:rPr lang="en-US" sz="1600" dirty="0">
                <a:solidFill>
                  <a:schemeClr val="tx2"/>
                </a:solidFill>
              </a:rPr>
              <a:t>Address [</a:t>
            </a:r>
            <a:r>
              <a:rPr lang="en-US" sz="1600" dirty="0">
                <a:solidFill>
                  <a:srgbClr val="FF0000"/>
                </a:solidFill>
              </a:rPr>
              <a:t>2905 </a:t>
            </a:r>
            <a:r>
              <a:rPr lang="en-US" sz="1600" dirty="0" err="1">
                <a:solidFill>
                  <a:srgbClr val="FF0000"/>
                </a:solidFill>
              </a:rPr>
              <a:t>Stender</a:t>
            </a:r>
            <a:r>
              <a:rPr lang="en-US" sz="1600" dirty="0">
                <a:solidFill>
                  <a:srgbClr val="FF0000"/>
                </a:solidFill>
              </a:rPr>
              <a:t> Way, Suite 78, Santa Clara, CA 95054 USA</a:t>
            </a:r>
            <a:r>
              <a:rPr lang="en-US" sz="1600" dirty="0">
                <a:solidFill>
                  <a:schemeClr val="tx2"/>
                </a:solidFill>
              </a:rPr>
              <a:t>]</a:t>
            </a:r>
          </a:p>
          <a:p>
            <a:pPr>
              <a:defRPr/>
            </a:pPr>
            <a:r>
              <a:rPr lang="en-US" sz="1600" dirty="0">
                <a:solidFill>
                  <a:schemeClr val="tx2"/>
                </a:solidFill>
              </a:rPr>
              <a:t>Voice:[</a:t>
            </a:r>
            <a:r>
              <a:rPr lang="en-US" sz="1600" dirty="0">
                <a:solidFill>
                  <a:srgbClr val="FF0000"/>
                </a:solidFill>
              </a:rPr>
              <a:t>+1 480.628.6686</a:t>
            </a:r>
            <a:r>
              <a:rPr lang="en-US" sz="1600" dirty="0">
                <a:solidFill>
                  <a:schemeClr val="tx2"/>
                </a:solidFill>
              </a:rPr>
              <a:t>], FAX: [</a:t>
            </a:r>
            <a:r>
              <a:rPr lang="en-US" sz="1600" dirty="0">
                <a:solidFill>
                  <a:srgbClr val="FF0000"/>
                </a:solidFill>
              </a:rPr>
              <a:t>Add FAX number</a:t>
            </a:r>
            <a:r>
              <a:rPr lang="en-US" sz="1600" dirty="0">
                <a:solidFill>
                  <a:schemeClr val="tx2"/>
                </a:solidFill>
              </a:rPr>
              <a:t>], E-Mail:[</a:t>
            </a:r>
            <a:r>
              <a:rPr lang="en-US" sz="1600" dirty="0">
                <a:solidFill>
                  <a:srgbClr val="FF0000"/>
                </a:solidFill>
              </a:rPr>
              <a:t>jonadams@ieee.org</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solidFill>
                  <a:srgbClr val="FF0000"/>
                </a:solidFill>
              </a:rPr>
              <a:t>If this is a proposed revision, cite the original document.</a:t>
            </a:r>
            <a:r>
              <a:rPr lang="en-US" sz="1600" dirty="0">
                <a:solidFill>
                  <a:schemeClr val="tx2"/>
                </a:solidFill>
              </a:rPr>
              <a:t>]</a:t>
            </a:r>
          </a:p>
          <a:p>
            <a:pPr>
              <a:spcBef>
                <a:spcPts val="100"/>
              </a:spcBef>
              <a:spcAft>
                <a:spcPts val="100"/>
              </a:spcAft>
              <a:defRPr/>
            </a:pPr>
            <a:r>
              <a:rPr lang="en-US" dirty="0">
                <a:solidFill>
                  <a:schemeClr val="accent2"/>
                </a:solidFill>
              </a:rPr>
              <a:t>[If this is a response to a Call for Contributions, cite the name and date of the Call for Contributions to which this document responds, as well as the relevant item number in the Call for Contributions.]</a:t>
            </a:r>
          </a:p>
          <a:p>
            <a:pPr>
              <a:defRPr/>
            </a:pPr>
            <a:r>
              <a:rPr lang="en-US" dirty="0">
                <a:solidFill>
                  <a:schemeClr val="accent2"/>
                </a:solidFill>
              </a:rPr>
              <a:t>[Note: Contributions that are not responsive to this section of the template, and contributions which do</a:t>
            </a:r>
          </a:p>
          <a:p>
            <a:pPr>
              <a:defRPr/>
            </a:pPr>
            <a:r>
              <a:rPr lang="en-US" dirty="0">
                <a:solidFill>
                  <a:schemeClr val="accent2"/>
                </a:solidFill>
              </a:rPr>
              <a:t>not address the topic under which they are submitted, may be refused or consigned to the </a:t>
            </a:r>
            <a:r>
              <a:rPr lang="ja-JP" altLang="en-US" dirty="0">
                <a:solidFill>
                  <a:schemeClr val="accent2"/>
                </a:solidFill>
              </a:rPr>
              <a:t>“</a:t>
            </a:r>
            <a:r>
              <a:rPr lang="en-US" altLang="ja-JP" dirty="0">
                <a:solidFill>
                  <a:schemeClr val="accent2"/>
                </a:solidFill>
              </a:rPr>
              <a:t>General Contributions</a:t>
            </a:r>
            <a:r>
              <a:rPr lang="ja-JP" altLang="en-US" dirty="0">
                <a:solidFill>
                  <a:schemeClr val="accent2"/>
                </a:solidFill>
              </a:rPr>
              <a:t>”</a:t>
            </a:r>
            <a:r>
              <a:rPr lang="en-US" altLang="ja-JP" dirty="0">
                <a:solidFill>
                  <a:schemeClr val="accent2"/>
                </a:solidFill>
              </a:rPr>
              <a:t> area.]	</a:t>
            </a:r>
            <a:endParaRPr lang="en-US" altLang="ja-JP"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a:t>
            </a:r>
          </a:p>
          <a:p>
            <a:pPr>
              <a:spcBef>
                <a:spcPts val="600"/>
              </a:spcBef>
              <a:spcAft>
                <a:spcPts val="600"/>
              </a:spcAft>
              <a:defRPr/>
            </a:pPr>
            <a:r>
              <a:rPr lang="en-US" sz="1600" b="1" dirty="0">
                <a:solidFill>
                  <a:schemeClr val="tx2"/>
                </a:solidFill>
              </a:rPr>
              <a:t>Purpose:</a:t>
            </a:r>
            <a:r>
              <a:rPr lang="en-US" sz="1600" dirty="0">
                <a:solidFill>
                  <a:schemeClr val="tx2"/>
                </a:solidFill>
              </a:rPr>
              <a:t>	[]</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Footer Placeholder 4"/>
          <p:cNvSpPr>
            <a:spLocks noGrp="1"/>
          </p:cNvSpPr>
          <p:nvPr>
            <p:ph type="ftr" sz="quarter" idx="11"/>
          </p:nvPr>
        </p:nvSpPr>
        <p:spPr>
          <a:xfrm>
            <a:off x="5486400" y="6475413"/>
            <a:ext cx="3124200" cy="184150"/>
          </a:xfrm>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307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D8F1FC1-80F6-4F4F-95A8-633463B81171}" type="slidenum">
              <a:rPr lang="en-US" smtClean="0"/>
              <a:pPr>
                <a:defRPr/>
              </a:pPr>
              <a:t>2</a:t>
            </a:fld>
            <a:endParaRPr lang="en-US" smtClean="0"/>
          </a:p>
        </p:txBody>
      </p:sp>
      <p:sp>
        <p:nvSpPr>
          <p:cNvPr id="3077" name="Rectangle 2"/>
          <p:cNvSpPr>
            <a:spLocks noGrp="1" noChangeArrowheads="1"/>
          </p:cNvSpPr>
          <p:nvPr>
            <p:ph type="ctrTitle"/>
          </p:nvPr>
        </p:nvSpPr>
        <p:spPr>
          <a:xfrm>
            <a:off x="685800" y="2286000"/>
            <a:ext cx="7772400" cy="1143000"/>
          </a:xfrm>
        </p:spPr>
        <p:txBody>
          <a:bodyPr/>
          <a:lstStyle/>
          <a:p>
            <a:pPr>
              <a:defRPr/>
            </a:pPr>
            <a:r>
              <a:rPr lang="en-US" dirty="0" smtClean="0">
                <a:ea typeface="ＭＳ Ｐゴシック" charset="0"/>
              </a:rPr>
              <a:t>15.4p Rail Communications and Control</a:t>
            </a:r>
            <a:r>
              <a:rPr lang="en-US" dirty="0">
                <a:ea typeface="ＭＳ Ｐゴシック" charset="0"/>
              </a:rPr>
              <a:t/>
            </a:r>
            <a:br>
              <a:rPr lang="en-US" dirty="0">
                <a:ea typeface="ＭＳ Ｐゴシック" charset="0"/>
              </a:rPr>
            </a:br>
            <a:r>
              <a:rPr lang="en-US" dirty="0" smtClean="0">
                <a:ea typeface="ＭＳ Ｐゴシック" charset="0"/>
              </a:rPr>
              <a:t>Closing Report</a:t>
            </a:r>
            <a:endParaRPr lang="en-US" dirty="0">
              <a:ea typeface="ＭＳ Ｐゴシック" charset="0"/>
            </a:endParaRPr>
          </a:p>
        </p:txBody>
      </p:sp>
      <p:sp>
        <p:nvSpPr>
          <p:cNvPr id="3078" name="Rectangle 3"/>
          <p:cNvSpPr>
            <a:spLocks noGrp="1" noChangeArrowheads="1"/>
          </p:cNvSpPr>
          <p:nvPr>
            <p:ph type="subTitle" idx="1"/>
          </p:nvPr>
        </p:nvSpPr>
        <p:spPr/>
        <p:txBody>
          <a:bodyPr/>
          <a:lstStyle/>
          <a:p>
            <a:pPr>
              <a:defRPr/>
            </a:pPr>
            <a:r>
              <a:rPr lang="en-US">
                <a:ea typeface="ＭＳ Ｐゴシック" charset="0"/>
              </a:rPr>
              <a:t>Jon Adams</a:t>
            </a:r>
          </a:p>
          <a:p>
            <a:pPr>
              <a:defRPr/>
            </a:pPr>
            <a:r>
              <a:rPr lang="en-US">
                <a:ea typeface="ＭＳ Ｐゴシック" charset="0"/>
              </a:rPr>
              <a:t>Lilee Systems</a:t>
            </a:r>
          </a:p>
        </p:txBody>
      </p:sp>
      <p:sp>
        <p:nvSpPr>
          <p:cNvPr id="8"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en-US" smtClean="0"/>
              <a:t>15.4p Session Objectives</a:t>
            </a:r>
            <a:endParaRPr lang="en-US" dirty="0"/>
          </a:p>
        </p:txBody>
      </p:sp>
      <p:sp>
        <p:nvSpPr>
          <p:cNvPr id="5123" name="Content Placeholder 2"/>
          <p:cNvSpPr>
            <a:spLocks noGrp="1"/>
          </p:cNvSpPr>
          <p:nvPr>
            <p:ph idx="1"/>
          </p:nvPr>
        </p:nvSpPr>
        <p:spPr/>
        <p:txBody>
          <a:bodyPr/>
          <a:lstStyle/>
          <a:p>
            <a:r>
              <a:rPr lang="en-US" dirty="0" smtClean="0"/>
              <a:t>Begin 2</a:t>
            </a:r>
            <a:r>
              <a:rPr lang="en-US" baseline="30000" dirty="0" smtClean="0"/>
              <a:t>nd</a:t>
            </a:r>
            <a:r>
              <a:rPr lang="en-US" dirty="0" smtClean="0"/>
              <a:t> </a:t>
            </a:r>
            <a:r>
              <a:rPr lang="en-US" dirty="0" err="1" smtClean="0"/>
              <a:t>recirc</a:t>
            </a:r>
            <a:r>
              <a:rPr lang="en-US" dirty="0" smtClean="0"/>
              <a:t> with exactly 1 change</a:t>
            </a:r>
          </a:p>
          <a:p>
            <a:r>
              <a:rPr lang="en-US" dirty="0" smtClean="0"/>
              <a:t>Consult with remaining 2 NO voters to see what is required to change their votes to YES</a:t>
            </a:r>
          </a:p>
          <a:p>
            <a:r>
              <a:rPr lang="en-US" dirty="0" smtClean="0"/>
              <a:t>Prepare what is required for EC conditional approval on Friday</a:t>
            </a:r>
            <a:endParaRPr lang="en-US" dirty="0"/>
          </a:p>
        </p:txBody>
      </p:sp>
      <p:sp>
        <p:nvSpPr>
          <p:cNvPr id="8" name="Date Placeholder 1"/>
          <p:cNvSpPr>
            <a:spLocks noGrp="1"/>
          </p:cNvSpPr>
          <p:nvPr>
            <p:ph type="dt" sz="quarter" idx="10"/>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November 2013</a:t>
            </a:r>
            <a:endParaRPr lang="en-US" dirty="0" smtClean="0"/>
          </a:p>
        </p:txBody>
      </p:sp>
      <p:sp>
        <p:nvSpPr>
          <p:cNvPr id="5125" name="Footer Placeholder 4"/>
          <p:cNvSpPr>
            <a:spLocks noGrp="1"/>
          </p:cNvSpPr>
          <p:nvPr>
            <p:ph type="ftr" sz="quarter" idx="11"/>
          </p:nvPr>
        </p:nvSpPr>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Jon Adams, Lilee Systems</a:t>
            </a:r>
          </a:p>
        </p:txBody>
      </p:sp>
      <p:sp>
        <p:nvSpPr>
          <p:cNvPr id="5126" name="Slide Number Placeholder 5"/>
          <p:cNvSpPr>
            <a:spLocks noGrp="1"/>
          </p:cNvSpPr>
          <p:nvPr>
            <p:ph type="sldNum" sz="quarter" idx="12"/>
          </p:nvPr>
        </p:nvSpPr>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smtClean="0"/>
              <a:t>Slide </a:t>
            </a:r>
            <a:fld id="{34CD618C-ED28-4B11-816A-0258B9FEDA0C}" type="slidenum">
              <a:rPr lang="en-US" smtClean="0"/>
              <a:pPr/>
              <a:t>3</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a:defRPr/>
            </a:pPr>
            <a:r>
              <a:rPr lang="en-US" dirty="0" smtClean="0">
                <a:ea typeface="ＭＳ Ｐゴシック" charset="0"/>
              </a:rPr>
              <a:t>Week’s Agenda</a:t>
            </a:r>
            <a:endParaRPr lang="en-US" dirty="0">
              <a:ea typeface="ＭＳ Ｐゴシック" charset="0"/>
            </a:endParaRPr>
          </a:p>
        </p:txBody>
      </p:sp>
      <p:sp>
        <p:nvSpPr>
          <p:cNvPr id="10" name="Date Placeholder 1"/>
          <p:cNvSpPr>
            <a:spLocks noGrp="1"/>
          </p:cNvSpPr>
          <p:nvPr>
            <p:ph type="dt" sz="half"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z="1400" smtClean="0"/>
              <a:t>November 2013</a:t>
            </a:r>
            <a:endParaRPr lang="en-US" sz="1400" dirty="0" smtClean="0"/>
          </a:p>
        </p:txBody>
      </p:sp>
      <p:sp>
        <p:nvSpPr>
          <p:cNvPr id="10290"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smtClean="0"/>
              <a:t>Jon Adams, Lilee Systems</a:t>
            </a:r>
          </a:p>
        </p:txBody>
      </p:sp>
      <p:sp>
        <p:nvSpPr>
          <p:cNvPr id="10291"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smtClean="0"/>
              <a:t>Slide </a:t>
            </a:r>
            <a:fld id="{2158A1F6-2ED1-4D53-9B09-24562B40E904}" type="slidenum">
              <a:rPr lang="en-US" smtClean="0"/>
              <a:pPr>
                <a:defRPr/>
              </a:pPr>
              <a:t>4</a:t>
            </a:fld>
            <a:endParaRPr lang="en-US"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63790393"/>
              </p:ext>
            </p:extLst>
          </p:nvPr>
        </p:nvGraphicFramePr>
        <p:xfrm>
          <a:off x="914400" y="1752600"/>
          <a:ext cx="7315200" cy="4265295"/>
        </p:xfrm>
        <a:graphic>
          <a:graphicData uri="http://schemas.openxmlformats.org/drawingml/2006/table">
            <a:tbl>
              <a:tblPr>
                <a:tableStyleId>{5C22544A-7EE6-4342-B048-85BDC9FD1C3A}</a:tableStyleId>
              </a:tblPr>
              <a:tblGrid>
                <a:gridCol w="609600"/>
                <a:gridCol w="609600"/>
                <a:gridCol w="609600"/>
                <a:gridCol w="609600"/>
                <a:gridCol w="609600"/>
                <a:gridCol w="609600"/>
                <a:gridCol w="609600"/>
                <a:gridCol w="609600"/>
                <a:gridCol w="609600"/>
                <a:gridCol w="609600"/>
                <a:gridCol w="609600"/>
                <a:gridCol w="609600"/>
              </a:tblGrid>
              <a:tr h="200025">
                <a:tc gridSpan="4">
                  <a:txBody>
                    <a:bodyPr/>
                    <a:lstStyle/>
                    <a:p>
                      <a:pPr algn="l" fontAlgn="b"/>
                      <a:r>
                        <a:rPr lang="en-US" sz="1200" u="none" strike="noStrike">
                          <a:effectLst/>
                        </a:rPr>
                        <a:t>87TH IEEE 802.15 WPAN MEETING</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gridSpan="3">
                  <a:txBody>
                    <a:bodyPr/>
                    <a:lstStyle/>
                    <a:p>
                      <a:pPr algn="l" fontAlgn="b"/>
                      <a:r>
                        <a:rPr lang="en-US" sz="1200" u="none" strike="noStrike">
                          <a:effectLst/>
                        </a:rPr>
                        <a:t>15-13-0674-00-004p</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r>
              <a:tr h="200025">
                <a:tc gridSpan="3">
                  <a:txBody>
                    <a:bodyPr/>
                    <a:lstStyle/>
                    <a:p>
                      <a:pPr algn="l" fontAlgn="b"/>
                      <a:r>
                        <a:rPr lang="en-US" sz="1200" u="none" strike="noStrike">
                          <a:effectLst/>
                        </a:rPr>
                        <a:t>Hyatt Regency Dallas</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200" u="none" strike="noStrike">
                          <a:effectLst/>
                        </a:rPr>
                        <a:t>300 Reunion Boulevard, Dallas, Texas, 75207, USA</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100" u="none" strike="noStrike">
                          <a:effectLst/>
                        </a:rPr>
                        <a:t>Meeting Objectives / Session Focus - Comment Resolution</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1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100" u="none" strike="noStrike">
                          <a:effectLst/>
                        </a:rPr>
                        <a:t>Tuesday AM1 - Agenda/Objectives/Minutes/Do Work</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3">
                  <a:txBody>
                    <a:bodyPr/>
                    <a:lstStyle/>
                    <a:p>
                      <a:pPr algn="l" fontAlgn="b"/>
                      <a:r>
                        <a:rPr lang="en-US" sz="1100" u="none" strike="noStrike">
                          <a:effectLst/>
                        </a:rPr>
                        <a:t>Tuesday AM2 - Do work</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3">
                  <a:txBody>
                    <a:bodyPr/>
                    <a:lstStyle/>
                    <a:p>
                      <a:pPr algn="l" fontAlgn="b"/>
                      <a:r>
                        <a:rPr lang="en-US" sz="1100" u="none" strike="noStrike">
                          <a:effectLst/>
                        </a:rPr>
                        <a:t>Tuesday PM1 - Do work</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3">
                  <a:txBody>
                    <a:bodyPr/>
                    <a:lstStyle/>
                    <a:p>
                      <a:pPr algn="l" fontAlgn="b"/>
                      <a:r>
                        <a:rPr lang="en-US" sz="1100" u="none" strike="noStrike">
                          <a:effectLst/>
                        </a:rPr>
                        <a:t>Wednesday PM1 - Do Work</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100" u="none" strike="noStrike">
                          <a:effectLst/>
                        </a:rPr>
                        <a:t>Wednesday PM2 - Closing, Next Steps and Schedule</a:t>
                      </a:r>
                      <a:endParaRPr lang="en-US" sz="11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1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1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3">
                  <a:txBody>
                    <a:bodyPr/>
                    <a:lstStyle/>
                    <a:p>
                      <a:pPr algn="l" fontAlgn="b"/>
                      <a:r>
                        <a:rPr lang="en-US" sz="1100" u="none" strike="noStrike">
                          <a:effectLst/>
                        </a:rPr>
                        <a:t>NOTE: Document Server is at</a:t>
                      </a:r>
                      <a:endParaRPr lang="en-US" sz="1100" b="1"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r>
              <a:tr h="200025">
                <a:tc gridSpan="6">
                  <a:txBody>
                    <a:bodyPr/>
                    <a:lstStyle/>
                    <a:p>
                      <a:pPr algn="l" fontAlgn="b"/>
                      <a:r>
                        <a:rPr lang="en-US" sz="1200" u="none" strike="noStrike">
                          <a:effectLst/>
                        </a:rPr>
                        <a:t>ftp://ieee:wireless@ftp.802wirelessworld.com/15/</a:t>
                      </a:r>
                      <a:endParaRPr lang="en-US" sz="1200" b="0" i="0" u="none" strike="noStrike">
                        <a:effectLst/>
                        <a:latin typeface="Calibri"/>
                      </a:endParaRPr>
                    </a:p>
                  </a:txBody>
                  <a:tcPr marL="9525" marR="9525" marT="9525"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a:effectLst/>
                        <a:latin typeface="Calibri"/>
                      </a:endParaRPr>
                    </a:p>
                  </a:txBody>
                  <a:tcPr marL="9525" marR="9525" marT="9525" marB="0" anchor="b"/>
                </a:tc>
                <a:tc>
                  <a:txBody>
                    <a:bodyPr/>
                    <a:lstStyle/>
                    <a:p>
                      <a:pPr algn="l" fontAlgn="b"/>
                      <a:endParaRPr lang="en-US" sz="1200" b="0" i="0" u="none" strike="noStrike" dirty="0">
                        <a:effectLst/>
                        <a:latin typeface="Calibri"/>
                      </a:endParaRPr>
                    </a:p>
                  </a:txBody>
                  <a:tcPr marL="9525" marR="9525" marT="9525" marB="0" anchor="b"/>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Sponsor Ballot Results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Sponsor ballot open / close: 7 Aug / 6 Sep</a:t>
            </a:r>
          </a:p>
          <a:p>
            <a:r>
              <a:rPr lang="en-US" dirty="0" smtClean="0"/>
              <a:t>81 eligible people in the voter pool</a:t>
            </a:r>
          </a:p>
          <a:p>
            <a:r>
              <a:rPr lang="en-US" dirty="0" smtClean="0"/>
              <a:t>72 returned ballots 88% – meets 75% requirement</a:t>
            </a:r>
          </a:p>
          <a:p>
            <a:r>
              <a:rPr lang="en-US" dirty="0" smtClean="0"/>
              <a:t>65 YES, 3 NO w/comments, 4 ABSTAIN (lack of time or lack of experience)</a:t>
            </a:r>
          </a:p>
          <a:p>
            <a:r>
              <a:rPr lang="en-US" dirty="0" smtClean="0"/>
              <a:t>364 comments total including 135 “must be satisfied” from the 3 NO voters</a:t>
            </a:r>
          </a:p>
          <a:p>
            <a:r>
              <a:rPr lang="en-US" dirty="0" smtClean="0"/>
              <a:t>Ballot Resolution Committee, reauthorized at Geneva, met regularly to resolve</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5</a:t>
            </a:fld>
            <a:endParaRPr lang="en-US"/>
          </a:p>
        </p:txBody>
      </p:sp>
    </p:spTree>
    <p:extLst>
      <p:ext uri="{BB962C8B-B14F-4D97-AF65-F5344CB8AC3E}">
        <p14:creationId xmlns:p14="http://schemas.microsoft.com/office/powerpoint/2010/main" val="979228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Sponsor Recirculation Ballot #1 Results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Ballot open / close: 23 Oct / 4 Nov</a:t>
            </a:r>
          </a:p>
          <a:p>
            <a:r>
              <a:rPr lang="en-US" dirty="0" smtClean="0"/>
              <a:t>2 of 3 NOs converted to YES, no new NO, no new ABSTAIN</a:t>
            </a:r>
          </a:p>
          <a:p>
            <a:r>
              <a:rPr lang="en-US" dirty="0" smtClean="0"/>
              <a:t>1 comment total including 0 “must be satisfied”</a:t>
            </a:r>
          </a:p>
          <a:p>
            <a:r>
              <a:rPr lang="en-US" dirty="0" smtClean="0"/>
              <a:t>Single comment was accepted at Dallas and new </a:t>
            </a:r>
            <a:r>
              <a:rPr lang="en-US" dirty="0" err="1" smtClean="0"/>
              <a:t>recirc</a:t>
            </a:r>
            <a:r>
              <a:rPr lang="en-US" dirty="0" smtClean="0"/>
              <a:t> prepared</a:t>
            </a:r>
          </a:p>
          <a:p>
            <a:pPr lvl="1"/>
            <a:r>
              <a:rPr lang="en-US" dirty="0" smtClean="0"/>
              <a:t>Comment Resolution document is 15-13-0506-09-004p available at Mentor</a:t>
            </a:r>
          </a:p>
        </p:txBody>
      </p:sp>
      <p:sp>
        <p:nvSpPr>
          <p:cNvPr id="4" name="Date Placeholder 3"/>
          <p:cNvSpPr>
            <a:spLocks noGrp="1"/>
          </p:cNvSpPr>
          <p:nvPr>
            <p:ph type="dt" sz="half" idx="10"/>
          </p:nvPr>
        </p:nvSpPr>
        <p:spPr/>
        <p:txBody>
          <a:bodyPr/>
          <a:lstStyle/>
          <a:p>
            <a:r>
              <a:rPr lang="en-US" smtClean="0"/>
              <a:t>November 2013</a:t>
            </a:r>
            <a:endParaRPr lang="en-US"/>
          </a:p>
        </p:txBody>
      </p:sp>
      <p:sp>
        <p:nvSpPr>
          <p:cNvPr id="5" name="Footer Placeholder 4"/>
          <p:cNvSpPr>
            <a:spLocks noGrp="1"/>
          </p:cNvSpPr>
          <p:nvPr>
            <p:ph type="ftr" sz="quarter" idx="11"/>
          </p:nvPr>
        </p:nvSpPr>
        <p:spPr/>
        <p:txBody>
          <a:bodyPr/>
          <a:lstStyle/>
          <a:p>
            <a:r>
              <a:rPr lang="en-US" smtClean="0"/>
              <a:t>Jon Adams, Lilee Systems</a:t>
            </a:r>
            <a:endParaRPr lang="en-US"/>
          </a:p>
        </p:txBody>
      </p:sp>
      <p:sp>
        <p:nvSpPr>
          <p:cNvPr id="6" name="Slide Number Placeholder 5"/>
          <p:cNvSpPr>
            <a:spLocks noGrp="1"/>
          </p:cNvSpPr>
          <p:nvPr>
            <p:ph type="sldNum" sz="quarter" idx="12"/>
          </p:nvPr>
        </p:nvSpPr>
        <p:spPr/>
        <p:txBody>
          <a:bodyPr/>
          <a:lstStyle/>
          <a:p>
            <a:r>
              <a:rPr lang="en-US" smtClean="0"/>
              <a:t>Slide </a:t>
            </a:r>
            <a:fld id="{B973466A-90C4-4832-A300-55DCE5069FD4}" type="slidenum">
              <a:rPr lang="en-US" smtClean="0"/>
              <a:pPr/>
              <a:t>6</a:t>
            </a:fld>
            <a:endParaRPr lang="en-US"/>
          </a:p>
        </p:txBody>
      </p:sp>
    </p:spTree>
    <p:extLst>
      <p:ext uri="{BB962C8B-B14F-4D97-AF65-F5344CB8AC3E}">
        <p14:creationId xmlns:p14="http://schemas.microsoft.com/office/powerpoint/2010/main" val="2617926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 and Remaining Activities</a:t>
            </a:r>
            <a:endParaRPr lang="en-US" dirty="0"/>
          </a:p>
        </p:txBody>
      </p:sp>
      <p:sp>
        <p:nvSpPr>
          <p:cNvPr id="3" name="Content Placeholder 2"/>
          <p:cNvSpPr>
            <a:spLocks noGrp="1"/>
          </p:cNvSpPr>
          <p:nvPr>
            <p:ph idx="1"/>
          </p:nvPr>
        </p:nvSpPr>
        <p:spPr/>
        <p:txBody>
          <a:bodyPr>
            <a:normAutofit fontScale="62500" lnSpcReduction="20000"/>
          </a:bodyPr>
          <a:lstStyle/>
          <a:p>
            <a:r>
              <a:rPr lang="en-US" dirty="0"/>
              <a:t>Group moved and approved to submit the draft to WG for EC for </a:t>
            </a:r>
            <a:r>
              <a:rPr lang="en-US" dirty="0" err="1"/>
              <a:t>RevCom</a:t>
            </a:r>
            <a:r>
              <a:rPr lang="en-US" dirty="0"/>
              <a:t> submission</a:t>
            </a:r>
          </a:p>
          <a:p>
            <a:pPr lvl="1"/>
            <a:r>
              <a:rPr lang="en-US" i="1" dirty="0"/>
              <a:t>802.15.4p requests the WG to request conditional approval from the EC to submit the P802.15.4p draft amendment to </a:t>
            </a:r>
            <a:r>
              <a:rPr lang="en-US" i="1" dirty="0" err="1"/>
              <a:t>RevCom</a:t>
            </a:r>
            <a:r>
              <a:rPr lang="en-US" i="1" dirty="0"/>
              <a:t>.</a:t>
            </a:r>
            <a:r>
              <a:rPr lang="en-US" dirty="0"/>
              <a:t> </a:t>
            </a:r>
          </a:p>
          <a:p>
            <a:pPr lvl="2"/>
            <a:r>
              <a:rPr lang="en-US" dirty="0"/>
              <a:t>Moved: M </a:t>
            </a:r>
            <a:r>
              <a:rPr lang="en-US" dirty="0" smtClean="0"/>
              <a:t>Brown (M B Brown Consulting)</a:t>
            </a:r>
            <a:endParaRPr lang="en-US" dirty="0"/>
          </a:p>
          <a:p>
            <a:pPr lvl="2"/>
            <a:r>
              <a:rPr lang="en-US" dirty="0"/>
              <a:t>Seconded: B </a:t>
            </a:r>
            <a:r>
              <a:rPr lang="en-US" dirty="0" smtClean="0"/>
              <a:t>Rolfe (Blind </a:t>
            </a:r>
            <a:r>
              <a:rPr lang="en-US" smtClean="0"/>
              <a:t>Creek Associates)</a:t>
            </a:r>
            <a:endParaRPr lang="en-US" dirty="0"/>
          </a:p>
          <a:p>
            <a:pPr lvl="2"/>
            <a:r>
              <a:rPr lang="en-US" dirty="0"/>
              <a:t>Unanimous approval</a:t>
            </a:r>
          </a:p>
          <a:p>
            <a:r>
              <a:rPr lang="en-US" dirty="0" err="1" smtClean="0"/>
              <a:t>Recirc</a:t>
            </a:r>
            <a:r>
              <a:rPr lang="en-US" dirty="0" smtClean="0"/>
              <a:t> #2</a:t>
            </a:r>
          </a:p>
          <a:p>
            <a:pPr lvl="1"/>
            <a:r>
              <a:rPr lang="en-US" dirty="0" smtClean="0"/>
              <a:t>Open / Close: 13 Nov / 23 Nov</a:t>
            </a:r>
          </a:p>
          <a:p>
            <a:pPr lvl="1"/>
            <a:r>
              <a:rPr lang="en-US" dirty="0" smtClean="0"/>
              <a:t>Remaining NO vote immediately converted to YES</a:t>
            </a:r>
          </a:p>
          <a:p>
            <a:pPr lvl="1"/>
            <a:r>
              <a:rPr lang="en-US" dirty="0" smtClean="0"/>
              <a:t>Now 100% approval</a:t>
            </a:r>
            <a:endParaRPr lang="en-US" dirty="0"/>
          </a:p>
          <a:p>
            <a:pPr lvl="1"/>
            <a:r>
              <a:rPr lang="en-US" dirty="0" smtClean="0"/>
              <a:t>Expect no new issues to arise before close of </a:t>
            </a:r>
            <a:r>
              <a:rPr lang="en-US" dirty="0" err="1" smtClean="0"/>
              <a:t>recirc</a:t>
            </a:r>
            <a:endParaRPr lang="en-US" dirty="0" smtClean="0"/>
          </a:p>
          <a:p>
            <a:r>
              <a:rPr lang="en-US" dirty="0" err="1" smtClean="0"/>
              <a:t>Recirc</a:t>
            </a:r>
            <a:r>
              <a:rPr lang="en-US" dirty="0" smtClean="0"/>
              <a:t> #3 (final, if needed)</a:t>
            </a:r>
          </a:p>
          <a:p>
            <a:pPr lvl="1"/>
            <a:r>
              <a:rPr lang="en-US" dirty="0" smtClean="0"/>
              <a:t>Will Open / will Close: ~ 24 Nov / 4 Dec</a:t>
            </a:r>
          </a:p>
          <a:p>
            <a:r>
              <a:rPr lang="en-US" dirty="0" smtClean="0"/>
              <a:t>Finished draft standard on Dec 4</a:t>
            </a:r>
          </a:p>
        </p:txBody>
      </p:sp>
      <p:sp>
        <p:nvSpPr>
          <p:cNvPr id="4" name="Date Placeholder 3"/>
          <p:cNvSpPr>
            <a:spLocks noGrp="1"/>
          </p:cNvSpPr>
          <p:nvPr>
            <p:ph type="dt" sz="half" idx="10"/>
          </p:nvPr>
        </p:nvSpPr>
        <p:spPr/>
        <p:txBody>
          <a:body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7</a:t>
            </a:fld>
            <a:endParaRPr lang="en-US"/>
          </a:p>
        </p:txBody>
      </p:sp>
    </p:spTree>
    <p:extLst>
      <p:ext uri="{BB962C8B-B14F-4D97-AF65-F5344CB8AC3E}">
        <p14:creationId xmlns:p14="http://schemas.microsoft.com/office/powerpoint/2010/main" val="11049246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 and Future Plan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Drafting</a:t>
            </a:r>
          </a:p>
          <a:p>
            <a:pPr lvl="1"/>
            <a:r>
              <a:rPr lang="en-US" dirty="0" smtClean="0"/>
              <a:t>Preliminary draft document		Jan 2013</a:t>
            </a:r>
          </a:p>
          <a:p>
            <a:pPr lvl="1"/>
            <a:r>
              <a:rPr lang="en-US" dirty="0" smtClean="0"/>
              <a:t>Final Draft: 				Apr 2013</a:t>
            </a:r>
          </a:p>
          <a:p>
            <a:r>
              <a:rPr lang="en-US" dirty="0" smtClean="0"/>
              <a:t>Balloting</a:t>
            </a:r>
          </a:p>
          <a:p>
            <a:pPr lvl="1"/>
            <a:r>
              <a:rPr lang="en-US" dirty="0" smtClean="0"/>
              <a:t>WG Letter Ballot			Apr-May 2013</a:t>
            </a:r>
          </a:p>
          <a:p>
            <a:pPr lvl="1"/>
            <a:r>
              <a:rPr lang="en-US" dirty="0" err="1" smtClean="0"/>
              <a:t>Recirc</a:t>
            </a:r>
            <a:r>
              <a:rPr lang="en-US" dirty="0" smtClean="0"/>
              <a:t>					Jun 2013</a:t>
            </a:r>
          </a:p>
          <a:p>
            <a:pPr lvl="1"/>
            <a:r>
              <a:rPr lang="en-US" dirty="0" smtClean="0"/>
              <a:t>Sponsor Ballot				Aug 2013</a:t>
            </a:r>
          </a:p>
          <a:p>
            <a:pPr lvl="1"/>
            <a:r>
              <a:rPr lang="en-US" dirty="0" err="1" smtClean="0"/>
              <a:t>Recirc</a:t>
            </a:r>
            <a:r>
              <a:rPr lang="en-US" dirty="0" smtClean="0"/>
              <a:t>					Sep-Oct 2013</a:t>
            </a:r>
          </a:p>
          <a:p>
            <a:pPr lvl="1"/>
            <a:r>
              <a:rPr lang="en-US" dirty="0" smtClean="0"/>
              <a:t>EC Conditional Approval		15 Nov 2013</a:t>
            </a:r>
          </a:p>
          <a:p>
            <a:pPr lvl="1"/>
            <a:r>
              <a:rPr lang="en-US" dirty="0" err="1" smtClean="0"/>
              <a:t>RevCom</a:t>
            </a:r>
            <a:r>
              <a:rPr lang="en-US" dirty="0" smtClean="0"/>
              <a:t> Approval			1Q14</a:t>
            </a:r>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8</a:t>
            </a:fld>
            <a:endParaRPr lang="en-US"/>
          </a:p>
        </p:txBody>
      </p:sp>
      <p:sp>
        <p:nvSpPr>
          <p:cNvPr id="7" name="Right Arrow 6"/>
          <p:cNvSpPr/>
          <p:nvPr/>
        </p:nvSpPr>
        <p:spPr bwMode="auto">
          <a:xfrm rot="5400000">
            <a:off x="7010400" y="3810000"/>
            <a:ext cx="3124200" cy="381000"/>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943870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a:t>
            </a:r>
            <a:endParaRPr lang="en-US" dirty="0"/>
          </a:p>
        </p:txBody>
      </p:sp>
      <p:sp>
        <p:nvSpPr>
          <p:cNvPr id="3" name="Content Placeholder 2"/>
          <p:cNvSpPr>
            <a:spLocks noGrp="1"/>
          </p:cNvSpPr>
          <p:nvPr>
            <p:ph idx="1"/>
          </p:nvPr>
        </p:nvSpPr>
        <p:spPr/>
        <p:txBody>
          <a:bodyPr/>
          <a:lstStyle/>
          <a:p>
            <a:r>
              <a:rPr lang="en-US" i="1" dirty="0" smtClean="0"/>
              <a:t>802.15 requests conditional approval from the EC to submit the P802.15.4p draft amendment to </a:t>
            </a:r>
            <a:r>
              <a:rPr lang="en-US" i="1" dirty="0" err="1" smtClean="0"/>
              <a:t>RevCom</a:t>
            </a:r>
            <a:r>
              <a:rPr lang="en-US" i="1" dirty="0" smtClean="0"/>
              <a:t>.</a:t>
            </a:r>
            <a:r>
              <a:rPr lang="en-US" dirty="0" smtClean="0"/>
              <a:t> </a:t>
            </a:r>
          </a:p>
          <a:p>
            <a:pPr lvl="1"/>
            <a:r>
              <a:rPr lang="en-US" dirty="0" smtClean="0"/>
              <a:t>Moved: S </a:t>
            </a:r>
            <a:r>
              <a:rPr lang="en-US" dirty="0" err="1" smtClean="0"/>
              <a:t>Jillings</a:t>
            </a:r>
            <a:r>
              <a:rPr lang="en-US" dirty="0" smtClean="0"/>
              <a:t> (</a:t>
            </a:r>
            <a:r>
              <a:rPr lang="en-US" dirty="0" err="1" smtClean="0"/>
              <a:t>Semtech</a:t>
            </a:r>
            <a:r>
              <a:rPr lang="en-US" dirty="0" smtClean="0"/>
              <a:t>)</a:t>
            </a:r>
          </a:p>
          <a:p>
            <a:pPr lvl="1"/>
            <a:r>
              <a:rPr lang="en-US" dirty="0" smtClean="0"/>
              <a:t>Seconded: J </a:t>
            </a:r>
            <a:r>
              <a:rPr lang="en-US" dirty="0" err="1" smtClean="0"/>
              <a:t>Notor</a:t>
            </a:r>
            <a:r>
              <a:rPr lang="en-US" dirty="0" smtClean="0"/>
              <a:t> (</a:t>
            </a:r>
            <a:r>
              <a:rPr lang="en-US" dirty="0" err="1" smtClean="0"/>
              <a:t>Notor</a:t>
            </a:r>
            <a:r>
              <a:rPr lang="en-US" dirty="0" smtClean="0"/>
              <a:t> Research)</a:t>
            </a:r>
          </a:p>
          <a:p>
            <a:pPr lvl="1"/>
            <a:r>
              <a:rPr lang="en-US" smtClean="0"/>
              <a:t>Y/N/A</a:t>
            </a:r>
            <a:r>
              <a:rPr lang="en-US" smtClean="0"/>
              <a:t>: 37/0/0</a:t>
            </a:r>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November 2013</a:t>
            </a:r>
            <a:endParaRPr lang="en-US"/>
          </a:p>
        </p:txBody>
      </p:sp>
      <p:sp>
        <p:nvSpPr>
          <p:cNvPr id="5" name="Footer Placeholder 4"/>
          <p:cNvSpPr>
            <a:spLocks noGrp="1"/>
          </p:cNvSpPr>
          <p:nvPr>
            <p:ph type="ftr" sz="quarter" idx="11"/>
          </p:nvPr>
        </p:nvSpPr>
        <p:spPr/>
        <p:txBody>
          <a:bodyPr/>
          <a:lstStyle/>
          <a:p>
            <a:pPr>
              <a:defRPr/>
            </a:pPr>
            <a:r>
              <a:rPr lang="en-US" smtClean="0"/>
              <a:t>Jon Adams, Lilee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B973466A-90C4-4832-A300-55DCE5069FD4}" type="slidenum">
              <a:rPr lang="en-US" smtClean="0"/>
              <a:pPr>
                <a:defRPr/>
              </a:pPr>
              <a:t>9</a:t>
            </a:fld>
            <a:endParaRPr lang="en-US"/>
          </a:p>
        </p:txBody>
      </p:sp>
    </p:spTree>
    <p:extLst>
      <p:ext uri="{BB962C8B-B14F-4D97-AF65-F5344CB8AC3E}">
        <p14:creationId xmlns:p14="http://schemas.microsoft.com/office/powerpoint/2010/main" val="65131202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1438</TotalTime>
  <Words>447</Words>
  <Application>Microsoft Office PowerPoint</Application>
  <PresentationFormat>On-screen Show (4:3)</PresentationFormat>
  <Paragraphs>109</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Default Design</vt:lpstr>
      <vt:lpstr>PowerPoint Presentation</vt:lpstr>
      <vt:lpstr>15.4p Rail Communications and Control Closing Report</vt:lpstr>
      <vt:lpstr>15.4p Session Objectives</vt:lpstr>
      <vt:lpstr>Week’s Agenda</vt:lpstr>
      <vt:lpstr>Sponsor Ballot Results</vt:lpstr>
      <vt:lpstr>Sponsor Recirculation Ballot #1 Results</vt:lpstr>
      <vt:lpstr>Work and Remaining Activities</vt:lpstr>
      <vt:lpstr>Timeline and Future Plan</vt:lpstr>
      <vt:lpstr>Motion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jta</cp:lastModifiedBy>
  <cp:revision>106</cp:revision>
  <cp:lastPrinted>1998-02-10T13:28:06Z</cp:lastPrinted>
  <dcterms:created xsi:type="dcterms:W3CDTF">1999-11-08T18:59:45Z</dcterms:created>
  <dcterms:modified xsi:type="dcterms:W3CDTF">2013-11-15T00:52:01Z</dcterms:modified>
</cp:coreProperties>
</file>