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77" r:id="rId4"/>
    <p:sldId id="276" r:id="rId5"/>
    <p:sldId id="296" r:id="rId6"/>
    <p:sldId id="297" r:id="rId7"/>
    <p:sldId id="298" r:id="rId8"/>
    <p:sldId id="29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4" d="100"/>
          <a:sy n="74" d="100"/>
        </p:scale>
        <p:origin x="-786" y="-102"/>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802-15-13-0713-00-004p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8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a:t>
            </a:r>
            <a:r>
              <a:rPr lang="en-US" sz="1600" dirty="0" smtClean="0">
                <a:solidFill>
                  <a:srgbClr val="FF0000"/>
                </a:solidFill>
              </a:rPr>
              <a:t>Rail Communications and Control </a:t>
            </a:r>
            <a:r>
              <a:rPr lang="en-US" sz="1600" dirty="0">
                <a:solidFill>
                  <a:srgbClr val="FF0000"/>
                </a:solidFill>
              </a:rPr>
              <a:t>Task Group </a:t>
            </a:r>
            <a:r>
              <a:rPr lang="en-US" sz="1600" dirty="0" smtClean="0">
                <a:solidFill>
                  <a:srgbClr val="FF0000"/>
                </a:solidFill>
              </a:rPr>
              <a:t>Closing Report</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14 </a:t>
            </a:r>
            <a:r>
              <a:rPr lang="en-US" sz="1600" dirty="0" smtClean="0">
                <a:solidFill>
                  <a:srgbClr val="FF0000"/>
                </a:solidFill>
              </a:rPr>
              <a:t>November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a:t>
            </a:r>
            <a:r>
              <a:rPr lang="en-US" dirty="0">
                <a:ea typeface="ＭＳ Ｐゴシック" charset="0"/>
              </a:rPr>
              <a:t/>
            </a:r>
            <a:br>
              <a:rPr lang="en-US" dirty="0">
                <a:ea typeface="ＭＳ Ｐゴシック" charset="0"/>
              </a:rPr>
            </a:br>
            <a:r>
              <a:rPr lang="en-US" dirty="0" smtClean="0">
                <a:ea typeface="ＭＳ Ｐゴシック" charset="0"/>
              </a:rPr>
              <a:t>Closing 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a:ea typeface="ＭＳ Ｐゴシック" charset="0"/>
              </a:rPr>
              <a:t>Jon Adams</a:t>
            </a:r>
          </a:p>
          <a:p>
            <a:pPr>
              <a:defRPr/>
            </a:pPr>
            <a:r>
              <a:rPr lang="en-US">
                <a:ea typeface="ＭＳ Ｐゴシック" charset="0"/>
              </a:rPr>
              <a:t>Lilee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15.4p Session Objectives</a:t>
            </a:r>
            <a:endParaRPr lang="en-US" dirty="0"/>
          </a:p>
        </p:txBody>
      </p:sp>
      <p:sp>
        <p:nvSpPr>
          <p:cNvPr id="5123" name="Content Placeholder 2"/>
          <p:cNvSpPr>
            <a:spLocks noGrp="1"/>
          </p:cNvSpPr>
          <p:nvPr>
            <p:ph idx="1"/>
          </p:nvPr>
        </p:nvSpPr>
        <p:spPr/>
        <p:txBody>
          <a:bodyPr/>
          <a:lstStyle/>
          <a:p>
            <a:r>
              <a:rPr lang="en-US" dirty="0" smtClean="0"/>
              <a:t>Begin </a:t>
            </a:r>
            <a:r>
              <a:rPr lang="en-US" dirty="0" smtClean="0"/>
              <a:t>2</a:t>
            </a:r>
            <a:r>
              <a:rPr lang="en-US" baseline="30000" dirty="0" smtClean="0"/>
              <a:t>nd</a:t>
            </a:r>
            <a:r>
              <a:rPr lang="en-US" dirty="0" smtClean="0"/>
              <a:t> </a:t>
            </a:r>
            <a:r>
              <a:rPr lang="en-US" dirty="0" err="1" smtClean="0"/>
              <a:t>recirc</a:t>
            </a:r>
            <a:r>
              <a:rPr lang="en-US" dirty="0" smtClean="0"/>
              <a:t> </a:t>
            </a:r>
            <a:r>
              <a:rPr lang="en-US" dirty="0" smtClean="0"/>
              <a:t>with </a:t>
            </a:r>
            <a:r>
              <a:rPr lang="en-US" dirty="0" smtClean="0"/>
              <a:t>exactly 1 change</a:t>
            </a:r>
            <a:endParaRPr lang="en-US" dirty="0" smtClean="0"/>
          </a:p>
          <a:p>
            <a:r>
              <a:rPr lang="en-US" dirty="0" smtClean="0"/>
              <a:t>Consult with remaining 2 </a:t>
            </a:r>
            <a:r>
              <a:rPr lang="en-US" dirty="0" smtClean="0"/>
              <a:t>NO </a:t>
            </a:r>
            <a:r>
              <a:rPr lang="en-US" dirty="0" smtClean="0"/>
              <a:t>voters to see what is required to change their votes to </a:t>
            </a:r>
            <a:r>
              <a:rPr lang="en-US" dirty="0" smtClean="0"/>
              <a:t>YES</a:t>
            </a:r>
            <a:endParaRPr lang="en-US" dirty="0" smtClean="0"/>
          </a:p>
          <a:p>
            <a:r>
              <a:rPr lang="en-US" dirty="0" smtClean="0"/>
              <a:t>Prepare what is required for EC conditional approval on Friday</a:t>
            </a:r>
            <a:endParaRPr lang="en-US" dirty="0"/>
          </a:p>
        </p:txBody>
      </p:sp>
      <p:sp>
        <p:nvSpPr>
          <p:cNvPr id="8" name="Date Placeholder 1"/>
          <p:cNvSpPr>
            <a:spLocks noGrp="1"/>
          </p:cNvSpPr>
          <p:nvPr>
            <p:ph type="dt" sz="quarter" idx="10"/>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November 2013</a:t>
            </a:r>
            <a:endParaRPr lang="en-US" dirty="0" smtClean="0"/>
          </a:p>
        </p:txBody>
      </p:sp>
      <p:sp>
        <p:nvSpPr>
          <p:cNvPr id="5125" name="Footer Placeholder 4"/>
          <p:cNvSpPr>
            <a:spLocks noGrp="1"/>
          </p:cNvSpPr>
          <p:nvPr>
            <p:ph type="ftr" sz="quarter" idx="11"/>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Jon Adams, Lilee Systems</a:t>
            </a:r>
          </a:p>
        </p:txBody>
      </p:sp>
      <p:sp>
        <p:nvSpPr>
          <p:cNvPr id="5126" name="Slide Number Placeholder 5"/>
          <p:cNvSpPr>
            <a:spLocks noGrp="1"/>
          </p:cNvSpPr>
          <p:nvPr>
            <p:ph type="sldNum" sz="quarter" idx="12"/>
          </p:nvPr>
        </p:nvSpPr>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34CD618C-ED28-4B11-816A-0258B9FEDA0C}" type="slidenum">
              <a:rPr lang="en-US" smtClean="0"/>
              <a:pPr/>
              <a:t>3</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US" dirty="0" smtClean="0">
                <a:ea typeface="ＭＳ Ｐゴシック" charset="0"/>
              </a:rPr>
              <a:t>Week’s Agenda</a:t>
            </a:r>
            <a:endParaRPr lang="en-US" dirty="0">
              <a:ea typeface="ＭＳ Ｐゴシック" charset="0"/>
            </a:endParaRPr>
          </a:p>
        </p:txBody>
      </p:sp>
      <p:sp>
        <p:nvSpPr>
          <p:cNvPr id="10" name="Date Placeholder 1"/>
          <p:cNvSpPr>
            <a:spLocks noGrp="1"/>
          </p:cNvSpPr>
          <p:nvPr>
            <p:ph type="dt" sz="half"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4</a:t>
            </a:fld>
            <a:endParaRPr lang="en-US"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3790393"/>
              </p:ext>
            </p:extLst>
          </p:nvPr>
        </p:nvGraphicFramePr>
        <p:xfrm>
          <a:off x="914400" y="1752600"/>
          <a:ext cx="7315200" cy="4265295"/>
        </p:xfrm>
        <a:graphic>
          <a:graphicData uri="http://schemas.openxmlformats.org/drawingml/2006/table">
            <a:tbl>
              <a:tblPr>
                <a:tableStyleId>{5C22544A-7EE6-4342-B048-85BDC9FD1C3A}</a:tableStyleId>
              </a:tblPr>
              <a:tblGrid>
                <a:gridCol w="609600"/>
                <a:gridCol w="609600"/>
                <a:gridCol w="609600"/>
                <a:gridCol w="609600"/>
                <a:gridCol w="609600"/>
                <a:gridCol w="609600"/>
                <a:gridCol w="609600"/>
                <a:gridCol w="609600"/>
                <a:gridCol w="609600"/>
                <a:gridCol w="609600"/>
                <a:gridCol w="609600"/>
                <a:gridCol w="609600"/>
              </a:tblGrid>
              <a:tr h="200025">
                <a:tc gridSpan="4">
                  <a:txBody>
                    <a:bodyPr/>
                    <a:lstStyle/>
                    <a:p>
                      <a:pPr algn="l" fontAlgn="b"/>
                      <a:r>
                        <a:rPr lang="en-US" sz="1200" u="none" strike="noStrike">
                          <a:effectLst/>
                        </a:rPr>
                        <a:t>87TH IEEE 802.15 WPAN MEETING</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gridSpan="3">
                  <a:txBody>
                    <a:bodyPr/>
                    <a:lstStyle/>
                    <a:p>
                      <a:pPr algn="l" fontAlgn="b"/>
                      <a:r>
                        <a:rPr lang="en-US" sz="1200" u="none" strike="noStrike">
                          <a:effectLst/>
                        </a:rPr>
                        <a:t>15-13-0674-00-004p</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r>
              <a:tr h="200025">
                <a:tc gridSpan="3">
                  <a:txBody>
                    <a:bodyPr/>
                    <a:lstStyle/>
                    <a:p>
                      <a:pPr algn="l" fontAlgn="b"/>
                      <a:r>
                        <a:rPr lang="en-US" sz="1200" u="none" strike="noStrike">
                          <a:effectLst/>
                        </a:rPr>
                        <a:t>Hyatt Regency Dallas</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200" u="none" strike="noStrike">
                          <a:effectLst/>
                        </a:rPr>
                        <a:t>300 Reunion Boulevard, Dallas, Texas, 75207, USA</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100" u="none" strike="noStrike">
                          <a:effectLst/>
                        </a:rPr>
                        <a:t>Meeting Objectives / Session Focus - Comment Resolution</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1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100" u="none" strike="noStrike">
                          <a:effectLst/>
                        </a:rPr>
                        <a:t>Tuesday AM1 - Agenda/Objectives/Minutes/Do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Tuesday AM2 - 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Tuesday PM1 - 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Wednesday PM1 - 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100" u="none" strike="noStrike">
                          <a:effectLst/>
                        </a:rPr>
                        <a:t>Wednesday PM2 - Closing, Next Steps and Schedule</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1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1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NOTE: Document Server is at</a:t>
                      </a:r>
                      <a:endParaRPr lang="en-US" sz="1100" b="1"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200" u="none" strike="noStrike">
                          <a:effectLst/>
                        </a:rPr>
                        <a:t>ftp://ieee:wireless@ftp.802wirelessworld.com/15/</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dirty="0">
                        <a:effectLst/>
                        <a:latin typeface="Calibri"/>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Sponsor Ballot Results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Sponsor ballot open / close: 7 Aug / 6 Sep</a:t>
            </a:r>
          </a:p>
          <a:p>
            <a:r>
              <a:rPr lang="en-US" dirty="0" smtClean="0"/>
              <a:t>81 eligible people in the voter pool</a:t>
            </a:r>
          </a:p>
          <a:p>
            <a:r>
              <a:rPr lang="en-US" dirty="0" smtClean="0"/>
              <a:t>72 returned ballots 88% – meets 75% requirement</a:t>
            </a:r>
          </a:p>
          <a:p>
            <a:r>
              <a:rPr lang="en-US" dirty="0" smtClean="0"/>
              <a:t>65 </a:t>
            </a:r>
            <a:r>
              <a:rPr lang="en-US" dirty="0" smtClean="0"/>
              <a:t>YES, </a:t>
            </a:r>
            <a:r>
              <a:rPr lang="en-US" dirty="0" smtClean="0"/>
              <a:t>3 </a:t>
            </a:r>
            <a:r>
              <a:rPr lang="en-US" dirty="0" smtClean="0"/>
              <a:t>NO </a:t>
            </a:r>
            <a:r>
              <a:rPr lang="en-US" dirty="0" smtClean="0"/>
              <a:t>w/comments, 4 </a:t>
            </a:r>
            <a:r>
              <a:rPr lang="en-US" dirty="0" smtClean="0"/>
              <a:t>ABSTAIN (lack of time or lack of experience)</a:t>
            </a:r>
            <a:endParaRPr lang="en-US" dirty="0" smtClean="0"/>
          </a:p>
          <a:p>
            <a:r>
              <a:rPr lang="en-US" dirty="0" smtClean="0"/>
              <a:t>364 comments total including 135 “must be satisfied” from the 3 </a:t>
            </a:r>
            <a:r>
              <a:rPr lang="en-US" dirty="0" smtClean="0"/>
              <a:t>NO </a:t>
            </a:r>
            <a:r>
              <a:rPr lang="en-US" dirty="0" smtClean="0"/>
              <a:t>voters</a:t>
            </a:r>
          </a:p>
          <a:p>
            <a:r>
              <a:rPr lang="en-US" dirty="0" smtClean="0"/>
              <a:t>Ballot Resolution Committee, reauthorized at Geneva, met regularly to resolve</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5</a:t>
            </a:fld>
            <a:endParaRPr lang="en-US"/>
          </a:p>
        </p:txBody>
      </p:sp>
    </p:spTree>
    <p:extLst>
      <p:ext uri="{BB962C8B-B14F-4D97-AF65-F5344CB8AC3E}">
        <p14:creationId xmlns:p14="http://schemas.microsoft.com/office/powerpoint/2010/main" val="979228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Sponsor Recirculation Ballot #1 Results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Ballot open / close: 23 Oct / 4 Nov</a:t>
            </a:r>
          </a:p>
          <a:p>
            <a:r>
              <a:rPr lang="en-US" dirty="0" smtClean="0"/>
              <a:t>2 of 3 NOs converted to YES, no new </a:t>
            </a:r>
            <a:r>
              <a:rPr lang="en-US" dirty="0" smtClean="0"/>
              <a:t>NO</a:t>
            </a:r>
            <a:r>
              <a:rPr lang="en-US" dirty="0" smtClean="0"/>
              <a:t>, no new ABSTAIN</a:t>
            </a:r>
          </a:p>
          <a:p>
            <a:r>
              <a:rPr lang="en-US" dirty="0" smtClean="0"/>
              <a:t>1 comment total including 0 “must be satisfied”</a:t>
            </a:r>
          </a:p>
          <a:p>
            <a:r>
              <a:rPr lang="en-US" dirty="0" smtClean="0"/>
              <a:t>Single comment </a:t>
            </a:r>
            <a:r>
              <a:rPr lang="en-US" dirty="0" smtClean="0"/>
              <a:t>was accepted </a:t>
            </a:r>
            <a:r>
              <a:rPr lang="en-US" dirty="0" smtClean="0"/>
              <a:t>at Dallas</a:t>
            </a:r>
            <a:r>
              <a:rPr lang="en-US" dirty="0" smtClean="0"/>
              <a:t> and new </a:t>
            </a:r>
            <a:r>
              <a:rPr lang="en-US" dirty="0" err="1" smtClean="0"/>
              <a:t>recirc</a:t>
            </a:r>
            <a:r>
              <a:rPr lang="en-US" dirty="0" smtClean="0"/>
              <a:t> prepared</a:t>
            </a:r>
          </a:p>
          <a:p>
            <a:pPr lvl="1"/>
            <a:r>
              <a:rPr lang="en-US" dirty="0" smtClean="0"/>
              <a:t>Comment Resolution document is 15-13-0506-09-004p available at Mentor</a:t>
            </a:r>
          </a:p>
          <a:p>
            <a:endParaRPr lang="en-US" dirty="0" smtClean="0"/>
          </a:p>
        </p:txBody>
      </p:sp>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Jon Adams, Lilee Systems</a:t>
            </a:r>
            <a:endParaRPr lang="en-US"/>
          </a:p>
        </p:txBody>
      </p:sp>
      <p:sp>
        <p:nvSpPr>
          <p:cNvPr id="6" name="Slide Number Placeholder 5"/>
          <p:cNvSpPr>
            <a:spLocks noGrp="1"/>
          </p:cNvSpPr>
          <p:nvPr>
            <p:ph type="sldNum" sz="quarter" idx="12"/>
          </p:nvPr>
        </p:nvSpPr>
        <p:spPr/>
        <p:txBody>
          <a:bodyPr/>
          <a:lstStyle/>
          <a:p>
            <a:r>
              <a:rPr lang="en-US" smtClean="0"/>
              <a:t>Slide </a:t>
            </a:r>
            <a:fld id="{B973466A-90C4-4832-A300-55DCE5069FD4}" type="slidenum">
              <a:rPr lang="en-US" smtClean="0"/>
              <a:pPr/>
              <a:t>6</a:t>
            </a:fld>
            <a:endParaRPr lang="en-US"/>
          </a:p>
        </p:txBody>
      </p:sp>
    </p:spTree>
    <p:extLst>
      <p:ext uri="{BB962C8B-B14F-4D97-AF65-F5344CB8AC3E}">
        <p14:creationId xmlns:p14="http://schemas.microsoft.com/office/powerpoint/2010/main" val="2617926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Planned Remaining Work</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Recirc</a:t>
            </a:r>
            <a:r>
              <a:rPr lang="en-US" dirty="0" smtClean="0"/>
              <a:t> #2</a:t>
            </a:r>
          </a:p>
          <a:p>
            <a:pPr lvl="1"/>
            <a:r>
              <a:rPr lang="en-US" dirty="0" smtClean="0"/>
              <a:t>Open / Close: 13 Nov / 23 Nov</a:t>
            </a:r>
          </a:p>
          <a:p>
            <a:pPr lvl="1"/>
            <a:r>
              <a:rPr lang="en-US" dirty="0" smtClean="0"/>
              <a:t>Remaining NO vote immediately converted to YES</a:t>
            </a:r>
          </a:p>
          <a:p>
            <a:pPr lvl="1"/>
            <a:r>
              <a:rPr lang="en-US" dirty="0" smtClean="0"/>
              <a:t>Now 100% approval</a:t>
            </a:r>
            <a:endParaRPr lang="en-US" dirty="0"/>
          </a:p>
          <a:p>
            <a:pPr lvl="1"/>
            <a:r>
              <a:rPr lang="en-US" dirty="0" smtClean="0"/>
              <a:t>Expect no new issues to arise before close of </a:t>
            </a:r>
            <a:r>
              <a:rPr lang="en-US" dirty="0" err="1" smtClean="0"/>
              <a:t>recirc</a:t>
            </a:r>
            <a:endParaRPr lang="en-US" dirty="0" smtClean="0"/>
          </a:p>
          <a:p>
            <a:r>
              <a:rPr lang="en-US" dirty="0" err="1" smtClean="0"/>
              <a:t>Recirc</a:t>
            </a:r>
            <a:r>
              <a:rPr lang="en-US" dirty="0" smtClean="0"/>
              <a:t> #3 (final, if needed)</a:t>
            </a:r>
          </a:p>
          <a:p>
            <a:pPr lvl="1"/>
            <a:r>
              <a:rPr lang="en-US" dirty="0" smtClean="0"/>
              <a:t>Open / Close: ~ 24 Nov / 4 Dec</a:t>
            </a:r>
          </a:p>
          <a:p>
            <a:r>
              <a:rPr lang="en-US" smtClean="0"/>
              <a:t>Finished </a:t>
            </a:r>
            <a:r>
              <a:rPr lang="en-US" dirty="0" smtClean="0"/>
              <a:t>draft standard on Dec 4</a:t>
            </a:r>
            <a:endParaRPr lang="en-US" dirty="0" smtClean="0"/>
          </a:p>
        </p:txBody>
      </p:sp>
      <p:sp>
        <p:nvSpPr>
          <p:cNvPr id="4" name="Date Placeholder 3"/>
          <p:cNvSpPr>
            <a:spLocks noGrp="1"/>
          </p:cNvSpPr>
          <p:nvPr>
            <p:ph type="dt" sz="half" idx="10"/>
          </p:nvPr>
        </p:nvSpPr>
        <p:spPr/>
        <p:txBody>
          <a:body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7</a:t>
            </a:fld>
            <a:endParaRPr lang="en-US"/>
          </a:p>
        </p:txBody>
      </p:sp>
    </p:spTree>
    <p:extLst>
      <p:ext uri="{BB962C8B-B14F-4D97-AF65-F5344CB8AC3E}">
        <p14:creationId xmlns:p14="http://schemas.microsoft.com/office/powerpoint/2010/main" val="1104924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Future Plan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Drafting</a:t>
            </a:r>
          </a:p>
          <a:p>
            <a:pPr lvl="1"/>
            <a:r>
              <a:rPr lang="en-US" dirty="0" smtClean="0"/>
              <a:t>Preliminary draft document	</a:t>
            </a:r>
            <a:r>
              <a:rPr lang="en-US" dirty="0" smtClean="0"/>
              <a:t>	Jan </a:t>
            </a:r>
            <a:r>
              <a:rPr lang="en-US" dirty="0" smtClean="0"/>
              <a:t>2013</a:t>
            </a:r>
          </a:p>
          <a:p>
            <a:pPr lvl="1"/>
            <a:r>
              <a:rPr lang="en-US" dirty="0" smtClean="0"/>
              <a:t>Final Draft: 				Apr 2013</a:t>
            </a:r>
          </a:p>
          <a:p>
            <a:r>
              <a:rPr lang="en-US" dirty="0" smtClean="0"/>
              <a:t>Balloting</a:t>
            </a:r>
          </a:p>
          <a:p>
            <a:pPr lvl="1"/>
            <a:r>
              <a:rPr lang="en-US" dirty="0" smtClean="0"/>
              <a:t>WG Letter Ballot			Apr-May 2013</a:t>
            </a:r>
          </a:p>
          <a:p>
            <a:pPr lvl="1"/>
            <a:r>
              <a:rPr lang="en-US" dirty="0" err="1" smtClean="0"/>
              <a:t>Recirc</a:t>
            </a:r>
            <a:r>
              <a:rPr lang="en-US" dirty="0" smtClean="0"/>
              <a:t>					Jun 2013</a:t>
            </a:r>
          </a:p>
          <a:p>
            <a:pPr lvl="1"/>
            <a:r>
              <a:rPr lang="en-US" dirty="0" smtClean="0"/>
              <a:t>Sponsor Ballot	</a:t>
            </a:r>
            <a:r>
              <a:rPr lang="en-US" dirty="0" smtClean="0"/>
              <a:t>	</a:t>
            </a:r>
            <a:r>
              <a:rPr lang="en-US" dirty="0" smtClean="0"/>
              <a:t>		Aug 2013</a:t>
            </a:r>
          </a:p>
          <a:p>
            <a:pPr lvl="1"/>
            <a:r>
              <a:rPr lang="en-US" dirty="0" err="1" smtClean="0"/>
              <a:t>Recirc</a:t>
            </a:r>
            <a:r>
              <a:rPr lang="en-US" dirty="0" smtClean="0"/>
              <a:t>					Sep-Oct 2013</a:t>
            </a:r>
          </a:p>
          <a:p>
            <a:pPr lvl="1"/>
            <a:r>
              <a:rPr lang="en-US" dirty="0" smtClean="0"/>
              <a:t>EC Conditional Approval</a:t>
            </a:r>
            <a:r>
              <a:rPr lang="en-US" dirty="0" smtClean="0"/>
              <a:t>		15 Nov 2013</a:t>
            </a:r>
          </a:p>
          <a:p>
            <a:pPr lvl="1"/>
            <a:r>
              <a:rPr lang="en-US" dirty="0" err="1" smtClean="0"/>
              <a:t>RevCom</a:t>
            </a:r>
            <a:r>
              <a:rPr lang="en-US" dirty="0" smtClean="0"/>
              <a:t> Approval			1Q14</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8</a:t>
            </a:fld>
            <a:endParaRPr lang="en-US"/>
          </a:p>
        </p:txBody>
      </p:sp>
      <p:sp>
        <p:nvSpPr>
          <p:cNvPr id="7" name="Right Arrow 6"/>
          <p:cNvSpPr/>
          <p:nvPr/>
        </p:nvSpPr>
        <p:spPr bwMode="auto">
          <a:xfrm rot="5400000">
            <a:off x="7010400" y="3810000"/>
            <a:ext cx="3124200" cy="381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4387036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1405</TotalTime>
  <Words>443</Words>
  <Application>Microsoft Office PowerPoint</Application>
  <PresentationFormat>On-screen Show (4:3)</PresentationFormat>
  <Paragraphs>96</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15.4p Rail Communications and Control Closing Report</vt:lpstr>
      <vt:lpstr>15.4p Session Objectives</vt:lpstr>
      <vt:lpstr>Week’s Agenda</vt:lpstr>
      <vt:lpstr>Sponsor Ballot Results</vt:lpstr>
      <vt:lpstr>Sponsor Recirculation Ballot #1 Results</vt:lpstr>
      <vt:lpstr>Planned Remaining Work</vt:lpstr>
      <vt:lpstr>Timeline and Future Plan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99</cp:revision>
  <cp:lastPrinted>1998-02-10T13:28:06Z</cp:lastPrinted>
  <dcterms:created xsi:type="dcterms:W3CDTF">1999-11-08T18:59:45Z</dcterms:created>
  <dcterms:modified xsi:type="dcterms:W3CDTF">2013-11-14T15:16:55Z</dcterms:modified>
</cp:coreProperties>
</file>