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64" r:id="rId3"/>
    <p:sldId id="265" r:id="rId4"/>
    <p:sldId id="275" r:id="rId5"/>
    <p:sldId id="278" r:id="rId6"/>
    <p:sldId id="276" r:id="rId7"/>
    <p:sldId id="277"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439" autoAdjust="0"/>
  </p:normalViewPr>
  <p:slideViewPr>
    <p:cSldViewPr>
      <p:cViewPr>
        <p:scale>
          <a:sx n="130" d="100"/>
          <a:sy n="130" d="100"/>
        </p:scale>
        <p:origin x="-163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3</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3</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4</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4</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5</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5</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6</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6</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7</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7</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&lt;November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0712-00-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Nov</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a:t>
            </a:r>
            <a:r>
              <a:rPr lang="en-US" sz="1600" dirty="0" smtClean="0">
                <a:solidFill>
                  <a:srgbClr val="FF0000"/>
                </a:solidFill>
                <a:latin typeface="Times New Roman" pitchFamily="18" charset="0"/>
                <a:ea typeface="ＭＳ Ｐゴシック" pitchFamily="-65" charset="-128"/>
                <a:cs typeface="+mn-cs"/>
              </a:rPr>
              <a:t>Nov</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Nov</a:t>
            </a:r>
            <a:r>
              <a:rPr lang="en-US" sz="1600" dirty="0" smtClean="0">
                <a:latin typeface="Times New Roman" pitchFamily="18" charset="0"/>
                <a:ea typeface="ＭＳ Ｐゴシック" pitchFamily="-65" charset="-128"/>
                <a:cs typeface="+mn-cs"/>
              </a:rPr>
              <a:t>ember </a:t>
            </a:r>
            <a:r>
              <a:rPr lang="en-US" sz="1600" dirty="0" smtClean="0">
                <a:latin typeface="Times New Roman" pitchFamily="18" charset="0"/>
                <a:ea typeface="ＭＳ Ｐゴシック" pitchFamily="-65" charset="-128"/>
                <a:cs typeface="+mn-cs"/>
              </a:rPr>
              <a:t>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&amp; 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Nov</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a:t>
            </a:r>
            <a:r>
              <a:rPr lang="en-US" dirty="0" smtClean="0">
                <a:latin typeface="Times New Roman" charset="0"/>
                <a:ea typeface="ＭＳ Ｐゴシック" charset="0"/>
                <a:cs typeface="ＭＳ Ｐゴシック" charset="0"/>
              </a:rPr>
              <a:t>0657-</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76400"/>
            <a:ext cx="8763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SC Maintenance</a:t>
            </a:r>
          </a:p>
          <a:p>
            <a:pPr marL="800100" lvl="1" indent="-342900">
              <a:buClr>
                <a:srgbClr val="FF0000"/>
              </a:buClr>
              <a:buFont typeface="Wingdings" charset="2"/>
              <a:buChar char="ü"/>
            </a:pPr>
            <a:r>
              <a:rPr lang="en-US" sz="2000" dirty="0" smtClean="0"/>
              <a:t>Review and edit changes to 802.15 Operations Manual</a:t>
            </a:r>
            <a:endParaRPr lang="en-US" sz="2000" dirty="0"/>
          </a:p>
          <a:p>
            <a:pPr marL="800100" lvl="1" indent="-342900">
              <a:buClr>
                <a:srgbClr val="FF0000"/>
              </a:buClr>
              <a:buFont typeface="Wingdings" charset="2"/>
              <a:buChar char="ü"/>
            </a:pPr>
            <a:r>
              <a:rPr lang="en-US" sz="2000" dirty="0" smtClean="0">
                <a:solidFill>
                  <a:srgbClr val="000000"/>
                </a:solidFill>
              </a:rPr>
              <a:t>Review Maintenance request and agree upon effort for 802.15.4 </a:t>
            </a:r>
            <a:r>
              <a:rPr lang="en-US" sz="2000" dirty="0">
                <a:solidFill>
                  <a:srgbClr val="000000"/>
                </a:solidFill>
              </a:rPr>
              <a:t>revision</a:t>
            </a:r>
            <a:r>
              <a:rPr lang="en-US" sz="2000" dirty="0" smtClean="0">
                <a:solidFill>
                  <a:srgbClr val="000000"/>
                </a:solidFill>
              </a:rPr>
              <a:t>:</a:t>
            </a:r>
            <a:endParaRPr lang="en-US" sz="2000" dirty="0" smtClean="0"/>
          </a:p>
          <a:p>
            <a:pPr lvl="1"/>
            <a:endParaRPr lang="en-US" sz="2000" dirty="0" smtClean="0"/>
          </a:p>
          <a:p>
            <a:pPr marL="465138" lvl="1" indent="-457200">
              <a:buClr>
                <a:srgbClr val="FF0000"/>
              </a:buClr>
              <a:buFont typeface="Wingdings" charset="2"/>
              <a:buChar char="ü"/>
            </a:pPr>
            <a:r>
              <a:rPr lang="en-US" sz="2800" b="1" dirty="0" smtClean="0"/>
              <a:t>SC </a:t>
            </a:r>
            <a:r>
              <a:rPr lang="en-US" sz="2800" b="1" dirty="0" smtClean="0"/>
              <a:t>WNG</a:t>
            </a:r>
          </a:p>
          <a:p>
            <a:pPr marL="922338" lvl="2" indent="-457200">
              <a:buClr>
                <a:srgbClr val="FF0000"/>
              </a:buClr>
              <a:buFont typeface="Wingdings" charset="2"/>
              <a:buChar char="ü"/>
            </a:pPr>
            <a:r>
              <a:rPr lang="en-US" sz="2000" dirty="0" smtClean="0"/>
              <a:t>Four </a:t>
            </a:r>
            <a:r>
              <a:rPr lang="en-US" sz="2000" dirty="0"/>
              <a:t>presentations, three in AM2, and one PM1 using SC maintenance </a:t>
            </a:r>
            <a:r>
              <a:rPr lang="en-US" sz="2000" dirty="0" smtClean="0"/>
              <a:t>slot</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3</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3</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smtClean="0">
                <a:latin typeface="Times New Roman" charset="0"/>
                <a:ea typeface="ＭＳ Ｐゴシック" charset="0"/>
                <a:cs typeface="ＭＳ Ｐゴシック" charset="0"/>
              </a:rPr>
              <a:t>SC </a:t>
            </a:r>
            <a:r>
              <a:rPr lang="en-US" b="1" dirty="0">
                <a:latin typeface="Times New Roman" charset="0"/>
                <a:ea typeface="ＭＳ Ｐゴシック" charset="0"/>
                <a:cs typeface="ＭＳ Ｐゴシック" charset="0"/>
              </a:rPr>
              <a:t>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a:t>
            </a:r>
            <a:r>
              <a:rPr lang="en-US" sz="2800" dirty="0" smtClean="0">
                <a:latin typeface="Times New Roman" charset="0"/>
                <a:ea typeface="ＭＳ Ｐゴシック" charset="0"/>
                <a:cs typeface="ＭＳ Ｐゴシック" charset="0"/>
              </a:rPr>
              <a:t>0657-</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802080572"/>
              </p:ext>
            </p:extLst>
          </p:nvPr>
        </p:nvGraphicFramePr>
        <p:xfrm>
          <a:off x="152400" y="1661160"/>
          <a:ext cx="8763000" cy="3213099"/>
        </p:xfrm>
        <a:graphic>
          <a:graphicData uri="http://schemas.openxmlformats.org/drawingml/2006/table">
            <a:tbl>
              <a:tblPr/>
              <a:tblGrid>
                <a:gridCol w="762000"/>
                <a:gridCol w="1066800"/>
                <a:gridCol w="1066800"/>
                <a:gridCol w="2819400"/>
                <a:gridCol w="3048000"/>
              </a:tblGrid>
              <a:tr h="3962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772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en-US" sz="1800" b="0" i="0" u="none" strike="noStrike" dirty="0" smtClean="0">
                          <a:solidFill>
                            <a:srgbClr val="000000"/>
                          </a:solidFill>
                          <a:effectLst/>
                          <a:latin typeface="+mn-lt"/>
                        </a:rPr>
                        <a:t>Opening</a:t>
                      </a:r>
                      <a:r>
                        <a:rPr lang="en-US" sz="1800" b="0" i="0" u="none" strike="noStrike" baseline="0" dirty="0" smtClean="0">
                          <a:solidFill>
                            <a:srgbClr val="000000"/>
                          </a:solidFill>
                          <a:effectLst/>
                          <a:latin typeface="+mn-lt"/>
                        </a:rPr>
                        <a:t> report, </a:t>
                      </a:r>
                      <a:r>
                        <a:rPr lang="en-US" sz="1800" b="0" i="0" u="none" strike="noStrike" baseline="0" dirty="0" smtClean="0">
                          <a:solidFill>
                            <a:srgbClr val="000000"/>
                          </a:solidFill>
                          <a:effectLst/>
                          <a:latin typeface="+mn-lt"/>
                        </a:rPr>
                        <a:t>review &amp; discussion on Operations Manual Changes</a:t>
                      </a:r>
                      <a:endParaRPr lang="en-US" sz="1800" b="0" i="0" u="none" strike="noStrike" baseline="0" dirty="0" smtClean="0">
                        <a:solidFill>
                          <a:srgbClr val="000000"/>
                        </a:solidFill>
                        <a:effectLst/>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Review maintenance request and kick-off 15.4 revision</a:t>
                      </a:r>
                      <a:r>
                        <a:rPr lang="en-US" baseline="0" dirty="0" smtClean="0"/>
                        <a:t> meeting</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mn-lt"/>
                        </a:rPr>
                        <a:t>Final review &amp; discussion on Operations Manual Changes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r>
                        <a:rPr lang="en-US" sz="1800" b="0" i="0" u="none" strike="noStrike" dirty="0" smtClean="0">
                          <a:solidFill>
                            <a:srgbClr val="000000"/>
                          </a:solidFill>
                          <a:effectLst/>
                          <a:latin typeface="+mn-lt"/>
                        </a:rPr>
                        <a:t>WNG:</a:t>
                      </a:r>
                      <a:r>
                        <a:rPr lang="en-US" sz="1800" b="0" i="0" u="none" strike="noStrike" baseline="0" dirty="0" smtClean="0">
                          <a:solidFill>
                            <a:srgbClr val="000000"/>
                          </a:solidFill>
                          <a:effectLst/>
                          <a:latin typeface="+mn-lt"/>
                        </a:rPr>
                        <a:t> 6TiSCH presentation</a:t>
                      </a:r>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05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 </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IEEE 802.15.4 Revision</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839200" cy="5105400"/>
          </a:xfrm>
        </p:spPr>
        <p:txBody>
          <a:bodyPr/>
          <a:lstStyle/>
          <a:p>
            <a:r>
              <a:rPr lang="en-US" sz="2000" dirty="0" smtClean="0"/>
              <a:t>IEEE SA is now rolling up 15.4e, 15.4f, 15.4g, 15.4j</a:t>
            </a:r>
            <a:r>
              <a:rPr lang="en-US" sz="2000" dirty="0" smtClean="0"/>
              <a:t>,15.4k </a:t>
            </a:r>
            <a:r>
              <a:rPr lang="en-US" sz="2000" dirty="0" smtClean="0"/>
              <a:t>onto 15.4-</a:t>
            </a:r>
            <a:r>
              <a:rPr lang="en-US" sz="2000" dirty="0" smtClean="0"/>
              <a:t>2011</a:t>
            </a:r>
          </a:p>
          <a:p>
            <a:pPr lvl="1"/>
            <a:r>
              <a:rPr lang="en-US" sz="1600" dirty="0" smtClean="0"/>
              <a:t>amendments such as 4m, 4p, and 4s </a:t>
            </a:r>
            <a:r>
              <a:rPr lang="en-US" sz="1600" dirty="0"/>
              <a:t>will be </a:t>
            </a:r>
            <a:r>
              <a:rPr lang="en-US" sz="1600" dirty="0" smtClean="0"/>
              <a:t>added if they are approved during the revision period</a:t>
            </a:r>
            <a:endParaRPr lang="en-US" sz="1600" dirty="0" smtClean="0"/>
          </a:p>
          <a:p>
            <a:r>
              <a:rPr lang="en-US" sz="2000" dirty="0" smtClean="0"/>
              <a:t>Corrections </a:t>
            </a:r>
            <a:r>
              <a:rPr lang="en-US" sz="2000" dirty="0" smtClean="0"/>
              <a:t>found in 15-12-0367 will be applied to roll-up</a:t>
            </a:r>
          </a:p>
          <a:p>
            <a:pPr lvl="1"/>
            <a:r>
              <a:rPr lang="en-US" sz="1600" dirty="0" smtClean="0"/>
              <a:t>Document wil</a:t>
            </a:r>
            <a:r>
              <a:rPr lang="en-US" sz="1600" dirty="0" smtClean="0"/>
              <a:t>l be updated to include agreed upon </a:t>
            </a:r>
            <a:r>
              <a:rPr lang="en-US" sz="1600" dirty="0" smtClean="0"/>
              <a:t>ETSI changes</a:t>
            </a:r>
          </a:p>
          <a:p>
            <a:r>
              <a:rPr lang="en-US" sz="2000" dirty="0" smtClean="0"/>
              <a:t>Clause 4 – General Description (informative), will be editorially restructured to only include capability of the standard, i.e. move application information to an informative annex.</a:t>
            </a:r>
          </a:p>
          <a:p>
            <a:r>
              <a:rPr lang="en-US" sz="2000" dirty="0" smtClean="0"/>
              <a:t>Various </a:t>
            </a:r>
            <a:r>
              <a:rPr lang="en-US" sz="2000" dirty="0" smtClean="0"/>
              <a:t>annexes will be reviewed for applicability</a:t>
            </a:r>
          </a:p>
          <a:p>
            <a:r>
              <a:rPr lang="en-US" sz="2000" dirty="0" smtClean="0"/>
              <a:t>Review/change for editorial correctness</a:t>
            </a:r>
          </a:p>
          <a:p>
            <a:r>
              <a:rPr lang="en-US" sz="2000" dirty="0" smtClean="0"/>
              <a:t>Schedule</a:t>
            </a:r>
          </a:p>
          <a:p>
            <a:pPr marL="908050"/>
            <a:r>
              <a:rPr lang="en-US" sz="2000" dirty="0" smtClean="0"/>
              <a:t>Start Revision Effort: 	November, 2013</a:t>
            </a:r>
          </a:p>
          <a:p>
            <a:pPr marL="908050"/>
            <a:r>
              <a:rPr lang="en-US" sz="2000" dirty="0" smtClean="0"/>
              <a:t>Letter Ballot Start: 	April, 2014</a:t>
            </a:r>
          </a:p>
          <a:p>
            <a:pPr marL="908050"/>
            <a:r>
              <a:rPr lang="en-US" sz="2000" dirty="0" smtClean="0"/>
              <a:t>Sponsor Ballot Start: 	July, 2014</a:t>
            </a:r>
          </a:p>
          <a:p>
            <a:pPr marL="908050"/>
            <a:r>
              <a:rPr lang="en-US" sz="2000" dirty="0" smtClean="0"/>
              <a:t>Approval: 		December, 2014</a:t>
            </a:r>
          </a:p>
          <a:p>
            <a:endParaRPr lang="en-US" sz="2000" dirty="0" smtClean="0"/>
          </a:p>
        </p:txBody>
      </p:sp>
    </p:spTree>
    <p:extLst>
      <p:ext uri="{BB962C8B-B14F-4D97-AF65-F5344CB8AC3E}">
        <p14:creationId xmlns:p14="http://schemas.microsoft.com/office/powerpoint/2010/main" val="194979775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5</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802.15 WG Operations Manual</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839200" cy="5105400"/>
          </a:xfrm>
        </p:spPr>
        <p:txBody>
          <a:bodyPr/>
          <a:lstStyle/>
          <a:p>
            <a:r>
              <a:rPr lang="en-US" sz="2800" dirty="0" smtClean="0"/>
              <a:t>Proposed changes (15-10-235-12) </a:t>
            </a:r>
          </a:p>
          <a:p>
            <a:pPr lvl="1"/>
            <a:r>
              <a:rPr lang="en-US" sz="2000" dirty="0" smtClean="0"/>
              <a:t>Creation of Technical Expert Group</a:t>
            </a:r>
          </a:p>
          <a:p>
            <a:pPr lvl="1"/>
            <a:r>
              <a:rPr lang="en-US" sz="2000" dirty="0" smtClean="0"/>
              <a:t>BRC reaffirmation at opening plenary of all sessions (plenary and interim)</a:t>
            </a:r>
          </a:p>
          <a:p>
            <a:pPr lvl="1"/>
            <a:r>
              <a:rPr lang="en-US" sz="2000" dirty="0" smtClean="0"/>
              <a:t>Inclusion of </a:t>
            </a:r>
            <a:r>
              <a:rPr lang="en-US" sz="2000" dirty="0"/>
              <a:t>r</a:t>
            </a:r>
            <a:r>
              <a:rPr lang="en-US" sz="2000" dirty="0" smtClean="0"/>
              <a:t>ecommended motions template</a:t>
            </a:r>
          </a:p>
          <a:p>
            <a:pPr lvl="1"/>
            <a:r>
              <a:rPr lang="en-US" sz="2000" dirty="0" smtClean="0"/>
              <a:t>Changes to ANA scope and process for external organizations</a:t>
            </a:r>
          </a:p>
          <a:p>
            <a:pPr lvl="1"/>
            <a:r>
              <a:rPr lang="en-US" sz="2000" dirty="0" smtClean="0"/>
              <a:t>Miscellaneous edits (e.g. fixed cross-references, spelling corrections)</a:t>
            </a:r>
            <a:endParaRPr lang="en-US" sz="2000" dirty="0" smtClean="0"/>
          </a:p>
          <a:p>
            <a:pPr marL="0" indent="0">
              <a:buNone/>
            </a:pPr>
            <a:endParaRPr lang="en-US" sz="2000" dirty="0" smtClean="0"/>
          </a:p>
          <a:p>
            <a:pPr marL="0" indent="0">
              <a:buNone/>
            </a:pPr>
            <a:r>
              <a:rPr lang="en-US" sz="2400" dirty="0" smtClean="0"/>
              <a:t>Motion: </a:t>
            </a:r>
            <a:r>
              <a:rPr lang="en-US" sz="2400" i="1" dirty="0" smtClean="0"/>
              <a:t>that the 802.15 WG approve the WG Operations Manual as stated in document 15-10-235-12 to be effective at the close of this session</a:t>
            </a:r>
          </a:p>
          <a:p>
            <a:pPr marL="0" indent="0">
              <a:buNone/>
            </a:pPr>
            <a:r>
              <a:rPr lang="en-US" sz="2000" dirty="0" smtClean="0"/>
              <a:t>Moved by Pat Kinney, Seconded by </a:t>
            </a:r>
          </a:p>
          <a:p>
            <a:pPr marL="0" indent="0">
              <a:buNone/>
            </a:pPr>
            <a:r>
              <a:rPr lang="en-US" sz="2000" dirty="0" smtClean="0"/>
              <a:t>Vote result: </a:t>
            </a:r>
            <a:endParaRPr lang="en-US" sz="2000" dirty="0" smtClean="0"/>
          </a:p>
        </p:txBody>
      </p:sp>
    </p:spTree>
    <p:extLst>
      <p:ext uri="{BB962C8B-B14F-4D97-AF65-F5344CB8AC3E}">
        <p14:creationId xmlns:p14="http://schemas.microsoft.com/office/powerpoint/2010/main" val="1810074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6</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WNG</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143000"/>
            <a:ext cx="8686800" cy="5334000"/>
          </a:xfrm>
        </p:spPr>
        <p:txBody>
          <a:bodyPr/>
          <a:lstStyle/>
          <a:p>
            <a:pPr marL="0" indent="0">
              <a:buNone/>
            </a:pPr>
            <a:r>
              <a:rPr lang="en-US" sz="2400" dirty="0"/>
              <a:t>Four presentations, three in AM2, and one PM1 using SC maintenance </a:t>
            </a:r>
            <a:r>
              <a:rPr lang="en-US" sz="2400" dirty="0" smtClean="0"/>
              <a:t>slot:</a:t>
            </a:r>
            <a:endParaRPr lang="en-US" sz="2400" dirty="0"/>
          </a:p>
          <a:p>
            <a:pPr marL="228600" lvl="0" indent="-228600">
              <a:buFont typeface="+mj-lt"/>
              <a:buAutoNum type="arabicPeriod"/>
            </a:pPr>
            <a:r>
              <a:rPr lang="en-US" sz="2000" u="sng" dirty="0"/>
              <a:t>Two innovative energy efficient IEEE 802.15.4 MAC sub-layer protocols with packet concatenation: employing RTS/CTS and multi-channel scheduled channel polling</a:t>
            </a:r>
            <a:r>
              <a:rPr lang="en-US" sz="2000" dirty="0"/>
              <a:t> by Noberto Barroca (15-13-0627-02)</a:t>
            </a:r>
          </a:p>
          <a:p>
            <a:pPr marL="228600" lvl="0" indent="-228600">
              <a:buFont typeface="+mj-lt"/>
              <a:buAutoNum type="arabicPeriod"/>
            </a:pPr>
            <a:r>
              <a:rPr lang="en-US" sz="2000" u="sng" dirty="0"/>
              <a:t>Proposal for a Study Group focusing on ranging support for WPAN’s </a:t>
            </a:r>
            <a:r>
              <a:rPr lang="en-US" sz="2000" dirty="0"/>
              <a:t>by Dietmar Eggert (15-13-0693-00)</a:t>
            </a:r>
          </a:p>
          <a:p>
            <a:pPr marL="685800" lvl="1" indent="-228600">
              <a:buFont typeface="+mj-lt"/>
              <a:buAutoNum type="arabicPeriod"/>
            </a:pPr>
            <a:r>
              <a:rPr lang="en-US" sz="1800" dirty="0"/>
              <a:t>Vote on moving this concept to a Study Group: 32 </a:t>
            </a:r>
            <a:r>
              <a:rPr lang="en-US" sz="1800" dirty="0" smtClean="0"/>
              <a:t>for, </a:t>
            </a:r>
            <a:r>
              <a:rPr lang="en-US" sz="1800" dirty="0"/>
              <a:t>0 against, and 10 with no opinion</a:t>
            </a:r>
          </a:p>
          <a:p>
            <a:pPr marL="228600" indent="-228600">
              <a:buFont typeface="+mj-lt"/>
              <a:buAutoNum type="arabicPeriod"/>
            </a:pPr>
            <a:r>
              <a:rPr lang="en-US" sz="2000" u="sng" dirty="0"/>
              <a:t>European Low Rate PHY</a:t>
            </a:r>
            <a:r>
              <a:rPr lang="en-US" sz="2000" dirty="0"/>
              <a:t> by Larry Taylor (15-13-0690-00) </a:t>
            </a:r>
          </a:p>
          <a:p>
            <a:pPr marL="685800" lvl="1" indent="-228600">
              <a:buFont typeface="+mj-lt"/>
              <a:buAutoNum type="arabicPeriod"/>
            </a:pPr>
            <a:r>
              <a:rPr lang="en-US" sz="1800" dirty="0"/>
              <a:t>Vote on moving this concept to a Study Group: 31 </a:t>
            </a:r>
            <a:r>
              <a:rPr lang="en-US" sz="1800" dirty="0" smtClean="0"/>
              <a:t>for, </a:t>
            </a:r>
            <a:r>
              <a:rPr lang="en-US" sz="1800" dirty="0"/>
              <a:t>1 against, and 5 with no opinion</a:t>
            </a:r>
          </a:p>
          <a:p>
            <a:pPr marL="228600" indent="-228600">
              <a:buFont typeface="+mj-lt"/>
              <a:buAutoNum type="arabicPeriod"/>
            </a:pPr>
            <a:r>
              <a:rPr lang="en-US" sz="2000" u="sng" dirty="0"/>
              <a:t>6TiSCH + 802.1 for a new IPv6 MultiLink subnet</a:t>
            </a:r>
            <a:r>
              <a:rPr lang="en-US" sz="2000" dirty="0"/>
              <a:t> by Pascal Thubert (15-13-0685-01</a:t>
            </a:r>
            <a:r>
              <a:rPr lang="en-US" sz="2000" dirty="0" smtClean="0"/>
              <a:t>)</a:t>
            </a:r>
          </a:p>
          <a:p>
            <a:pPr marL="628650" lvl="1" indent="-228600">
              <a:buFont typeface="+mj-lt"/>
              <a:buAutoNum type="arabicPeriod"/>
            </a:pPr>
            <a:r>
              <a:rPr lang="en-US" sz="1800" dirty="0" smtClean="0"/>
              <a:t>Significant support to start an interest group focused on collaboration with IETF 6TiSCH</a:t>
            </a:r>
            <a:endParaRPr lang="en-US" sz="1800" dirty="0"/>
          </a:p>
          <a:p>
            <a:endParaRPr lang="en-US" sz="2000" dirty="0" smtClean="0"/>
          </a:p>
        </p:txBody>
      </p:sp>
    </p:spTree>
    <p:extLst>
      <p:ext uri="{BB962C8B-B14F-4D97-AF65-F5344CB8AC3E}">
        <p14:creationId xmlns:p14="http://schemas.microsoft.com/office/powerpoint/2010/main" val="18311637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7</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WNG Motions</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143000"/>
            <a:ext cx="8915400" cy="5334000"/>
          </a:xfrm>
        </p:spPr>
        <p:txBody>
          <a:bodyPr/>
          <a:lstStyle/>
          <a:p>
            <a:pPr marL="457200" indent="-457200">
              <a:buFont typeface="+mj-lt"/>
              <a:buAutoNum type="arabicPeriod"/>
            </a:pPr>
            <a:r>
              <a:rPr lang="en-US" sz="2000" dirty="0" smtClean="0"/>
              <a:t>Motion: </a:t>
            </a:r>
            <a:r>
              <a:rPr lang="en-US" sz="2000" i="1" dirty="0" smtClean="0"/>
              <a:t>that the 802.15 Working Group seeks approval from the 802 EC to form a study group in 802.15 to develop the PAR and 5c documents for “802.15.4r – Common </a:t>
            </a:r>
            <a:r>
              <a:rPr lang="en-US" sz="2000" i="1" dirty="0"/>
              <a:t>R</a:t>
            </a:r>
            <a:r>
              <a:rPr lang="en-US" sz="2000" i="1" dirty="0" smtClean="0"/>
              <a:t>anging </a:t>
            </a:r>
            <a:r>
              <a:rPr lang="en-US" sz="2000" i="1" dirty="0"/>
              <a:t>P</a:t>
            </a:r>
            <a:r>
              <a:rPr lang="en-US" sz="2000" i="1" dirty="0" smtClean="0"/>
              <a:t>rotocol (CRP)”</a:t>
            </a:r>
          </a:p>
          <a:p>
            <a:pPr marL="684213" indent="0">
              <a:buNone/>
            </a:pPr>
            <a:r>
              <a:rPr lang="en-US" sz="1800" i="1" dirty="0" smtClean="0"/>
              <a:t>Moved by Pat Kinney , seconded by     </a:t>
            </a:r>
          </a:p>
          <a:p>
            <a:pPr marL="684213" indent="0">
              <a:buNone/>
            </a:pPr>
            <a:r>
              <a:rPr lang="en-US" sz="1800" i="1" dirty="0" smtClean="0"/>
              <a:t>Vote results</a:t>
            </a:r>
            <a:endParaRPr lang="en-US" sz="1800" i="1" dirty="0"/>
          </a:p>
          <a:p>
            <a:pPr marL="457200" indent="-457200">
              <a:buFont typeface="+mj-lt"/>
              <a:buAutoNum type="arabicPeriod" startAt="2"/>
            </a:pPr>
            <a:r>
              <a:rPr lang="en-US" sz="2000" dirty="0"/>
              <a:t>Motion:</a:t>
            </a:r>
            <a:r>
              <a:rPr lang="en-US" sz="2000" i="1" dirty="0"/>
              <a:t> that the 802.15 Working Group seeks approval from the 802 EC to form a study group in 802.15 to develop the PAR and 5c documents for </a:t>
            </a:r>
            <a:r>
              <a:rPr lang="en-US" sz="2000" i="1" dirty="0" smtClean="0"/>
              <a:t>“802.15.4s – </a:t>
            </a:r>
            <a:r>
              <a:rPr lang="en-US" sz="2000" i="1" dirty="0">
                <a:latin typeface="Arial" charset="0"/>
                <a:ea typeface="MS PGothic" charset="0"/>
              </a:rPr>
              <a:t>EU </a:t>
            </a:r>
            <a:r>
              <a:rPr lang="en-US" sz="2000" i="1" dirty="0" smtClean="0">
                <a:latin typeface="Arial" charset="0"/>
                <a:ea typeface="MS PGothic" charset="0"/>
              </a:rPr>
              <a:t>Regional </a:t>
            </a:r>
            <a:r>
              <a:rPr lang="en-US" sz="2000" i="1" dirty="0">
                <a:latin typeface="Arial" charset="0"/>
                <a:ea typeface="MS PGothic" charset="0"/>
              </a:rPr>
              <a:t>PHY </a:t>
            </a:r>
            <a:r>
              <a:rPr lang="en-US" sz="2000" i="1" dirty="0" smtClean="0">
                <a:latin typeface="Arial" charset="0"/>
                <a:ea typeface="MS PGothic" charset="0"/>
              </a:rPr>
              <a:t>Support (EUR)</a:t>
            </a:r>
            <a:r>
              <a:rPr lang="en-US" sz="2000" i="1" dirty="0" smtClean="0"/>
              <a:t>”</a:t>
            </a:r>
          </a:p>
          <a:p>
            <a:pPr marL="684213" indent="0">
              <a:buNone/>
            </a:pPr>
            <a:r>
              <a:rPr lang="en-US" sz="1800" i="1" dirty="0" smtClean="0"/>
              <a:t>Moved by Pat Kinney, seconded by </a:t>
            </a:r>
          </a:p>
          <a:p>
            <a:pPr marL="684213" indent="0">
              <a:buNone/>
            </a:pPr>
            <a:r>
              <a:rPr lang="en-US" sz="1800" i="1" dirty="0" smtClean="0"/>
              <a:t>Vote results:</a:t>
            </a:r>
            <a:endParaRPr lang="en-US" sz="1800" i="1" dirty="0"/>
          </a:p>
          <a:p>
            <a:pPr marL="457200" lvl="1" indent="-457200">
              <a:buFont typeface="+mj-lt"/>
              <a:buAutoNum type="arabicPeriod" startAt="3"/>
            </a:pPr>
            <a:r>
              <a:rPr lang="en-US" sz="2000" dirty="0"/>
              <a:t>Motion: </a:t>
            </a:r>
            <a:r>
              <a:rPr lang="en-US" sz="2000" i="1" dirty="0"/>
              <a:t>that the 802.15 Working Group </a:t>
            </a:r>
            <a:r>
              <a:rPr lang="en-US" sz="2000" i="1" dirty="0" smtClean="0"/>
              <a:t>approves the formation of an Interest Group </a:t>
            </a:r>
            <a:r>
              <a:rPr lang="en-US" sz="2000" i="1" dirty="0"/>
              <a:t>in 802.15 </a:t>
            </a:r>
            <a:r>
              <a:rPr lang="en-US" sz="2000" i="1" dirty="0"/>
              <a:t>focused on collaboration with IETF </a:t>
            </a:r>
            <a:r>
              <a:rPr lang="en-US" sz="2000" i="1" dirty="0" smtClean="0"/>
              <a:t>6TiSCH, to be named IG 6TiSCH</a:t>
            </a:r>
          </a:p>
          <a:p>
            <a:pPr marL="684213" indent="0">
              <a:buNone/>
            </a:pPr>
            <a:r>
              <a:rPr lang="en-US" sz="1800" i="1" dirty="0"/>
              <a:t>Moved </a:t>
            </a:r>
            <a:r>
              <a:rPr lang="en-US" sz="1800" i="1" dirty="0" smtClean="0"/>
              <a:t>by Pat Kinney, </a:t>
            </a:r>
            <a:r>
              <a:rPr lang="en-US" sz="1800" i="1" dirty="0"/>
              <a:t>seconded by </a:t>
            </a:r>
          </a:p>
          <a:p>
            <a:pPr marL="684213" indent="0">
              <a:buNone/>
            </a:pPr>
            <a:r>
              <a:rPr lang="en-US" sz="1800" i="1" dirty="0"/>
              <a:t>Vote results:</a:t>
            </a:r>
          </a:p>
          <a:p>
            <a:pPr marL="0" lvl="1" indent="0">
              <a:buNone/>
            </a:pPr>
            <a:endParaRPr lang="en-US" sz="2000" i="1" dirty="0"/>
          </a:p>
        </p:txBody>
      </p:sp>
    </p:spTree>
    <p:extLst>
      <p:ext uri="{BB962C8B-B14F-4D97-AF65-F5344CB8AC3E}">
        <p14:creationId xmlns:p14="http://schemas.microsoft.com/office/powerpoint/2010/main" val="347832416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20650</TotalTime>
  <Words>845</Words>
  <Application>Microsoft Macintosh PowerPoint</Application>
  <PresentationFormat>On-screen Show (4:3)</PresentationFormat>
  <Paragraphs>139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Meeting Goals (Agenda 15-13-0657-00)</vt:lpstr>
      <vt:lpstr>SC Meetings This Week (15-13-0657-00)</vt:lpstr>
      <vt:lpstr>IEEE 802.15.4 Revision</vt:lpstr>
      <vt:lpstr>802.15 WG Operations Manual</vt:lpstr>
      <vt:lpstr>WNG</vt:lpstr>
      <vt:lpstr>WNG Motions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Dallas</dc:title>
  <dc:subject>IEEE 802.15 &lt;TG4k Opening Report&gt;</dc:subject>
  <dc:creator>Pat Kinney</dc:creator>
  <cp:keywords/>
  <dc:description>&lt;15-13-0ddd-00-004k&gt;</dc:description>
  <cp:lastModifiedBy>Pat Kinney</cp:lastModifiedBy>
  <cp:revision>516</cp:revision>
  <cp:lastPrinted>1998-02-10T13:28:06Z</cp:lastPrinted>
  <dcterms:created xsi:type="dcterms:W3CDTF">2009-07-12T16:25:16Z</dcterms:created>
  <dcterms:modified xsi:type="dcterms:W3CDTF">2013-11-14T22:47:45Z</dcterms:modified>
  <cp:category/>
</cp:coreProperties>
</file>