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9" r:id="rId2"/>
    <p:sldId id="258" r:id="rId3"/>
    <p:sldId id="256" r:id="rId4"/>
    <p:sldId id="261" r:id="rId5"/>
    <p:sldId id="262" r:id="rId6"/>
    <p:sldId id="263" r:id="rId7"/>
    <p:sldId id="265" r:id="rId8"/>
    <p:sldId id="266" r:id="rId9"/>
    <p:sldId id="279" r:id="rId10"/>
    <p:sldId id="277" r:id="rId11"/>
    <p:sldId id="278" r:id="rId12"/>
    <p:sldId id="267" r:id="rId13"/>
    <p:sldId id="268" r:id="rId14"/>
    <p:sldId id="269" r:id="rId15"/>
    <p:sldId id="280" r:id="rId16"/>
    <p:sldId id="281" r:id="rId17"/>
    <p:sldId id="264" r:id="rId18"/>
    <p:sldId id="271" r:id="rId19"/>
    <p:sldId id="272" r:id="rId20"/>
    <p:sldId id="273" r:id="rId21"/>
    <p:sldId id="282" r:id="rId22"/>
    <p:sldId id="283" r:id="rId23"/>
    <p:sldId id="284" r:id="rId24"/>
    <p:sldId id="285" r:id="rId25"/>
    <p:sldId id="286" r:id="rId26"/>
    <p:sldId id="287" r:id="rId27"/>
    <p:sldId id="274" r:id="rId28"/>
    <p:sldId id="289" r:id="rId29"/>
    <p:sldId id="288"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2" autoAdjust="0"/>
  </p:normalViewPr>
  <p:slideViewPr>
    <p:cSldViewPr>
      <p:cViewPr varScale="1">
        <p:scale>
          <a:sx n="67" d="100"/>
          <a:sy n="67"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C713458B-9152-4E52-B9A0-F3B98B4D7184}" type="slidenum">
              <a:rPr lang="en-US"/>
              <a:pPr/>
              <a:t>‹Nr.›</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98208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DE562425-C6FF-4652-A76E-840D3ED68E57}" type="slidenum">
              <a:rPr lang="en-US"/>
              <a:pPr/>
              <a:t>‹Nr.›</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7223083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12</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14</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15</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16</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17</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18</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19</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20</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21</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4</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22</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24</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25</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26</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27</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28</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29</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5</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6</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7</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8</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9</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10</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6001D853-734A-49B9-BA5C-0688067299C4}" type="slidenum">
              <a:rPr lang="en-US"/>
              <a:pPr/>
              <a:t>11</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itel 6"/>
          <p:cNvSpPr>
            <a:spLocks noGrp="1"/>
          </p:cNvSpPr>
          <p:nvPr>
            <p:ph type="title"/>
          </p:nvPr>
        </p:nvSpPr>
        <p:spPr>
          <a:xfrm>
            <a:off x="685800" y="1981200"/>
            <a:ext cx="7772400" cy="1066800"/>
          </a:xfrm>
        </p:spPr>
        <p:txBody>
          <a:bodyPr/>
          <a:lstStyle/>
          <a:p>
            <a:r>
              <a:rPr lang="de-DE" smtClean="0"/>
              <a:t>Titelmasterformat durch Klicken bearbeiten</a:t>
            </a:r>
            <a:endParaRPr lang="de-DE"/>
          </a:p>
        </p:txBody>
      </p:sp>
      <p:sp>
        <p:nvSpPr>
          <p:cNvPr id="8" name="Datumsplatzhalter 7"/>
          <p:cNvSpPr>
            <a:spLocks noGrp="1"/>
          </p:cNvSpPr>
          <p:nvPr>
            <p:ph type="dt" sz="half" idx="10"/>
          </p:nvPr>
        </p:nvSpPr>
        <p:spPr/>
        <p:txBody>
          <a:bodyPr/>
          <a:lstStyle/>
          <a:p>
            <a:r>
              <a:rPr lang="de-DE" smtClean="0"/>
              <a:t>November 2013</a:t>
            </a:r>
            <a:endParaRPr lang="en-US"/>
          </a:p>
        </p:txBody>
      </p:sp>
      <p:sp>
        <p:nvSpPr>
          <p:cNvPr id="9" name="Fußzeilenplatzhalter 8"/>
          <p:cNvSpPr>
            <a:spLocks noGrp="1"/>
          </p:cNvSpPr>
          <p:nvPr>
            <p:ph type="ftr" sz="quarter" idx="11"/>
          </p:nvPr>
        </p:nvSpPr>
        <p:spPr/>
        <p:txBody>
          <a:bodyPr/>
          <a:lstStyle/>
          <a:p>
            <a:r>
              <a:rPr lang="en-US" smtClean="0"/>
              <a:t>Frederik Beer</a:t>
            </a:r>
            <a:endParaRPr lang="en-US"/>
          </a:p>
        </p:txBody>
      </p:sp>
      <p:sp>
        <p:nvSpPr>
          <p:cNvPr id="10" name="Foliennummernplatzhalter 9"/>
          <p:cNvSpPr>
            <a:spLocks noGrp="1"/>
          </p:cNvSpPr>
          <p:nvPr>
            <p:ph type="sldNum" sz="quarter" idx="12"/>
          </p:nvPr>
        </p:nvSpPr>
        <p:spPr/>
        <p:txBody>
          <a:bodyPr/>
          <a:lstStyle/>
          <a:p>
            <a:r>
              <a:rPr lang="en-US" smtClean="0"/>
              <a:t>Slide </a:t>
            </a:r>
            <a:fld id="{D6DE622C-95DF-4B5B-8F23-9CAB564A9D9A}" type="slidenum">
              <a:rPr lang="en-US" smtClean="0"/>
              <a:pPr/>
              <a:t>‹Nr.›</a:t>
            </a:fld>
            <a:endParaRPr lang="en-US"/>
          </a:p>
        </p:txBody>
      </p:sp>
    </p:spTree>
    <p:extLst>
      <p:ext uri="{BB962C8B-B14F-4D97-AF65-F5344CB8AC3E}">
        <p14:creationId xmlns:p14="http://schemas.microsoft.com/office/powerpoint/2010/main" val="1248499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Frederik Beer</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CBF155E5-ADAA-4ECC-8C45-3227B7224AE2}" type="slidenum">
              <a:rPr lang="en-US"/>
              <a:pPr/>
              <a:t>‹Nr.›</a:t>
            </a:fld>
            <a:endParaRPr lang="en-US"/>
          </a:p>
        </p:txBody>
      </p:sp>
    </p:spTree>
    <p:extLst>
      <p:ext uri="{BB962C8B-B14F-4D97-AF65-F5344CB8AC3E}">
        <p14:creationId xmlns:p14="http://schemas.microsoft.com/office/powerpoint/2010/main" val="29515954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Frederik Beer</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08B0C80-82B9-4B77-9150-7BC8C5AFED49}" type="slidenum">
              <a:rPr lang="en-US"/>
              <a:pPr/>
              <a:t>‹Nr.›</a:t>
            </a:fld>
            <a:endParaRPr lang="en-US"/>
          </a:p>
        </p:txBody>
      </p:sp>
    </p:spTree>
    <p:extLst>
      <p:ext uri="{BB962C8B-B14F-4D97-AF65-F5344CB8AC3E}">
        <p14:creationId xmlns:p14="http://schemas.microsoft.com/office/powerpoint/2010/main" val="42362390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78281"/>
            <a:ext cx="1600200" cy="215444"/>
          </a:xfrm>
        </p:spPr>
        <p:txBody>
          <a:bodyPr/>
          <a:lstStyle>
            <a:lvl1pPr>
              <a:defRPr/>
            </a:lvl1pPr>
          </a:lstStyle>
          <a:p>
            <a:r>
              <a:rPr lang="de-DE" smtClean="0"/>
              <a:t>November 2013</a:t>
            </a:r>
            <a:endParaRPr lang="en-US" dirty="0"/>
          </a:p>
        </p:txBody>
      </p:sp>
      <p:sp>
        <p:nvSpPr>
          <p:cNvPr id="5" name="Footer Placeholder 4"/>
          <p:cNvSpPr>
            <a:spLocks noGrp="1"/>
          </p:cNvSpPr>
          <p:nvPr>
            <p:ph type="ftr" sz="quarter" idx="11"/>
          </p:nvPr>
        </p:nvSpPr>
        <p:spPr/>
        <p:txBody>
          <a:bodyPr/>
          <a:lstStyle>
            <a:lvl1pPr>
              <a:defRPr/>
            </a:lvl1pPr>
          </a:lstStyle>
          <a:p>
            <a:r>
              <a:rPr lang="en-US" smtClean="0"/>
              <a:t>Frederik Beer</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BBB24E61-9F8D-435F-8516-7350CC7A2C14}" type="slidenum">
              <a:rPr lang="en-US"/>
              <a:pPr/>
              <a:t>‹Nr.›</a:t>
            </a:fld>
            <a:endParaRPr lang="en-US"/>
          </a:p>
        </p:txBody>
      </p:sp>
    </p:spTree>
    <p:extLst>
      <p:ext uri="{BB962C8B-B14F-4D97-AF65-F5344CB8AC3E}">
        <p14:creationId xmlns:p14="http://schemas.microsoft.com/office/powerpoint/2010/main" val="65802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Frederik Beer</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83312FCE-21C8-4C94-A0FC-990BD5299A26}" type="slidenum">
              <a:rPr lang="en-US"/>
              <a:pPr/>
              <a:t>‹Nr.›</a:t>
            </a:fld>
            <a:endParaRPr lang="en-US"/>
          </a:p>
        </p:txBody>
      </p:sp>
    </p:spTree>
    <p:extLst>
      <p:ext uri="{BB962C8B-B14F-4D97-AF65-F5344CB8AC3E}">
        <p14:creationId xmlns:p14="http://schemas.microsoft.com/office/powerpoint/2010/main" val="4107554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de-DE"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Frederik Beer</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B220950-C779-4BC3-8427-B0017442334E}" type="slidenum">
              <a:rPr lang="en-US"/>
              <a:pPr/>
              <a:t>‹Nr.›</a:t>
            </a:fld>
            <a:endParaRPr lang="en-US"/>
          </a:p>
        </p:txBody>
      </p:sp>
    </p:spTree>
    <p:extLst>
      <p:ext uri="{BB962C8B-B14F-4D97-AF65-F5344CB8AC3E}">
        <p14:creationId xmlns:p14="http://schemas.microsoft.com/office/powerpoint/2010/main" val="29368532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de-DE" smtClean="0"/>
              <a:t>November 2013</a:t>
            </a:r>
            <a:endParaRPr lang="en-US"/>
          </a:p>
        </p:txBody>
      </p:sp>
      <p:sp>
        <p:nvSpPr>
          <p:cNvPr id="8" name="Footer Placeholder 7"/>
          <p:cNvSpPr>
            <a:spLocks noGrp="1"/>
          </p:cNvSpPr>
          <p:nvPr>
            <p:ph type="ftr" sz="quarter" idx="11"/>
          </p:nvPr>
        </p:nvSpPr>
        <p:spPr/>
        <p:txBody>
          <a:bodyPr/>
          <a:lstStyle>
            <a:lvl1pPr>
              <a:defRPr/>
            </a:lvl1pPr>
          </a:lstStyle>
          <a:p>
            <a:r>
              <a:rPr lang="en-US" smtClean="0"/>
              <a:t>Frederik Beer</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15C1AAD8-4C1E-4AF8-816C-A59F3404A9EC}" type="slidenum">
              <a:rPr lang="en-US"/>
              <a:pPr/>
              <a:t>‹Nr.›</a:t>
            </a:fld>
            <a:endParaRPr lang="en-US"/>
          </a:p>
        </p:txBody>
      </p:sp>
    </p:spTree>
    <p:extLst>
      <p:ext uri="{BB962C8B-B14F-4D97-AF65-F5344CB8AC3E}">
        <p14:creationId xmlns:p14="http://schemas.microsoft.com/office/powerpoint/2010/main" val="310743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smtClean="0"/>
              <a:t>November 2013</a:t>
            </a:r>
            <a:endParaRPr lang="en-US"/>
          </a:p>
        </p:txBody>
      </p:sp>
      <p:sp>
        <p:nvSpPr>
          <p:cNvPr id="4" name="Footer Placeholder 3"/>
          <p:cNvSpPr>
            <a:spLocks noGrp="1"/>
          </p:cNvSpPr>
          <p:nvPr>
            <p:ph type="ftr" sz="quarter" idx="11"/>
          </p:nvPr>
        </p:nvSpPr>
        <p:spPr/>
        <p:txBody>
          <a:bodyPr/>
          <a:lstStyle>
            <a:lvl1pPr>
              <a:defRPr/>
            </a:lvl1pPr>
          </a:lstStyle>
          <a:p>
            <a:r>
              <a:rPr lang="en-US" smtClean="0"/>
              <a:t>Frederik Beer</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477591B0-C518-4362-98C5-8E75B364F963}" type="slidenum">
              <a:rPr lang="en-US"/>
              <a:pPr/>
              <a:t>‹Nr.›</a:t>
            </a:fld>
            <a:endParaRPr lang="en-US"/>
          </a:p>
        </p:txBody>
      </p:sp>
    </p:spTree>
    <p:extLst>
      <p:ext uri="{BB962C8B-B14F-4D97-AF65-F5344CB8AC3E}">
        <p14:creationId xmlns:p14="http://schemas.microsoft.com/office/powerpoint/2010/main" val="266699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de-DE" smtClean="0"/>
              <a:t>November 2013</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smtClean="0"/>
              <a:t>Frederik Beer</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B64C8B78-10DD-47F5-BBE2-9C1E717C9106}" type="slidenum">
              <a:rPr lang="en-US"/>
              <a:pPr/>
              <a:t>‹Nr.›</a:t>
            </a:fld>
            <a:endParaRPr lang="en-US"/>
          </a:p>
        </p:txBody>
      </p:sp>
    </p:spTree>
    <p:extLst>
      <p:ext uri="{BB962C8B-B14F-4D97-AF65-F5344CB8AC3E}">
        <p14:creationId xmlns:p14="http://schemas.microsoft.com/office/powerpoint/2010/main" val="34824702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Frederik Beer</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9B729CE7-1F11-4CBB-BBA9-1F0B5330B7CF}" type="slidenum">
              <a:rPr lang="en-US"/>
              <a:pPr/>
              <a:t>‹Nr.›</a:t>
            </a:fld>
            <a:endParaRPr lang="en-US"/>
          </a:p>
        </p:txBody>
      </p:sp>
    </p:spTree>
    <p:extLst>
      <p:ext uri="{BB962C8B-B14F-4D97-AF65-F5344CB8AC3E}">
        <p14:creationId xmlns:p14="http://schemas.microsoft.com/office/powerpoint/2010/main" val="62400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Frederik Beer</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92DA398-502A-4A39-9458-C72AC0D16E9F}" type="slidenum">
              <a:rPr lang="en-US"/>
              <a:pPr/>
              <a:t>‹Nr.›</a:t>
            </a:fld>
            <a:endParaRPr lang="en-US"/>
          </a:p>
        </p:txBody>
      </p:sp>
    </p:spTree>
    <p:extLst>
      <p:ext uri="{BB962C8B-B14F-4D97-AF65-F5344CB8AC3E}">
        <p14:creationId xmlns:p14="http://schemas.microsoft.com/office/powerpoint/2010/main" val="3683531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smtClean="0"/>
              <a:t>November 2013</a:t>
            </a:r>
            <a:endParaRPr 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smtClean="0"/>
              <a:t>Frederik Beer</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D6DE622C-95DF-4B5B-8F23-9CAB564A9D9A}" type="slidenum">
              <a:rPr lang="en-US"/>
              <a:pPr/>
              <a:t>‹Nr.›</a:t>
            </a:fld>
            <a:endParaRPr lang="en-US"/>
          </a:p>
        </p:txBody>
      </p:sp>
      <p:sp>
        <p:nvSpPr>
          <p:cNvPr id="1031" name="Rectangle 7"/>
          <p:cNvSpPr>
            <a:spLocks noChangeArrowheads="1"/>
          </p:cNvSpPr>
          <p:nvPr/>
        </p:nvSpPr>
        <p:spPr bwMode="auto">
          <a:xfrm>
            <a:off x="2971800" y="394156"/>
            <a:ext cx="5486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sz="1400" b="1" dirty="0"/>
              <a:t>doc.: IEEE </a:t>
            </a:r>
            <a:r>
              <a:rPr lang="en-US" sz="1400" b="1" dirty="0" smtClean="0"/>
              <a:t>802.15-13-0702-00-004p</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de-DE" smtClean="0"/>
              <a:t>November 2013</a:t>
            </a:r>
            <a:endParaRPr lang="en-US" dirty="0"/>
          </a:p>
        </p:txBody>
      </p:sp>
      <p:sp>
        <p:nvSpPr>
          <p:cNvPr id="5" name="Footer Placeholder 2"/>
          <p:cNvSpPr>
            <a:spLocks noGrp="1"/>
          </p:cNvSpPr>
          <p:nvPr>
            <p:ph type="ftr" sz="quarter" idx="11"/>
          </p:nvPr>
        </p:nvSpPr>
        <p:spPr/>
        <p:txBody>
          <a:bodyPr/>
          <a:lstStyle/>
          <a:p>
            <a:r>
              <a:rPr lang="en-US" smtClean="0"/>
              <a:t>Frederik Beer</a:t>
            </a:r>
            <a:endParaRPr lang="en-US" dirty="0"/>
          </a:p>
        </p:txBody>
      </p:sp>
      <p:sp>
        <p:nvSpPr>
          <p:cNvPr id="6" name="Slide Number Placeholder 3"/>
          <p:cNvSpPr>
            <a:spLocks noGrp="1"/>
          </p:cNvSpPr>
          <p:nvPr>
            <p:ph type="sldNum" sz="quarter" idx="12"/>
          </p:nvPr>
        </p:nvSpPr>
        <p:spPr/>
        <p:txBody>
          <a:bodyPr/>
          <a:lstStyle/>
          <a:p>
            <a:r>
              <a:rPr lang="en-US" smtClean="0"/>
              <a:t>Slide </a:t>
            </a:r>
            <a:fld id="{2B83DD3B-22E0-45B2-A415-2E74A11A05BF}" type="slidenum">
              <a:rPr lang="en-US" smtClean="0"/>
              <a:pPr/>
              <a:t>1</a:t>
            </a:fld>
            <a:endParaRPr lang="en-US"/>
          </a:p>
        </p:txBody>
      </p:sp>
      <p:sp>
        <p:nvSpPr>
          <p:cNvPr id="27651" name="Rectangle 3"/>
          <p:cNvSpPr>
            <a:spLocks noChangeArrowheads="1"/>
          </p:cNvSpPr>
          <p:nvPr/>
        </p:nvSpPr>
        <p:spPr bwMode="auto">
          <a:xfrm>
            <a:off x="152400" y="609600"/>
            <a:ext cx="8991600"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u="sng" dirty="0">
                <a:effectLst>
                  <a:outerShdw blurRad="38100" dist="38100" dir="2700000" algn="tl">
                    <a:srgbClr val="C0C0C0"/>
                  </a:outerShdw>
                </a:effectLst>
              </a:rPr>
              <a:t>Project: IEEE P802.15 Working Group for Wireless Personal Area Networks (WPANs)</a:t>
            </a:r>
            <a:endParaRPr lang="en-US" sz="1800" b="1" dirty="0"/>
          </a:p>
          <a:p>
            <a:endParaRPr lang="en-US" sz="1800" dirty="0"/>
          </a:p>
          <a:p>
            <a:pPr>
              <a:spcBef>
                <a:spcPts val="600"/>
              </a:spcBef>
              <a:spcAft>
                <a:spcPts val="600"/>
              </a:spcAft>
            </a:pPr>
            <a:r>
              <a:rPr lang="en-US" sz="1800" b="1" dirty="0"/>
              <a:t>Submission Title:</a:t>
            </a:r>
            <a:r>
              <a:rPr lang="en-US" sz="1800" dirty="0"/>
              <a:t> [MSK with FEC PHY proposal for IEEE </a:t>
            </a:r>
            <a:r>
              <a:rPr lang="en-US" sz="1800" dirty="0" smtClean="0"/>
              <a:t>802.15.4q - Presentation]</a:t>
            </a:r>
            <a:r>
              <a:rPr lang="en-US" sz="1800" dirty="0"/>
              <a:t>	</a:t>
            </a:r>
          </a:p>
          <a:p>
            <a:pPr>
              <a:spcBef>
                <a:spcPts val="600"/>
              </a:spcBef>
              <a:spcAft>
                <a:spcPts val="600"/>
              </a:spcAft>
            </a:pPr>
            <a:r>
              <a:rPr lang="en-US" sz="1800" b="1" dirty="0"/>
              <a:t>Date Submitted: </a:t>
            </a:r>
            <a:r>
              <a:rPr lang="en-US" sz="1800" smtClean="0"/>
              <a:t>[ </a:t>
            </a:r>
            <a:r>
              <a:rPr lang="en-US" sz="1800" smtClean="0"/>
              <a:t>13 </a:t>
            </a:r>
            <a:r>
              <a:rPr lang="en-US" sz="1800" dirty="0" smtClean="0"/>
              <a:t>Nov, 2013 ]</a:t>
            </a:r>
            <a:r>
              <a:rPr lang="en-US" sz="1800" dirty="0"/>
              <a:t>	</a:t>
            </a:r>
          </a:p>
          <a:p>
            <a:pPr>
              <a:spcBef>
                <a:spcPts val="600"/>
              </a:spcBef>
              <a:spcAft>
                <a:spcPts val="600"/>
              </a:spcAft>
            </a:pPr>
            <a:r>
              <a:rPr lang="en-US" sz="1800" b="1" dirty="0"/>
              <a:t>Source:</a:t>
            </a:r>
            <a:r>
              <a:rPr lang="en-US" sz="1800" dirty="0"/>
              <a:t> </a:t>
            </a:r>
            <a:r>
              <a:rPr lang="en-US" sz="1800" dirty="0" smtClean="0"/>
              <a:t>	[</a:t>
            </a:r>
            <a:r>
              <a:rPr lang="en-US" sz="1800" dirty="0" err="1" smtClean="0"/>
              <a:t>Frederik</a:t>
            </a:r>
            <a:r>
              <a:rPr lang="en-US" sz="1800" dirty="0" smtClean="0"/>
              <a:t> Beer] 	Company	[Friedrich-Alexander University (FAU) / </a:t>
            </a:r>
            <a:r>
              <a:rPr lang="en-US" sz="1800" dirty="0" err="1" smtClean="0"/>
              <a:t>Fraunhofer</a:t>
            </a:r>
            <a:r>
              <a:rPr lang="en-US" sz="1800" dirty="0" smtClean="0"/>
              <a:t> 				</a:t>
            </a:r>
            <a:r>
              <a:rPr lang="en-US" sz="1800" dirty="0" err="1" smtClean="0"/>
              <a:t>Institue</a:t>
            </a:r>
            <a:r>
              <a:rPr lang="en-US" sz="1800" dirty="0" smtClean="0"/>
              <a:t> for Integrated Circuits (IIS)]</a:t>
            </a:r>
            <a:r>
              <a:rPr lang="en-US" sz="1800" dirty="0"/>
              <a:t/>
            </a:r>
            <a:br>
              <a:rPr lang="en-US" sz="1800" dirty="0"/>
            </a:br>
            <a:r>
              <a:rPr lang="en-US" sz="1800" dirty="0" smtClean="0"/>
              <a:t>Address:[Am </a:t>
            </a:r>
            <a:r>
              <a:rPr lang="en-US" sz="1800" dirty="0" err="1" smtClean="0"/>
              <a:t>Wolfsmantel</a:t>
            </a:r>
            <a:r>
              <a:rPr lang="en-US" sz="1800" dirty="0" smtClean="0"/>
              <a:t> 33, 91058 Erlangen, GERMANY]</a:t>
            </a:r>
            <a:r>
              <a:rPr lang="en-US" sz="1800" dirty="0"/>
              <a:t/>
            </a:r>
            <a:br>
              <a:rPr lang="en-US" sz="1800" dirty="0"/>
            </a:br>
            <a:r>
              <a:rPr lang="en-US" sz="1800" dirty="0" smtClean="0"/>
              <a:t>Voice:[+49 9131 85 25 123], </a:t>
            </a:r>
            <a:r>
              <a:rPr lang="en-US" sz="1800" dirty="0"/>
              <a:t>FAX: </a:t>
            </a:r>
            <a:r>
              <a:rPr lang="en-US" sz="1800" dirty="0" smtClean="0"/>
              <a:t>[+</a:t>
            </a:r>
            <a:r>
              <a:rPr lang="en-US" sz="1800" dirty="0"/>
              <a:t>49 9131 85 25 </a:t>
            </a:r>
            <a:r>
              <a:rPr lang="en-US" sz="1800" dirty="0" smtClean="0"/>
              <a:t>102], E-Mail: [frederik.beer@fau.de]</a:t>
            </a:r>
            <a:endParaRPr lang="en-US" sz="1800" dirty="0"/>
          </a:p>
          <a:p>
            <a:pPr>
              <a:spcBef>
                <a:spcPts val="600"/>
              </a:spcBef>
              <a:spcAft>
                <a:spcPts val="600"/>
              </a:spcAft>
            </a:pPr>
            <a:r>
              <a:rPr lang="en-US" sz="1800" b="1" dirty="0" smtClean="0"/>
              <a:t>Abstract:</a:t>
            </a:r>
            <a:r>
              <a:rPr lang="en-US" sz="1800" dirty="0"/>
              <a:t> </a:t>
            </a:r>
            <a:r>
              <a:rPr lang="en-US" sz="1800" dirty="0" smtClean="0"/>
              <a:t>[A proposal for the 4q group, focusing on MSK modulation and FEC schemes]</a:t>
            </a:r>
            <a:endParaRPr lang="en-US" sz="1800" dirty="0"/>
          </a:p>
          <a:p>
            <a:pPr>
              <a:spcBef>
                <a:spcPts val="600"/>
              </a:spcBef>
              <a:spcAft>
                <a:spcPts val="600"/>
              </a:spcAft>
            </a:pPr>
            <a:r>
              <a:rPr lang="en-US" sz="1800" b="1" dirty="0"/>
              <a:t>Purpose:</a:t>
            </a:r>
            <a:r>
              <a:rPr lang="en-US" sz="1800" dirty="0"/>
              <a:t>	</a:t>
            </a:r>
            <a:r>
              <a:rPr lang="en-US" sz="1800" dirty="0" smtClean="0"/>
              <a:t>[Presentation of submitted proposal.]</a:t>
            </a:r>
            <a:endParaRPr lang="en-US" sz="1800" dirty="0"/>
          </a:p>
          <a:p>
            <a:pPr>
              <a:spcBef>
                <a:spcPts val="600"/>
              </a:spcBef>
              <a:spcAft>
                <a:spcPts val="600"/>
              </a:spcAft>
            </a:pPr>
            <a:r>
              <a:rPr lang="en-US" sz="1800" b="1" dirty="0"/>
              <a:t>Notice:</a:t>
            </a:r>
            <a:r>
              <a:rPr lang="en-US" sz="18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spcAft>
                <a:spcPts val="600"/>
              </a:spcAft>
            </a:pPr>
            <a:r>
              <a:rPr lang="en-US" sz="1800" b="1" dirty="0"/>
              <a:t>Release:</a:t>
            </a:r>
            <a:r>
              <a:rPr lang="en-US" sz="1800" dirty="0"/>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10</a:t>
            </a:fld>
            <a:endParaRPr lang="en-US"/>
          </a:p>
        </p:txBody>
      </p:sp>
      <p:sp>
        <p:nvSpPr>
          <p:cNvPr id="4098" name="Rectangle 2"/>
          <p:cNvSpPr>
            <a:spLocks noGrp="1" noChangeArrowheads="1"/>
          </p:cNvSpPr>
          <p:nvPr>
            <p:ph type="title"/>
          </p:nvPr>
        </p:nvSpPr>
        <p:spPr>
          <a:ln/>
        </p:spPr>
        <p:txBody>
          <a:bodyPr/>
          <a:lstStyle/>
          <a:p>
            <a:r>
              <a:rPr lang="en-US" sz="3200" dirty="0" smtClean="0"/>
              <a:t>Forward Error Correction</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pPr>
              <a:spcBef>
                <a:spcPts val="600"/>
              </a:spcBef>
              <a:spcAft>
                <a:spcPts val="600"/>
              </a:spcAft>
            </a:pPr>
            <a:r>
              <a:rPr lang="en-US" sz="2000" dirty="0" smtClean="0"/>
              <a:t>Two convolutional forward error correction schemes are proposed:</a:t>
            </a:r>
          </a:p>
          <a:p>
            <a:pPr lvl="1">
              <a:spcBef>
                <a:spcPts val="600"/>
              </a:spcBef>
              <a:spcAft>
                <a:spcPts val="600"/>
              </a:spcAft>
            </a:pPr>
            <a:r>
              <a:rPr lang="en-US" sz="2000" dirty="0" smtClean="0"/>
              <a:t>R=1/2, K=4 (15,17) scheme from IEEE 802.15.4g</a:t>
            </a:r>
          </a:p>
          <a:p>
            <a:pPr lvl="1">
              <a:spcBef>
                <a:spcPts val="600"/>
              </a:spcBef>
              <a:spcAft>
                <a:spcPts val="600"/>
              </a:spcAft>
            </a:pPr>
            <a:r>
              <a:rPr lang="en-US" sz="2000" dirty="0" smtClean="0"/>
              <a:t>R=1/2, K=7 (133,171) scheme from IEEE 802.15.4k</a:t>
            </a:r>
          </a:p>
          <a:p>
            <a:pPr>
              <a:spcBef>
                <a:spcPts val="600"/>
              </a:spcBef>
              <a:spcAft>
                <a:spcPts val="600"/>
              </a:spcAft>
            </a:pPr>
            <a:r>
              <a:rPr lang="en-US" sz="2000" dirty="0" smtClean="0"/>
              <a:t>Both schemes are easy to encode</a:t>
            </a:r>
            <a:endParaRPr lang="en-US" sz="2000" dirty="0"/>
          </a:p>
          <a:p>
            <a:pPr>
              <a:spcBef>
                <a:spcPts val="600"/>
              </a:spcBef>
              <a:spcAft>
                <a:spcPts val="600"/>
              </a:spcAft>
            </a:pPr>
            <a:r>
              <a:rPr lang="en-US" sz="2000" dirty="0" smtClean="0"/>
              <a:t>Compared to </a:t>
            </a:r>
            <a:r>
              <a:rPr lang="en-US" sz="2000" dirty="0" err="1" smtClean="0"/>
              <a:t>blockcodes</a:t>
            </a:r>
            <a:r>
              <a:rPr lang="en-US" sz="2000" dirty="0"/>
              <a:t> </a:t>
            </a:r>
            <a:r>
              <a:rPr lang="en-US" sz="2000" dirty="0" smtClean="0"/>
              <a:t>convolutional codes have the advantage of being packet length agnostic</a:t>
            </a:r>
          </a:p>
          <a:p>
            <a:pPr>
              <a:spcBef>
                <a:spcPts val="600"/>
              </a:spcBef>
              <a:spcAft>
                <a:spcPts val="600"/>
              </a:spcAft>
            </a:pPr>
            <a:r>
              <a:rPr lang="en-US" sz="2000" dirty="0" smtClean="0"/>
              <a:t>Well-known usage of soft-decoding possible with deterministic processing latency </a:t>
            </a:r>
          </a:p>
        </p:txBody>
      </p:sp>
    </p:spTree>
    <p:extLst>
      <p:ext uri="{BB962C8B-B14F-4D97-AF65-F5344CB8AC3E}">
        <p14:creationId xmlns:p14="http://schemas.microsoft.com/office/powerpoint/2010/main" val="112876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11</a:t>
            </a:fld>
            <a:endParaRPr lang="en-US"/>
          </a:p>
        </p:txBody>
      </p:sp>
      <p:sp>
        <p:nvSpPr>
          <p:cNvPr id="4098" name="Rectangle 2"/>
          <p:cNvSpPr>
            <a:spLocks noGrp="1" noChangeArrowheads="1"/>
          </p:cNvSpPr>
          <p:nvPr>
            <p:ph type="title"/>
          </p:nvPr>
        </p:nvSpPr>
        <p:spPr>
          <a:ln/>
        </p:spPr>
        <p:txBody>
          <a:bodyPr/>
          <a:lstStyle/>
          <a:p>
            <a:r>
              <a:rPr lang="en-US" sz="3200" dirty="0" err="1" smtClean="0"/>
              <a:t>Interleaver</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Usage of </a:t>
            </a:r>
            <a:r>
              <a:rPr lang="en-US" sz="2000" dirty="0" err="1" smtClean="0"/>
              <a:t>interleaver</a:t>
            </a:r>
            <a:r>
              <a:rPr lang="en-US" sz="2000" dirty="0" smtClean="0"/>
              <a:t> is mandatory when using one of the proposed FEC schemes</a:t>
            </a:r>
          </a:p>
          <a:p>
            <a:endParaRPr lang="en-US" sz="2000" dirty="0"/>
          </a:p>
          <a:p>
            <a:r>
              <a:rPr lang="en-US" sz="2000" dirty="0" err="1" smtClean="0"/>
              <a:t>Interleaver</a:t>
            </a:r>
            <a:r>
              <a:rPr lang="en-US" sz="2000" dirty="0" smtClean="0"/>
              <a:t> is as defined in the IEEE 802.15.4k amendment</a:t>
            </a:r>
          </a:p>
          <a:p>
            <a:endParaRPr lang="en-US" sz="2000" dirty="0"/>
          </a:p>
        </p:txBody>
      </p:sp>
    </p:spTree>
    <p:extLst>
      <p:ext uri="{BB962C8B-B14F-4D97-AF65-F5344CB8AC3E}">
        <p14:creationId xmlns:p14="http://schemas.microsoft.com/office/powerpoint/2010/main" val="28097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12</a:t>
            </a:fld>
            <a:endParaRPr lang="en-US"/>
          </a:p>
        </p:txBody>
      </p:sp>
      <p:sp>
        <p:nvSpPr>
          <p:cNvPr id="4098" name="Rectangle 2"/>
          <p:cNvSpPr>
            <a:spLocks noGrp="1" noChangeArrowheads="1"/>
          </p:cNvSpPr>
          <p:nvPr>
            <p:ph type="title"/>
          </p:nvPr>
        </p:nvSpPr>
        <p:spPr>
          <a:ln/>
        </p:spPr>
        <p:txBody>
          <a:bodyPr/>
          <a:lstStyle/>
          <a:p>
            <a:r>
              <a:rPr lang="en-US" sz="3200" dirty="0" smtClean="0"/>
              <a:t>MSK Modulation</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Modulation scheme shall be an MSK modulation, i.e. an FSK modulation scheme with modulation index of 0.5 (as already specified in IEEE 802.15.4g/k)</a:t>
            </a:r>
          </a:p>
          <a:p>
            <a:endParaRPr lang="en-US" sz="2000" dirty="0" smtClean="0"/>
          </a:p>
          <a:p>
            <a:r>
              <a:rPr lang="en-US" sz="2000" dirty="0" smtClean="0"/>
              <a:t>Supported </a:t>
            </a:r>
            <a:r>
              <a:rPr lang="en-US" sz="2000" dirty="0" err="1" smtClean="0"/>
              <a:t>datarates</a:t>
            </a:r>
            <a:r>
              <a:rPr lang="en-US" sz="2000" dirty="0" smtClean="0"/>
              <a:t> shall be 250 </a:t>
            </a:r>
            <a:r>
              <a:rPr lang="en-US" sz="2000" dirty="0" err="1" smtClean="0"/>
              <a:t>kBit</a:t>
            </a:r>
            <a:r>
              <a:rPr lang="en-US" sz="2000" dirty="0" smtClean="0"/>
              <a:t>/s and 500 </a:t>
            </a:r>
            <a:r>
              <a:rPr lang="en-US" sz="2000" dirty="0" err="1" smtClean="0"/>
              <a:t>kBit</a:t>
            </a:r>
            <a:r>
              <a:rPr lang="en-US" sz="2000" dirty="0" smtClean="0"/>
              <a:t>/s</a:t>
            </a:r>
          </a:p>
          <a:p>
            <a:pPr lvl="1"/>
            <a:r>
              <a:rPr lang="en-US" sz="2000" dirty="0" smtClean="0"/>
              <a:t>When using FEC this leads to 500 </a:t>
            </a:r>
            <a:r>
              <a:rPr lang="en-US" sz="2000" dirty="0" err="1" smtClean="0"/>
              <a:t>kSymbols</a:t>
            </a:r>
            <a:r>
              <a:rPr lang="en-US" sz="2000" dirty="0" smtClean="0"/>
              <a:t>/s and</a:t>
            </a:r>
            <a:br>
              <a:rPr lang="en-US" sz="2000" dirty="0" smtClean="0"/>
            </a:br>
            <a:r>
              <a:rPr lang="en-US" sz="2000" dirty="0" smtClean="0"/>
              <a:t>1 </a:t>
            </a:r>
            <a:r>
              <a:rPr lang="en-US" sz="2000" dirty="0" err="1" smtClean="0"/>
              <a:t>MSymbols</a:t>
            </a:r>
            <a:r>
              <a:rPr lang="en-US" sz="2000" dirty="0" smtClean="0"/>
              <a:t>/s respectively</a:t>
            </a:r>
          </a:p>
          <a:p>
            <a:pPr lvl="1"/>
            <a:r>
              <a:rPr lang="en-US" sz="2000" dirty="0" smtClean="0"/>
              <a:t>Higher </a:t>
            </a:r>
            <a:r>
              <a:rPr lang="en-US" sz="2000" dirty="0" err="1" smtClean="0"/>
              <a:t>datarates</a:t>
            </a:r>
            <a:r>
              <a:rPr lang="en-US" sz="2000" dirty="0" smtClean="0"/>
              <a:t> have positive effects on power efficiency ( cf. “</a:t>
            </a:r>
            <a:r>
              <a:rPr lang="en-US" altLang="zh-CN" sz="2000" dirty="0" smtClean="0"/>
              <a:t>Considerations </a:t>
            </a:r>
            <a:r>
              <a:rPr lang="en-US" altLang="zh-CN" sz="2000" dirty="0"/>
              <a:t>for optimal data </a:t>
            </a:r>
            <a:r>
              <a:rPr lang="en-US" altLang="zh-CN" sz="2000" dirty="0" smtClean="0"/>
              <a:t>rates”, DCN 322)</a:t>
            </a:r>
            <a:endParaRPr lang="en-US" sz="2000" dirty="0" smtClean="0"/>
          </a:p>
          <a:p>
            <a:endParaRPr lang="en-US" sz="2000" dirty="0" smtClean="0"/>
          </a:p>
          <a:p>
            <a:r>
              <a:rPr lang="en-US" sz="2000" dirty="0" smtClean="0"/>
              <a:t>MSK is a constant envelope modulation which enables the usage of highly efficient power amplifiers</a:t>
            </a:r>
            <a:endParaRPr lang="en-US" sz="2000" dirty="0"/>
          </a:p>
        </p:txBody>
      </p:sp>
    </p:spTree>
    <p:extLst>
      <p:ext uri="{BB962C8B-B14F-4D97-AF65-F5344CB8AC3E}">
        <p14:creationId xmlns:p14="http://schemas.microsoft.com/office/powerpoint/2010/main" val="2436392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13</a:t>
            </a:fld>
            <a:endParaRPr lang="en-US"/>
          </a:p>
        </p:txBody>
      </p:sp>
      <p:sp>
        <p:nvSpPr>
          <p:cNvPr id="4098" name="Rectangle 2"/>
          <p:cNvSpPr>
            <a:spLocks noGrp="1" noChangeArrowheads="1"/>
          </p:cNvSpPr>
          <p:nvPr>
            <p:ph type="title"/>
          </p:nvPr>
        </p:nvSpPr>
        <p:spPr>
          <a:ln/>
        </p:spPr>
        <p:txBody>
          <a:bodyPr/>
          <a:lstStyle/>
          <a:p>
            <a:r>
              <a:rPr lang="en-US" sz="3200" dirty="0" err="1" smtClean="0"/>
              <a:t>Precoded</a:t>
            </a:r>
            <a:r>
              <a:rPr lang="en-US" sz="3200" dirty="0" smtClean="0"/>
              <a:t> MSK</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Ordinary MSK modulation results in a differential encoding of the data</a:t>
            </a:r>
          </a:p>
          <a:p>
            <a:pPr lvl="1"/>
            <a:r>
              <a:rPr lang="en-US" sz="2000" dirty="0" smtClean="0"/>
              <a:t>BER performance is suboptimal due to error propagation</a:t>
            </a:r>
          </a:p>
          <a:p>
            <a:endParaRPr lang="en-US" sz="2000" dirty="0"/>
          </a:p>
          <a:p>
            <a:r>
              <a:rPr lang="en-US" sz="2000" dirty="0" smtClean="0"/>
              <a:t>A (optional) differential </a:t>
            </a:r>
            <a:r>
              <a:rPr lang="en-US" sz="2000" dirty="0" err="1" smtClean="0"/>
              <a:t>precoding</a:t>
            </a:r>
            <a:r>
              <a:rPr lang="en-US" sz="2000" dirty="0" smtClean="0"/>
              <a:t> of the input data is proposed to cancel that disadvantage:</a:t>
            </a:r>
          </a:p>
          <a:p>
            <a:endParaRPr lang="en-US" sz="2000" dirty="0" smtClean="0"/>
          </a:p>
          <a:p>
            <a:endParaRPr lang="en-US" sz="2000" dirty="0"/>
          </a:p>
          <a:p>
            <a:endParaRPr lang="en-US" sz="2000" dirty="0" smtClean="0"/>
          </a:p>
          <a:p>
            <a:endParaRPr lang="en-US" sz="2000" dirty="0"/>
          </a:p>
          <a:p>
            <a:endParaRPr lang="en-US" sz="2000" dirty="0"/>
          </a:p>
          <a:p>
            <a:r>
              <a:rPr lang="en-US" sz="2000" dirty="0" smtClean="0"/>
              <a:t>Coherent decoding of a </a:t>
            </a:r>
            <a:r>
              <a:rPr lang="en-US" sz="2000" dirty="0" err="1" smtClean="0"/>
              <a:t>precoded</a:t>
            </a:r>
            <a:r>
              <a:rPr lang="en-US" sz="2000" dirty="0" smtClean="0"/>
              <a:t> MSK signal yields optimal BER results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3195126510"/>
              </p:ext>
            </p:extLst>
          </p:nvPr>
        </p:nvGraphicFramePr>
        <p:xfrm>
          <a:off x="2381249" y="3810000"/>
          <a:ext cx="5124561" cy="1905000"/>
        </p:xfrm>
        <a:graphic>
          <a:graphicData uri="http://schemas.openxmlformats.org/presentationml/2006/ole">
            <mc:AlternateContent xmlns:mc="http://schemas.openxmlformats.org/markup-compatibility/2006">
              <mc:Choice xmlns:v="urn:schemas-microsoft-com:vml" Requires="v">
                <p:oleObj spid="_x0000_s3109" name="Visio" r:id="rId4" imgW="3287518" imgH="1221362" progId="Visio.Drawing.11">
                  <p:embed/>
                </p:oleObj>
              </mc:Choice>
              <mc:Fallback>
                <p:oleObj name="Visio" r:id="rId4" imgW="3287518" imgH="1221362"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49" y="3810000"/>
                        <a:ext cx="5124561" cy="1905000"/>
                      </a:xfrm>
                      <a:prstGeom prst="rect">
                        <a:avLst/>
                      </a:prstGeom>
                      <a:noFill/>
                    </p:spPr>
                  </p:pic>
                </p:oleObj>
              </mc:Fallback>
            </mc:AlternateContent>
          </a:graphicData>
        </a:graphic>
      </p:graphicFrame>
    </p:spTree>
    <p:extLst>
      <p:ext uri="{BB962C8B-B14F-4D97-AF65-F5344CB8AC3E}">
        <p14:creationId xmlns:p14="http://schemas.microsoft.com/office/powerpoint/2010/main" val="170746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14</a:t>
            </a:fld>
            <a:endParaRPr lang="en-US"/>
          </a:p>
        </p:txBody>
      </p:sp>
      <p:sp>
        <p:nvSpPr>
          <p:cNvPr id="4098" name="Rectangle 2"/>
          <p:cNvSpPr>
            <a:spLocks noGrp="1" noChangeArrowheads="1"/>
          </p:cNvSpPr>
          <p:nvPr>
            <p:ph type="title"/>
          </p:nvPr>
        </p:nvSpPr>
        <p:spPr>
          <a:ln/>
        </p:spPr>
        <p:txBody>
          <a:bodyPr/>
          <a:lstStyle/>
          <a:p>
            <a:r>
              <a:rPr lang="en-US" sz="3200" dirty="0" smtClean="0"/>
              <a:t>OOK/PPM drawbacks (1)</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pPr>
              <a:spcBef>
                <a:spcPts val="600"/>
              </a:spcBef>
              <a:spcAft>
                <a:spcPts val="1200"/>
              </a:spcAft>
            </a:pPr>
            <a:r>
              <a:rPr lang="en-US" sz="2000" dirty="0" smtClean="0"/>
              <a:t>OOK/PPM related modulation schemes were also evaluated</a:t>
            </a:r>
          </a:p>
          <a:p>
            <a:pPr>
              <a:spcBef>
                <a:spcPts val="600"/>
              </a:spcBef>
              <a:spcAft>
                <a:spcPts val="1200"/>
              </a:spcAft>
            </a:pPr>
            <a:r>
              <a:rPr lang="en-US" sz="2000" dirty="0" smtClean="0"/>
              <a:t>In OOK/PPM related modulation schemes some transmission symbols do not carry any energy</a:t>
            </a:r>
          </a:p>
          <a:p>
            <a:pPr lvl="1">
              <a:spcBef>
                <a:spcPts val="600"/>
              </a:spcBef>
              <a:spcAft>
                <a:spcPts val="1200"/>
              </a:spcAft>
            </a:pPr>
            <a:r>
              <a:rPr lang="en-US" sz="2000" dirty="0" smtClean="0"/>
              <a:t>These symbols do not contribute to the </a:t>
            </a:r>
            <a:r>
              <a:rPr lang="en-US" sz="2000" dirty="0" err="1" smtClean="0"/>
              <a:t>E</a:t>
            </a:r>
            <a:r>
              <a:rPr lang="en-US" sz="2000" baseline="-25000" dirty="0" err="1" smtClean="0"/>
              <a:t>b</a:t>
            </a:r>
            <a:r>
              <a:rPr lang="en-US" sz="2000" dirty="0" smtClean="0"/>
              <a:t>/N</a:t>
            </a:r>
            <a:r>
              <a:rPr lang="en-US" sz="2000" baseline="-25000" dirty="0" smtClean="0"/>
              <a:t>0</a:t>
            </a:r>
            <a:r>
              <a:rPr lang="en-US" sz="2000" dirty="0" smtClean="0"/>
              <a:t> on receiver side</a:t>
            </a:r>
          </a:p>
          <a:p>
            <a:pPr>
              <a:spcBef>
                <a:spcPts val="600"/>
              </a:spcBef>
              <a:spcAft>
                <a:spcPts val="1200"/>
              </a:spcAft>
            </a:pPr>
            <a:r>
              <a:rPr lang="en-US" sz="2000" dirty="0" smtClean="0"/>
              <a:t>However the transceiver still consumes power during these symbols, e.g. due to freq. synthesizers running</a:t>
            </a:r>
            <a:br>
              <a:rPr lang="en-US" sz="2000" dirty="0" smtClean="0"/>
            </a:br>
            <a:r>
              <a:rPr lang="en-US" sz="2000" dirty="0" smtClean="0"/>
              <a:t>Example from one transceiver chip:</a:t>
            </a:r>
          </a:p>
          <a:p>
            <a:pPr lvl="1">
              <a:spcBef>
                <a:spcPts val="600"/>
              </a:spcBef>
              <a:spcAft>
                <a:spcPts val="1200"/>
              </a:spcAft>
            </a:pPr>
            <a:r>
              <a:rPr lang="en-US" sz="2000" dirty="0" smtClean="0"/>
              <a:t>8.4 mA during not sending but freq. synthesizers running</a:t>
            </a:r>
          </a:p>
          <a:p>
            <a:pPr lvl="1">
              <a:spcBef>
                <a:spcPts val="600"/>
              </a:spcBef>
              <a:spcAft>
                <a:spcPts val="1200"/>
              </a:spcAft>
            </a:pPr>
            <a:r>
              <a:rPr lang="en-US" sz="2000" dirty="0" smtClean="0"/>
              <a:t>15 mA during transmission @ 0dBm</a:t>
            </a:r>
          </a:p>
          <a:p>
            <a:pPr lvl="1">
              <a:spcBef>
                <a:spcPts val="600"/>
              </a:spcBef>
              <a:spcAft>
                <a:spcPts val="1200"/>
              </a:spcAft>
            </a:pPr>
            <a:endParaRPr lang="en-US" sz="2000" dirty="0"/>
          </a:p>
        </p:txBody>
      </p:sp>
    </p:spTree>
    <p:extLst>
      <p:ext uri="{BB962C8B-B14F-4D97-AF65-F5344CB8AC3E}">
        <p14:creationId xmlns:p14="http://schemas.microsoft.com/office/powerpoint/2010/main" val="168590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15</a:t>
            </a:fld>
            <a:endParaRPr lang="en-US"/>
          </a:p>
        </p:txBody>
      </p:sp>
      <p:sp>
        <p:nvSpPr>
          <p:cNvPr id="4098" name="Rectangle 2"/>
          <p:cNvSpPr>
            <a:spLocks noGrp="1" noChangeArrowheads="1"/>
          </p:cNvSpPr>
          <p:nvPr>
            <p:ph type="title"/>
          </p:nvPr>
        </p:nvSpPr>
        <p:spPr>
          <a:ln/>
        </p:spPr>
        <p:txBody>
          <a:bodyPr/>
          <a:lstStyle/>
          <a:p>
            <a:r>
              <a:rPr lang="en-US" sz="3200" dirty="0" smtClean="0"/>
              <a:t>OOK/PPM drawbacks (2)</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endParaRPr lang="en-US" sz="2400" dirty="0" smtClean="0"/>
          </a:p>
          <a:p>
            <a:r>
              <a:rPr lang="en-US" sz="2400" dirty="0" smtClean="0"/>
              <a:t>Transmitted power:</a:t>
            </a:r>
          </a:p>
          <a:p>
            <a:endParaRPr lang="en-US" sz="2400" dirty="0"/>
          </a:p>
          <a:p>
            <a:endParaRPr lang="en-US" sz="2400" dirty="0" smtClean="0"/>
          </a:p>
          <a:p>
            <a:endParaRPr lang="en-US" sz="2400" dirty="0"/>
          </a:p>
          <a:p>
            <a:endParaRPr lang="en-US" sz="2400" dirty="0" smtClean="0"/>
          </a:p>
          <a:p>
            <a:r>
              <a:rPr lang="en-US" sz="2400" dirty="0" smtClean="0"/>
              <a:t>Consumed power:</a:t>
            </a:r>
            <a:endParaRPr lang="en-US" sz="2400" dirty="0"/>
          </a:p>
        </p:txBody>
      </p:sp>
      <p:grpSp>
        <p:nvGrpSpPr>
          <p:cNvPr id="19" name="Gruppieren 18"/>
          <p:cNvGrpSpPr/>
          <p:nvPr/>
        </p:nvGrpSpPr>
        <p:grpSpPr>
          <a:xfrm>
            <a:off x="4101026" y="1727322"/>
            <a:ext cx="4661974" cy="1753716"/>
            <a:chOff x="609600" y="2726323"/>
            <a:chExt cx="4661974" cy="1753716"/>
          </a:xfrm>
        </p:grpSpPr>
        <p:cxnSp>
          <p:nvCxnSpPr>
            <p:cNvPr id="3" name="Gerade Verbindung mit Pfeil 2"/>
            <p:cNvCxnSpPr/>
            <p:nvPr/>
          </p:nvCxnSpPr>
          <p:spPr bwMode="auto">
            <a:xfrm>
              <a:off x="990600" y="4114800"/>
              <a:ext cx="4038600"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hteck 7"/>
            <p:cNvSpPr/>
            <p:nvPr/>
          </p:nvSpPr>
          <p:spPr bwMode="auto">
            <a:xfrm>
              <a:off x="1371600" y="3221038"/>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2" name="Rechteck 11"/>
            <p:cNvSpPr/>
            <p:nvPr/>
          </p:nvSpPr>
          <p:spPr bwMode="auto">
            <a:xfrm>
              <a:off x="2286000" y="3221038"/>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4" name="Rechteck 13"/>
            <p:cNvSpPr/>
            <p:nvPr/>
          </p:nvSpPr>
          <p:spPr bwMode="auto">
            <a:xfrm>
              <a:off x="3200400" y="3221038"/>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4114800" y="3221038"/>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cxnSp>
          <p:nvCxnSpPr>
            <p:cNvPr id="10" name="Gerade Verbindung mit Pfeil 9"/>
            <p:cNvCxnSpPr/>
            <p:nvPr/>
          </p:nvCxnSpPr>
          <p:spPr bwMode="auto">
            <a:xfrm flipV="1">
              <a:off x="990600" y="2895600"/>
              <a:ext cx="0" cy="12192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5029200" y="4078873"/>
              <a:ext cx="242374" cy="338554"/>
            </a:xfrm>
            <a:prstGeom prst="rect">
              <a:avLst/>
            </a:prstGeom>
            <a:noFill/>
          </p:spPr>
          <p:txBody>
            <a:bodyPr wrap="none" rtlCol="0">
              <a:spAutoFit/>
            </a:bodyPr>
            <a:lstStyle/>
            <a:p>
              <a:r>
                <a:rPr lang="en-US" sz="1600" i="1" dirty="0" smtClean="0"/>
                <a:t>t</a:t>
              </a:r>
              <a:endParaRPr lang="de-DE" sz="1600" i="1" dirty="0"/>
            </a:p>
          </p:txBody>
        </p:sp>
        <p:sp>
          <p:nvSpPr>
            <p:cNvPr id="20" name="Textfeld 19"/>
            <p:cNvSpPr txBox="1"/>
            <p:nvPr/>
          </p:nvSpPr>
          <p:spPr>
            <a:xfrm>
              <a:off x="609600" y="2726323"/>
              <a:ext cx="348172" cy="338554"/>
            </a:xfrm>
            <a:prstGeom prst="rect">
              <a:avLst/>
            </a:prstGeom>
            <a:noFill/>
          </p:spPr>
          <p:txBody>
            <a:bodyPr wrap="none" rtlCol="0">
              <a:spAutoFit/>
            </a:bodyPr>
            <a:lstStyle/>
            <a:p>
              <a:r>
                <a:rPr lang="en-US" sz="1600" i="1" dirty="0" err="1" smtClean="0"/>
                <a:t>P</a:t>
              </a:r>
              <a:r>
                <a:rPr lang="en-US" sz="1600" i="1" baseline="-25000" dirty="0" err="1" smtClean="0"/>
                <a:t>t</a:t>
              </a:r>
              <a:endParaRPr lang="de-DE" sz="1600" i="1" baseline="-25000" dirty="0"/>
            </a:p>
          </p:txBody>
        </p:sp>
        <p:sp>
          <p:nvSpPr>
            <p:cNvPr id="18" name="Textfeld 17"/>
            <p:cNvSpPr txBox="1"/>
            <p:nvPr/>
          </p:nvSpPr>
          <p:spPr>
            <a:xfrm>
              <a:off x="1450960" y="4141485"/>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22" name="Textfeld 21"/>
            <p:cNvSpPr txBox="1"/>
            <p:nvPr/>
          </p:nvSpPr>
          <p:spPr>
            <a:xfrm>
              <a:off x="1908160" y="4141485"/>
              <a:ext cx="298480" cy="338554"/>
            </a:xfrm>
            <a:prstGeom prst="rect">
              <a:avLst/>
            </a:prstGeom>
            <a:noFill/>
          </p:spPr>
          <p:txBody>
            <a:bodyPr wrap="none" rtlCol="0">
              <a:spAutoFit/>
            </a:bodyPr>
            <a:lstStyle/>
            <a:p>
              <a:r>
                <a:rPr lang="en-US" sz="1600" dirty="0" smtClean="0">
                  <a:latin typeface="+mn-lt"/>
                </a:rPr>
                <a:t>0</a:t>
              </a:r>
              <a:endParaRPr lang="de-DE" sz="1600" dirty="0">
                <a:latin typeface="+mn-lt"/>
              </a:endParaRPr>
            </a:p>
          </p:txBody>
        </p:sp>
        <p:sp>
          <p:nvSpPr>
            <p:cNvPr id="23" name="Textfeld 22"/>
            <p:cNvSpPr txBox="1"/>
            <p:nvPr/>
          </p:nvSpPr>
          <p:spPr>
            <a:xfrm>
              <a:off x="2365360" y="4141485"/>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24" name="Textfeld 23"/>
            <p:cNvSpPr txBox="1"/>
            <p:nvPr/>
          </p:nvSpPr>
          <p:spPr>
            <a:xfrm>
              <a:off x="2822560" y="4141485"/>
              <a:ext cx="298480" cy="338554"/>
            </a:xfrm>
            <a:prstGeom prst="rect">
              <a:avLst/>
            </a:prstGeom>
            <a:noFill/>
          </p:spPr>
          <p:txBody>
            <a:bodyPr wrap="none" rtlCol="0">
              <a:spAutoFit/>
            </a:bodyPr>
            <a:lstStyle/>
            <a:p>
              <a:r>
                <a:rPr lang="en-US" sz="1600" dirty="0" smtClean="0">
                  <a:latin typeface="+mn-lt"/>
                </a:rPr>
                <a:t>0</a:t>
              </a:r>
              <a:endParaRPr lang="de-DE" sz="1600" dirty="0">
                <a:latin typeface="+mn-lt"/>
              </a:endParaRPr>
            </a:p>
          </p:txBody>
        </p:sp>
        <p:sp>
          <p:nvSpPr>
            <p:cNvPr id="25" name="Textfeld 24"/>
            <p:cNvSpPr txBox="1"/>
            <p:nvPr/>
          </p:nvSpPr>
          <p:spPr>
            <a:xfrm>
              <a:off x="3279760" y="4141485"/>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26" name="Textfeld 25"/>
            <p:cNvSpPr txBox="1"/>
            <p:nvPr/>
          </p:nvSpPr>
          <p:spPr>
            <a:xfrm>
              <a:off x="3736960" y="4141485"/>
              <a:ext cx="298480" cy="338554"/>
            </a:xfrm>
            <a:prstGeom prst="rect">
              <a:avLst/>
            </a:prstGeom>
            <a:noFill/>
          </p:spPr>
          <p:txBody>
            <a:bodyPr wrap="none" rtlCol="0">
              <a:spAutoFit/>
            </a:bodyPr>
            <a:lstStyle/>
            <a:p>
              <a:r>
                <a:rPr lang="en-US" sz="1600" dirty="0" smtClean="0">
                  <a:latin typeface="+mn-lt"/>
                </a:rPr>
                <a:t>0</a:t>
              </a:r>
              <a:endParaRPr lang="de-DE" sz="1600" dirty="0">
                <a:latin typeface="+mn-lt"/>
              </a:endParaRPr>
            </a:p>
          </p:txBody>
        </p:sp>
        <p:sp>
          <p:nvSpPr>
            <p:cNvPr id="27" name="Textfeld 26"/>
            <p:cNvSpPr txBox="1"/>
            <p:nvPr/>
          </p:nvSpPr>
          <p:spPr>
            <a:xfrm>
              <a:off x="4194160" y="4141485"/>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grpSp>
      <p:grpSp>
        <p:nvGrpSpPr>
          <p:cNvPr id="21" name="Gruppieren 20"/>
          <p:cNvGrpSpPr/>
          <p:nvPr/>
        </p:nvGrpSpPr>
        <p:grpSpPr>
          <a:xfrm>
            <a:off x="3920573" y="3960320"/>
            <a:ext cx="4842427" cy="1753716"/>
            <a:chOff x="1981200" y="4433887"/>
            <a:chExt cx="4842427" cy="1753716"/>
          </a:xfrm>
        </p:grpSpPr>
        <p:cxnSp>
          <p:nvCxnSpPr>
            <p:cNvPr id="30" name="Gerade Verbindung mit Pfeil 29"/>
            <p:cNvCxnSpPr/>
            <p:nvPr/>
          </p:nvCxnSpPr>
          <p:spPr bwMode="auto">
            <a:xfrm>
              <a:off x="2542653" y="5822364"/>
              <a:ext cx="4038600"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hteck 30"/>
            <p:cNvSpPr/>
            <p:nvPr/>
          </p:nvSpPr>
          <p:spPr bwMode="auto">
            <a:xfrm>
              <a:off x="2923653" y="4928602"/>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2" name="Rechteck 31"/>
            <p:cNvSpPr/>
            <p:nvPr/>
          </p:nvSpPr>
          <p:spPr bwMode="auto">
            <a:xfrm>
              <a:off x="3838053" y="4928602"/>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3" name="Rechteck 32"/>
            <p:cNvSpPr/>
            <p:nvPr/>
          </p:nvSpPr>
          <p:spPr bwMode="auto">
            <a:xfrm>
              <a:off x="4752453" y="4928602"/>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4" name="Rechteck 33"/>
            <p:cNvSpPr/>
            <p:nvPr/>
          </p:nvSpPr>
          <p:spPr bwMode="auto">
            <a:xfrm>
              <a:off x="5666853" y="4928602"/>
              <a:ext cx="457200" cy="893762"/>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cxnSp>
          <p:nvCxnSpPr>
            <p:cNvPr id="35" name="Gerade Verbindung mit Pfeil 34"/>
            <p:cNvCxnSpPr/>
            <p:nvPr/>
          </p:nvCxnSpPr>
          <p:spPr bwMode="auto">
            <a:xfrm flipV="1">
              <a:off x="2542653" y="4603164"/>
              <a:ext cx="0" cy="12192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feld 35"/>
            <p:cNvSpPr txBox="1"/>
            <p:nvPr/>
          </p:nvSpPr>
          <p:spPr>
            <a:xfrm>
              <a:off x="6581253" y="5786437"/>
              <a:ext cx="242374" cy="338554"/>
            </a:xfrm>
            <a:prstGeom prst="rect">
              <a:avLst/>
            </a:prstGeom>
            <a:noFill/>
          </p:spPr>
          <p:txBody>
            <a:bodyPr wrap="none" rtlCol="0">
              <a:spAutoFit/>
            </a:bodyPr>
            <a:lstStyle/>
            <a:p>
              <a:r>
                <a:rPr lang="en-US" sz="1600" i="1" dirty="0" smtClean="0"/>
                <a:t>t</a:t>
              </a:r>
              <a:endParaRPr lang="de-DE" sz="1600" i="1" dirty="0"/>
            </a:p>
          </p:txBody>
        </p:sp>
        <p:sp>
          <p:nvSpPr>
            <p:cNvPr id="37" name="Textfeld 36"/>
            <p:cNvSpPr txBox="1"/>
            <p:nvPr/>
          </p:nvSpPr>
          <p:spPr>
            <a:xfrm>
              <a:off x="1981200" y="4433887"/>
              <a:ext cx="447558" cy="338554"/>
            </a:xfrm>
            <a:prstGeom prst="rect">
              <a:avLst/>
            </a:prstGeom>
            <a:noFill/>
          </p:spPr>
          <p:txBody>
            <a:bodyPr wrap="none" rtlCol="0">
              <a:spAutoFit/>
            </a:bodyPr>
            <a:lstStyle/>
            <a:p>
              <a:r>
                <a:rPr lang="en-US" sz="1600" i="1" dirty="0" err="1" smtClean="0"/>
                <a:t>P</a:t>
              </a:r>
              <a:r>
                <a:rPr lang="en-US" sz="1600" i="1" baseline="-25000" dirty="0" err="1" smtClean="0"/>
                <a:t>on</a:t>
              </a:r>
              <a:endParaRPr lang="de-DE" sz="1600" i="1" baseline="-25000" dirty="0"/>
            </a:p>
          </p:txBody>
        </p:sp>
        <p:sp>
          <p:nvSpPr>
            <p:cNvPr id="38" name="Textfeld 37"/>
            <p:cNvSpPr txBox="1"/>
            <p:nvPr/>
          </p:nvSpPr>
          <p:spPr>
            <a:xfrm>
              <a:off x="3003013" y="5849049"/>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39" name="Textfeld 38"/>
            <p:cNvSpPr txBox="1"/>
            <p:nvPr/>
          </p:nvSpPr>
          <p:spPr>
            <a:xfrm>
              <a:off x="3460213" y="5849049"/>
              <a:ext cx="298480" cy="338554"/>
            </a:xfrm>
            <a:prstGeom prst="rect">
              <a:avLst/>
            </a:prstGeom>
            <a:noFill/>
          </p:spPr>
          <p:txBody>
            <a:bodyPr wrap="none" rtlCol="0">
              <a:spAutoFit/>
            </a:bodyPr>
            <a:lstStyle/>
            <a:p>
              <a:r>
                <a:rPr lang="en-US" sz="1600" dirty="0" smtClean="0">
                  <a:latin typeface="+mn-lt"/>
                </a:rPr>
                <a:t>0</a:t>
              </a:r>
              <a:endParaRPr lang="de-DE" sz="1600" dirty="0">
                <a:latin typeface="+mn-lt"/>
              </a:endParaRPr>
            </a:p>
          </p:txBody>
        </p:sp>
        <p:sp>
          <p:nvSpPr>
            <p:cNvPr id="40" name="Textfeld 39"/>
            <p:cNvSpPr txBox="1"/>
            <p:nvPr/>
          </p:nvSpPr>
          <p:spPr>
            <a:xfrm>
              <a:off x="3917413" y="5849049"/>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41" name="Textfeld 40"/>
            <p:cNvSpPr txBox="1"/>
            <p:nvPr/>
          </p:nvSpPr>
          <p:spPr>
            <a:xfrm>
              <a:off x="4374613" y="5849049"/>
              <a:ext cx="298480" cy="338554"/>
            </a:xfrm>
            <a:prstGeom prst="rect">
              <a:avLst/>
            </a:prstGeom>
            <a:noFill/>
          </p:spPr>
          <p:txBody>
            <a:bodyPr wrap="none" rtlCol="0">
              <a:spAutoFit/>
            </a:bodyPr>
            <a:lstStyle/>
            <a:p>
              <a:r>
                <a:rPr lang="en-US" sz="1600" dirty="0" smtClean="0">
                  <a:latin typeface="+mn-lt"/>
                </a:rPr>
                <a:t>0</a:t>
              </a:r>
              <a:endParaRPr lang="de-DE" sz="1600" dirty="0">
                <a:latin typeface="+mn-lt"/>
              </a:endParaRPr>
            </a:p>
          </p:txBody>
        </p:sp>
        <p:sp>
          <p:nvSpPr>
            <p:cNvPr id="42" name="Textfeld 41"/>
            <p:cNvSpPr txBox="1"/>
            <p:nvPr/>
          </p:nvSpPr>
          <p:spPr>
            <a:xfrm>
              <a:off x="4831813" y="5849049"/>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43" name="Textfeld 42"/>
            <p:cNvSpPr txBox="1"/>
            <p:nvPr/>
          </p:nvSpPr>
          <p:spPr>
            <a:xfrm>
              <a:off x="5289013" y="5849049"/>
              <a:ext cx="298480" cy="338554"/>
            </a:xfrm>
            <a:prstGeom prst="rect">
              <a:avLst/>
            </a:prstGeom>
            <a:noFill/>
          </p:spPr>
          <p:txBody>
            <a:bodyPr wrap="none" rtlCol="0">
              <a:spAutoFit/>
            </a:bodyPr>
            <a:lstStyle/>
            <a:p>
              <a:r>
                <a:rPr lang="en-US" sz="1600" dirty="0" smtClean="0">
                  <a:latin typeface="+mn-lt"/>
                </a:rPr>
                <a:t>0</a:t>
              </a:r>
              <a:endParaRPr lang="de-DE" sz="1600" dirty="0">
                <a:latin typeface="+mn-lt"/>
              </a:endParaRPr>
            </a:p>
          </p:txBody>
        </p:sp>
        <p:sp>
          <p:nvSpPr>
            <p:cNvPr id="44" name="Textfeld 43"/>
            <p:cNvSpPr txBox="1"/>
            <p:nvPr/>
          </p:nvSpPr>
          <p:spPr>
            <a:xfrm>
              <a:off x="5746213" y="5849049"/>
              <a:ext cx="298480" cy="338554"/>
            </a:xfrm>
            <a:prstGeom prst="rect">
              <a:avLst/>
            </a:prstGeom>
            <a:noFill/>
          </p:spPr>
          <p:txBody>
            <a:bodyPr wrap="none" rtlCol="0">
              <a:spAutoFit/>
            </a:bodyPr>
            <a:lstStyle/>
            <a:p>
              <a:r>
                <a:rPr lang="en-US" sz="1600" dirty="0" smtClean="0">
                  <a:latin typeface="+mn-lt"/>
                </a:rPr>
                <a:t>1</a:t>
              </a:r>
              <a:endParaRPr lang="de-DE" sz="1600" dirty="0">
                <a:latin typeface="+mn-lt"/>
              </a:endParaRPr>
            </a:p>
          </p:txBody>
        </p:sp>
        <p:sp>
          <p:nvSpPr>
            <p:cNvPr id="45" name="Rechteck 44"/>
            <p:cNvSpPr/>
            <p:nvPr/>
          </p:nvSpPr>
          <p:spPr bwMode="auto">
            <a:xfrm>
              <a:off x="2923653" y="5375482"/>
              <a:ext cx="3200399" cy="446881"/>
            </a:xfrm>
            <a:prstGeom prst="rect">
              <a:avLst/>
            </a:prstGeom>
            <a:solidFill>
              <a:srgbClr val="0070C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grpSp>
      <p:cxnSp>
        <p:nvCxnSpPr>
          <p:cNvPr id="13" name="Gerade Verbindung mit Pfeil 12"/>
          <p:cNvCxnSpPr>
            <a:endCxn id="45" idx="2"/>
          </p:cNvCxnSpPr>
          <p:nvPr/>
        </p:nvCxnSpPr>
        <p:spPr bwMode="auto">
          <a:xfrm flipV="1">
            <a:off x="6155266" y="5348796"/>
            <a:ext cx="307960" cy="518604"/>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a:endCxn id="39" idx="0"/>
          </p:cNvCxnSpPr>
          <p:nvPr/>
        </p:nvCxnSpPr>
        <p:spPr bwMode="auto">
          <a:xfrm flipH="1" flipV="1">
            <a:off x="5548826" y="5375482"/>
            <a:ext cx="606440" cy="491918"/>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a:endCxn id="43" idx="0"/>
          </p:cNvCxnSpPr>
          <p:nvPr/>
        </p:nvCxnSpPr>
        <p:spPr bwMode="auto">
          <a:xfrm flipV="1">
            <a:off x="6155266" y="5375482"/>
            <a:ext cx="1222360" cy="491918"/>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feld 46"/>
          <p:cNvSpPr txBox="1"/>
          <p:nvPr/>
        </p:nvSpPr>
        <p:spPr>
          <a:xfrm>
            <a:off x="5696831" y="5906571"/>
            <a:ext cx="915635" cy="369332"/>
          </a:xfrm>
          <a:prstGeom prst="rect">
            <a:avLst/>
          </a:prstGeom>
          <a:noFill/>
        </p:spPr>
        <p:txBody>
          <a:bodyPr wrap="none" rtlCol="0">
            <a:spAutoFit/>
          </a:bodyPr>
          <a:lstStyle/>
          <a:p>
            <a:r>
              <a:rPr lang="en-US" sz="1800" dirty="0" smtClean="0">
                <a:latin typeface="+mn-lt"/>
              </a:rPr>
              <a:t>wasted</a:t>
            </a:r>
            <a:endParaRPr lang="de-DE" sz="1800" dirty="0">
              <a:latin typeface="+mn-lt"/>
            </a:endParaRPr>
          </a:p>
        </p:txBody>
      </p:sp>
    </p:spTree>
    <p:extLst>
      <p:ext uri="{BB962C8B-B14F-4D97-AF65-F5344CB8AC3E}">
        <p14:creationId xmlns:p14="http://schemas.microsoft.com/office/powerpoint/2010/main" val="138928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16</a:t>
            </a:fld>
            <a:endParaRPr lang="en-US"/>
          </a:p>
        </p:txBody>
      </p:sp>
      <p:sp>
        <p:nvSpPr>
          <p:cNvPr id="4098" name="Rectangle 2"/>
          <p:cNvSpPr>
            <a:spLocks noGrp="1" noChangeArrowheads="1"/>
          </p:cNvSpPr>
          <p:nvPr>
            <p:ph type="title"/>
          </p:nvPr>
        </p:nvSpPr>
        <p:spPr>
          <a:ln/>
        </p:spPr>
        <p:txBody>
          <a:bodyPr/>
          <a:lstStyle/>
          <a:p>
            <a:r>
              <a:rPr lang="en-US" sz="3200" dirty="0" smtClean="0"/>
              <a:t>Frequency Bands</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IEEE 802.15.4q shall support all </a:t>
            </a:r>
            <a:r>
              <a:rPr lang="en-US" sz="2000" dirty="0"/>
              <a:t>frequency bands above and including 433 </a:t>
            </a:r>
            <a:r>
              <a:rPr lang="en-US" sz="2000" dirty="0" smtClean="0"/>
              <a:t>MHz as specified in IEEE 802.15.4g/k.</a:t>
            </a:r>
            <a:br>
              <a:rPr lang="en-US" sz="2000" dirty="0" smtClean="0"/>
            </a:br>
            <a:r>
              <a:rPr lang="en-US" sz="2000" dirty="0" smtClean="0"/>
              <a:t/>
            </a:r>
            <a:br>
              <a:rPr lang="en-US" sz="2000" dirty="0" smtClean="0"/>
            </a:br>
            <a:r>
              <a:rPr lang="en-US" sz="2000" dirty="0" smtClean="0"/>
              <a:t>E.g.:</a:t>
            </a:r>
          </a:p>
          <a:p>
            <a:pPr lvl="1"/>
            <a:r>
              <a:rPr lang="en-US" sz="2000" dirty="0" smtClean="0"/>
              <a:t>433 MHz</a:t>
            </a:r>
          </a:p>
          <a:p>
            <a:pPr lvl="1"/>
            <a:r>
              <a:rPr lang="en-US" sz="2000" dirty="0" smtClean="0"/>
              <a:t>868 MHz</a:t>
            </a:r>
          </a:p>
          <a:p>
            <a:pPr lvl="1"/>
            <a:r>
              <a:rPr lang="en-US" sz="2000" dirty="0" smtClean="0"/>
              <a:t>915 MHz</a:t>
            </a:r>
          </a:p>
          <a:p>
            <a:pPr lvl="1"/>
            <a:r>
              <a:rPr lang="en-US" sz="2000" dirty="0" smtClean="0"/>
              <a:t>2.4 </a:t>
            </a:r>
            <a:r>
              <a:rPr lang="en-US" sz="2000" dirty="0"/>
              <a:t>GHz.</a:t>
            </a:r>
            <a:endParaRPr lang="de-DE" sz="2000" dirty="0"/>
          </a:p>
        </p:txBody>
      </p:sp>
    </p:spTree>
    <p:extLst>
      <p:ext uri="{BB962C8B-B14F-4D97-AF65-F5344CB8AC3E}">
        <p14:creationId xmlns:p14="http://schemas.microsoft.com/office/powerpoint/2010/main" val="1431204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17</a:t>
            </a:fld>
            <a:endParaRPr lang="en-US"/>
          </a:p>
        </p:txBody>
      </p:sp>
      <p:sp>
        <p:nvSpPr>
          <p:cNvPr id="4098" name="Rectangle 2"/>
          <p:cNvSpPr>
            <a:spLocks noGrp="1" noChangeArrowheads="1"/>
          </p:cNvSpPr>
          <p:nvPr>
            <p:ph type="title"/>
          </p:nvPr>
        </p:nvSpPr>
        <p:spPr>
          <a:ln/>
        </p:spPr>
        <p:txBody>
          <a:bodyPr/>
          <a:lstStyle/>
          <a:p>
            <a:r>
              <a:rPr lang="en-US" sz="3200" dirty="0" smtClean="0"/>
              <a:t>MAC Layer Features</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ULP devices shall use the multipurpose frame from IEEE 802.15.4e amendment</a:t>
            </a:r>
          </a:p>
          <a:p>
            <a:pPr lvl="1"/>
            <a:r>
              <a:rPr lang="en-US" sz="2000" dirty="0" smtClean="0"/>
              <a:t>Maximum freedom for system designer in deciding which header fields are absolutely necessary</a:t>
            </a:r>
          </a:p>
          <a:p>
            <a:pPr lvl="1"/>
            <a:r>
              <a:rPr lang="en-US" sz="2000" dirty="0" smtClean="0"/>
              <a:t>Each saved bit is saved energy</a:t>
            </a:r>
          </a:p>
          <a:p>
            <a:pPr lvl="1"/>
            <a:endParaRPr lang="en-US" sz="2000" dirty="0"/>
          </a:p>
          <a:p>
            <a:r>
              <a:rPr lang="en-US" sz="2000" dirty="0"/>
              <a:t>The beacon frame shall carry a header IE in order to signal which decoding methods are supported by the </a:t>
            </a:r>
            <a:r>
              <a:rPr lang="en-US" sz="2000" dirty="0" smtClean="0"/>
              <a:t>receiver</a:t>
            </a:r>
            <a:br>
              <a:rPr lang="en-US" sz="2000" dirty="0" smtClean="0"/>
            </a:br>
            <a:r>
              <a:rPr lang="en-US" sz="2000" dirty="0" smtClean="0"/>
              <a:t>(i.e. </a:t>
            </a:r>
            <a:r>
              <a:rPr lang="en-US" sz="2000" dirty="0"/>
              <a:t>the concentrator</a:t>
            </a:r>
            <a:r>
              <a:rPr lang="en-US" sz="2000" dirty="0" smtClean="0"/>
              <a:t>)</a:t>
            </a:r>
          </a:p>
          <a:p>
            <a:pPr lvl="1"/>
            <a:r>
              <a:rPr lang="en-US" sz="2000" i="1" dirty="0" err="1"/>
              <a:t>phyMSKPrecoding</a:t>
            </a:r>
            <a:r>
              <a:rPr lang="en-US" sz="2000" i="1" dirty="0"/>
              <a:t>: </a:t>
            </a:r>
            <a:r>
              <a:rPr lang="en-US" sz="2000" dirty="0"/>
              <a:t>B</a:t>
            </a:r>
            <a:r>
              <a:rPr lang="en-US" sz="2000" dirty="0" smtClean="0"/>
              <a:t>oolean </a:t>
            </a:r>
            <a:r>
              <a:rPr lang="en-US" sz="2000" dirty="0"/>
              <a:t>variable </a:t>
            </a:r>
            <a:r>
              <a:rPr lang="en-US" sz="2000" dirty="0" smtClean="0"/>
              <a:t>to indicate the ability </a:t>
            </a:r>
            <a:r>
              <a:rPr lang="en-US" sz="2000" dirty="0"/>
              <a:t>to receive </a:t>
            </a:r>
            <a:r>
              <a:rPr lang="en-US" sz="2000" dirty="0" err="1"/>
              <a:t>precoded</a:t>
            </a:r>
            <a:r>
              <a:rPr lang="en-US" sz="2000" dirty="0"/>
              <a:t> MSK </a:t>
            </a:r>
            <a:r>
              <a:rPr lang="en-US" sz="2000" dirty="0" smtClean="0"/>
              <a:t>signals</a:t>
            </a:r>
          </a:p>
          <a:p>
            <a:pPr lvl="1"/>
            <a:r>
              <a:rPr lang="en-US" sz="2000" i="1" dirty="0" err="1"/>
              <a:t>phySupportedFEC</a:t>
            </a:r>
            <a:r>
              <a:rPr lang="en-US" sz="2000" i="1" dirty="0"/>
              <a:t>: </a:t>
            </a:r>
            <a:r>
              <a:rPr lang="en-US" sz="2000" dirty="0" smtClean="0"/>
              <a:t>Enumeration to </a:t>
            </a:r>
            <a:r>
              <a:rPr lang="en-US" sz="2000" dirty="0"/>
              <a:t>indicate the supported FEC coding schemes </a:t>
            </a:r>
          </a:p>
        </p:txBody>
      </p:sp>
    </p:spTree>
    <p:extLst>
      <p:ext uri="{BB962C8B-B14F-4D97-AF65-F5344CB8AC3E}">
        <p14:creationId xmlns:p14="http://schemas.microsoft.com/office/powerpoint/2010/main" val="131984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18</a:t>
            </a:fld>
            <a:endParaRPr lang="en-US"/>
          </a:p>
        </p:txBody>
      </p:sp>
      <p:sp>
        <p:nvSpPr>
          <p:cNvPr id="4098" name="Rectangle 2"/>
          <p:cNvSpPr>
            <a:spLocks noGrp="1" noChangeArrowheads="1"/>
          </p:cNvSpPr>
          <p:nvPr>
            <p:ph type="title"/>
          </p:nvPr>
        </p:nvSpPr>
        <p:spPr>
          <a:ln/>
        </p:spPr>
        <p:txBody>
          <a:bodyPr/>
          <a:lstStyle/>
          <a:p>
            <a:r>
              <a:rPr lang="en-US" sz="3200" dirty="0" smtClean="0"/>
              <a:t>Evaluation</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We present some evaluations in the following slides</a:t>
            </a:r>
          </a:p>
          <a:p>
            <a:endParaRPr lang="en-US" sz="2000" dirty="0"/>
          </a:p>
          <a:p>
            <a:r>
              <a:rPr lang="en-US" sz="2000" dirty="0" smtClean="0"/>
              <a:t>BER/PER curves have been created from actual packet simulations with a </a:t>
            </a:r>
            <a:r>
              <a:rPr lang="en-US" sz="2000" dirty="0"/>
              <a:t>V</a:t>
            </a:r>
            <a:r>
              <a:rPr lang="en-US" sz="2000" dirty="0" smtClean="0"/>
              <a:t>iterbi decoder</a:t>
            </a:r>
          </a:p>
          <a:p>
            <a:endParaRPr lang="en-US" sz="2000" dirty="0"/>
          </a:p>
          <a:p>
            <a:r>
              <a:rPr lang="en-US" sz="2000" dirty="0" smtClean="0"/>
              <a:t>Distance/</a:t>
            </a:r>
            <a:r>
              <a:rPr lang="en-US" sz="2000" dirty="0" err="1" smtClean="0"/>
              <a:t>Datarate</a:t>
            </a:r>
            <a:r>
              <a:rPr lang="en-US" sz="2000" dirty="0" smtClean="0"/>
              <a:t> curves have been produced by </a:t>
            </a:r>
            <a:r>
              <a:rPr lang="en-US" sz="2000" dirty="0" err="1" smtClean="0"/>
              <a:t>Matlab</a:t>
            </a:r>
            <a:r>
              <a:rPr lang="en-US" sz="2000" dirty="0" smtClean="0"/>
              <a:t> simulation using the following equation:</a:t>
            </a:r>
          </a:p>
          <a:p>
            <a:endParaRPr lang="en-US" sz="2000" dirty="0"/>
          </a:p>
          <a:p>
            <a:endParaRPr lang="en-US" sz="2000" dirty="0" smtClean="0"/>
          </a:p>
          <a:p>
            <a:endParaRPr lang="en-US" sz="2000" dirty="0"/>
          </a:p>
          <a:p>
            <a:pPr marL="0" indent="0">
              <a:buNone/>
            </a:pPr>
            <a:r>
              <a:rPr lang="en-US" sz="2000" dirty="0"/>
              <a:t>	</a:t>
            </a:r>
          </a:p>
          <a:p>
            <a:pPr marL="0" indent="0">
              <a:buNone/>
            </a:pPr>
            <a:r>
              <a:rPr lang="en-US" sz="2000" dirty="0" smtClean="0">
                <a:solidFill>
                  <a:schemeClr val="bg1">
                    <a:lumMod val="50000"/>
                  </a:schemeClr>
                </a:solidFill>
              </a:rPr>
              <a:t>	</a:t>
            </a:r>
            <a:r>
              <a:rPr lang="en-US" sz="1800" dirty="0" smtClean="0">
                <a:solidFill>
                  <a:schemeClr val="bg1">
                    <a:lumMod val="50000"/>
                  </a:schemeClr>
                </a:solidFill>
              </a:rPr>
              <a:t>Ideal scenario: </a:t>
            </a:r>
            <a:r>
              <a:rPr lang="en-US" sz="1800" i="1" dirty="0" smtClean="0">
                <a:solidFill>
                  <a:schemeClr val="bg1">
                    <a:lumMod val="50000"/>
                  </a:schemeClr>
                </a:solidFill>
                <a:latin typeface="+mj-lt"/>
              </a:rPr>
              <a:t>G</a:t>
            </a:r>
            <a:r>
              <a:rPr lang="en-US" sz="1800" i="1" baseline="-25000" dirty="0" smtClean="0">
                <a:solidFill>
                  <a:schemeClr val="bg1">
                    <a:lumMod val="50000"/>
                  </a:schemeClr>
                </a:solidFill>
                <a:latin typeface="+mj-lt"/>
              </a:rPr>
              <a:t>RX </a:t>
            </a:r>
            <a:r>
              <a:rPr lang="en-US" sz="1800" i="1" dirty="0" smtClean="0">
                <a:solidFill>
                  <a:schemeClr val="bg1">
                    <a:lumMod val="50000"/>
                  </a:schemeClr>
                </a:solidFill>
                <a:latin typeface="+mj-lt"/>
              </a:rPr>
              <a:t>= G</a:t>
            </a:r>
            <a:r>
              <a:rPr lang="en-US" sz="1800" i="1" baseline="-25000" dirty="0" smtClean="0">
                <a:solidFill>
                  <a:schemeClr val="bg1">
                    <a:lumMod val="50000"/>
                  </a:schemeClr>
                </a:solidFill>
                <a:latin typeface="+mj-lt"/>
              </a:rPr>
              <a:t>TX </a:t>
            </a:r>
            <a:r>
              <a:rPr lang="en-US" sz="1800" i="1" dirty="0" smtClean="0">
                <a:solidFill>
                  <a:schemeClr val="bg1">
                    <a:lumMod val="50000"/>
                  </a:schemeClr>
                </a:solidFill>
                <a:latin typeface="+mj-lt"/>
              </a:rPr>
              <a:t>= </a:t>
            </a:r>
            <a:r>
              <a:rPr lang="en-US" sz="1800" dirty="0" smtClean="0">
                <a:solidFill>
                  <a:schemeClr val="bg1">
                    <a:lumMod val="50000"/>
                  </a:schemeClr>
                </a:solidFill>
                <a:latin typeface="+mj-lt"/>
              </a:rPr>
              <a:t>0 dB</a:t>
            </a:r>
            <a:r>
              <a:rPr lang="en-US" sz="1800" i="1" dirty="0" smtClean="0">
                <a:solidFill>
                  <a:schemeClr val="bg1">
                    <a:lumMod val="50000"/>
                  </a:schemeClr>
                </a:solidFill>
                <a:latin typeface="+mj-lt"/>
              </a:rPr>
              <a:t>,   </a:t>
            </a:r>
            <a:r>
              <a:rPr lang="el-GR" sz="1800" i="1" dirty="0" smtClean="0">
                <a:solidFill>
                  <a:schemeClr val="bg1">
                    <a:lumMod val="50000"/>
                  </a:schemeClr>
                </a:solidFill>
                <a:latin typeface="+mj-lt"/>
                <a:cs typeface="Times New Roman"/>
              </a:rPr>
              <a:t>α</a:t>
            </a:r>
            <a:r>
              <a:rPr lang="en-US" sz="1800" i="1" dirty="0" smtClean="0">
                <a:solidFill>
                  <a:schemeClr val="bg1">
                    <a:lumMod val="50000"/>
                  </a:schemeClr>
                </a:solidFill>
                <a:latin typeface="+mj-lt"/>
                <a:cs typeface="Times New Roman"/>
              </a:rPr>
              <a:t> = </a:t>
            </a:r>
            <a:r>
              <a:rPr lang="en-US" sz="1800" dirty="0" smtClean="0">
                <a:solidFill>
                  <a:schemeClr val="bg1">
                    <a:lumMod val="50000"/>
                  </a:schemeClr>
                </a:solidFill>
                <a:latin typeface="+mj-lt"/>
                <a:cs typeface="Times New Roman"/>
              </a:rPr>
              <a:t>2</a:t>
            </a:r>
            <a:endParaRPr lang="en-US" sz="1800" dirty="0" smtClean="0">
              <a:solidFill>
                <a:schemeClr val="bg1">
                  <a:lumMod val="50000"/>
                </a:schemeClr>
              </a:solidFill>
              <a:latin typeface="+mj-lt"/>
            </a:endParaRPr>
          </a:p>
          <a:p>
            <a:pPr marL="0" indent="0">
              <a:buNone/>
            </a:pPr>
            <a:r>
              <a:rPr lang="en-US" sz="1800" dirty="0">
                <a:solidFill>
                  <a:schemeClr val="bg1">
                    <a:lumMod val="50000"/>
                  </a:schemeClr>
                </a:solidFill>
              </a:rPr>
              <a:t>	</a:t>
            </a:r>
            <a:r>
              <a:rPr lang="en-US" sz="1800" dirty="0" smtClean="0">
                <a:solidFill>
                  <a:schemeClr val="bg1">
                    <a:lumMod val="50000"/>
                  </a:schemeClr>
                </a:solidFill>
              </a:rPr>
              <a:t>Realistic scenario: </a:t>
            </a:r>
            <a:r>
              <a:rPr lang="en-US" sz="1800" i="1" dirty="0">
                <a:solidFill>
                  <a:schemeClr val="bg1">
                    <a:lumMod val="50000"/>
                  </a:schemeClr>
                </a:solidFill>
                <a:latin typeface="+mj-lt"/>
              </a:rPr>
              <a:t>G</a:t>
            </a:r>
            <a:r>
              <a:rPr lang="en-US" sz="1800" i="1" baseline="-25000" dirty="0">
                <a:solidFill>
                  <a:schemeClr val="bg1">
                    <a:lumMod val="50000"/>
                  </a:schemeClr>
                </a:solidFill>
                <a:latin typeface="+mj-lt"/>
              </a:rPr>
              <a:t>RX </a:t>
            </a:r>
            <a:r>
              <a:rPr lang="en-US" sz="1800" i="1" dirty="0">
                <a:solidFill>
                  <a:schemeClr val="bg1">
                    <a:lumMod val="50000"/>
                  </a:schemeClr>
                </a:solidFill>
                <a:latin typeface="+mj-lt"/>
              </a:rPr>
              <a:t>= G</a:t>
            </a:r>
            <a:r>
              <a:rPr lang="en-US" sz="1800" i="1" baseline="-25000" dirty="0">
                <a:solidFill>
                  <a:schemeClr val="bg1">
                    <a:lumMod val="50000"/>
                  </a:schemeClr>
                </a:solidFill>
                <a:latin typeface="+mj-lt"/>
              </a:rPr>
              <a:t>TX </a:t>
            </a:r>
            <a:r>
              <a:rPr lang="en-US" sz="1800" i="1" dirty="0">
                <a:solidFill>
                  <a:schemeClr val="bg1">
                    <a:lumMod val="50000"/>
                  </a:schemeClr>
                </a:solidFill>
                <a:latin typeface="+mj-lt"/>
              </a:rPr>
              <a:t>= </a:t>
            </a:r>
            <a:r>
              <a:rPr lang="en-US" sz="1800" dirty="0" smtClean="0">
                <a:solidFill>
                  <a:schemeClr val="bg1">
                    <a:lumMod val="50000"/>
                  </a:schemeClr>
                </a:solidFill>
                <a:latin typeface="+mj-lt"/>
              </a:rPr>
              <a:t>-5 </a:t>
            </a:r>
            <a:r>
              <a:rPr lang="en-US" sz="1800" dirty="0">
                <a:solidFill>
                  <a:schemeClr val="bg1">
                    <a:lumMod val="50000"/>
                  </a:schemeClr>
                </a:solidFill>
                <a:latin typeface="+mj-lt"/>
              </a:rPr>
              <a:t>dB</a:t>
            </a:r>
            <a:r>
              <a:rPr lang="en-US" sz="1800" i="1" dirty="0">
                <a:solidFill>
                  <a:schemeClr val="bg1">
                    <a:lumMod val="50000"/>
                  </a:schemeClr>
                </a:solidFill>
                <a:latin typeface="+mj-lt"/>
              </a:rPr>
              <a:t>,   </a:t>
            </a:r>
            <a:r>
              <a:rPr lang="el-GR" sz="1800" i="1" dirty="0">
                <a:solidFill>
                  <a:schemeClr val="bg1">
                    <a:lumMod val="50000"/>
                  </a:schemeClr>
                </a:solidFill>
                <a:latin typeface="+mj-lt"/>
                <a:cs typeface="Times New Roman"/>
              </a:rPr>
              <a:t>α</a:t>
            </a:r>
            <a:r>
              <a:rPr lang="en-US" sz="1800" i="1" dirty="0">
                <a:solidFill>
                  <a:schemeClr val="bg1">
                    <a:lumMod val="50000"/>
                  </a:schemeClr>
                </a:solidFill>
                <a:latin typeface="+mj-lt"/>
                <a:cs typeface="Times New Roman"/>
              </a:rPr>
              <a:t> = </a:t>
            </a:r>
            <a:r>
              <a:rPr lang="en-US" sz="1800" dirty="0">
                <a:solidFill>
                  <a:schemeClr val="bg1">
                    <a:lumMod val="50000"/>
                  </a:schemeClr>
                </a:solidFill>
                <a:latin typeface="+mj-lt"/>
                <a:cs typeface="Times New Roman"/>
              </a:rPr>
              <a:t>3</a:t>
            </a:r>
            <a:endParaRPr lang="en-US" sz="1800" dirty="0">
              <a:solidFill>
                <a:schemeClr val="bg1">
                  <a:lumMod val="50000"/>
                </a:schemeClr>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3069223097"/>
              </p:ext>
            </p:extLst>
          </p:nvPr>
        </p:nvGraphicFramePr>
        <p:xfrm>
          <a:off x="2263775" y="4343400"/>
          <a:ext cx="4724400" cy="1095513"/>
        </p:xfrm>
        <a:graphic>
          <a:graphicData uri="http://schemas.openxmlformats.org/presentationml/2006/ole">
            <mc:AlternateContent xmlns:mc="http://schemas.openxmlformats.org/markup-compatibility/2006">
              <mc:Choice xmlns:v="urn:schemas-microsoft-com:vml" Requires="v">
                <p:oleObj spid="_x0000_s5146" name="Formel" r:id="rId4" imgW="1968500" imgH="469900" progId="Equation.3">
                  <p:embed/>
                </p:oleObj>
              </mc:Choice>
              <mc:Fallback>
                <p:oleObj name="Formel" r:id="rId4" imgW="1968500" imgH="4699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775" y="4343400"/>
                        <a:ext cx="4724400" cy="1095513"/>
                      </a:xfrm>
                      <a:prstGeom prst="rect">
                        <a:avLst/>
                      </a:prstGeom>
                      <a:noFill/>
                    </p:spPr>
                  </p:pic>
                </p:oleObj>
              </mc:Fallback>
            </mc:AlternateContent>
          </a:graphicData>
        </a:graphic>
      </p:graphicFrame>
    </p:spTree>
    <p:extLst>
      <p:ext uri="{BB962C8B-B14F-4D97-AF65-F5344CB8AC3E}">
        <p14:creationId xmlns:p14="http://schemas.microsoft.com/office/powerpoint/2010/main" val="215002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19</a:t>
            </a:fld>
            <a:endParaRPr lang="en-US"/>
          </a:p>
        </p:txBody>
      </p:sp>
      <p:sp>
        <p:nvSpPr>
          <p:cNvPr id="4098" name="Rectangle 2"/>
          <p:cNvSpPr>
            <a:spLocks noGrp="1" noChangeArrowheads="1"/>
          </p:cNvSpPr>
          <p:nvPr>
            <p:ph type="title"/>
          </p:nvPr>
        </p:nvSpPr>
        <p:spPr>
          <a:ln/>
        </p:spPr>
        <p:txBody>
          <a:bodyPr/>
          <a:lstStyle/>
          <a:p>
            <a:r>
              <a:rPr lang="en-US" sz="3200" dirty="0" smtClean="0"/>
              <a:t>Evaluation</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Power consumption equation has been presented by </a:t>
            </a:r>
            <a:r>
              <a:rPr lang="en-US" sz="2000" dirty="0" err="1"/>
              <a:t>Jinesh</a:t>
            </a:r>
            <a:r>
              <a:rPr lang="en-US" sz="2000" dirty="0"/>
              <a:t> </a:t>
            </a:r>
            <a:r>
              <a:rPr lang="en-US" sz="2000" dirty="0" smtClean="0"/>
              <a:t>et al. “System </a:t>
            </a:r>
            <a:r>
              <a:rPr lang="en-US" sz="2000" dirty="0"/>
              <a:t>Considerations for </a:t>
            </a:r>
            <a:r>
              <a:rPr lang="en-US" sz="2000" dirty="0" smtClean="0"/>
              <a:t>ULP </a:t>
            </a:r>
            <a:r>
              <a:rPr lang="en-US" sz="2000" dirty="0" err="1" smtClean="0"/>
              <a:t>Communications”,DCN</a:t>
            </a:r>
            <a:r>
              <a:rPr lang="en-US" sz="2000" dirty="0" smtClean="0"/>
              <a:t> 426:</a:t>
            </a:r>
          </a:p>
          <a:p>
            <a:endParaRPr lang="en-US" sz="2000" dirty="0"/>
          </a:p>
          <a:p>
            <a:endParaRPr lang="en-US" sz="2000" dirty="0" smtClean="0"/>
          </a:p>
          <a:p>
            <a:endParaRPr lang="en-US" sz="2000" dirty="0"/>
          </a:p>
          <a:p>
            <a:endParaRPr lang="en-US" sz="2000" dirty="0" smtClean="0"/>
          </a:p>
          <a:p>
            <a:r>
              <a:rPr lang="en-US" sz="2000" dirty="0" smtClean="0"/>
              <a:t>In order to evaluate not only the consumed power but also the consumed energy, we use the following equation:</a:t>
            </a:r>
          </a:p>
          <a:p>
            <a:endParaRPr lang="en-US" sz="2000" dirty="0"/>
          </a:p>
          <a:p>
            <a:endParaRPr lang="en-US" sz="2000" dirty="0" smtClean="0"/>
          </a:p>
          <a:p>
            <a:endParaRPr lang="en-US" sz="2000" dirty="0"/>
          </a:p>
          <a:p>
            <a:r>
              <a:rPr lang="en-US" sz="2000" dirty="0" smtClean="0"/>
              <a:t>This proposal focuses on reducing </a:t>
            </a:r>
            <a:r>
              <a:rPr lang="en-US" sz="2000" i="1" dirty="0" err="1" smtClean="0">
                <a:latin typeface="+mj-lt"/>
              </a:rPr>
              <a:t>P</a:t>
            </a:r>
            <a:r>
              <a:rPr lang="en-US" sz="2000" i="1" baseline="-25000" dirty="0" err="1" smtClean="0">
                <a:latin typeface="+mj-lt"/>
              </a:rPr>
              <a:t>t</a:t>
            </a:r>
            <a:r>
              <a:rPr lang="en-US" sz="2000" dirty="0" smtClean="0"/>
              <a:t> and </a:t>
            </a:r>
            <a:r>
              <a:rPr lang="en-US" sz="2000" i="1" dirty="0" err="1" smtClean="0">
                <a:latin typeface="+mj-lt"/>
              </a:rPr>
              <a:t>T</a:t>
            </a:r>
            <a:r>
              <a:rPr lang="en-US" sz="2000" i="1" baseline="-25000" dirty="0" err="1" smtClean="0">
                <a:latin typeface="+mj-lt"/>
              </a:rPr>
              <a:t>ont</a:t>
            </a:r>
            <a:r>
              <a:rPr lang="en-US" sz="2000" i="1" dirty="0" smtClean="0">
                <a:latin typeface="+mj-lt"/>
              </a:rPr>
              <a:t>/</a:t>
            </a:r>
            <a:r>
              <a:rPr lang="en-US" sz="2000" i="1" dirty="0" err="1" smtClean="0">
                <a:latin typeface="+mj-lt"/>
              </a:rPr>
              <a:t>T</a:t>
            </a:r>
            <a:r>
              <a:rPr lang="en-US" sz="2000" i="1" baseline="-25000" dirty="0" err="1" smtClean="0">
                <a:latin typeface="+mj-lt"/>
              </a:rPr>
              <a:t>onr</a:t>
            </a:r>
            <a:r>
              <a:rPr lang="en-US" sz="2000" dirty="0" smtClean="0"/>
              <a:t> </a:t>
            </a:r>
            <a:endParaRPr lang="en-US" sz="20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3303428402"/>
              </p:ext>
            </p:extLst>
          </p:nvPr>
        </p:nvGraphicFramePr>
        <p:xfrm>
          <a:off x="2000250" y="2590800"/>
          <a:ext cx="5143500" cy="914400"/>
        </p:xfrm>
        <a:graphic>
          <a:graphicData uri="http://schemas.openxmlformats.org/presentationml/2006/ole">
            <mc:AlternateContent xmlns:mc="http://schemas.openxmlformats.org/markup-compatibility/2006">
              <mc:Choice xmlns:v="urn:schemas-microsoft-com:vml" Requires="v">
                <p:oleObj spid="_x0000_s4151" name="Formel" r:id="rId4" imgW="2565400" imgH="444500" progId="Equation.3">
                  <p:embed/>
                </p:oleObj>
              </mc:Choice>
              <mc:Fallback>
                <p:oleObj name="Formel" r:id="rId4" imgW="2565400" imgH="4445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2590800"/>
                        <a:ext cx="5143500" cy="9144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9" name="Objekt 8"/>
          <p:cNvGraphicFramePr>
            <a:graphicFrameLocks noChangeAspect="1"/>
          </p:cNvGraphicFramePr>
          <p:nvPr>
            <p:extLst>
              <p:ext uri="{D42A27DB-BD31-4B8C-83A1-F6EECF244321}">
                <p14:modId xmlns:p14="http://schemas.microsoft.com/office/powerpoint/2010/main" val="3529793382"/>
              </p:ext>
            </p:extLst>
          </p:nvPr>
        </p:nvGraphicFramePr>
        <p:xfrm>
          <a:off x="2016125" y="4854575"/>
          <a:ext cx="5111750" cy="555625"/>
        </p:xfrm>
        <a:graphic>
          <a:graphicData uri="http://schemas.openxmlformats.org/presentationml/2006/ole">
            <mc:AlternateContent xmlns:mc="http://schemas.openxmlformats.org/markup-compatibility/2006">
              <mc:Choice xmlns:v="urn:schemas-microsoft-com:vml" Requires="v">
                <p:oleObj spid="_x0000_s4152" name="Formel" r:id="rId6" imgW="2197100" imgH="241300" progId="Equation.3">
                  <p:embed/>
                </p:oleObj>
              </mc:Choice>
              <mc:Fallback>
                <p:oleObj name="Formel" r:id="rId6" imgW="21971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125" y="4854575"/>
                        <a:ext cx="5111750" cy="555625"/>
                      </a:xfrm>
                      <a:prstGeom prst="rect">
                        <a:avLst/>
                      </a:prstGeom>
                      <a:noFill/>
                    </p:spPr>
                  </p:pic>
                </p:oleObj>
              </mc:Fallback>
            </mc:AlternateContent>
          </a:graphicData>
        </a:graphic>
      </p:graphicFrame>
    </p:spTree>
    <p:extLst>
      <p:ext uri="{BB962C8B-B14F-4D97-AF65-F5344CB8AC3E}">
        <p14:creationId xmlns:p14="http://schemas.microsoft.com/office/powerpoint/2010/main" val="3728302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tertitel 19"/>
          <p:cNvSpPr>
            <a:spLocks noGrp="1"/>
          </p:cNvSpPr>
          <p:nvPr>
            <p:ph type="subTitle" idx="1"/>
          </p:nvPr>
        </p:nvSpPr>
        <p:spPr/>
        <p:txBody>
          <a:bodyPr/>
          <a:lstStyle/>
          <a:p>
            <a:endParaRPr lang="de-DE"/>
          </a:p>
        </p:txBody>
      </p:sp>
      <p:sp>
        <p:nvSpPr>
          <p:cNvPr id="26626" name="Rectangle 2"/>
          <p:cNvSpPr>
            <a:spLocks noGrp="1" noChangeArrowheads="1"/>
          </p:cNvSpPr>
          <p:nvPr>
            <p:ph type="ctrTitle"/>
          </p:nvPr>
        </p:nvSpPr>
        <p:spPr/>
        <p:txBody>
          <a:bodyPr/>
          <a:lstStyle/>
          <a:p>
            <a:r>
              <a:rPr lang="en-US" dirty="0"/>
              <a:t>MSK with FEC PHY proposal for IEEE 802.15.4q - Presentation</a:t>
            </a:r>
          </a:p>
        </p:txBody>
      </p:sp>
      <p:sp>
        <p:nvSpPr>
          <p:cNvPr id="4" name="Date Placeholder 3"/>
          <p:cNvSpPr>
            <a:spLocks noGrp="1"/>
          </p:cNvSpPr>
          <p:nvPr>
            <p:ph type="dt" sz="half" idx="10"/>
          </p:nvPr>
        </p:nvSpPr>
        <p:spPr/>
        <p:txBody>
          <a:bodyPr/>
          <a:lstStyle/>
          <a:p>
            <a:r>
              <a:rPr lang="de-DE" smtClean="0"/>
              <a:t>November 2013</a:t>
            </a:r>
            <a:endParaRPr lang="en-US" dirty="0"/>
          </a:p>
        </p:txBody>
      </p:sp>
      <p:sp>
        <p:nvSpPr>
          <p:cNvPr id="5" name="Footer Placeholder 4"/>
          <p:cNvSpPr>
            <a:spLocks noGrp="1"/>
          </p:cNvSpPr>
          <p:nvPr>
            <p:ph type="ftr" sz="quarter" idx="11"/>
          </p:nvPr>
        </p:nvSpPr>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smtClean="0"/>
              <a:t>Slide </a:t>
            </a:r>
            <a:fld id="{AAD31E23-185A-4ACD-9650-02FDBA24E04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20</a:t>
            </a:fld>
            <a:endParaRPr lang="en-US"/>
          </a:p>
        </p:txBody>
      </p:sp>
      <p:sp>
        <p:nvSpPr>
          <p:cNvPr id="4098" name="Rectangle 2"/>
          <p:cNvSpPr>
            <a:spLocks noGrp="1" noChangeArrowheads="1"/>
          </p:cNvSpPr>
          <p:nvPr>
            <p:ph type="title"/>
          </p:nvPr>
        </p:nvSpPr>
        <p:spPr>
          <a:ln/>
        </p:spPr>
        <p:txBody>
          <a:bodyPr/>
          <a:lstStyle/>
          <a:p>
            <a:r>
              <a:rPr lang="en-US" sz="3200" dirty="0" smtClean="0"/>
              <a:t>Evaluation (1)</a:t>
            </a:r>
            <a:endParaRPr lang="en-US" sz="3200" dirty="0"/>
          </a:p>
        </p:txBody>
      </p:sp>
      <p:pic>
        <p:nvPicPr>
          <p:cNvPr id="5122" name="Picture 2" descr="C:\Users\beer\ownCloud\LIKE\Vorträge\2013_IEEE_Plenary_Dallas\Material\Plots\BER_curve_k7_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53" y="1447800"/>
            <a:ext cx="6583694" cy="493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05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21</a:t>
            </a:fld>
            <a:endParaRPr lang="en-US"/>
          </a:p>
        </p:txBody>
      </p:sp>
      <p:sp>
        <p:nvSpPr>
          <p:cNvPr id="4098" name="Rectangle 2"/>
          <p:cNvSpPr>
            <a:spLocks noGrp="1" noChangeArrowheads="1"/>
          </p:cNvSpPr>
          <p:nvPr>
            <p:ph type="title"/>
          </p:nvPr>
        </p:nvSpPr>
        <p:spPr>
          <a:ln/>
        </p:spPr>
        <p:txBody>
          <a:bodyPr/>
          <a:lstStyle/>
          <a:p>
            <a:r>
              <a:rPr lang="en-US" sz="3200" dirty="0" smtClean="0"/>
              <a:t>Evaluation (2)</a:t>
            </a:r>
            <a:endParaRPr lang="en-US"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0153" y="1447800"/>
            <a:ext cx="6583693" cy="493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81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22</a:t>
            </a:fld>
            <a:endParaRPr lang="en-US"/>
          </a:p>
        </p:txBody>
      </p:sp>
      <p:sp>
        <p:nvSpPr>
          <p:cNvPr id="4098" name="Rectangle 2"/>
          <p:cNvSpPr>
            <a:spLocks noGrp="1" noChangeArrowheads="1"/>
          </p:cNvSpPr>
          <p:nvPr>
            <p:ph type="title"/>
          </p:nvPr>
        </p:nvSpPr>
        <p:spPr>
          <a:ln/>
        </p:spPr>
        <p:txBody>
          <a:bodyPr/>
          <a:lstStyle/>
          <a:p>
            <a:r>
              <a:rPr lang="en-US" sz="3200" dirty="0" smtClean="0"/>
              <a:t>Evaluation (3)</a:t>
            </a: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1181" y="1447800"/>
            <a:ext cx="6121636" cy="493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89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23</a:t>
            </a:fld>
            <a:endParaRPr lang="en-US"/>
          </a:p>
        </p:txBody>
      </p:sp>
      <p:sp>
        <p:nvSpPr>
          <p:cNvPr id="4098" name="Rectangle 2"/>
          <p:cNvSpPr>
            <a:spLocks noGrp="1" noChangeArrowheads="1"/>
          </p:cNvSpPr>
          <p:nvPr>
            <p:ph type="title"/>
          </p:nvPr>
        </p:nvSpPr>
        <p:spPr>
          <a:ln/>
        </p:spPr>
        <p:txBody>
          <a:bodyPr/>
          <a:lstStyle/>
          <a:p>
            <a:r>
              <a:rPr lang="en-US" sz="3200" dirty="0" smtClean="0"/>
              <a:t>Evaluation (4)</a:t>
            </a: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1152" y="1447800"/>
            <a:ext cx="6061693" cy="493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24</a:t>
            </a:fld>
            <a:endParaRPr lang="en-US"/>
          </a:p>
        </p:txBody>
      </p:sp>
      <p:sp>
        <p:nvSpPr>
          <p:cNvPr id="4098" name="Rectangle 2"/>
          <p:cNvSpPr>
            <a:spLocks noGrp="1" noChangeArrowheads="1"/>
          </p:cNvSpPr>
          <p:nvPr>
            <p:ph type="title"/>
          </p:nvPr>
        </p:nvSpPr>
        <p:spPr>
          <a:ln/>
        </p:spPr>
        <p:txBody>
          <a:bodyPr/>
          <a:lstStyle/>
          <a:p>
            <a:r>
              <a:rPr lang="en-US" sz="3200" dirty="0" smtClean="0"/>
              <a:t>Evaluation (5)</a:t>
            </a: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1152" y="1468266"/>
            <a:ext cx="6061693" cy="489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56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25</a:t>
            </a:fld>
            <a:endParaRPr lang="en-US"/>
          </a:p>
        </p:txBody>
      </p:sp>
      <p:sp>
        <p:nvSpPr>
          <p:cNvPr id="4098" name="Rectangle 2"/>
          <p:cNvSpPr>
            <a:spLocks noGrp="1" noChangeArrowheads="1"/>
          </p:cNvSpPr>
          <p:nvPr>
            <p:ph type="title"/>
          </p:nvPr>
        </p:nvSpPr>
        <p:spPr>
          <a:ln/>
        </p:spPr>
        <p:txBody>
          <a:bodyPr/>
          <a:lstStyle/>
          <a:p>
            <a:r>
              <a:rPr lang="en-US" sz="3200" dirty="0" smtClean="0"/>
              <a:t>Evaluation (6)</a:t>
            </a: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70830" y="1468266"/>
            <a:ext cx="6002336" cy="489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58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26</a:t>
            </a:fld>
            <a:endParaRPr lang="en-US"/>
          </a:p>
        </p:txBody>
      </p:sp>
      <p:sp>
        <p:nvSpPr>
          <p:cNvPr id="4098" name="Rectangle 2"/>
          <p:cNvSpPr>
            <a:spLocks noGrp="1" noChangeArrowheads="1"/>
          </p:cNvSpPr>
          <p:nvPr>
            <p:ph type="title"/>
          </p:nvPr>
        </p:nvSpPr>
        <p:spPr>
          <a:ln/>
        </p:spPr>
        <p:txBody>
          <a:bodyPr/>
          <a:lstStyle/>
          <a:p>
            <a:r>
              <a:rPr lang="en-US" sz="3200" dirty="0" smtClean="0"/>
              <a:t>Evaluation (7)</a:t>
            </a: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70830" y="1468266"/>
            <a:ext cx="6002336" cy="489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69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27</a:t>
            </a:fld>
            <a:endParaRPr lang="en-US"/>
          </a:p>
        </p:txBody>
      </p:sp>
      <p:sp>
        <p:nvSpPr>
          <p:cNvPr id="4098" name="Rectangle 2"/>
          <p:cNvSpPr>
            <a:spLocks noGrp="1" noChangeArrowheads="1"/>
          </p:cNvSpPr>
          <p:nvPr>
            <p:ph type="title"/>
          </p:nvPr>
        </p:nvSpPr>
        <p:spPr>
          <a:ln/>
        </p:spPr>
        <p:txBody>
          <a:bodyPr/>
          <a:lstStyle/>
          <a:p>
            <a:r>
              <a:rPr lang="en-US" sz="3200" dirty="0" smtClean="0"/>
              <a:t>Link Budget Calculations (1)</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endParaRPr lang="en-US" sz="1800" dirty="0"/>
          </a:p>
        </p:txBody>
      </p:sp>
      <p:graphicFrame>
        <p:nvGraphicFramePr>
          <p:cNvPr id="2" name="Tabelle 1"/>
          <p:cNvGraphicFramePr>
            <a:graphicFrameLocks noGrp="1"/>
          </p:cNvGraphicFramePr>
          <p:nvPr>
            <p:extLst>
              <p:ext uri="{D42A27DB-BD31-4B8C-83A1-F6EECF244321}">
                <p14:modId xmlns:p14="http://schemas.microsoft.com/office/powerpoint/2010/main" val="3068499156"/>
              </p:ext>
            </p:extLst>
          </p:nvPr>
        </p:nvGraphicFramePr>
        <p:xfrm>
          <a:off x="152401" y="1828797"/>
          <a:ext cx="8839201" cy="4358640"/>
        </p:xfrm>
        <a:graphic>
          <a:graphicData uri="http://schemas.openxmlformats.org/drawingml/2006/table">
            <a:tbl>
              <a:tblPr firstRow="1" firstCol="1" bandRow="1">
                <a:tableStyleId>{1E171933-4619-4E11-9A3F-F7608DF75F80}</a:tableStyleId>
              </a:tblPr>
              <a:tblGrid>
                <a:gridCol w="3809999"/>
                <a:gridCol w="2514601"/>
                <a:gridCol w="2514601"/>
              </a:tblGrid>
              <a:tr h="228600">
                <a:tc>
                  <a:txBody>
                    <a:bodyPr/>
                    <a:lstStyle/>
                    <a:p>
                      <a:pPr>
                        <a:spcAft>
                          <a:spcPts val="0"/>
                        </a:spcAft>
                      </a:pPr>
                      <a:r>
                        <a:rPr lang="en-US" sz="1600" dirty="0">
                          <a:effectLst/>
                        </a:rPr>
                        <a:t> </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Low Datarate Mode</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High Datarate Mode</a:t>
                      </a:r>
                      <a:endParaRPr lang="de-DE" sz="1600">
                        <a:effectLst/>
                        <a:latin typeface="Arial"/>
                        <a:ea typeface="MS Mincho"/>
                        <a:cs typeface="Times New Roman"/>
                      </a:endParaRPr>
                    </a:p>
                  </a:txBody>
                  <a:tcPr marL="68580" marR="68580" marT="0" marB="0"/>
                </a:tc>
              </a:tr>
              <a:tr h="228600">
                <a:tc gridSpan="3">
                  <a:txBody>
                    <a:bodyPr/>
                    <a:lstStyle/>
                    <a:p>
                      <a:pPr algn="ctr">
                        <a:spcAft>
                          <a:spcPts val="0"/>
                        </a:spcAft>
                      </a:pPr>
                      <a:r>
                        <a:rPr lang="en-US" sz="1600">
                          <a:effectLst/>
                        </a:rPr>
                        <a:t>Transmitter Parameters</a:t>
                      </a:r>
                      <a:endParaRPr lang="de-DE" sz="1600">
                        <a:effectLst/>
                        <a:latin typeface="Arial"/>
                        <a:ea typeface="MS Mincho"/>
                        <a:cs typeface="Times New Roman"/>
                      </a:endParaRPr>
                    </a:p>
                  </a:txBody>
                  <a:tcPr marL="68580" marR="68580" marT="0" marB="0"/>
                </a:tc>
                <a:tc hMerge="1">
                  <a:txBody>
                    <a:bodyPr/>
                    <a:lstStyle/>
                    <a:p>
                      <a:endParaRPr lang="de-DE"/>
                    </a:p>
                  </a:txBody>
                  <a:tcPr/>
                </a:tc>
                <a:tc hMerge="1">
                  <a:txBody>
                    <a:bodyPr/>
                    <a:lstStyle/>
                    <a:p>
                      <a:endParaRPr lang="de-DE"/>
                    </a:p>
                  </a:txBody>
                  <a:tcPr/>
                </a:tc>
              </a:tr>
              <a:tr h="228600">
                <a:tc>
                  <a:txBody>
                    <a:bodyPr/>
                    <a:lstStyle/>
                    <a:p>
                      <a:pPr>
                        <a:spcAft>
                          <a:spcPts val="0"/>
                        </a:spcAft>
                      </a:pPr>
                      <a:r>
                        <a:rPr lang="en-US" sz="1600" dirty="0">
                          <a:effectLst/>
                        </a:rPr>
                        <a:t>Payload Data Rate (D</a:t>
                      </a:r>
                      <a:r>
                        <a:rPr lang="en-US" sz="1600" baseline="-25000" dirty="0">
                          <a:effectLst/>
                        </a:rPr>
                        <a:t>B</a:t>
                      </a:r>
                      <a:r>
                        <a:rPr lang="en-US" sz="1600" dirty="0">
                          <a:effectLst/>
                        </a:rPr>
                        <a:t>) in </a:t>
                      </a:r>
                      <a:r>
                        <a:rPr lang="en-US" sz="1600" dirty="0" err="1">
                          <a:effectLst/>
                        </a:rPr>
                        <a:t>kBit</a:t>
                      </a:r>
                      <a:r>
                        <a:rPr lang="en-US" sz="1600" dirty="0">
                          <a:effectLst/>
                        </a:rPr>
                        <a:t>/s</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250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500</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Distance (d) in m</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30</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dirty="0" err="1">
                          <a:effectLst/>
                        </a:rPr>
                        <a:t>Tx</a:t>
                      </a:r>
                      <a:r>
                        <a:rPr lang="en-US" sz="1600" dirty="0">
                          <a:effectLst/>
                        </a:rPr>
                        <a:t> Antenna Gain (G</a:t>
                      </a:r>
                      <a:r>
                        <a:rPr lang="en-US" sz="1600" baseline="-25000" dirty="0">
                          <a:effectLst/>
                        </a:rPr>
                        <a:t>TX</a:t>
                      </a:r>
                      <a:r>
                        <a:rPr lang="en-US" sz="1600" dirty="0">
                          <a:effectLst/>
                        </a:rPr>
                        <a:t>) in dB</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0</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Center Frequency (F</a:t>
                      </a:r>
                      <a:r>
                        <a:rPr lang="en-US" sz="1600" baseline="-25000">
                          <a:effectLst/>
                        </a:rPr>
                        <a:t>C</a:t>
                      </a:r>
                      <a:r>
                        <a:rPr lang="en-US" sz="1600">
                          <a:effectLst/>
                        </a:rPr>
                        <a:t>) in MHz</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2450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2450</a:t>
                      </a:r>
                      <a:endParaRPr lang="de-DE" sz="1600">
                        <a:effectLst/>
                        <a:latin typeface="Arial"/>
                        <a:ea typeface="MS Mincho"/>
                        <a:cs typeface="Times New Roman"/>
                      </a:endParaRPr>
                    </a:p>
                  </a:txBody>
                  <a:tcPr marL="68580" marR="68580" marT="0" marB="0"/>
                </a:tc>
              </a:tr>
              <a:tr h="457200">
                <a:tc>
                  <a:txBody>
                    <a:bodyPr/>
                    <a:lstStyle/>
                    <a:p>
                      <a:pPr>
                        <a:spcAft>
                          <a:spcPts val="0"/>
                        </a:spcAft>
                      </a:pPr>
                      <a:r>
                        <a:rPr lang="en-US" sz="1600">
                          <a:effectLst/>
                        </a:rPr>
                        <a:t>Average Transmit Power (P</a:t>
                      </a:r>
                      <a:r>
                        <a:rPr lang="en-US" sz="1600" baseline="-25000">
                          <a:effectLst/>
                        </a:rPr>
                        <a:t>T</a:t>
                      </a:r>
                      <a:r>
                        <a:rPr lang="en-US" sz="1600">
                          <a:effectLst/>
                        </a:rPr>
                        <a:t>) in dBm</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dirty="0">
                          <a:effectLst/>
                        </a:rPr>
                        <a:t>-5</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-5</a:t>
                      </a:r>
                      <a:endParaRPr lang="de-DE" sz="1600">
                        <a:effectLst/>
                        <a:latin typeface="Arial"/>
                        <a:ea typeface="MS Mincho"/>
                        <a:cs typeface="Times New Roman"/>
                      </a:endParaRPr>
                    </a:p>
                  </a:txBody>
                  <a:tcPr marL="68580" marR="68580" marT="0" marB="0"/>
                </a:tc>
              </a:tr>
              <a:tr h="228600">
                <a:tc gridSpan="3">
                  <a:txBody>
                    <a:bodyPr/>
                    <a:lstStyle/>
                    <a:p>
                      <a:pPr algn="ctr">
                        <a:spcAft>
                          <a:spcPts val="0"/>
                        </a:spcAft>
                      </a:pPr>
                      <a:r>
                        <a:rPr lang="en-US" sz="1600">
                          <a:effectLst/>
                        </a:rPr>
                        <a:t>Receiver Parameters</a:t>
                      </a:r>
                      <a:endParaRPr lang="de-DE" sz="1600">
                        <a:effectLst/>
                        <a:latin typeface="Arial"/>
                        <a:ea typeface="MS Mincho"/>
                        <a:cs typeface="Times New Roman"/>
                      </a:endParaRPr>
                    </a:p>
                  </a:txBody>
                  <a:tcPr marL="68580" marR="68580" marT="0" marB="0"/>
                </a:tc>
                <a:tc hMerge="1">
                  <a:txBody>
                    <a:bodyPr/>
                    <a:lstStyle/>
                    <a:p>
                      <a:endParaRPr lang="de-DE"/>
                    </a:p>
                  </a:txBody>
                  <a:tcPr/>
                </a:tc>
                <a:tc hMerge="1">
                  <a:txBody>
                    <a:bodyPr/>
                    <a:lstStyle/>
                    <a:p>
                      <a:endParaRPr lang="de-DE"/>
                    </a:p>
                  </a:txBody>
                  <a:tcPr/>
                </a:tc>
              </a:tr>
              <a:tr h="228600">
                <a:tc>
                  <a:txBody>
                    <a:bodyPr/>
                    <a:lstStyle/>
                    <a:p>
                      <a:pPr>
                        <a:spcAft>
                          <a:spcPts val="0"/>
                        </a:spcAft>
                      </a:pPr>
                      <a:r>
                        <a:rPr lang="en-US" sz="1600">
                          <a:effectLst/>
                        </a:rPr>
                        <a:t>Path loss at distance d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69.77</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69.77</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Rx Antenna Gain (G</a:t>
                      </a:r>
                      <a:r>
                        <a:rPr lang="en-US" sz="1600" baseline="-25000">
                          <a:effectLst/>
                        </a:rPr>
                        <a:t>RX</a:t>
                      </a:r>
                      <a:r>
                        <a:rPr lang="en-US" sz="1600">
                          <a:effectLst/>
                        </a:rPr>
                        <a:t>)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0</a:t>
                      </a:r>
                      <a:endParaRPr lang="de-DE" sz="1600">
                        <a:effectLst/>
                        <a:latin typeface="Arial"/>
                        <a:ea typeface="MS Mincho"/>
                        <a:cs typeface="Times New Roman"/>
                      </a:endParaRPr>
                    </a:p>
                  </a:txBody>
                  <a:tcPr marL="68580" marR="68580" marT="0" marB="0"/>
                </a:tc>
              </a:tr>
              <a:tr h="228603">
                <a:tc>
                  <a:txBody>
                    <a:bodyPr/>
                    <a:lstStyle/>
                    <a:p>
                      <a:pPr>
                        <a:spcAft>
                          <a:spcPts val="0"/>
                        </a:spcAft>
                      </a:pPr>
                      <a:r>
                        <a:rPr lang="en-US" sz="1600" dirty="0">
                          <a:effectLst/>
                        </a:rPr>
                        <a:t>Received Energy per Bit in </a:t>
                      </a:r>
                      <a:r>
                        <a:rPr lang="en-US" sz="1600" dirty="0" err="1">
                          <a:effectLst/>
                        </a:rPr>
                        <a:t>dBmJ</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-128.75</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-131.75</a:t>
                      </a:r>
                      <a:endParaRPr lang="de-DE" sz="1600" dirty="0">
                        <a:effectLst/>
                        <a:latin typeface="Arial"/>
                        <a:ea typeface="MS Mincho"/>
                        <a:cs typeface="Times New Roman"/>
                      </a:endParaRPr>
                    </a:p>
                  </a:txBody>
                  <a:tcPr marL="68580" marR="68580" marT="0" marB="0"/>
                </a:tc>
              </a:tr>
              <a:tr h="228600">
                <a:tc>
                  <a:txBody>
                    <a:bodyPr/>
                    <a:lstStyle/>
                    <a:p>
                      <a:pPr>
                        <a:spcAft>
                          <a:spcPts val="0"/>
                        </a:spcAft>
                      </a:pPr>
                      <a:r>
                        <a:rPr lang="en-US" sz="1600" dirty="0">
                          <a:effectLst/>
                        </a:rPr>
                        <a:t>System Noise Figure in dB</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10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10</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Minimum E</a:t>
                      </a:r>
                      <a:r>
                        <a:rPr lang="en-US" sz="1600" baseline="-25000">
                          <a:effectLst/>
                        </a:rPr>
                        <a:t>b</a:t>
                      </a:r>
                      <a:r>
                        <a:rPr lang="en-US" sz="1600">
                          <a:effectLst/>
                        </a:rPr>
                        <a:t>/N</a:t>
                      </a:r>
                      <a:r>
                        <a:rPr lang="en-US" sz="1600" baseline="-25000">
                          <a:effectLst/>
                        </a:rPr>
                        <a:t>0 </a:t>
                      </a:r>
                      <a:r>
                        <a:rPr lang="en-US" sz="1600">
                          <a:effectLst/>
                        </a:rPr>
                        <a:t>required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3.2</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3.2</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Implementation Loss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 </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 </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 </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Link Margin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b="1" dirty="0">
                          <a:effectLst/>
                        </a:rPr>
                        <a:t>29.05</a:t>
                      </a:r>
                      <a:endParaRPr lang="de-DE" sz="1600" b="1" dirty="0">
                        <a:effectLst/>
                        <a:latin typeface="Arial"/>
                        <a:ea typeface="MS Mincho"/>
                        <a:cs typeface="Times New Roman"/>
                      </a:endParaRPr>
                    </a:p>
                  </a:txBody>
                  <a:tcPr marL="68580" marR="68580" marT="0" marB="0"/>
                </a:tc>
                <a:tc>
                  <a:txBody>
                    <a:bodyPr/>
                    <a:lstStyle/>
                    <a:p>
                      <a:pPr algn="ctr">
                        <a:spcAft>
                          <a:spcPts val="0"/>
                        </a:spcAft>
                      </a:pPr>
                      <a:r>
                        <a:rPr lang="en-US" sz="1600" b="1" dirty="0">
                          <a:effectLst/>
                        </a:rPr>
                        <a:t>26.05</a:t>
                      </a:r>
                      <a:endParaRPr lang="de-DE" sz="1600" b="1" dirty="0">
                        <a:effectLst/>
                        <a:latin typeface="Arial"/>
                        <a:ea typeface="MS Mincho"/>
                        <a:cs typeface="Times New Roman"/>
                      </a:endParaRPr>
                    </a:p>
                  </a:txBody>
                  <a:tcPr marL="68580" marR="68580" marT="0" marB="0"/>
                </a:tc>
              </a:tr>
              <a:tr h="228600">
                <a:tc>
                  <a:txBody>
                    <a:bodyPr/>
                    <a:lstStyle/>
                    <a:p>
                      <a:pPr>
                        <a:spcAft>
                          <a:spcPts val="0"/>
                        </a:spcAft>
                      </a:pPr>
                      <a:r>
                        <a:rPr lang="en-US" sz="1600" dirty="0">
                          <a:effectLst/>
                        </a:rPr>
                        <a:t>Req. receiver Sensitivity in </a:t>
                      </a:r>
                      <a:r>
                        <a:rPr lang="en-US" sz="1600" dirty="0" err="1">
                          <a:effectLst/>
                        </a:rPr>
                        <a:t>dBm</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-103.82</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dirty="0">
                          <a:effectLst/>
                        </a:rPr>
                        <a:t>-100.82</a:t>
                      </a:r>
                      <a:endParaRPr lang="de-DE" sz="1600" dirty="0">
                        <a:effectLst/>
                        <a:latin typeface="Arial"/>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973975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28</a:t>
            </a:fld>
            <a:endParaRPr lang="en-US"/>
          </a:p>
        </p:txBody>
      </p:sp>
      <p:sp>
        <p:nvSpPr>
          <p:cNvPr id="4098" name="Rectangle 2"/>
          <p:cNvSpPr>
            <a:spLocks noGrp="1" noChangeArrowheads="1"/>
          </p:cNvSpPr>
          <p:nvPr>
            <p:ph type="title"/>
          </p:nvPr>
        </p:nvSpPr>
        <p:spPr>
          <a:ln/>
        </p:spPr>
        <p:txBody>
          <a:bodyPr/>
          <a:lstStyle/>
          <a:p>
            <a:r>
              <a:rPr lang="en-US" sz="3200" dirty="0" smtClean="0"/>
              <a:t>Link Budget Calculations (2)</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endParaRPr lang="en-US" sz="1800" dirty="0"/>
          </a:p>
        </p:txBody>
      </p:sp>
      <p:graphicFrame>
        <p:nvGraphicFramePr>
          <p:cNvPr id="3" name="Tabelle 2"/>
          <p:cNvGraphicFramePr>
            <a:graphicFrameLocks noGrp="1"/>
          </p:cNvGraphicFramePr>
          <p:nvPr>
            <p:extLst>
              <p:ext uri="{D42A27DB-BD31-4B8C-83A1-F6EECF244321}">
                <p14:modId xmlns:p14="http://schemas.microsoft.com/office/powerpoint/2010/main" val="2464827847"/>
              </p:ext>
            </p:extLst>
          </p:nvPr>
        </p:nvGraphicFramePr>
        <p:xfrm>
          <a:off x="152400" y="1828800"/>
          <a:ext cx="8839203" cy="4358640"/>
        </p:xfrm>
        <a:graphic>
          <a:graphicData uri="http://schemas.openxmlformats.org/drawingml/2006/table">
            <a:tbl>
              <a:tblPr firstRow="1" firstCol="1" bandRow="1">
                <a:tableStyleId>{1E171933-4619-4E11-9A3F-F7608DF75F80}</a:tableStyleId>
              </a:tblPr>
              <a:tblGrid>
                <a:gridCol w="3733800"/>
                <a:gridCol w="2514600"/>
                <a:gridCol w="2590803"/>
              </a:tblGrid>
              <a:tr h="228600">
                <a:tc>
                  <a:txBody>
                    <a:bodyPr/>
                    <a:lstStyle/>
                    <a:p>
                      <a:pPr>
                        <a:spcAft>
                          <a:spcPts val="0"/>
                        </a:spcAft>
                      </a:pPr>
                      <a:r>
                        <a:rPr lang="en-US" sz="1600" dirty="0">
                          <a:effectLst/>
                        </a:rPr>
                        <a:t> </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Uplink</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Downlink</a:t>
                      </a:r>
                      <a:endParaRPr lang="de-DE" sz="1600" dirty="0">
                        <a:effectLst/>
                        <a:latin typeface="Arial"/>
                        <a:ea typeface="MS Mincho"/>
                        <a:cs typeface="Times New Roman"/>
                      </a:endParaRPr>
                    </a:p>
                  </a:txBody>
                  <a:tcPr marL="68580" marR="68580" marT="0" marB="0"/>
                </a:tc>
              </a:tr>
              <a:tr h="228600">
                <a:tc gridSpan="3">
                  <a:txBody>
                    <a:bodyPr/>
                    <a:lstStyle/>
                    <a:p>
                      <a:pPr algn="ctr">
                        <a:spcAft>
                          <a:spcPts val="0"/>
                        </a:spcAft>
                      </a:pPr>
                      <a:r>
                        <a:rPr lang="en-US" sz="1600">
                          <a:effectLst/>
                        </a:rPr>
                        <a:t>Transmitter Parameters</a:t>
                      </a:r>
                      <a:endParaRPr lang="de-DE" sz="1600">
                        <a:effectLst/>
                        <a:latin typeface="Arial"/>
                        <a:ea typeface="MS Mincho"/>
                        <a:cs typeface="Times New Roman"/>
                      </a:endParaRPr>
                    </a:p>
                  </a:txBody>
                  <a:tcPr marL="68580" marR="68580" marT="0" marB="0"/>
                </a:tc>
                <a:tc hMerge="1">
                  <a:txBody>
                    <a:bodyPr/>
                    <a:lstStyle/>
                    <a:p>
                      <a:endParaRPr lang="de-DE"/>
                    </a:p>
                  </a:txBody>
                  <a:tcPr/>
                </a:tc>
                <a:tc hMerge="1">
                  <a:txBody>
                    <a:bodyPr/>
                    <a:lstStyle/>
                    <a:p>
                      <a:endParaRPr lang="de-DE"/>
                    </a:p>
                  </a:txBody>
                  <a:tcPr/>
                </a:tc>
              </a:tr>
              <a:tr h="228600">
                <a:tc>
                  <a:txBody>
                    <a:bodyPr/>
                    <a:lstStyle/>
                    <a:p>
                      <a:pPr>
                        <a:spcAft>
                          <a:spcPts val="0"/>
                        </a:spcAft>
                      </a:pPr>
                      <a:r>
                        <a:rPr lang="en-US" sz="1600">
                          <a:effectLst/>
                        </a:rPr>
                        <a:t>Payload Data Rate (D</a:t>
                      </a:r>
                      <a:r>
                        <a:rPr lang="en-US" sz="1600" baseline="-25000">
                          <a:effectLst/>
                        </a:rPr>
                        <a:t>B</a:t>
                      </a:r>
                      <a:r>
                        <a:rPr lang="en-US" sz="1600">
                          <a:effectLst/>
                        </a:rPr>
                        <a:t>) in kBit/s</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250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dirty="0">
                          <a:effectLst/>
                        </a:rPr>
                        <a:t>250</a:t>
                      </a:r>
                      <a:endParaRPr lang="de-DE" sz="1600" dirty="0">
                        <a:effectLst/>
                        <a:latin typeface="Arial"/>
                        <a:ea typeface="MS Mincho"/>
                        <a:cs typeface="Times New Roman"/>
                      </a:endParaRPr>
                    </a:p>
                  </a:txBody>
                  <a:tcPr marL="68580" marR="68580" marT="0" marB="0"/>
                </a:tc>
              </a:tr>
              <a:tr h="228600">
                <a:tc>
                  <a:txBody>
                    <a:bodyPr/>
                    <a:lstStyle/>
                    <a:p>
                      <a:pPr>
                        <a:spcAft>
                          <a:spcPts val="0"/>
                        </a:spcAft>
                      </a:pPr>
                      <a:r>
                        <a:rPr lang="en-US" sz="1600" dirty="0">
                          <a:effectLst/>
                        </a:rPr>
                        <a:t>Distance (d) in m</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30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30</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dirty="0" err="1">
                          <a:effectLst/>
                        </a:rPr>
                        <a:t>Tx</a:t>
                      </a:r>
                      <a:r>
                        <a:rPr lang="en-US" sz="1600" dirty="0">
                          <a:effectLst/>
                        </a:rPr>
                        <a:t> Antenna Gain (G</a:t>
                      </a:r>
                      <a:r>
                        <a:rPr lang="en-US" sz="1600" baseline="-25000" dirty="0">
                          <a:effectLst/>
                        </a:rPr>
                        <a:t>TX</a:t>
                      </a:r>
                      <a:r>
                        <a:rPr lang="en-US" sz="1600" dirty="0">
                          <a:effectLst/>
                        </a:rPr>
                        <a:t>) in dB</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-5</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0</a:t>
                      </a:r>
                      <a:endParaRPr lang="de-DE" sz="1600" dirty="0">
                        <a:effectLst/>
                        <a:latin typeface="Arial"/>
                        <a:ea typeface="MS Mincho"/>
                        <a:cs typeface="Times New Roman"/>
                      </a:endParaRPr>
                    </a:p>
                  </a:txBody>
                  <a:tcPr marL="68580" marR="68580" marT="0" marB="0"/>
                </a:tc>
              </a:tr>
              <a:tr h="228600">
                <a:tc>
                  <a:txBody>
                    <a:bodyPr/>
                    <a:lstStyle/>
                    <a:p>
                      <a:pPr>
                        <a:spcAft>
                          <a:spcPts val="0"/>
                        </a:spcAft>
                      </a:pPr>
                      <a:r>
                        <a:rPr lang="en-US" sz="1600">
                          <a:effectLst/>
                        </a:rPr>
                        <a:t>Center Frequency (F</a:t>
                      </a:r>
                      <a:r>
                        <a:rPr lang="en-US" sz="1600" baseline="-25000">
                          <a:effectLst/>
                        </a:rPr>
                        <a:t>C</a:t>
                      </a:r>
                      <a:r>
                        <a:rPr lang="en-US" sz="1600">
                          <a:effectLst/>
                        </a:rPr>
                        <a:t>) in MHz</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868</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868</a:t>
                      </a:r>
                      <a:endParaRPr lang="de-DE" sz="1600">
                        <a:effectLst/>
                        <a:latin typeface="Arial"/>
                        <a:ea typeface="MS Mincho"/>
                        <a:cs typeface="Times New Roman"/>
                      </a:endParaRPr>
                    </a:p>
                  </a:txBody>
                  <a:tcPr marL="68580" marR="68580" marT="0" marB="0"/>
                </a:tc>
              </a:tr>
              <a:tr h="457200">
                <a:tc>
                  <a:txBody>
                    <a:bodyPr/>
                    <a:lstStyle/>
                    <a:p>
                      <a:pPr>
                        <a:spcAft>
                          <a:spcPts val="0"/>
                        </a:spcAft>
                      </a:pPr>
                      <a:r>
                        <a:rPr lang="en-US" sz="1600">
                          <a:effectLst/>
                        </a:rPr>
                        <a:t>Average Transmit Power (P</a:t>
                      </a:r>
                      <a:r>
                        <a:rPr lang="en-US" sz="1600" baseline="-25000">
                          <a:effectLst/>
                        </a:rPr>
                        <a:t>T</a:t>
                      </a:r>
                      <a:r>
                        <a:rPr lang="en-US" sz="1600">
                          <a:effectLst/>
                        </a:rPr>
                        <a:t>) in dBm</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-10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+5</a:t>
                      </a:r>
                      <a:endParaRPr lang="de-DE" sz="1600">
                        <a:effectLst/>
                        <a:latin typeface="Arial"/>
                        <a:ea typeface="MS Mincho"/>
                        <a:cs typeface="Times New Roman"/>
                      </a:endParaRPr>
                    </a:p>
                  </a:txBody>
                  <a:tcPr marL="68580" marR="68580" marT="0" marB="0"/>
                </a:tc>
              </a:tr>
              <a:tr h="228600">
                <a:tc gridSpan="3">
                  <a:txBody>
                    <a:bodyPr/>
                    <a:lstStyle/>
                    <a:p>
                      <a:pPr algn="ctr">
                        <a:spcAft>
                          <a:spcPts val="0"/>
                        </a:spcAft>
                      </a:pPr>
                      <a:r>
                        <a:rPr lang="en-US" sz="1600">
                          <a:effectLst/>
                        </a:rPr>
                        <a:t>Receiver Parameters</a:t>
                      </a:r>
                      <a:endParaRPr lang="de-DE" sz="1600">
                        <a:effectLst/>
                        <a:latin typeface="Arial"/>
                        <a:ea typeface="MS Mincho"/>
                        <a:cs typeface="Times New Roman"/>
                      </a:endParaRPr>
                    </a:p>
                  </a:txBody>
                  <a:tcPr marL="68580" marR="68580" marT="0" marB="0"/>
                </a:tc>
                <a:tc hMerge="1">
                  <a:txBody>
                    <a:bodyPr/>
                    <a:lstStyle/>
                    <a:p>
                      <a:endParaRPr lang="de-DE"/>
                    </a:p>
                  </a:txBody>
                  <a:tcPr/>
                </a:tc>
                <a:tc hMerge="1">
                  <a:txBody>
                    <a:bodyPr/>
                    <a:lstStyle/>
                    <a:p>
                      <a:endParaRPr lang="de-DE"/>
                    </a:p>
                  </a:txBody>
                  <a:tcPr/>
                </a:tc>
              </a:tr>
              <a:tr h="228600">
                <a:tc>
                  <a:txBody>
                    <a:bodyPr/>
                    <a:lstStyle/>
                    <a:p>
                      <a:pPr>
                        <a:spcAft>
                          <a:spcPts val="0"/>
                        </a:spcAft>
                      </a:pPr>
                      <a:r>
                        <a:rPr lang="en-US" sz="1600">
                          <a:effectLst/>
                        </a:rPr>
                        <a:t>Path loss at distance d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dirty="0">
                          <a:effectLst/>
                        </a:rPr>
                        <a:t>60.8</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dirty="0">
                          <a:effectLst/>
                        </a:rPr>
                        <a:t>60.8</a:t>
                      </a:r>
                      <a:endParaRPr lang="de-DE" sz="1600" dirty="0">
                        <a:effectLst/>
                        <a:latin typeface="Arial"/>
                        <a:ea typeface="MS Mincho"/>
                        <a:cs typeface="Times New Roman"/>
                      </a:endParaRPr>
                    </a:p>
                  </a:txBody>
                  <a:tcPr marL="68580" marR="68580" marT="0" marB="0"/>
                </a:tc>
              </a:tr>
              <a:tr h="228600">
                <a:tc>
                  <a:txBody>
                    <a:bodyPr/>
                    <a:lstStyle/>
                    <a:p>
                      <a:pPr>
                        <a:spcAft>
                          <a:spcPts val="0"/>
                        </a:spcAft>
                      </a:pPr>
                      <a:r>
                        <a:rPr lang="en-US" sz="1600">
                          <a:effectLst/>
                        </a:rPr>
                        <a:t>Rx Antenna Gain (G</a:t>
                      </a:r>
                      <a:r>
                        <a:rPr lang="en-US" sz="1600" baseline="-25000">
                          <a:effectLst/>
                        </a:rPr>
                        <a:t>RX</a:t>
                      </a:r>
                      <a:r>
                        <a:rPr lang="en-US" sz="1600">
                          <a:effectLst/>
                        </a:rPr>
                        <a:t>)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0</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-5</a:t>
                      </a:r>
                      <a:endParaRPr lang="de-DE" sz="1600">
                        <a:effectLst/>
                        <a:latin typeface="Arial"/>
                        <a:ea typeface="MS Mincho"/>
                        <a:cs typeface="Times New Roman"/>
                      </a:endParaRPr>
                    </a:p>
                  </a:txBody>
                  <a:tcPr marL="68580" marR="68580" marT="0" marB="0"/>
                </a:tc>
              </a:tr>
              <a:tr h="243840">
                <a:tc>
                  <a:txBody>
                    <a:bodyPr/>
                    <a:lstStyle/>
                    <a:p>
                      <a:pPr>
                        <a:spcAft>
                          <a:spcPts val="0"/>
                        </a:spcAft>
                      </a:pPr>
                      <a:r>
                        <a:rPr lang="en-US" sz="1600">
                          <a:effectLst/>
                        </a:rPr>
                        <a:t>Received Energy per Bit in dBmJ</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-129.78</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-114.78</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System Noise Figure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5</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10</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Minimum E</a:t>
                      </a:r>
                      <a:r>
                        <a:rPr lang="en-US" sz="1600" baseline="-25000">
                          <a:effectLst/>
                        </a:rPr>
                        <a:t>b</a:t>
                      </a:r>
                      <a:r>
                        <a:rPr lang="en-US" sz="1600">
                          <a:effectLst/>
                        </a:rPr>
                        <a:t>/N</a:t>
                      </a:r>
                      <a:r>
                        <a:rPr lang="en-US" sz="1600" baseline="-25000">
                          <a:effectLst/>
                        </a:rPr>
                        <a:t>0 </a:t>
                      </a:r>
                      <a:r>
                        <a:rPr lang="en-US" sz="1600">
                          <a:effectLst/>
                        </a:rPr>
                        <a:t>required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3.2</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11.9</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Implementation Loss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3</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 </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 </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a:effectLst/>
                        </a:rPr>
                        <a:t> </a:t>
                      </a:r>
                      <a:endParaRPr lang="de-DE" sz="1600">
                        <a:effectLst/>
                        <a:latin typeface="Arial"/>
                        <a:ea typeface="MS Mincho"/>
                        <a:cs typeface="Times New Roman"/>
                      </a:endParaRPr>
                    </a:p>
                  </a:txBody>
                  <a:tcPr marL="68580" marR="68580" marT="0" marB="0"/>
                </a:tc>
              </a:tr>
              <a:tr h="228600">
                <a:tc>
                  <a:txBody>
                    <a:bodyPr/>
                    <a:lstStyle/>
                    <a:p>
                      <a:pPr>
                        <a:spcAft>
                          <a:spcPts val="0"/>
                        </a:spcAft>
                      </a:pPr>
                      <a:r>
                        <a:rPr lang="en-US" sz="1600">
                          <a:effectLst/>
                        </a:rPr>
                        <a:t>Link Margin in dB</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b="1" dirty="0">
                          <a:effectLst/>
                        </a:rPr>
                        <a:t>33.02</a:t>
                      </a:r>
                      <a:endParaRPr lang="de-DE" sz="1600" b="1" dirty="0">
                        <a:effectLst/>
                        <a:latin typeface="Arial"/>
                        <a:ea typeface="MS Mincho"/>
                        <a:cs typeface="Times New Roman"/>
                      </a:endParaRPr>
                    </a:p>
                  </a:txBody>
                  <a:tcPr marL="68580" marR="68580" marT="0" marB="0"/>
                </a:tc>
                <a:tc>
                  <a:txBody>
                    <a:bodyPr/>
                    <a:lstStyle/>
                    <a:p>
                      <a:pPr algn="ctr">
                        <a:spcAft>
                          <a:spcPts val="0"/>
                        </a:spcAft>
                      </a:pPr>
                      <a:r>
                        <a:rPr lang="en-US" sz="1600" b="1" dirty="0">
                          <a:effectLst/>
                        </a:rPr>
                        <a:t>34.32</a:t>
                      </a:r>
                      <a:endParaRPr lang="de-DE" sz="1600" b="1" dirty="0">
                        <a:effectLst/>
                        <a:latin typeface="Arial"/>
                        <a:ea typeface="MS Mincho"/>
                        <a:cs typeface="Times New Roman"/>
                      </a:endParaRPr>
                    </a:p>
                  </a:txBody>
                  <a:tcPr marL="68580" marR="68580" marT="0" marB="0"/>
                </a:tc>
              </a:tr>
              <a:tr h="228600">
                <a:tc>
                  <a:txBody>
                    <a:bodyPr/>
                    <a:lstStyle/>
                    <a:p>
                      <a:pPr>
                        <a:spcAft>
                          <a:spcPts val="0"/>
                        </a:spcAft>
                      </a:pPr>
                      <a:r>
                        <a:rPr lang="en-US" sz="1600" dirty="0" smtClean="0">
                          <a:effectLst/>
                        </a:rPr>
                        <a:t>Req. receiver </a:t>
                      </a:r>
                      <a:r>
                        <a:rPr lang="en-US" sz="1600" dirty="0">
                          <a:effectLst/>
                        </a:rPr>
                        <a:t>Sensitivity in </a:t>
                      </a:r>
                      <a:r>
                        <a:rPr lang="en-US" sz="1600" dirty="0" err="1">
                          <a:effectLst/>
                        </a:rPr>
                        <a:t>dBm</a:t>
                      </a:r>
                      <a:endParaRPr lang="de-DE" sz="1600" dirty="0">
                        <a:effectLst/>
                        <a:latin typeface="Arial"/>
                        <a:ea typeface="MS Mincho"/>
                        <a:cs typeface="Times New Roman"/>
                      </a:endParaRPr>
                    </a:p>
                  </a:txBody>
                  <a:tcPr marL="68580" marR="68580" marT="0" marB="0"/>
                </a:tc>
                <a:tc>
                  <a:txBody>
                    <a:bodyPr/>
                    <a:lstStyle/>
                    <a:p>
                      <a:pPr algn="ctr">
                        <a:spcAft>
                          <a:spcPts val="0"/>
                        </a:spcAft>
                      </a:pPr>
                      <a:r>
                        <a:rPr lang="en-US" sz="1600">
                          <a:effectLst/>
                        </a:rPr>
                        <a:t>-103.82</a:t>
                      </a:r>
                      <a:endParaRPr lang="de-DE" sz="1600">
                        <a:effectLst/>
                        <a:latin typeface="Arial"/>
                        <a:ea typeface="MS Mincho"/>
                        <a:cs typeface="Times New Roman"/>
                      </a:endParaRPr>
                    </a:p>
                  </a:txBody>
                  <a:tcPr marL="68580" marR="68580" marT="0" marB="0"/>
                </a:tc>
                <a:tc>
                  <a:txBody>
                    <a:bodyPr/>
                    <a:lstStyle/>
                    <a:p>
                      <a:pPr algn="ctr">
                        <a:spcAft>
                          <a:spcPts val="0"/>
                        </a:spcAft>
                      </a:pPr>
                      <a:r>
                        <a:rPr lang="en-US" sz="1600" dirty="0">
                          <a:effectLst/>
                        </a:rPr>
                        <a:t>-95.12</a:t>
                      </a:r>
                      <a:endParaRPr lang="de-DE" sz="1600" dirty="0">
                        <a:effectLst/>
                        <a:latin typeface="Arial"/>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767012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29</a:t>
            </a:fld>
            <a:endParaRPr lang="en-US"/>
          </a:p>
        </p:txBody>
      </p:sp>
      <p:sp>
        <p:nvSpPr>
          <p:cNvPr id="4098" name="Rectangle 2"/>
          <p:cNvSpPr>
            <a:spLocks noGrp="1" noChangeArrowheads="1"/>
          </p:cNvSpPr>
          <p:nvPr>
            <p:ph type="title"/>
          </p:nvPr>
        </p:nvSpPr>
        <p:spPr>
          <a:ln/>
        </p:spPr>
        <p:txBody>
          <a:bodyPr/>
          <a:lstStyle/>
          <a:p>
            <a:r>
              <a:rPr lang="en-US" sz="3200" dirty="0" smtClean="0"/>
              <a:t>Conclusion</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pPr>
              <a:spcBef>
                <a:spcPts val="600"/>
              </a:spcBef>
              <a:spcAft>
                <a:spcPts val="600"/>
              </a:spcAft>
            </a:pPr>
            <a:r>
              <a:rPr lang="en-US" sz="2000" dirty="0" smtClean="0"/>
              <a:t>We proposed an (</a:t>
            </a:r>
            <a:r>
              <a:rPr lang="en-US" sz="2000" dirty="0" err="1" smtClean="0"/>
              <a:t>precoded</a:t>
            </a:r>
            <a:r>
              <a:rPr lang="en-US" sz="2000" dirty="0" smtClean="0"/>
              <a:t>) MSK PHY layer with high </a:t>
            </a:r>
            <a:r>
              <a:rPr lang="en-US" sz="2000" dirty="0" err="1" smtClean="0"/>
              <a:t>datarate</a:t>
            </a:r>
            <a:r>
              <a:rPr lang="en-US" sz="2000" dirty="0" smtClean="0"/>
              <a:t> to help energy efficiency</a:t>
            </a:r>
          </a:p>
          <a:p>
            <a:pPr>
              <a:spcBef>
                <a:spcPts val="600"/>
              </a:spcBef>
              <a:spcAft>
                <a:spcPts val="600"/>
              </a:spcAft>
            </a:pPr>
            <a:r>
              <a:rPr lang="en-US" sz="2000" dirty="0" smtClean="0"/>
              <a:t>We proposed two convolutional FEC schemes</a:t>
            </a:r>
          </a:p>
          <a:p>
            <a:pPr>
              <a:spcBef>
                <a:spcPts val="600"/>
              </a:spcBef>
              <a:spcAft>
                <a:spcPts val="600"/>
              </a:spcAft>
            </a:pPr>
            <a:r>
              <a:rPr lang="en-US" sz="2000" dirty="0" smtClean="0"/>
              <a:t>We propose the usage of asymmetric link capabilities</a:t>
            </a:r>
          </a:p>
          <a:p>
            <a:pPr>
              <a:spcBef>
                <a:spcPts val="600"/>
              </a:spcBef>
              <a:spcAft>
                <a:spcPts val="600"/>
              </a:spcAft>
            </a:pPr>
            <a:r>
              <a:rPr lang="en-US" sz="2000" dirty="0" smtClean="0"/>
              <a:t>We showed why OOK/PPM related modulation schemes are not well-suited for ULP applications </a:t>
            </a:r>
            <a:endParaRPr lang="en-US" sz="2000" dirty="0"/>
          </a:p>
          <a:p>
            <a:pPr>
              <a:spcBef>
                <a:spcPts val="600"/>
              </a:spcBef>
              <a:spcAft>
                <a:spcPts val="600"/>
              </a:spcAft>
            </a:pPr>
            <a:r>
              <a:rPr lang="en-US" sz="2000" dirty="0" smtClean="0"/>
              <a:t>We showed simulation and theoretical results how the usage of </a:t>
            </a:r>
            <a:r>
              <a:rPr lang="en-US" sz="2000" dirty="0" err="1" smtClean="0"/>
              <a:t>precoded</a:t>
            </a:r>
            <a:r>
              <a:rPr lang="en-US" sz="2000" dirty="0" smtClean="0"/>
              <a:t> MSK and FEC will affect the BER performance and possible </a:t>
            </a:r>
            <a:r>
              <a:rPr lang="en-US" sz="2000" dirty="0" err="1" smtClean="0"/>
              <a:t>datarates</a:t>
            </a:r>
            <a:r>
              <a:rPr lang="en-US" sz="2000" dirty="0" smtClean="0"/>
              <a:t> and ranges </a:t>
            </a:r>
            <a:endParaRPr lang="en-US" sz="2000" dirty="0"/>
          </a:p>
        </p:txBody>
      </p:sp>
    </p:spTree>
    <p:extLst>
      <p:ext uri="{BB962C8B-B14F-4D97-AF65-F5344CB8AC3E}">
        <p14:creationId xmlns:p14="http://schemas.microsoft.com/office/powerpoint/2010/main" val="3711178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3</a:t>
            </a:fld>
            <a:endParaRPr lang="en-US"/>
          </a:p>
        </p:txBody>
      </p:sp>
      <p:sp>
        <p:nvSpPr>
          <p:cNvPr id="4098" name="Rectangle 2"/>
          <p:cNvSpPr>
            <a:spLocks noGrp="1" noChangeArrowheads="1"/>
          </p:cNvSpPr>
          <p:nvPr>
            <p:ph type="title"/>
          </p:nvPr>
        </p:nvSpPr>
        <p:spPr>
          <a:ln/>
        </p:spPr>
        <p:txBody>
          <a:bodyPr/>
          <a:lstStyle/>
          <a:p>
            <a:r>
              <a:rPr lang="en-US" sz="3200" dirty="0" smtClean="0"/>
              <a:t>Motivation (1) - Application</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pPr>
              <a:spcBef>
                <a:spcPts val="600"/>
              </a:spcBef>
              <a:spcAft>
                <a:spcPts val="600"/>
              </a:spcAft>
            </a:pPr>
            <a:endParaRPr lang="en-US" sz="2000" dirty="0" smtClean="0"/>
          </a:p>
          <a:p>
            <a:pPr>
              <a:spcBef>
                <a:spcPts val="600"/>
              </a:spcBef>
              <a:spcAft>
                <a:spcPts val="600"/>
              </a:spcAft>
            </a:pPr>
            <a:endParaRPr lang="en-US" sz="2000" dirty="0"/>
          </a:p>
          <a:p>
            <a:pPr>
              <a:spcBef>
                <a:spcPts val="600"/>
              </a:spcBef>
              <a:spcAft>
                <a:spcPts val="600"/>
              </a:spcAft>
            </a:pPr>
            <a:endParaRPr lang="en-US" sz="2000" dirty="0" smtClean="0"/>
          </a:p>
          <a:p>
            <a:pPr>
              <a:spcBef>
                <a:spcPts val="600"/>
              </a:spcBef>
              <a:spcAft>
                <a:spcPts val="600"/>
              </a:spcAft>
            </a:pPr>
            <a:endParaRPr lang="en-US" sz="2000" dirty="0"/>
          </a:p>
          <a:p>
            <a:pPr>
              <a:spcBef>
                <a:spcPts val="600"/>
              </a:spcBef>
              <a:spcAft>
                <a:spcPts val="600"/>
              </a:spcAft>
            </a:pPr>
            <a:endParaRPr lang="en-US" sz="2000" dirty="0" smtClean="0"/>
          </a:p>
          <a:p>
            <a:pPr marL="0" indent="0">
              <a:spcBef>
                <a:spcPts val="600"/>
              </a:spcBef>
              <a:spcAft>
                <a:spcPts val="600"/>
              </a:spcAft>
              <a:buNone/>
            </a:pPr>
            <a:endParaRPr lang="en-US" sz="2000" dirty="0" smtClean="0"/>
          </a:p>
          <a:p>
            <a:pPr>
              <a:spcBef>
                <a:spcPts val="600"/>
              </a:spcBef>
              <a:spcAft>
                <a:spcPts val="600"/>
              </a:spcAft>
            </a:pPr>
            <a:r>
              <a:rPr lang="en-US" sz="2000" dirty="0" smtClean="0"/>
              <a:t>Suitable devices for an ULP standard are for example Smart/Shelf Labels</a:t>
            </a:r>
          </a:p>
          <a:p>
            <a:pPr>
              <a:spcBef>
                <a:spcPts val="600"/>
              </a:spcBef>
              <a:spcAft>
                <a:spcPts val="600"/>
              </a:spcAft>
            </a:pPr>
            <a:r>
              <a:rPr lang="en-US" sz="2000" dirty="0" smtClean="0"/>
              <a:t>Smart/Shelf Labels may be used in supermarkets or warehouses where instant price adjustments or real-time inventory is desirable </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33371"/>
            <a:ext cx="4495800" cy="296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39" r="11764"/>
          <a:stretch/>
        </p:blipFill>
        <p:spPr bwMode="auto">
          <a:xfrm>
            <a:off x="4876800" y="1505325"/>
            <a:ext cx="4267200" cy="29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4</a:t>
            </a:fld>
            <a:endParaRPr lang="en-US"/>
          </a:p>
        </p:txBody>
      </p:sp>
      <p:sp>
        <p:nvSpPr>
          <p:cNvPr id="4098" name="Rectangle 2"/>
          <p:cNvSpPr>
            <a:spLocks noGrp="1" noChangeArrowheads="1"/>
          </p:cNvSpPr>
          <p:nvPr>
            <p:ph type="title"/>
          </p:nvPr>
        </p:nvSpPr>
        <p:spPr>
          <a:ln/>
        </p:spPr>
        <p:txBody>
          <a:bodyPr/>
          <a:lstStyle/>
          <a:p>
            <a:r>
              <a:rPr lang="en-US" sz="3200" dirty="0" smtClean="0"/>
              <a:t>Motivation (2) – Network Structure</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Our proposal follows a centralized approach, where one concentrator device is handling communication from/to the ULP end-devices</a:t>
            </a:r>
          </a:p>
          <a:p>
            <a:r>
              <a:rPr lang="en-US" sz="2000" dirty="0" smtClean="0"/>
              <a:t>This leads to a star/cluster topology</a:t>
            </a:r>
          </a:p>
          <a:p>
            <a:r>
              <a:rPr lang="en-US" sz="2000" dirty="0" smtClean="0"/>
              <a:t>The concentrator may have a larger power source and more computing power for more complex algorithms</a:t>
            </a:r>
          </a:p>
          <a:p>
            <a:endParaRPr lang="en-US" sz="2000" dirty="0"/>
          </a:p>
          <a:p>
            <a:pPr marL="0" indent="0">
              <a:buNone/>
            </a:pPr>
            <a:r>
              <a:rPr lang="en-US" sz="2000" dirty="0" smtClean="0"/>
              <a:t>Advantages over mesh approach:</a:t>
            </a:r>
          </a:p>
          <a:p>
            <a:r>
              <a:rPr lang="en-US" sz="2000" dirty="0" smtClean="0"/>
              <a:t>No power needed for routing and network management</a:t>
            </a:r>
          </a:p>
          <a:p>
            <a:r>
              <a:rPr lang="en-US" sz="2000" dirty="0" smtClean="0"/>
              <a:t>No additional power consumption for ULP end-devices near the destination due to relaying frames</a:t>
            </a:r>
          </a:p>
          <a:p>
            <a:r>
              <a:rPr lang="en-US" sz="2000" dirty="0" smtClean="0"/>
              <a:t>Approx. same lifetime for each end-device → deterministic lifetime of the whole network</a:t>
            </a:r>
          </a:p>
          <a:p>
            <a:endParaRPr lang="en-US" sz="2000" dirty="0"/>
          </a:p>
        </p:txBody>
      </p:sp>
    </p:spTree>
    <p:extLst>
      <p:ext uri="{BB962C8B-B14F-4D97-AF65-F5344CB8AC3E}">
        <p14:creationId xmlns:p14="http://schemas.microsoft.com/office/powerpoint/2010/main" val="279007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5</a:t>
            </a:fld>
            <a:endParaRPr lang="en-US"/>
          </a:p>
        </p:txBody>
      </p:sp>
      <p:sp>
        <p:nvSpPr>
          <p:cNvPr id="4098" name="Rectangle 2"/>
          <p:cNvSpPr>
            <a:spLocks noGrp="1" noChangeArrowheads="1"/>
          </p:cNvSpPr>
          <p:nvPr>
            <p:ph type="title"/>
          </p:nvPr>
        </p:nvSpPr>
        <p:spPr>
          <a:ln/>
        </p:spPr>
        <p:txBody>
          <a:bodyPr/>
          <a:lstStyle/>
          <a:p>
            <a:r>
              <a:rPr lang="en-US" sz="3200" dirty="0" smtClean="0"/>
              <a:t>Motivation (3) – Asymmetric Links</a:t>
            </a:r>
            <a:endParaRPr lang="en-US" sz="3200" dirty="0"/>
          </a:p>
        </p:txBody>
      </p:sp>
      <p:sp>
        <p:nvSpPr>
          <p:cNvPr id="4099" name="Rectangle 3"/>
          <p:cNvSpPr>
            <a:spLocks noGrp="1" noChangeArrowheads="1"/>
          </p:cNvSpPr>
          <p:nvPr>
            <p:ph type="body" idx="1"/>
          </p:nvPr>
        </p:nvSpPr>
        <p:spPr>
          <a:xfrm>
            <a:off x="685800" y="1828800"/>
            <a:ext cx="3886200" cy="4267200"/>
          </a:xfrm>
          <a:ln/>
        </p:spPr>
        <p:txBody>
          <a:bodyPr/>
          <a:lstStyle/>
          <a:p>
            <a:r>
              <a:rPr lang="en-US" sz="2000" dirty="0" smtClean="0"/>
              <a:t>Simple ULP end-devices</a:t>
            </a:r>
          </a:p>
          <a:p>
            <a:pPr lvl="1"/>
            <a:r>
              <a:rPr lang="en-US" sz="1800" dirty="0" smtClean="0"/>
              <a:t>Limited transmit power</a:t>
            </a:r>
          </a:p>
          <a:p>
            <a:pPr lvl="1"/>
            <a:r>
              <a:rPr lang="en-US" sz="1800" dirty="0" smtClean="0"/>
              <a:t>Limited computing power</a:t>
            </a:r>
          </a:p>
          <a:p>
            <a:pPr lvl="1"/>
            <a:endParaRPr lang="en-US" sz="1600" dirty="0"/>
          </a:p>
          <a:p>
            <a:pPr lvl="1"/>
            <a:endParaRPr lang="en-US" sz="1600" dirty="0" smtClean="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2570" y="2895600"/>
            <a:ext cx="495886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4367212" y="1828800"/>
            <a:ext cx="4572000"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342900" indent="-342900" eaLnBrk="1" hangingPunct="1">
              <a:spcBef>
                <a:spcPct val="20000"/>
              </a:spcBef>
              <a:buChar char="•"/>
            </a:pPr>
            <a:r>
              <a:rPr lang="en-US" sz="2000" dirty="0">
                <a:latin typeface="+mn-lt"/>
              </a:rPr>
              <a:t>More complex concentrator</a:t>
            </a:r>
          </a:p>
          <a:p>
            <a:pPr marL="742950" lvl="1" indent="-285750" eaLnBrk="1" hangingPunct="1">
              <a:spcBef>
                <a:spcPct val="20000"/>
              </a:spcBef>
              <a:buChar char="–"/>
            </a:pPr>
            <a:r>
              <a:rPr lang="en-US" sz="1800" dirty="0">
                <a:latin typeface="+mn-lt"/>
              </a:rPr>
              <a:t>Higher transmit power</a:t>
            </a:r>
          </a:p>
          <a:p>
            <a:pPr marL="742950" lvl="1" indent="-285750" eaLnBrk="1" hangingPunct="1">
              <a:spcBef>
                <a:spcPct val="20000"/>
              </a:spcBef>
              <a:buChar char="–"/>
            </a:pPr>
            <a:r>
              <a:rPr lang="en-US" sz="1800" dirty="0">
                <a:latin typeface="+mn-lt"/>
              </a:rPr>
              <a:t>Sophisticated </a:t>
            </a:r>
            <a:r>
              <a:rPr lang="en-US" sz="1800" dirty="0" smtClean="0">
                <a:latin typeface="+mn-lt"/>
              </a:rPr>
              <a:t>RX algorithms</a:t>
            </a:r>
            <a:endParaRPr lang="en-US" sz="1800" dirty="0">
              <a:latin typeface="+mn-lt"/>
            </a:endParaRPr>
          </a:p>
        </p:txBody>
      </p:sp>
    </p:spTree>
    <p:extLst>
      <p:ext uri="{BB962C8B-B14F-4D97-AF65-F5344CB8AC3E}">
        <p14:creationId xmlns:p14="http://schemas.microsoft.com/office/powerpoint/2010/main" val="130287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6</a:t>
            </a:fld>
            <a:endParaRPr lang="en-US"/>
          </a:p>
        </p:txBody>
      </p:sp>
      <p:sp>
        <p:nvSpPr>
          <p:cNvPr id="4098" name="Rectangle 2"/>
          <p:cNvSpPr>
            <a:spLocks noGrp="1" noChangeArrowheads="1"/>
          </p:cNvSpPr>
          <p:nvPr>
            <p:ph type="title"/>
          </p:nvPr>
        </p:nvSpPr>
        <p:spPr>
          <a:ln/>
        </p:spPr>
        <p:txBody>
          <a:bodyPr/>
          <a:lstStyle/>
          <a:p>
            <a:r>
              <a:rPr lang="en-US" sz="3200" dirty="0" smtClean="0"/>
              <a:t>Overview</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Proposal is based upon the IEEE 802.15.4g/4k amendments with some new features for ULP applications</a:t>
            </a:r>
            <a:endParaRPr lang="en-US" sz="2000" dirty="0"/>
          </a:p>
          <a:p>
            <a:pPr lvl="1">
              <a:buFont typeface="Wingdings" panose="05000000000000000000" pitchFamily="2" charset="2"/>
              <a:buChar char="è"/>
            </a:pPr>
            <a:r>
              <a:rPr lang="en-US" sz="2000" dirty="0" smtClean="0"/>
              <a:t>Well-known and widely supported techniques</a:t>
            </a:r>
          </a:p>
          <a:p>
            <a:pPr lvl="1">
              <a:buFont typeface="Wingdings" panose="05000000000000000000" pitchFamily="2" charset="2"/>
              <a:buChar char="è"/>
            </a:pPr>
            <a:r>
              <a:rPr lang="en-US" sz="2000" dirty="0" smtClean="0"/>
              <a:t>Already available chips</a:t>
            </a:r>
          </a:p>
          <a:p>
            <a:pPr>
              <a:buFont typeface="Arial" panose="020B0604020202020204" pitchFamily="34" charset="0"/>
              <a:buChar char="•"/>
            </a:pPr>
            <a:endParaRPr lang="en-US" sz="2400" dirty="0" smtClean="0"/>
          </a:p>
          <a:p>
            <a:pPr>
              <a:buFont typeface="Arial" panose="020B0604020202020204" pitchFamily="34" charset="0"/>
              <a:buChar char="•"/>
            </a:pPr>
            <a:r>
              <a:rPr lang="en-US" sz="2000" dirty="0" smtClean="0"/>
              <a:t>Key features</a:t>
            </a:r>
          </a:p>
          <a:p>
            <a:pPr lvl="1">
              <a:buFont typeface="Symbol" panose="05050102010706020507" pitchFamily="18" charset="2"/>
              <a:buChar char="-"/>
            </a:pPr>
            <a:r>
              <a:rPr lang="en-US" sz="2000" dirty="0" smtClean="0"/>
              <a:t>High </a:t>
            </a:r>
            <a:r>
              <a:rPr lang="en-US" sz="2000" dirty="0" err="1" smtClean="0"/>
              <a:t>datarate</a:t>
            </a:r>
            <a:r>
              <a:rPr lang="en-US" sz="2000" dirty="0" smtClean="0"/>
              <a:t> MSK modulation</a:t>
            </a:r>
          </a:p>
          <a:p>
            <a:pPr lvl="1">
              <a:buFont typeface="Symbol" panose="05050102010706020507" pitchFamily="18" charset="2"/>
              <a:buChar char="-"/>
            </a:pPr>
            <a:r>
              <a:rPr lang="en-US" sz="2000" dirty="0" smtClean="0"/>
              <a:t>Optional </a:t>
            </a:r>
            <a:r>
              <a:rPr lang="en-US" sz="2000" dirty="0" err="1" smtClean="0"/>
              <a:t>precoding</a:t>
            </a:r>
            <a:endParaRPr lang="en-US" sz="2000" dirty="0"/>
          </a:p>
          <a:p>
            <a:pPr lvl="1">
              <a:buFont typeface="Symbol" panose="05050102010706020507" pitchFamily="18" charset="2"/>
              <a:buChar char="-"/>
            </a:pPr>
            <a:r>
              <a:rPr lang="en-US" sz="2000" dirty="0" smtClean="0"/>
              <a:t>Two R=1/2 convolutional FEC schemes</a:t>
            </a:r>
          </a:p>
          <a:p>
            <a:pPr lvl="1">
              <a:buFont typeface="Symbol" panose="05050102010706020507" pitchFamily="18" charset="2"/>
              <a:buChar char="-"/>
            </a:pPr>
            <a:r>
              <a:rPr lang="en-US" sz="2000" dirty="0" smtClean="0"/>
              <a:t>Asymmetric up-/downlink capabilities</a:t>
            </a:r>
            <a:endParaRPr lang="en-US" sz="2000" dirty="0"/>
          </a:p>
        </p:txBody>
      </p:sp>
    </p:spTree>
    <p:extLst>
      <p:ext uri="{BB962C8B-B14F-4D97-AF65-F5344CB8AC3E}">
        <p14:creationId xmlns:p14="http://schemas.microsoft.com/office/powerpoint/2010/main" val="48255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7</a:t>
            </a:fld>
            <a:endParaRPr lang="en-US"/>
          </a:p>
        </p:txBody>
      </p:sp>
      <p:sp>
        <p:nvSpPr>
          <p:cNvPr id="4098" name="Rectangle 2"/>
          <p:cNvSpPr>
            <a:spLocks noGrp="1" noChangeArrowheads="1"/>
          </p:cNvSpPr>
          <p:nvPr>
            <p:ph type="title"/>
          </p:nvPr>
        </p:nvSpPr>
        <p:spPr>
          <a:ln/>
        </p:spPr>
        <p:txBody>
          <a:bodyPr/>
          <a:lstStyle/>
          <a:p>
            <a:r>
              <a:rPr lang="en-US" sz="3200" dirty="0" smtClean="0"/>
              <a:t>Modulator block diagram</a:t>
            </a: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70" y="1447800"/>
            <a:ext cx="5483260" cy="487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04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sz="3200" dirty="0" smtClean="0"/>
              <a:t>Frame Structure (1)</a:t>
            </a:r>
            <a:endParaRPr lang="en-US" sz="3200" dirty="0"/>
          </a:p>
        </p:txBody>
      </p:sp>
      <p:sp>
        <p:nvSpPr>
          <p:cNvPr id="4099" name="Rectangle 3"/>
          <p:cNvSpPr>
            <a:spLocks noGrp="1" noChangeArrowheads="1"/>
          </p:cNvSpPr>
          <p:nvPr>
            <p:ph idx="1"/>
          </p:nvPr>
        </p:nvSpPr>
        <p:spPr>
          <a:ln/>
        </p:spPr>
        <p:txBody>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p:txBody>
      </p:sp>
      <p:sp>
        <p:nvSpPr>
          <p:cNvPr id="4" name="Date Placeholder 3"/>
          <p:cNvSpPr>
            <a:spLocks noGrp="1"/>
          </p:cNvSpPr>
          <p:nvPr>
            <p:ph type="dt" sz="half" idx="10"/>
          </p:nvPr>
        </p:nvSpPr>
        <p:spPr/>
        <p:txBody>
          <a:bodyPr/>
          <a:lstStyle/>
          <a:p>
            <a:r>
              <a:rPr lang="de-DE" smtClean="0"/>
              <a:t>November 2013</a:t>
            </a:r>
            <a:endParaRPr lang="en-US" dirty="0"/>
          </a:p>
        </p:txBody>
      </p:sp>
      <p:sp>
        <p:nvSpPr>
          <p:cNvPr id="5" name="Footer Placeholder 4"/>
          <p:cNvSpPr>
            <a:spLocks noGrp="1"/>
          </p:cNvSpPr>
          <p:nvPr>
            <p:ph type="ftr" sz="quarter" idx="11"/>
          </p:nvPr>
        </p:nvSpPr>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8</a:t>
            </a:fld>
            <a:endParaRPr lang="en-US"/>
          </a:p>
        </p:txBody>
      </p:sp>
      <p:graphicFrame>
        <p:nvGraphicFramePr>
          <p:cNvPr id="3" name="Tabelle 2"/>
          <p:cNvGraphicFramePr>
            <a:graphicFrameLocks noGrp="1"/>
          </p:cNvGraphicFramePr>
          <p:nvPr>
            <p:extLst>
              <p:ext uri="{D42A27DB-BD31-4B8C-83A1-F6EECF244321}">
                <p14:modId xmlns:p14="http://schemas.microsoft.com/office/powerpoint/2010/main" val="1381214367"/>
              </p:ext>
            </p:extLst>
          </p:nvPr>
        </p:nvGraphicFramePr>
        <p:xfrm>
          <a:off x="685800" y="1828800"/>
          <a:ext cx="7772400" cy="1483360"/>
        </p:xfrm>
        <a:graphic>
          <a:graphicData uri="http://schemas.openxmlformats.org/drawingml/2006/table">
            <a:tbl>
              <a:tblPr firstRow="1" bandRow="1">
                <a:tableStyleId>{5940675A-B579-460E-94D1-54222C63F5DA}</a:tableStyleId>
              </a:tblPr>
              <a:tblGrid>
                <a:gridCol w="1295400"/>
                <a:gridCol w="1295400"/>
                <a:gridCol w="2590800"/>
                <a:gridCol w="2590800"/>
              </a:tblGrid>
              <a:tr h="370840">
                <a:tc gridSpan="2">
                  <a:txBody>
                    <a:bodyPr/>
                    <a:lstStyle/>
                    <a:p>
                      <a:pPr algn="ctr"/>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a:p>
                  </a:txBody>
                  <a:tcPr/>
                </a:tc>
                <a:tc gridSpan="2">
                  <a:txBody>
                    <a:bodyPr/>
                    <a:lstStyle/>
                    <a:p>
                      <a:pPr algn="ctr"/>
                      <a:r>
                        <a:rPr lang="en-US" dirty="0" smtClean="0"/>
                        <a:t>Octets</a:t>
                      </a:r>
                      <a:endParaRPr lang="de-DE" dirty="0"/>
                    </a:p>
                  </a:txBody>
                  <a:tcPr>
                    <a:lnL w="12700" cap="flat" cmpd="sng" algn="ctr">
                      <a:solidFill>
                        <a:schemeClr val="tx1"/>
                      </a:solidFill>
                      <a:prstDash val="solid"/>
                      <a:round/>
                      <a:headEnd type="none" w="med" len="med"/>
                      <a:tailEnd type="none" w="med" len="med"/>
                    </a:lnL>
                  </a:tcPr>
                </a:tc>
                <a:tc hMerge="1">
                  <a:txBody>
                    <a:bodyPr/>
                    <a:lstStyle/>
                    <a:p>
                      <a:endParaRPr lang="de-DE" dirty="0"/>
                    </a:p>
                  </a:txBody>
                  <a:tcPr/>
                </a:tc>
              </a:tr>
              <a:tr h="370840">
                <a:tc gridSpan="2">
                  <a:txBody>
                    <a:bodyPr/>
                    <a:lstStyle/>
                    <a:p>
                      <a:pPr algn="ctr"/>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a:p>
                  </a:txBody>
                  <a:tcPr/>
                </a:tc>
                <a:tc>
                  <a:txBody>
                    <a:bodyPr/>
                    <a:lstStyle/>
                    <a:p>
                      <a:pPr algn="ctr"/>
                      <a:r>
                        <a:rPr lang="en-US" dirty="0" smtClean="0"/>
                        <a:t>1</a:t>
                      </a:r>
                      <a:endParaRPr lang="de-DE"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Variable</a:t>
                      </a:r>
                      <a:endParaRPr lang="de-DE" dirty="0"/>
                    </a:p>
                  </a:txBody>
                  <a:tcPr/>
                </a:tc>
              </a:tr>
              <a:tr h="370840">
                <a:tc>
                  <a:txBody>
                    <a:bodyPr/>
                    <a:lstStyle/>
                    <a:p>
                      <a:pPr algn="ctr"/>
                      <a:r>
                        <a:rPr lang="en-US" dirty="0" smtClean="0"/>
                        <a:t>Preamble</a:t>
                      </a:r>
                      <a:endParaRPr lang="de-DE"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SFD</a:t>
                      </a:r>
                      <a:endParaRPr lang="de-DE"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As</a:t>
                      </a:r>
                      <a:r>
                        <a:rPr lang="en-US" baseline="0" dirty="0" smtClean="0"/>
                        <a:t> defined in 10.1</a:t>
                      </a:r>
                      <a:endParaRPr lang="de-DE" dirty="0"/>
                    </a:p>
                  </a:txBody>
                  <a:tcPr/>
                </a:tc>
                <a:tc>
                  <a:txBody>
                    <a:bodyPr/>
                    <a:lstStyle/>
                    <a:p>
                      <a:pPr algn="ctr"/>
                      <a:r>
                        <a:rPr lang="en-US" dirty="0" smtClean="0"/>
                        <a:t>PSDU</a:t>
                      </a:r>
                      <a:endParaRPr lang="de-DE" dirty="0"/>
                    </a:p>
                  </a:txBody>
                  <a:tcPr/>
                </a:tc>
              </a:tr>
              <a:tr h="370840">
                <a:tc gridSpan="2">
                  <a:txBody>
                    <a:bodyPr/>
                    <a:lstStyle/>
                    <a:p>
                      <a:pPr algn="ctr"/>
                      <a:r>
                        <a:rPr lang="en-US" dirty="0" smtClean="0"/>
                        <a:t>SHR</a:t>
                      </a:r>
                      <a:endParaRPr lang="de-DE" dirty="0"/>
                    </a:p>
                  </a:txBody>
                  <a:tcPr/>
                </a:tc>
                <a:tc hMerge="1">
                  <a:txBody>
                    <a:bodyPr/>
                    <a:lstStyle/>
                    <a:p>
                      <a:endParaRPr lang="de-DE"/>
                    </a:p>
                  </a:txBody>
                  <a:tcPr/>
                </a:tc>
                <a:tc>
                  <a:txBody>
                    <a:bodyPr/>
                    <a:lstStyle/>
                    <a:p>
                      <a:pPr algn="ctr"/>
                      <a:r>
                        <a:rPr lang="en-US" dirty="0" smtClean="0"/>
                        <a:t>PHR</a:t>
                      </a:r>
                      <a:endParaRPr lang="de-DE" dirty="0"/>
                    </a:p>
                  </a:txBody>
                  <a:tcPr/>
                </a:tc>
                <a:tc>
                  <a:txBody>
                    <a:bodyPr/>
                    <a:lstStyle/>
                    <a:p>
                      <a:pPr algn="ctr"/>
                      <a:r>
                        <a:rPr lang="en-US" dirty="0" smtClean="0"/>
                        <a:t> PHY</a:t>
                      </a:r>
                      <a:r>
                        <a:rPr lang="en-US" baseline="0" dirty="0" smtClean="0"/>
                        <a:t> payload</a:t>
                      </a:r>
                      <a:endParaRPr lang="de-DE" dirty="0"/>
                    </a:p>
                  </a:txBody>
                  <a:tcPr/>
                </a:tc>
              </a:tr>
            </a:tbl>
          </a:graphicData>
        </a:graphic>
      </p:graphicFrame>
      <p:sp>
        <p:nvSpPr>
          <p:cNvPr id="14" name="Rectangle 3"/>
          <p:cNvSpPr txBox="1">
            <a:spLocks noChangeArrowheads="1"/>
          </p:cNvSpPr>
          <p:nvPr/>
        </p:nvSpPr>
        <p:spPr bwMode="auto">
          <a:xfrm>
            <a:off x="685800" y="1828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endParaRPr lang="en-US" sz="2000" kern="0" dirty="0" smtClean="0"/>
          </a:p>
          <a:p>
            <a:endParaRPr lang="en-US" sz="2000" kern="0" dirty="0" smtClean="0"/>
          </a:p>
          <a:p>
            <a:endParaRPr lang="en-US" sz="2000" kern="0" dirty="0"/>
          </a:p>
          <a:p>
            <a:endParaRPr lang="en-US" sz="2000" kern="0" dirty="0" smtClean="0"/>
          </a:p>
          <a:p>
            <a:pPr marL="0" indent="0">
              <a:buNone/>
            </a:pPr>
            <a:endParaRPr lang="en-US" sz="2000" kern="0" dirty="0" smtClean="0"/>
          </a:p>
          <a:p>
            <a:endParaRPr lang="en-US" sz="2000" kern="0" dirty="0" smtClean="0"/>
          </a:p>
          <a:p>
            <a:r>
              <a:rPr lang="en-US" sz="2000" dirty="0"/>
              <a:t>The preamble consists of two multiples of the 8-bit sequence “01010101</a:t>
            </a:r>
            <a:r>
              <a:rPr lang="en-US" sz="2000" dirty="0" smtClean="0"/>
              <a:t>”</a:t>
            </a:r>
          </a:p>
          <a:p>
            <a:endParaRPr lang="en-US" sz="2000" dirty="0"/>
          </a:p>
          <a:p>
            <a:r>
              <a:rPr lang="en-US" sz="2000" dirty="0" smtClean="0"/>
              <a:t>The maximum PSDU size is limited to 63 octets</a:t>
            </a:r>
            <a:endParaRPr lang="en-US" sz="2000" dirty="0"/>
          </a:p>
          <a:p>
            <a:endParaRPr lang="en-US" sz="2000" kern="0" dirty="0" smtClean="0"/>
          </a:p>
          <a:p>
            <a:endParaRPr lang="en-US" sz="2000" kern="0" dirty="0"/>
          </a:p>
        </p:txBody>
      </p:sp>
    </p:spTree>
    <p:extLst>
      <p:ext uri="{BB962C8B-B14F-4D97-AF65-F5344CB8AC3E}">
        <p14:creationId xmlns:p14="http://schemas.microsoft.com/office/powerpoint/2010/main" val="330580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de-DE" smtClean="0"/>
              <a:t>November 2013</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smtClean="0"/>
              <a:t>Frederik Beer</a:t>
            </a:r>
            <a:endParaRPr lang="en-US" dirty="0"/>
          </a:p>
        </p:txBody>
      </p:sp>
      <p:sp>
        <p:nvSpPr>
          <p:cNvPr id="6" name="Slide Number Placeholder 5"/>
          <p:cNvSpPr>
            <a:spLocks noGrp="1"/>
          </p:cNvSpPr>
          <p:nvPr>
            <p:ph type="sldNum" sz="quarter" idx="12"/>
          </p:nvPr>
        </p:nvSpPr>
        <p:spPr/>
        <p:txBody>
          <a:bodyPr/>
          <a:lstStyle/>
          <a:p>
            <a:r>
              <a:rPr lang="en-US"/>
              <a:t>Slide </a:t>
            </a:r>
            <a:fld id="{6D06913D-2BFE-40E7-8856-2BD033290E65}" type="slidenum">
              <a:rPr lang="en-US"/>
              <a:pPr/>
              <a:t>9</a:t>
            </a:fld>
            <a:endParaRPr lang="en-US"/>
          </a:p>
        </p:txBody>
      </p:sp>
      <p:sp>
        <p:nvSpPr>
          <p:cNvPr id="4098" name="Rectangle 2"/>
          <p:cNvSpPr>
            <a:spLocks noGrp="1" noChangeArrowheads="1"/>
          </p:cNvSpPr>
          <p:nvPr>
            <p:ph type="title"/>
          </p:nvPr>
        </p:nvSpPr>
        <p:spPr>
          <a:ln/>
        </p:spPr>
        <p:txBody>
          <a:bodyPr/>
          <a:lstStyle/>
          <a:p>
            <a:r>
              <a:rPr lang="en-US" sz="3200" dirty="0" smtClean="0"/>
              <a:t>Frame Structure (2)</a:t>
            </a:r>
            <a:endParaRPr lang="en-US" sz="3200" dirty="0"/>
          </a:p>
        </p:txBody>
      </p:sp>
      <p:sp>
        <p:nvSpPr>
          <p:cNvPr id="4099" name="Rectangle 3"/>
          <p:cNvSpPr>
            <a:spLocks noGrp="1" noChangeArrowheads="1"/>
          </p:cNvSpPr>
          <p:nvPr>
            <p:ph type="body" idx="1"/>
          </p:nvPr>
        </p:nvSpPr>
        <p:spPr>
          <a:xfrm>
            <a:off x="685800" y="1828800"/>
            <a:ext cx="7772400" cy="4267200"/>
          </a:xfrm>
          <a:ln/>
        </p:spPr>
        <p:txBody>
          <a:bodyPr/>
          <a:lstStyle/>
          <a:p>
            <a:r>
              <a:rPr lang="en-US" sz="2000" dirty="0" smtClean="0"/>
              <a:t>The </a:t>
            </a:r>
            <a:r>
              <a:rPr lang="en-US" sz="2000" dirty="0"/>
              <a:t>SFD consists of one of the following 2 </a:t>
            </a:r>
            <a:r>
              <a:rPr lang="en-US" sz="2000" dirty="0" smtClean="0"/>
              <a:t>octet </a:t>
            </a:r>
            <a:r>
              <a:rPr lang="en-US" sz="2000" dirty="0"/>
              <a:t>sequences:</a:t>
            </a:r>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Optimal aperiodic ACF with main peak of 16, maximum side peak of 2</a:t>
            </a:r>
          </a:p>
          <a:p>
            <a:r>
              <a:rPr lang="en-US" sz="2000" dirty="0" smtClean="0"/>
              <a:t>Optimal with additional usage of preamble</a:t>
            </a:r>
          </a:p>
          <a:p>
            <a:r>
              <a:rPr lang="en-US" sz="2000" dirty="0" smtClean="0"/>
              <a:t>Optimal CCF between these 3 sequences</a:t>
            </a:r>
            <a:endParaRPr lang="en-US" sz="2000" dirty="0"/>
          </a:p>
        </p:txBody>
      </p:sp>
      <p:graphicFrame>
        <p:nvGraphicFramePr>
          <p:cNvPr id="8" name="Tabelle 7"/>
          <p:cNvGraphicFramePr>
            <a:graphicFrameLocks noGrp="1"/>
          </p:cNvGraphicFramePr>
          <p:nvPr>
            <p:extLst>
              <p:ext uri="{D42A27DB-BD31-4B8C-83A1-F6EECF244321}">
                <p14:modId xmlns:p14="http://schemas.microsoft.com/office/powerpoint/2010/main" val="824802708"/>
              </p:ext>
            </p:extLst>
          </p:nvPr>
        </p:nvGraphicFramePr>
        <p:xfrm>
          <a:off x="1143000" y="2438400"/>
          <a:ext cx="7086601" cy="1616528"/>
        </p:xfrm>
        <a:graphic>
          <a:graphicData uri="http://schemas.openxmlformats.org/drawingml/2006/table">
            <a:tbl>
              <a:tblPr firstRow="1" firstCol="1" bandRow="1">
                <a:tableStyleId>{5940675A-B579-460E-94D1-54222C63F5DA}</a:tableStyleId>
              </a:tblPr>
              <a:tblGrid>
                <a:gridCol w="3176513"/>
                <a:gridCol w="1955044"/>
                <a:gridCol w="1955044"/>
              </a:tblGrid>
              <a:tr h="258536">
                <a:tc>
                  <a:txBody>
                    <a:bodyPr/>
                    <a:lstStyle/>
                    <a:p>
                      <a:pPr algn="ctr">
                        <a:spcAft>
                          <a:spcPts val="0"/>
                        </a:spcAft>
                      </a:pPr>
                      <a:r>
                        <a:rPr lang="en-US" sz="1800" dirty="0">
                          <a:effectLst/>
                        </a:rPr>
                        <a:t>Octets</a:t>
                      </a:r>
                      <a:endParaRPr lang="de-DE" sz="1800" dirty="0">
                        <a:effectLst/>
                        <a:latin typeface="Arial"/>
                        <a:ea typeface="MS Mincho"/>
                        <a:cs typeface="Times New Roman"/>
                      </a:endParaRPr>
                    </a:p>
                  </a:txBody>
                  <a:tcPr marL="68580" marR="68580" marT="0" marB="0" anchor="ctr"/>
                </a:tc>
                <a:tc>
                  <a:txBody>
                    <a:bodyPr/>
                    <a:lstStyle/>
                    <a:p>
                      <a:pPr algn="ctr">
                        <a:spcAft>
                          <a:spcPts val="0"/>
                        </a:spcAft>
                      </a:pPr>
                      <a:r>
                        <a:rPr lang="en-US" sz="1800" dirty="0">
                          <a:effectLst/>
                        </a:rPr>
                        <a:t>1</a:t>
                      </a:r>
                      <a:endParaRPr lang="de-DE" sz="1800" dirty="0">
                        <a:effectLst/>
                        <a:latin typeface="Arial"/>
                        <a:ea typeface="MS Mincho"/>
                        <a:cs typeface="Times New Roman"/>
                      </a:endParaRPr>
                    </a:p>
                  </a:txBody>
                  <a:tcPr marL="68580" marR="68580" marT="0" marB="0" anchor="ctr"/>
                </a:tc>
                <a:tc>
                  <a:txBody>
                    <a:bodyPr/>
                    <a:lstStyle/>
                    <a:p>
                      <a:pPr algn="ctr">
                        <a:spcAft>
                          <a:spcPts val="0"/>
                        </a:spcAft>
                      </a:pPr>
                      <a:r>
                        <a:rPr lang="en-US" sz="1800">
                          <a:effectLst/>
                        </a:rPr>
                        <a:t>2</a:t>
                      </a:r>
                      <a:endParaRPr lang="de-DE" sz="1800">
                        <a:effectLst/>
                        <a:latin typeface="Arial"/>
                        <a:ea typeface="MS Mincho"/>
                        <a:cs typeface="Times New Roman"/>
                      </a:endParaRPr>
                    </a:p>
                  </a:txBody>
                  <a:tcPr marL="68580" marR="68580" marT="0" marB="0" anchor="ctr"/>
                </a:tc>
              </a:tr>
              <a:tr h="411480">
                <a:tc>
                  <a:txBody>
                    <a:bodyPr/>
                    <a:lstStyle/>
                    <a:p>
                      <a:pPr>
                        <a:spcAft>
                          <a:spcPts val="0"/>
                        </a:spcAft>
                      </a:pPr>
                      <a:r>
                        <a:rPr lang="en-US" sz="1800" dirty="0">
                          <a:effectLst/>
                        </a:rPr>
                        <a:t>Bit map w/o FEC</a:t>
                      </a:r>
                      <a:endParaRPr lang="de-DE" sz="1800" dirty="0">
                        <a:effectLst/>
                        <a:latin typeface="Arial"/>
                        <a:ea typeface="MS Mincho"/>
                        <a:cs typeface="Times New Roman"/>
                      </a:endParaRPr>
                    </a:p>
                  </a:txBody>
                  <a:tcPr marL="68580" marR="68580" marT="0" marB="0" anchor="ctr"/>
                </a:tc>
                <a:tc>
                  <a:txBody>
                    <a:bodyPr/>
                    <a:lstStyle/>
                    <a:p>
                      <a:pPr algn="ctr">
                        <a:spcAft>
                          <a:spcPts val="0"/>
                        </a:spcAft>
                      </a:pPr>
                      <a:r>
                        <a:rPr lang="en-US" sz="1800">
                          <a:effectLst/>
                        </a:rPr>
                        <a:t>0101 1011</a:t>
                      </a:r>
                      <a:endParaRPr lang="de-DE" sz="1800">
                        <a:effectLst/>
                        <a:latin typeface="Arial"/>
                        <a:ea typeface="MS Mincho"/>
                        <a:cs typeface="Times New Roman"/>
                      </a:endParaRPr>
                    </a:p>
                  </a:txBody>
                  <a:tcPr marL="68580" marR="68580" marT="0" marB="0" anchor="ctr"/>
                </a:tc>
                <a:tc>
                  <a:txBody>
                    <a:bodyPr/>
                    <a:lstStyle/>
                    <a:p>
                      <a:pPr algn="ctr">
                        <a:spcAft>
                          <a:spcPts val="0"/>
                        </a:spcAft>
                      </a:pPr>
                      <a:r>
                        <a:rPr lang="en-US" sz="1800">
                          <a:effectLst/>
                        </a:rPr>
                        <a:t>1111 0001</a:t>
                      </a:r>
                      <a:endParaRPr lang="de-DE" sz="1800">
                        <a:effectLst/>
                        <a:latin typeface="Arial"/>
                        <a:ea typeface="MS Mincho"/>
                        <a:cs typeface="Times New Roman"/>
                      </a:endParaRPr>
                    </a:p>
                  </a:txBody>
                  <a:tcPr marL="68580" marR="68580" marT="0" marB="0" anchor="ctr"/>
                </a:tc>
              </a:tr>
              <a:tr h="465364">
                <a:tc>
                  <a:txBody>
                    <a:bodyPr/>
                    <a:lstStyle/>
                    <a:p>
                      <a:pPr>
                        <a:spcAft>
                          <a:spcPts val="0"/>
                        </a:spcAft>
                      </a:pPr>
                      <a:r>
                        <a:rPr lang="en-US" sz="1800">
                          <a:effectLst/>
                        </a:rPr>
                        <a:t>Bit map with FEC K=4</a:t>
                      </a:r>
                      <a:endParaRPr lang="de-DE" sz="1800">
                        <a:effectLst/>
                        <a:latin typeface="Arial"/>
                        <a:ea typeface="MS Mincho"/>
                        <a:cs typeface="Times New Roman"/>
                      </a:endParaRPr>
                    </a:p>
                  </a:txBody>
                  <a:tcPr marL="68580" marR="68580" marT="0" marB="0" anchor="ctr"/>
                </a:tc>
                <a:tc>
                  <a:txBody>
                    <a:bodyPr/>
                    <a:lstStyle/>
                    <a:p>
                      <a:pPr algn="ctr">
                        <a:spcAft>
                          <a:spcPts val="0"/>
                        </a:spcAft>
                      </a:pPr>
                      <a:r>
                        <a:rPr lang="en-US" sz="1800">
                          <a:effectLst/>
                        </a:rPr>
                        <a:t>0110 1000</a:t>
                      </a:r>
                      <a:endParaRPr lang="de-DE" sz="1800">
                        <a:effectLst/>
                        <a:latin typeface="Arial"/>
                        <a:ea typeface="MS Mincho"/>
                        <a:cs typeface="Times New Roman"/>
                      </a:endParaRPr>
                    </a:p>
                  </a:txBody>
                  <a:tcPr marL="68580" marR="68580" marT="0" marB="0" anchor="ctr"/>
                </a:tc>
                <a:tc>
                  <a:txBody>
                    <a:bodyPr/>
                    <a:lstStyle/>
                    <a:p>
                      <a:pPr algn="ctr">
                        <a:spcAft>
                          <a:spcPts val="0"/>
                        </a:spcAft>
                      </a:pPr>
                      <a:r>
                        <a:rPr lang="en-US" sz="1800">
                          <a:effectLst/>
                        </a:rPr>
                        <a:t>0111 0111</a:t>
                      </a:r>
                      <a:endParaRPr lang="de-DE" sz="1800">
                        <a:effectLst/>
                        <a:latin typeface="Arial"/>
                        <a:ea typeface="MS Mincho"/>
                        <a:cs typeface="Times New Roman"/>
                      </a:endParaRPr>
                    </a:p>
                  </a:txBody>
                  <a:tcPr marL="68580" marR="68580" marT="0" marB="0" anchor="ctr"/>
                </a:tc>
              </a:tr>
              <a:tr h="465364">
                <a:tc>
                  <a:txBody>
                    <a:bodyPr/>
                    <a:lstStyle/>
                    <a:p>
                      <a:pPr>
                        <a:spcAft>
                          <a:spcPts val="0"/>
                        </a:spcAft>
                      </a:pPr>
                      <a:r>
                        <a:rPr lang="en-US" sz="1800">
                          <a:effectLst/>
                        </a:rPr>
                        <a:t>Bit map with FEC K=7</a:t>
                      </a:r>
                      <a:endParaRPr lang="de-DE" sz="1800">
                        <a:effectLst/>
                        <a:latin typeface="Arial"/>
                        <a:ea typeface="MS Mincho"/>
                        <a:cs typeface="Times New Roman"/>
                      </a:endParaRPr>
                    </a:p>
                  </a:txBody>
                  <a:tcPr marL="68580" marR="68580" marT="0" marB="0" anchor="ctr"/>
                </a:tc>
                <a:tc>
                  <a:txBody>
                    <a:bodyPr/>
                    <a:lstStyle/>
                    <a:p>
                      <a:pPr algn="ctr">
                        <a:spcAft>
                          <a:spcPts val="0"/>
                        </a:spcAft>
                      </a:pPr>
                      <a:r>
                        <a:rPr lang="en-US" sz="1800">
                          <a:effectLst/>
                        </a:rPr>
                        <a:t>0100 1000</a:t>
                      </a:r>
                      <a:endParaRPr lang="de-DE" sz="1800">
                        <a:effectLst/>
                        <a:latin typeface="Arial"/>
                        <a:ea typeface="MS Mincho"/>
                        <a:cs typeface="Times New Roman"/>
                      </a:endParaRPr>
                    </a:p>
                  </a:txBody>
                  <a:tcPr marL="68580" marR="68580" marT="0" marB="0" anchor="ctr"/>
                </a:tc>
                <a:tc>
                  <a:txBody>
                    <a:bodyPr/>
                    <a:lstStyle/>
                    <a:p>
                      <a:pPr algn="ctr">
                        <a:spcAft>
                          <a:spcPts val="0"/>
                        </a:spcAft>
                      </a:pPr>
                      <a:r>
                        <a:rPr lang="en-US" sz="1800" dirty="0">
                          <a:effectLst/>
                        </a:rPr>
                        <a:t>1000 1111</a:t>
                      </a:r>
                      <a:endParaRPr lang="de-DE" sz="1800" dirty="0">
                        <a:effectLst/>
                        <a:latin typeface="Arial"/>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492592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1809</Words>
  <Application>Microsoft Office PowerPoint</Application>
  <PresentationFormat>Bildschirmpräsentation (4:3)</PresentationFormat>
  <Paragraphs>499</Paragraphs>
  <Slides>29</Slides>
  <Notes>27</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29</vt:i4>
      </vt:variant>
    </vt:vector>
  </HeadingPairs>
  <TitlesOfParts>
    <vt:vector size="32" baseType="lpstr">
      <vt:lpstr>IEEE-P802_15</vt:lpstr>
      <vt:lpstr>Visio</vt:lpstr>
      <vt:lpstr>Formel</vt:lpstr>
      <vt:lpstr>PowerPoint-Präsentation</vt:lpstr>
      <vt:lpstr>MSK with FEC PHY proposal for IEEE 802.15.4q - Presentation</vt:lpstr>
      <vt:lpstr>Motivation (1) - Application</vt:lpstr>
      <vt:lpstr>Motivation (2) – Network Structure</vt:lpstr>
      <vt:lpstr>Motivation (3) – Asymmetric Links</vt:lpstr>
      <vt:lpstr>Overview</vt:lpstr>
      <vt:lpstr>Modulator block diagram</vt:lpstr>
      <vt:lpstr>Frame Structure (1)</vt:lpstr>
      <vt:lpstr>Frame Structure (2)</vt:lpstr>
      <vt:lpstr>Forward Error Correction</vt:lpstr>
      <vt:lpstr>Interleaver</vt:lpstr>
      <vt:lpstr>MSK Modulation</vt:lpstr>
      <vt:lpstr>Precoded MSK</vt:lpstr>
      <vt:lpstr>OOK/PPM drawbacks (1)</vt:lpstr>
      <vt:lpstr>OOK/PPM drawbacks (2)</vt:lpstr>
      <vt:lpstr>Frequency Bands</vt:lpstr>
      <vt:lpstr>MAC Layer Features</vt:lpstr>
      <vt:lpstr>Evaluation</vt:lpstr>
      <vt:lpstr>Evaluation</vt:lpstr>
      <vt:lpstr>Evaluation (1)</vt:lpstr>
      <vt:lpstr>Evaluation (2)</vt:lpstr>
      <vt:lpstr>Evaluation (3)</vt:lpstr>
      <vt:lpstr>Evaluation (4)</vt:lpstr>
      <vt:lpstr>Evaluation (5)</vt:lpstr>
      <vt:lpstr>Evaluation (6)</vt:lpstr>
      <vt:lpstr>Evaluation (7)</vt:lpstr>
      <vt:lpstr>Link Budget Calculations (1)</vt:lpstr>
      <vt:lpstr>Link Budget Calculations (2)</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Beer</dc:creator>
  <dc:description>&lt;doc#&gt;</dc:description>
  <cp:lastModifiedBy>beer</cp:lastModifiedBy>
  <cp:revision>64</cp:revision>
  <cp:lastPrinted>1998-02-10T13:28:06Z</cp:lastPrinted>
  <dcterms:created xsi:type="dcterms:W3CDTF">2013-10-01T17:32:20Z</dcterms:created>
  <dcterms:modified xsi:type="dcterms:W3CDTF">2013-11-13T13:54:31Z</dcterms:modified>
</cp:coreProperties>
</file>