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0" r:id="rId4"/>
    <p:sldId id="261" r:id="rId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/>
            </a:lvl1pPr>
          </a:lstStyle>
          <a:p>
            <a:pPr>
              <a:defRPr/>
            </a:pPr>
            <a:r>
              <a:rPr lang="en-US"/>
              <a:t>Page </a:t>
            </a:r>
            <a:fld id="{A1E43BA5-155C-4332-B647-7F190B1C3A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3F7E22-F541-4087-8CD9-D474737C85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53F7E22-F541-4087-8CD9-D474737C85A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53F7E22-F541-4087-8CD9-D474737C85A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A4DFBCF-71C0-4042-A9F0-5CB39FA90319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0BD004-B578-49C0-8E55-0507DA7CEF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9AED08-EA53-4400-AAE2-9E74F22466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A125B9-707B-41D3-862C-97519BDEA1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3E7FB-C434-4E6B-BCB6-607121E9F2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8038F4-45BC-4CA2-9B04-8CF73910CB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8D3CB9-874E-4297-8E15-8845077710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153504-61E0-48DD-83E5-56F90A42EA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D3FF29-8600-4811-AC54-D1033E7883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B9BDED-FF25-4155-B9D1-C6B1A2BAA7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C8F87A-E25A-4704-ACE0-92709774AA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dirty="0" smtClean="0"/>
              <a:t>September 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Thomas Kürner, TU </a:t>
            </a:r>
            <a:r>
              <a:rPr lang="en-US" err="1"/>
              <a:t>Braunschweig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B0A6B9-CBC9-4452-A528-EDA03FE425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57600" y="393700"/>
            <a:ext cx="4800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/>
              <a:t>doc.: IEEE </a:t>
            </a:r>
            <a:r>
              <a:rPr lang="en-US" sz="1400" b="1" dirty="0" smtClean="0"/>
              <a:t>802.15-13/697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</a:p>
        </p:txBody>
      </p:sp>
      <p:sp>
        <p:nvSpPr>
          <p:cNvPr id="1331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94E8BB-86A0-4C5E-AE22-42A6B8932E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6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380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3300"/>
                </a:solidFill>
              </a:rPr>
              <a:t>Closing </a:t>
            </a:r>
            <a:r>
              <a:rPr lang="en-US" sz="2400" dirty="0">
                <a:solidFill>
                  <a:srgbClr val="FF3300"/>
                </a:solidFill>
              </a:rPr>
              <a:t>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</a:t>
            </a:r>
            <a:r>
              <a:rPr lang="en-US" sz="2400" dirty="0" smtClean="0">
                <a:solidFill>
                  <a:srgbClr val="FF3300"/>
                </a:solidFill>
              </a:rPr>
              <a:t>SG 100G Group (1/3)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1295400"/>
            <a:ext cx="78486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Meeting </a:t>
            </a:r>
            <a:r>
              <a:rPr lang="en-US" altLang="ko-KR" sz="1800" dirty="0">
                <a:ea typeface="굴림" charset="-127"/>
              </a:rPr>
              <a:t>was called to order at </a:t>
            </a:r>
            <a:r>
              <a:rPr lang="en-US" altLang="ko-KR" sz="1800" dirty="0" smtClean="0">
                <a:ea typeface="굴림" charset="-127"/>
              </a:rPr>
              <a:t>8.00 </a:t>
            </a:r>
            <a:r>
              <a:rPr lang="en-US" altLang="ko-KR" sz="1800" dirty="0" smtClean="0">
                <a:ea typeface="굴림" charset="-127"/>
              </a:rPr>
              <a:t>am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November 11 and </a:t>
            </a:r>
            <a:r>
              <a:rPr lang="en-US" altLang="ko-KR" sz="1800" dirty="0">
                <a:ea typeface="굴림" charset="-127"/>
              </a:rPr>
              <a:t>finished </a:t>
            </a:r>
            <a:r>
              <a:rPr lang="en-US" altLang="ko-KR" sz="1800" dirty="0" smtClean="0">
                <a:ea typeface="굴림" charset="-127"/>
              </a:rPr>
              <a:t>at </a:t>
            </a:r>
            <a:r>
              <a:rPr lang="en-US" altLang="ko-KR" sz="1800" dirty="0" smtClean="0">
                <a:ea typeface="굴림" charset="-127"/>
              </a:rPr>
              <a:t>November 11 at 7.45 am</a:t>
            </a:r>
            <a:r>
              <a:rPr lang="en-US" altLang="ko-KR" sz="1800" dirty="0" smtClean="0">
                <a:ea typeface="굴림" charset="-127"/>
              </a:rPr>
              <a:t>.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Number of meetings: </a:t>
            </a:r>
            <a:r>
              <a:rPr lang="en-US" altLang="ko-KR" sz="1800" dirty="0" smtClean="0">
                <a:ea typeface="굴림" charset="-127"/>
              </a:rPr>
              <a:t>3 (plus a joint meeting with 802.1/802.15 TG10)</a:t>
            </a:r>
            <a:endParaRPr lang="en-US" altLang="ko-KR" sz="1800" dirty="0">
              <a:ea typeface="굴림" charset="-127"/>
            </a:endParaRP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</a:t>
            </a:r>
            <a:r>
              <a:rPr lang="en-US" altLang="ko-KR" sz="1800" dirty="0" smtClean="0">
                <a:ea typeface="굴림" charset="-127"/>
              </a:rPr>
              <a:t>Total number </a:t>
            </a:r>
            <a:r>
              <a:rPr lang="en-US" altLang="ko-KR" sz="1800" dirty="0">
                <a:ea typeface="굴림" charset="-127"/>
              </a:rPr>
              <a:t>of </a:t>
            </a:r>
            <a:r>
              <a:rPr lang="en-US" altLang="ko-KR" sz="1800" dirty="0" smtClean="0">
                <a:ea typeface="굴림" charset="-127"/>
              </a:rPr>
              <a:t>attendees </a:t>
            </a:r>
            <a:r>
              <a:rPr lang="en-US" altLang="ko-KR" sz="1800" dirty="0" smtClean="0">
                <a:ea typeface="굴림" charset="-127"/>
              </a:rPr>
              <a:t>:26</a:t>
            </a:r>
            <a:endParaRPr lang="en-US" altLang="ko-KR" sz="600" dirty="0">
              <a:ea typeface="굴림" charset="-127"/>
            </a:endParaRP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Total number of contributions: </a:t>
            </a:r>
            <a:r>
              <a:rPr lang="en-US" altLang="ko-KR" sz="1800" dirty="0" smtClean="0">
                <a:ea typeface="굴림" charset="-127"/>
              </a:rPr>
              <a:t>7</a:t>
            </a:r>
            <a:endParaRPr lang="en-US" altLang="ko-KR" sz="1800" dirty="0" smtClean="0">
              <a:ea typeface="굴림" charset="-127"/>
            </a:endParaRPr>
          </a:p>
          <a:p>
            <a:r>
              <a:rPr lang="en-US" altLang="ko-KR" sz="1800" dirty="0" smtClean="0">
                <a:ea typeface="굴림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Contributions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Tuesday AM1</a:t>
            </a:r>
          </a:p>
          <a:p>
            <a:endParaRPr lang="en-US" sz="1800" b="1" dirty="0">
              <a:ea typeface="굴림" charset="-127"/>
            </a:endParaRPr>
          </a:p>
          <a:p>
            <a:r>
              <a:rPr lang="en-US" sz="1600" b="1" u="sng" dirty="0" smtClean="0"/>
              <a:t>Contribution #1 :</a:t>
            </a:r>
            <a:r>
              <a:rPr lang="en-US" sz="1600" b="1" dirty="0" smtClean="0"/>
              <a:t> </a:t>
            </a:r>
            <a:r>
              <a:rPr lang="en-US" sz="1600" dirty="0" smtClean="0"/>
              <a:t>Thomas Kürner, TU Braunschweig (Germany), “On the Scope of IEEE 802.15 SG 100G”; (Document </a:t>
            </a:r>
            <a:r>
              <a:rPr lang="en-US" sz="1600" b="1" dirty="0" smtClean="0"/>
              <a:t>15-13-0635-01-0thz</a:t>
            </a:r>
            <a:r>
              <a:rPr lang="en-US" sz="1600" dirty="0" smtClean="0"/>
              <a:t>)</a:t>
            </a:r>
          </a:p>
          <a:p>
            <a:endParaRPr lang="de-DE" sz="1600" dirty="0" smtClean="0"/>
          </a:p>
          <a:p>
            <a:r>
              <a:rPr lang="en-US" sz="1600" b="1" u="sng" dirty="0" smtClean="0"/>
              <a:t>Contribution </a:t>
            </a:r>
            <a:r>
              <a:rPr lang="en-US" sz="1600" b="1" u="sng" dirty="0" smtClean="0"/>
              <a:t>#2 :</a:t>
            </a:r>
            <a:r>
              <a:rPr lang="en-US" sz="1600" b="1" dirty="0" smtClean="0"/>
              <a:t> </a:t>
            </a:r>
            <a:r>
              <a:rPr lang="en-US" sz="1600" dirty="0" smtClean="0"/>
              <a:t>Thomas Kürner, TU Braunschweig (Germany),“ Requirements for Wireless Backhauling / </a:t>
            </a:r>
            <a:r>
              <a:rPr lang="en-US" sz="1600" dirty="0" err="1" smtClean="0"/>
              <a:t>Fronthauling</a:t>
            </a:r>
            <a:r>
              <a:rPr lang="en-US" sz="1600" dirty="0" smtClean="0"/>
              <a:t>”; (Document </a:t>
            </a:r>
            <a:r>
              <a:rPr lang="en-US" sz="1600" b="1" dirty="0" smtClean="0"/>
              <a:t>15-13-0636-01-0thz</a:t>
            </a:r>
            <a:r>
              <a:rPr lang="en-US" sz="1600" dirty="0" smtClean="0"/>
              <a:t>)</a:t>
            </a:r>
            <a:endParaRPr lang="de-DE" sz="1600" dirty="0" smtClean="0"/>
          </a:p>
          <a:p>
            <a:endParaRPr lang="en-US" sz="1600" b="1" u="sng" dirty="0" smtClean="0"/>
          </a:p>
          <a:p>
            <a:r>
              <a:rPr lang="en-US" sz="1600" b="1" u="sng" dirty="0" smtClean="0"/>
              <a:t>Contribution </a:t>
            </a:r>
            <a:r>
              <a:rPr lang="en-US" sz="1600" b="1" u="sng" dirty="0" smtClean="0"/>
              <a:t>#3 :</a:t>
            </a:r>
            <a:r>
              <a:rPr lang="en-US" sz="1600" b="1" dirty="0" smtClean="0"/>
              <a:t> </a:t>
            </a:r>
            <a:r>
              <a:rPr lang="en-US" sz="1600" dirty="0" err="1" smtClean="0"/>
              <a:t>Norihiku</a:t>
            </a:r>
            <a:r>
              <a:rPr lang="en-US" sz="1600" dirty="0" smtClean="0"/>
              <a:t> Sekine, NICT (Japan), “30-Gbps-class terahertz transmission for fixed  point-to-point link using optical technique “; (Document </a:t>
            </a:r>
            <a:r>
              <a:rPr lang="en-US" sz="1600" b="1" dirty="0" smtClean="0"/>
              <a:t>15-13-0653-00-0thz</a:t>
            </a:r>
            <a:r>
              <a:rPr lang="en-US" sz="1600" dirty="0" smtClean="0"/>
              <a:t>)</a:t>
            </a:r>
            <a:endParaRPr lang="de-DE" sz="1600" dirty="0" smtClean="0"/>
          </a:p>
          <a:p>
            <a:endParaRPr lang="en-US" sz="1600" b="1" u="sng" dirty="0" smtClean="0"/>
          </a:p>
          <a:p>
            <a:pPr lvl="1"/>
            <a:endParaRPr lang="de-DE" sz="1800" dirty="0" smtClean="0">
              <a:latin typeface="Times New Roman"/>
              <a:ea typeface="Times New Roman"/>
            </a:endParaRPr>
          </a:p>
          <a:p>
            <a:endParaRPr lang="de-DE" sz="600" dirty="0"/>
          </a:p>
          <a:p>
            <a:r>
              <a:rPr lang="en-US" sz="1800" b="1" dirty="0"/>
              <a:t>   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Contributions on Tuesday AM2</a:t>
            </a:r>
            <a:endParaRPr lang="de-DE" sz="1600" dirty="0" smtClean="0">
              <a:latin typeface="Times New Roman"/>
              <a:ea typeface="Times New Roman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u="sng" dirty="0" smtClean="0">
                <a:latin typeface="Times New Roman"/>
                <a:ea typeface="Batang"/>
              </a:rPr>
              <a:t>Contribution </a:t>
            </a:r>
            <a:r>
              <a:rPr lang="en-US" sz="1600" b="1" u="sng" dirty="0" smtClean="0">
                <a:latin typeface="Times New Roman"/>
                <a:ea typeface="Batang"/>
              </a:rPr>
              <a:t>#4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Jae-Young Kim, NTT  (Japan), “Feasibility test of THz channel for high-speed wireless link“; (Document </a:t>
            </a:r>
            <a:r>
              <a:rPr lang="en-US" sz="1600" b="1" dirty="0" smtClean="0">
                <a:latin typeface="Times New Roman"/>
                <a:ea typeface="Batang"/>
              </a:rPr>
              <a:t>15-13-0679-00-0thz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de-DE" sz="1600" dirty="0" smtClean="0">
              <a:latin typeface="Times New Roman"/>
              <a:ea typeface="Times New Roman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u="sng" dirty="0" smtClean="0">
                <a:latin typeface="Times New Roman"/>
                <a:ea typeface="Batang"/>
              </a:rPr>
              <a:t>Contribution </a:t>
            </a:r>
            <a:r>
              <a:rPr lang="en-US" sz="1600" b="1" u="sng" dirty="0" smtClean="0">
                <a:latin typeface="Times New Roman"/>
                <a:ea typeface="Batang"/>
              </a:rPr>
              <a:t>#5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Michael </a:t>
            </a:r>
            <a:r>
              <a:rPr lang="en-US" sz="1600" dirty="0" err="1" smtClean="0">
                <a:latin typeface="Times New Roman"/>
                <a:ea typeface="Batang"/>
              </a:rPr>
              <a:t>Grigat</a:t>
            </a:r>
            <a:r>
              <a:rPr lang="en-US" sz="1600" dirty="0" smtClean="0">
                <a:latin typeface="Times New Roman"/>
                <a:ea typeface="Batang"/>
              </a:rPr>
              <a:t>/Ralf-Peter Braun, Deutsche Telekom (Germany) , “Phase Noise Aspects“; (Document </a:t>
            </a:r>
            <a:r>
              <a:rPr lang="en-US" sz="1600" b="1" dirty="0" smtClean="0">
                <a:latin typeface="Times New Roman"/>
                <a:ea typeface="Batang"/>
              </a:rPr>
              <a:t>15-13-0643-01-0thz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de-DE" sz="1600" dirty="0" smtClean="0">
              <a:latin typeface="Times New Roman"/>
              <a:ea typeface="Times New Roman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u="sng" dirty="0" smtClean="0">
                <a:latin typeface="Times New Roman"/>
                <a:ea typeface="Batang"/>
              </a:rPr>
              <a:t>Contribution </a:t>
            </a:r>
            <a:r>
              <a:rPr lang="en-US" sz="1600" b="1" u="sng" dirty="0" smtClean="0">
                <a:latin typeface="Times New Roman"/>
                <a:ea typeface="Batang"/>
              </a:rPr>
              <a:t>#6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Thomas Kürner, TU Braunschweig (Germany), “</a:t>
            </a:r>
            <a:r>
              <a:rPr lang="en-US" sz="1600" dirty="0" err="1" smtClean="0">
                <a:latin typeface="Times New Roman"/>
                <a:ea typeface="Batang"/>
              </a:rPr>
              <a:t>Ultrabroadband</a:t>
            </a:r>
            <a:r>
              <a:rPr lang="en-US" sz="1600" dirty="0" smtClean="0">
                <a:latin typeface="Times New Roman"/>
                <a:ea typeface="Batang"/>
              </a:rPr>
              <a:t> Indoor Channel Measurements and Calibrated Ray Tracing Propagation </a:t>
            </a:r>
            <a:r>
              <a:rPr lang="en-US" sz="1600" dirty="0" err="1" smtClean="0">
                <a:latin typeface="Times New Roman"/>
                <a:ea typeface="Batang"/>
              </a:rPr>
              <a:t>Modelling</a:t>
            </a:r>
            <a:r>
              <a:rPr lang="en-US" sz="1600" dirty="0" smtClean="0">
                <a:latin typeface="Times New Roman"/>
                <a:ea typeface="Batang"/>
              </a:rPr>
              <a:t> at THz Frequencies “; (Document </a:t>
            </a:r>
            <a:r>
              <a:rPr lang="en-US" sz="1600" b="1" dirty="0" smtClean="0">
                <a:latin typeface="Times New Roman"/>
                <a:ea typeface="Batang"/>
              </a:rPr>
              <a:t>15-13-0637-00-0thz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1600" dirty="0" smtClean="0">
              <a:latin typeface="Times New Roman"/>
              <a:ea typeface="Batang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Contributions on Tuesday AM2</a:t>
            </a:r>
            <a:endParaRPr lang="de-DE" sz="1600" dirty="0" smtClean="0">
              <a:latin typeface="+mj-lt"/>
              <a:ea typeface="Times New Roman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u="sng" dirty="0" smtClean="0">
                <a:latin typeface="Times New Roman"/>
                <a:ea typeface="Batang"/>
              </a:rPr>
              <a:t>Contribution #7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Masashi Shimizu, NTT  (Japan), “The New Public Phone Service -Non Contact Ultra High Speed Contents Download“; (Document </a:t>
            </a:r>
            <a:r>
              <a:rPr lang="en-US" sz="1600" b="1" dirty="0" smtClean="0">
                <a:latin typeface="Times New Roman"/>
                <a:ea typeface="Batang"/>
              </a:rPr>
              <a:t>15-13-0684-00-0thz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de-DE" sz="1600" dirty="0" smtClean="0">
              <a:latin typeface="Times New Roman"/>
              <a:ea typeface="Times New Roman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de-DE" sz="1600" dirty="0" smtClean="0">
              <a:latin typeface="Times New Roman"/>
              <a:ea typeface="Times New Roman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endParaRPr lang="en-US" sz="1600" b="1" kern="1200" dirty="0" smtClean="0">
              <a:solidFill>
                <a:srgbClr val="000000"/>
              </a:solidFill>
              <a:latin typeface="Times New Roman"/>
              <a:ea typeface="Batang"/>
            </a:endParaRPr>
          </a:p>
          <a:p>
            <a:pPr marL="0" lvl="0" indent="0">
              <a:buFont typeface="Arial" pitchFamily="34" charset="0"/>
              <a:buChar char="•"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380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</a:t>
            </a:r>
            <a:r>
              <a:rPr lang="en-US" sz="2400" dirty="0" smtClean="0">
                <a:solidFill>
                  <a:srgbClr val="FF3300"/>
                </a:solidFill>
              </a:rPr>
              <a:t>SG 100G Group (</a:t>
            </a:r>
            <a:r>
              <a:rPr lang="en-US" sz="2400" dirty="0" smtClean="0">
                <a:solidFill>
                  <a:srgbClr val="FF3300"/>
                </a:solidFill>
              </a:rPr>
              <a:t>2/3</a:t>
            </a:r>
            <a:r>
              <a:rPr lang="en-US" sz="2400" dirty="0" smtClean="0">
                <a:solidFill>
                  <a:srgbClr val="FF3300"/>
                </a:solidFill>
              </a:rPr>
              <a:t>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kern="1200" dirty="0" smtClean="0">
                <a:solidFill>
                  <a:srgbClr val="000000"/>
                </a:solidFill>
                <a:latin typeface="Times New Roman"/>
                <a:ea typeface="Batang"/>
              </a:rPr>
              <a:t>Tasks completed during the meeting:</a:t>
            </a:r>
            <a:endParaRPr lang="en-US" sz="1800" kern="1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627063" lvl="0" indent="-271463">
              <a:buNone/>
              <a:tabLst>
                <a:tab pos="627063" algn="l"/>
              </a:tabLst>
            </a:pPr>
            <a:endParaRPr lang="en-US" sz="500" dirty="0" smtClean="0">
              <a:solidFill>
                <a:srgbClr val="000000"/>
              </a:solidFill>
              <a:latin typeface="Times New Roman"/>
            </a:endParaRPr>
          </a:p>
          <a:p>
            <a:pPr marL="627063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Document 15-13-0635-01-0thz  has been presented to the joint session with  IEEE 802.1 and IEEE 802.15 TG 10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. The </a:t>
            </a:r>
            <a:r>
              <a:rPr lang="en-US" sz="1600" dirty="0" err="1" smtClean="0">
                <a:solidFill>
                  <a:srgbClr val="000000"/>
                </a:solidFill>
                <a:latin typeface="+mj-lt"/>
              </a:rPr>
              <a:t>recommendatiion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 is to write a PAR for the amendment of IEEE 802.1ac</a:t>
            </a:r>
            <a:endParaRPr lang="en-US" sz="1600" dirty="0" smtClean="0">
              <a:solidFill>
                <a:srgbClr val="000000"/>
              </a:solidFill>
              <a:latin typeface="+mj-lt"/>
            </a:endParaRPr>
          </a:p>
          <a:p>
            <a:pPr marL="627063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Working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Drafts for PAR and 5C have been further discussed  (Documents 15-13-0522-03-0thz and 15-13-0523-02-0thz). To support the technical claims made in the 5C the living document with references has been updated (to appear as Document 15-13-0561-01-0thz)</a:t>
            </a:r>
          </a:p>
          <a:p>
            <a:pPr marL="627063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Work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on the Technical Expectation Document (TED). The content of the TED has been discussed and updated (Document 15-11-0745-11-0thz.</a:t>
            </a:r>
          </a:p>
          <a:p>
            <a:pPr marL="627063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A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living document on Study Group items has been created (Document 15-11-0692-11-0thz)</a:t>
            </a:r>
          </a:p>
          <a:p>
            <a:pPr marL="627063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A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call for application will be created for the January Interim meeting.</a:t>
            </a:r>
          </a:p>
          <a:p>
            <a:pPr lvl="0" indent="11113">
              <a:buNone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2013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380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</a:t>
            </a:r>
            <a:r>
              <a:rPr lang="en-US" sz="2400" dirty="0" smtClean="0">
                <a:solidFill>
                  <a:srgbClr val="FF3300"/>
                </a:solidFill>
              </a:rPr>
              <a:t>SG 100G Group (3/3)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Thomas Kürner, TU Braunschweig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D9E2E7-EFAB-4C6F-8570-698C7A3C8A06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de-DE" sz="3200" dirty="0" smtClean="0"/>
              <a:t>Motion </a:t>
            </a:r>
            <a:r>
              <a:rPr lang="de-DE" sz="3200" dirty="0" err="1" smtClean="0"/>
              <a:t>to</a:t>
            </a:r>
            <a:r>
              <a:rPr lang="de-DE" sz="3200" dirty="0" smtClean="0"/>
              <a:t> </a:t>
            </a:r>
            <a:r>
              <a:rPr lang="de-DE" sz="3200" dirty="0" err="1" smtClean="0"/>
              <a:t>extend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SG 100G</a:t>
            </a:r>
            <a:endParaRPr lang="de-DE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Motion: 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802.15 Working Group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seeks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approval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802 EC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extend</a:t>
            </a:r>
            <a:r>
              <a:rPr lang="de-DE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study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802.15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5c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documents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de-D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Gbit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 over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beam switchable wireless point-to-point links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de-DE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Moved</a:t>
            </a:r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 Thomas Kuerner</a:t>
            </a:r>
          </a:p>
          <a:p>
            <a:r>
              <a:rPr lang="de-D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Seconded</a:t>
            </a:r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de-DE" sz="20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Katsuhiro Ajito</a:t>
            </a:r>
            <a:endParaRPr lang="de-DE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Upon </a:t>
            </a:r>
            <a:r>
              <a:rPr lang="de-D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</a:t>
            </a:r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discussion</a:t>
            </a:r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vote</a:t>
            </a:r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 </a:t>
            </a:r>
            <a:r>
              <a:rPr lang="de-D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taken</a:t>
            </a:r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</a:t>
            </a:r>
            <a:r>
              <a:rPr lang="de-D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?/?/?, </a:t>
            </a:r>
            <a:r>
              <a:rPr lang="de-D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motion</a:t>
            </a:r>
            <a:endParaRPr lang="de-DE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sz="1800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685800" y="377825"/>
            <a:ext cx="1600200" cy="21590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P802_15">
  <a:themeElements>
    <a:clrScheme name="IEEE-P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0</TotalTime>
  <Words>513</Words>
  <Application>Microsoft Office PowerPoint</Application>
  <PresentationFormat>Bildschirmpräsentation (4:3)</PresentationFormat>
  <Paragraphs>74</Paragraphs>
  <Slides>4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IEEE-P802_15</vt:lpstr>
      <vt:lpstr>Folie 1</vt:lpstr>
      <vt:lpstr>Folie 2</vt:lpstr>
      <vt:lpstr>Folie 3</vt:lpstr>
      <vt:lpstr>Motion to extend the SG 100G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for THz Contributions</dc:title>
  <dc:creator>Richard D Roberts</dc:creator>
  <dc:description>802.15-08/0060r1</dc:description>
  <cp:lastModifiedBy>Thomas Kürner</cp:lastModifiedBy>
  <cp:revision>127</cp:revision>
  <cp:lastPrinted>1998-02-10T13:28:06Z</cp:lastPrinted>
  <dcterms:created xsi:type="dcterms:W3CDTF">2007-10-22T16:21:18Z</dcterms:created>
  <dcterms:modified xsi:type="dcterms:W3CDTF">2013-11-13T11:02:32Z</dcterms:modified>
</cp:coreProperties>
</file>