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59" r:id="rId2"/>
    <p:sldId id="258" r:id="rId3"/>
    <p:sldId id="281" r:id="rId4"/>
    <p:sldId id="271" r:id="rId5"/>
    <p:sldId id="273" r:id="rId6"/>
    <p:sldId id="274" r:id="rId7"/>
    <p:sldId id="282" r:id="rId8"/>
    <p:sldId id="276" r:id="rId9"/>
    <p:sldId id="280" r:id="rId10"/>
    <p:sldId id="256" r:id="rId11"/>
    <p:sldId id="283" r:id="rId12"/>
  </p:sldIdLst>
  <p:sldSz cx="9144000" cy="6858000" type="screen4x3"/>
  <p:notesSz cx="6735763" cy="98663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9594" autoAdjust="0"/>
  </p:normalViewPr>
  <p:slideViewPr>
    <p:cSldViewPr showGuides="1">
      <p:cViewPr>
        <p:scale>
          <a:sx n="61" d="100"/>
          <a:sy n="61" d="100"/>
        </p:scale>
        <p:origin x="-988" y="-48"/>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showGuides="1">
      <p:cViewPr varScale="1">
        <p:scale>
          <a:sx n="67" d="100"/>
          <a:sy n="67" d="100"/>
        </p:scale>
        <p:origin x="-1830" y="-126"/>
      </p:cViewPr>
      <p:guideLst>
        <p:guide orient="horz" pos="3107"/>
        <p:guide pos="212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443444" y="199731"/>
            <a:ext cx="261689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dirty="0"/>
              <a:t>doc.: IEEE 802.15-&lt;doc#&gt;</a:t>
            </a:r>
          </a:p>
        </p:txBody>
      </p:sp>
      <p:sp>
        <p:nvSpPr>
          <p:cNvPr id="3075" name="Rectangle 3"/>
          <p:cNvSpPr>
            <a:spLocks noGrp="1" noChangeArrowheads="1"/>
          </p:cNvSpPr>
          <p:nvPr>
            <p:ph type="dt" sz="quarter" idx="1"/>
          </p:nvPr>
        </p:nvSpPr>
        <p:spPr bwMode="auto">
          <a:xfrm>
            <a:off x="675427" y="199731"/>
            <a:ext cx="224371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endParaRPr lang="en-US" altLang="ja-JP" dirty="0"/>
          </a:p>
        </p:txBody>
      </p:sp>
      <p:sp>
        <p:nvSpPr>
          <p:cNvPr id="3076" name="Rectangle 4"/>
          <p:cNvSpPr>
            <a:spLocks noGrp="1" noChangeArrowheads="1"/>
          </p:cNvSpPr>
          <p:nvPr>
            <p:ph type="ftr" sz="quarter" idx="2"/>
          </p:nvPr>
        </p:nvSpPr>
        <p:spPr bwMode="auto">
          <a:xfrm>
            <a:off x="4041767" y="9549025"/>
            <a:ext cx="2095673"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dirty="0" smtClean="0"/>
              <a:t>Shoichi Kitazawa (ATR)</a:t>
            </a:r>
            <a:endParaRPr lang="en-US" altLang="ja-JP" dirty="0"/>
          </a:p>
        </p:txBody>
      </p:sp>
      <p:sp>
        <p:nvSpPr>
          <p:cNvPr id="3077" name="Rectangle 5"/>
          <p:cNvSpPr>
            <a:spLocks noGrp="1" noChangeArrowheads="1"/>
          </p:cNvSpPr>
          <p:nvPr>
            <p:ph type="sldNum" sz="quarter" idx="3"/>
          </p:nvPr>
        </p:nvSpPr>
        <p:spPr bwMode="auto">
          <a:xfrm>
            <a:off x="2619978" y="9549025"/>
            <a:ext cx="1346227"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dirty="0"/>
              <a:t>Page </a:t>
            </a:r>
            <a:fld id="{1C9E7F0A-1D88-47D1-B7ED-5CA346B4FD43}" type="slidenum">
              <a:rPr lang="en-US" altLang="ja-JP"/>
              <a:pPr/>
              <a:t>‹#›</a:t>
            </a:fld>
            <a:endParaRPr lang="en-US" altLang="ja-JP" dirty="0"/>
          </a:p>
        </p:txBody>
      </p:sp>
      <p:sp>
        <p:nvSpPr>
          <p:cNvPr id="3078" name="Line 6"/>
          <p:cNvSpPr>
            <a:spLocks noChangeShapeType="1"/>
          </p:cNvSpPr>
          <p:nvPr/>
        </p:nvSpPr>
        <p:spPr bwMode="auto">
          <a:xfrm>
            <a:off x="673885" y="411800"/>
            <a:ext cx="538799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3079" name="Rectangle 7"/>
          <p:cNvSpPr>
            <a:spLocks noChangeArrowheads="1"/>
          </p:cNvSpPr>
          <p:nvPr/>
        </p:nvSpPr>
        <p:spPr bwMode="auto">
          <a:xfrm>
            <a:off x="487561" y="9549026"/>
            <a:ext cx="877171"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pPr defTabSz="933450"/>
            <a:r>
              <a:rPr lang="en-US" altLang="ja-JP" dirty="0"/>
              <a:t>Submission</a:t>
            </a:r>
          </a:p>
        </p:txBody>
      </p:sp>
      <p:sp>
        <p:nvSpPr>
          <p:cNvPr id="3080" name="Line 8"/>
          <p:cNvSpPr>
            <a:spLocks noChangeShapeType="1"/>
          </p:cNvSpPr>
          <p:nvPr/>
        </p:nvSpPr>
        <p:spPr bwMode="auto">
          <a:xfrm>
            <a:off x="673885" y="9537211"/>
            <a:ext cx="553757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Tree>
    <p:extLst>
      <p:ext uri="{BB962C8B-B14F-4D97-AF65-F5344CB8AC3E}">
        <p14:creationId xmlns:p14="http://schemas.microsoft.com/office/powerpoint/2010/main" val="18428670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367882" y="115346"/>
            <a:ext cx="2734091"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dirty="0"/>
              <a:t>doc.: IEEE 802.15-&lt;doc#&gt;</a:t>
            </a:r>
          </a:p>
        </p:txBody>
      </p:sp>
      <p:sp>
        <p:nvSpPr>
          <p:cNvPr id="2052" name="Rectangle 4"/>
          <p:cNvSpPr>
            <a:spLocks noGrp="1" noRot="1" noChangeAspect="1" noChangeArrowheads="1" noTextEdit="1"/>
          </p:cNvSpPr>
          <p:nvPr>
            <p:ph type="sldImg" idx="2"/>
          </p:nvPr>
        </p:nvSpPr>
        <p:spPr bwMode="auto">
          <a:xfrm>
            <a:off x="909638" y="746125"/>
            <a:ext cx="4916487" cy="3687763"/>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4" name="Rectangle 6"/>
          <p:cNvSpPr>
            <a:spLocks noGrp="1" noChangeArrowheads="1"/>
          </p:cNvSpPr>
          <p:nvPr>
            <p:ph type="ftr" sz="quarter" idx="4"/>
          </p:nvPr>
        </p:nvSpPr>
        <p:spPr bwMode="auto">
          <a:xfrm>
            <a:off x="3663959" y="9552401"/>
            <a:ext cx="243801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dirty="0" smtClean="0"/>
              <a:t>Shoichi Kitazawa (ATR)</a:t>
            </a:r>
            <a:endParaRPr lang="en-US" altLang="ja-JP" dirty="0"/>
          </a:p>
        </p:txBody>
      </p:sp>
      <p:sp>
        <p:nvSpPr>
          <p:cNvPr id="2056" name="Rectangle 8"/>
          <p:cNvSpPr>
            <a:spLocks noChangeArrowheads="1"/>
          </p:cNvSpPr>
          <p:nvPr/>
        </p:nvSpPr>
        <p:spPr bwMode="auto">
          <a:xfrm>
            <a:off x="487562" y="9552401"/>
            <a:ext cx="90647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dirty="0"/>
              <a:t>Submission</a:t>
            </a:r>
          </a:p>
        </p:txBody>
      </p:sp>
      <p:sp>
        <p:nvSpPr>
          <p:cNvPr id="2057" name="Line 9"/>
          <p:cNvSpPr>
            <a:spLocks noChangeShapeType="1"/>
          </p:cNvSpPr>
          <p:nvPr/>
        </p:nvSpPr>
        <p:spPr bwMode="auto">
          <a:xfrm>
            <a:off x="703184" y="9550713"/>
            <a:ext cx="532939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2058" name="Line 10"/>
          <p:cNvSpPr>
            <a:spLocks noChangeShapeType="1"/>
          </p:cNvSpPr>
          <p:nvPr/>
        </p:nvSpPr>
        <p:spPr bwMode="auto">
          <a:xfrm>
            <a:off x="629165" y="315601"/>
            <a:ext cx="547743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3" name="ノート プレースホルダー 2"/>
          <p:cNvSpPr>
            <a:spLocks noGrp="1"/>
          </p:cNvSpPr>
          <p:nvPr>
            <p:ph type="body" sz="quarter" idx="3"/>
          </p:nvPr>
        </p:nvSpPr>
        <p:spPr>
          <a:xfrm>
            <a:off x="673100" y="4686300"/>
            <a:ext cx="5389563" cy="4440238"/>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スライド番号プレースホルダー 3"/>
          <p:cNvSpPr>
            <a:spLocks noGrp="1"/>
          </p:cNvSpPr>
          <p:nvPr>
            <p:ph type="sldNum" sz="quarter" idx="5"/>
          </p:nvPr>
        </p:nvSpPr>
        <p:spPr>
          <a:xfrm>
            <a:off x="2863825" y="9552401"/>
            <a:ext cx="1026865" cy="195430"/>
          </a:xfrm>
          <a:prstGeom prst="rect">
            <a:avLst/>
          </a:prstGeom>
        </p:spPr>
        <p:txBody>
          <a:bodyPr vert="horz" lIns="91440" tIns="45720" rIns="91440" bIns="45720" rtlCol="0" anchor="b"/>
          <a:lstStyle>
            <a:lvl1pPr algn="ctr">
              <a:defRPr sz="1200"/>
            </a:lvl1pPr>
          </a:lstStyle>
          <a:p>
            <a:fld id="{CD6D2E3F-5094-4468-9CC9-C689E0F636B7}" type="slidenum">
              <a:rPr kumimoji="1" lang="ja-JP" altLang="en-US" smtClean="0"/>
              <a:pPr/>
              <a:t>‹#›</a:t>
            </a:fld>
            <a:endParaRPr kumimoji="1" lang="ja-JP" altLang="en-US" dirty="0"/>
          </a:p>
        </p:txBody>
      </p:sp>
    </p:spTree>
    <p:extLst>
      <p:ext uri="{BB962C8B-B14F-4D97-AF65-F5344CB8AC3E}">
        <p14:creationId xmlns:p14="http://schemas.microsoft.com/office/powerpoint/2010/main" val="696618144"/>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ヘッダー プレースホルダ 3"/>
          <p:cNvSpPr>
            <a:spLocks noGrp="1"/>
          </p:cNvSpPr>
          <p:nvPr>
            <p:ph type="hdr" sz="quarter" idx="10"/>
          </p:nvPr>
        </p:nvSpPr>
        <p:spPr/>
        <p:txBody>
          <a:bodyPr/>
          <a:lstStyle/>
          <a:p>
            <a:r>
              <a:rPr lang="en-US" altLang="ja-JP" dirty="0" smtClean="0"/>
              <a:t>doc.: IEEE 802.15-&lt;doc#&gt;</a:t>
            </a:r>
            <a:endParaRPr lang="en-US" altLang="ja-JP" dirty="0"/>
          </a:p>
        </p:txBody>
      </p:sp>
      <p:sp>
        <p:nvSpPr>
          <p:cNvPr id="5" name="フッター プレースホルダ 4"/>
          <p:cNvSpPr>
            <a:spLocks noGrp="1"/>
          </p:cNvSpPr>
          <p:nvPr>
            <p:ph type="ftr" sz="quarter" idx="11"/>
          </p:nvPr>
        </p:nvSpPr>
        <p:spPr/>
        <p:txBody>
          <a:bodyPr/>
          <a:lstStyle/>
          <a:p>
            <a:pPr lvl="4"/>
            <a:r>
              <a:rPr lang="en-US" altLang="ja-JP" dirty="0" smtClean="0"/>
              <a:t>Shoichi Kitazawa (ATR)</a:t>
            </a:r>
            <a:endParaRPr lang="en-US" altLang="ja-JP" dirty="0"/>
          </a:p>
        </p:txBody>
      </p:sp>
      <p:sp>
        <p:nvSpPr>
          <p:cNvPr id="6" name="スライド番号プレースホルダ 5"/>
          <p:cNvSpPr>
            <a:spLocks noGrp="1"/>
          </p:cNvSpPr>
          <p:nvPr>
            <p:ph type="sldNum" sz="quarter" idx="12"/>
          </p:nvPr>
        </p:nvSpPr>
        <p:spPr/>
        <p:txBody>
          <a:bodyPr/>
          <a:lstStyle/>
          <a:p>
            <a:fld id="{CD6D2E3F-5094-4468-9CC9-C689E0F636B7}" type="slidenum">
              <a:rPr kumimoji="1" lang="ja-JP" altLang="en-US" smtClean="0"/>
              <a:pPr/>
              <a:t>1</a:t>
            </a:fld>
            <a:endParaRPr kumimoji="1" lang="ja-JP" alt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2849746" y="9552400"/>
            <a:ext cx="778746"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a:defRPr sz="2300">
                <a:solidFill>
                  <a:schemeClr val="tx1"/>
                </a:solidFill>
                <a:latin typeface="Times New Roman" pitchFamily="18" charset="0"/>
              </a:defRPr>
            </a:lvl1pPr>
            <a:lvl2pPr marL="712118" indent="-273891" defTabSz="926666">
              <a:defRPr sz="2300">
                <a:solidFill>
                  <a:schemeClr val="tx1"/>
                </a:solidFill>
                <a:latin typeface="Times New Roman" pitchFamily="18" charset="0"/>
              </a:defRPr>
            </a:lvl2pPr>
            <a:lvl3pPr marL="1095566" indent="-219113" defTabSz="926666">
              <a:defRPr sz="2300">
                <a:solidFill>
                  <a:schemeClr val="tx1"/>
                </a:solidFill>
                <a:latin typeface="Times New Roman" pitchFamily="18" charset="0"/>
              </a:defRPr>
            </a:lvl3pPr>
            <a:lvl4pPr marL="1533792" indent="-219113" defTabSz="926666">
              <a:defRPr sz="2300">
                <a:solidFill>
                  <a:schemeClr val="tx1"/>
                </a:solidFill>
                <a:latin typeface="Times New Roman" pitchFamily="18" charset="0"/>
              </a:defRPr>
            </a:lvl4pPr>
            <a:lvl5pPr marL="1972018" indent="-219113" defTabSz="926666">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fld id="{992FAEED-E543-438D-A759-E74A5D2C8D14}" type="slidenum">
              <a:rPr lang="en-US" altLang="ja-JP" sz="1200"/>
              <a:pPr/>
              <a:t>8</a:t>
            </a:fld>
            <a:endParaRPr lang="en-US" altLang="ja-JP" sz="1200" dirty="0"/>
          </a:p>
        </p:txBody>
      </p:sp>
      <p:sp>
        <p:nvSpPr>
          <p:cNvPr id="10243" name="Rectangle 2"/>
          <p:cNvSpPr>
            <a:spLocks noGrp="1" noRot="1" noChangeAspect="1" noChangeArrowheads="1" noTextEdit="1"/>
          </p:cNvSpPr>
          <p:nvPr>
            <p:ph type="sldImg"/>
          </p:nvPr>
        </p:nvSpPr>
        <p:spPr>
          <a:xfrm>
            <a:off x="909638" y="746125"/>
            <a:ext cx="4916487" cy="3687763"/>
          </a:xfrm>
          <a:ln/>
        </p:spPr>
      </p:sp>
      <p:sp>
        <p:nvSpPr>
          <p:cNvPr id="10244" name="Rectangle 3"/>
          <p:cNvSpPr>
            <a:spLocks noGrp="1" noChangeArrowheads="1"/>
          </p:cNvSpPr>
          <p:nvPr>
            <p:ph type="body" idx="1"/>
          </p:nvPr>
        </p:nvSpPr>
        <p:spPr>
          <a:xfrm>
            <a:off x="897485" y="4686752"/>
            <a:ext cx="4940793" cy="444034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dirty="0"/>
              <a:t>doc.: IEEE 802.15-&lt;doc#&gt;</a:t>
            </a:r>
          </a:p>
        </p:txBody>
      </p:sp>
      <p:sp>
        <p:nvSpPr>
          <p:cNvPr id="5" name="Rectangle 3"/>
          <p:cNvSpPr>
            <a:spLocks noGrp="1" noChangeArrowheads="1"/>
          </p:cNvSpPr>
          <p:nvPr>
            <p:ph type="dt" idx="1"/>
          </p:nvPr>
        </p:nvSpPr>
        <p:spPr>
          <a:xfrm>
            <a:off x="635333" y="115346"/>
            <a:ext cx="2658529" cy="215444"/>
          </a:xfrm>
          <a:prstGeom prst="rect">
            <a:avLst/>
          </a:prstGeom>
          <a:ln/>
        </p:spPr>
        <p:txBody>
          <a:bodyPr/>
          <a:lstStyle/>
          <a:p>
            <a:r>
              <a:rPr lang="en-US" altLang="ja-JP" dirty="0" smtClean="0"/>
              <a:t>April 2013</a:t>
            </a:r>
            <a:endParaRPr lang="en-US" altLang="ja-JP" dirty="0"/>
          </a:p>
        </p:txBody>
      </p:sp>
      <p:sp>
        <p:nvSpPr>
          <p:cNvPr id="6" name="Rectangle 6"/>
          <p:cNvSpPr>
            <a:spLocks noGrp="1" noChangeArrowheads="1"/>
          </p:cNvSpPr>
          <p:nvPr>
            <p:ph type="ftr" sz="quarter" idx="4"/>
          </p:nvPr>
        </p:nvSpPr>
        <p:spPr>
          <a:ln/>
        </p:spPr>
        <p:txBody>
          <a:bodyPr/>
          <a:lstStyle/>
          <a:p>
            <a:pPr lvl="4"/>
            <a:r>
              <a:rPr lang="en-US" altLang="ja-JP" dirty="0" smtClean="0"/>
              <a:t>Shoichi Kitazawa (ATR)</a:t>
            </a:r>
            <a:endParaRPr lang="en-US" altLang="ja-JP" dirty="0"/>
          </a:p>
        </p:txBody>
      </p:sp>
      <p:sp>
        <p:nvSpPr>
          <p:cNvPr id="7" name="Rectangle 7"/>
          <p:cNvSpPr>
            <a:spLocks noGrp="1" noChangeArrowheads="1"/>
          </p:cNvSpPr>
          <p:nvPr>
            <p:ph type="sldNum" sz="quarter" idx="5"/>
          </p:nvPr>
        </p:nvSpPr>
        <p:spPr>
          <a:xfrm>
            <a:off x="2849746" y="9552401"/>
            <a:ext cx="778746" cy="184666"/>
          </a:xfrm>
          <a:prstGeom prst="rect">
            <a:avLst/>
          </a:prstGeom>
          <a:ln/>
        </p:spPr>
        <p:txBody>
          <a:bodyPr/>
          <a:lstStyle/>
          <a:p>
            <a:r>
              <a:rPr lang="en-US" altLang="ja-JP" dirty="0"/>
              <a:t>Page </a:t>
            </a:r>
            <a:fld id="{77570724-D4C2-4805-9F96-77169DE31113}" type="slidenum">
              <a:rPr lang="en-US" altLang="ja-JP"/>
              <a:pPr/>
              <a:t>10</a:t>
            </a:fld>
            <a:endParaRPr lang="en-US" altLang="ja-JP" dirty="0"/>
          </a:p>
        </p:txBody>
      </p:sp>
      <p:sp>
        <p:nvSpPr>
          <p:cNvPr id="24578" name="Rectangle 2"/>
          <p:cNvSpPr>
            <a:spLocks noGrp="1" noRot="1" noChangeAspect="1" noChangeArrowheads="1" noTextEdit="1"/>
          </p:cNvSpPr>
          <p:nvPr>
            <p:ph type="sldImg"/>
          </p:nvPr>
        </p:nvSpPr>
        <p:spPr>
          <a:xfrm>
            <a:off x="909638" y="746125"/>
            <a:ext cx="4916487" cy="3687763"/>
          </a:xfrm>
          <a:ln/>
        </p:spPr>
      </p:sp>
      <p:sp>
        <p:nvSpPr>
          <p:cNvPr id="24579" name="Rectangle 3"/>
          <p:cNvSpPr>
            <a:spLocks noGrp="1" noChangeArrowheads="1"/>
          </p:cNvSpPr>
          <p:nvPr>
            <p:ph type="body" idx="1"/>
          </p:nvPr>
        </p:nvSpPr>
        <p:spPr>
          <a:xfrm>
            <a:off x="897485" y="4686752"/>
            <a:ext cx="4940793" cy="4440347"/>
          </a:xfrm>
          <a:prstGeom prst="rect">
            <a:avLst/>
          </a:prstGeom>
        </p:spPr>
        <p:txBody>
          <a:bodyPr/>
          <a:lstStyle/>
          <a:p>
            <a:endParaRPr lang="ja-JP" altLang="ja-JP"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マスター サブタイトルの書式設定</a:t>
            </a:r>
            <a:endParaRPr lang="ja-JP" altLang="en-US"/>
          </a:p>
        </p:txBody>
      </p:sp>
      <p:sp>
        <p:nvSpPr>
          <p:cNvPr id="4" name="日付プレースホルダー 3"/>
          <p:cNvSpPr>
            <a:spLocks noGrp="1"/>
          </p:cNvSpPr>
          <p:nvPr>
            <p:ph type="dt" sz="half" idx="10"/>
          </p:nvPr>
        </p:nvSpPr>
        <p:spPr/>
        <p:txBody>
          <a:bodyPr/>
          <a:lstStyle>
            <a:lvl1pPr>
              <a:defRPr/>
            </a:lvl1pPr>
          </a:lstStyle>
          <a:p>
            <a:r>
              <a:rPr lang="en-US" altLang="ja-JP" smtClean="0"/>
              <a:t>November 2013</a:t>
            </a:r>
            <a:endParaRPr lang="en-US" altLang="ja-JP" dirty="0"/>
          </a:p>
        </p:txBody>
      </p:sp>
      <p:sp>
        <p:nvSpPr>
          <p:cNvPr id="5" name="フッター プレースホルダー 4"/>
          <p:cNvSpPr>
            <a:spLocks noGrp="1"/>
          </p:cNvSpPr>
          <p:nvPr>
            <p:ph type="ftr" sz="quarter" idx="11"/>
          </p:nvPr>
        </p:nvSpPr>
        <p:spPr/>
        <p:txBody>
          <a:bodyPr/>
          <a:lstStyle>
            <a:lvl1pPr>
              <a:defRPr/>
            </a:lvl1pPr>
          </a:lstStyle>
          <a:p>
            <a:r>
              <a:rPr lang="en-US" altLang="ja-JP" dirty="0" smtClean="0"/>
              <a:t>Ryuji Kohno(YNU/CWC-Nippon</a:t>
            </a:r>
            <a:endParaRPr lang="en-US" altLang="ja-JP" dirty="0"/>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018E0977-DC1B-42DD-B45E-59C02A783531}" type="slidenum">
              <a:rPr lang="en-US" altLang="ja-JP"/>
              <a:pPr/>
              <a:t>‹#›</a:t>
            </a:fld>
            <a:endParaRPr lang="en-US" altLang="ja-JP" dirty="0"/>
          </a:p>
        </p:txBody>
      </p:sp>
    </p:spTree>
    <p:extLst>
      <p:ext uri="{BB962C8B-B14F-4D97-AF65-F5344CB8AC3E}">
        <p14:creationId xmlns:p14="http://schemas.microsoft.com/office/powerpoint/2010/main" val="42855373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itle 3"/>
          <p:cNvSpPr>
            <a:spLocks noGrp="1"/>
          </p:cNvSpPr>
          <p:nvPr>
            <p:ph type="title"/>
          </p:nvPr>
        </p:nvSpPr>
        <p:spPr/>
        <p:txBody>
          <a:bodyPr/>
          <a:lstStyle/>
          <a:p>
            <a:r>
              <a:rPr lang="en-US" smtClean="0"/>
              <a:t>Click to edit Master title style</a:t>
            </a:r>
            <a:endParaRPr lang="en-US"/>
          </a:p>
        </p:txBody>
      </p:sp>
      <p:sp>
        <p:nvSpPr>
          <p:cNvPr id="5" name="フッター プレースホルダー 4"/>
          <p:cNvSpPr>
            <a:spLocks noGrp="1"/>
          </p:cNvSpPr>
          <p:nvPr>
            <p:ph type="ftr" sz="quarter" idx="11"/>
          </p:nvPr>
        </p:nvSpPr>
        <p:spPr>
          <a:xfrm>
            <a:off x="5486400" y="6475413"/>
            <a:ext cx="3124200" cy="184666"/>
          </a:xfrm>
        </p:spPr>
        <p:txBody>
          <a:bodyPr/>
          <a:lstStyle>
            <a:lvl1pPr>
              <a:defRPr/>
            </a:lvl1pPr>
          </a:lstStyle>
          <a:p>
            <a:r>
              <a:rPr lang="en-US" altLang="ja-JP" dirty="0" smtClean="0"/>
              <a:t>Ryuji Kohno(YNU/CWC-Nippon</a:t>
            </a:r>
            <a:endParaRPr lang="en-US" altLang="ja-JP" dirty="0"/>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7" name="日付プレースホルダー 3"/>
          <p:cNvSpPr>
            <a:spLocks noGrp="1"/>
          </p:cNvSpPr>
          <p:nvPr>
            <p:ph type="dt" sz="half" idx="10"/>
          </p:nvPr>
        </p:nvSpPr>
        <p:spPr>
          <a:xfrm>
            <a:off x="685800" y="381000"/>
            <a:ext cx="1600200" cy="212725"/>
          </a:xfrm>
        </p:spPr>
        <p:txBody>
          <a:bodyPr/>
          <a:lstStyle>
            <a:lvl1pPr>
              <a:defRPr/>
            </a:lvl1pPr>
          </a:lstStyle>
          <a:p>
            <a:r>
              <a:rPr lang="en-US" altLang="ja-JP" smtClean="0"/>
              <a:t>November 2013</a:t>
            </a:r>
            <a:endParaRPr lang="en-US" altLang="ja-JP" dirty="0"/>
          </a:p>
        </p:txBody>
      </p:sp>
    </p:spTree>
    <p:extLst>
      <p:ext uri="{BB962C8B-B14F-4D97-AF65-F5344CB8AC3E}">
        <p14:creationId xmlns:p14="http://schemas.microsoft.com/office/powerpoint/2010/main" val="163722690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マスター テキストの書式設定</a:t>
            </a:r>
          </a:p>
        </p:txBody>
      </p:sp>
      <p:sp>
        <p:nvSpPr>
          <p:cNvPr id="4" name="日付プレースホルダー 3"/>
          <p:cNvSpPr>
            <a:spLocks noGrp="1"/>
          </p:cNvSpPr>
          <p:nvPr>
            <p:ph type="dt" sz="half" idx="10"/>
          </p:nvPr>
        </p:nvSpPr>
        <p:spPr/>
        <p:txBody>
          <a:bodyPr/>
          <a:lstStyle>
            <a:lvl1pPr>
              <a:defRPr/>
            </a:lvl1pPr>
          </a:lstStyle>
          <a:p>
            <a:r>
              <a:rPr lang="en-US" altLang="ja-JP" smtClean="0"/>
              <a:t>November 2013</a:t>
            </a:r>
            <a:endParaRPr lang="en-US" altLang="ja-JP" dirty="0"/>
          </a:p>
        </p:txBody>
      </p:sp>
      <p:sp>
        <p:nvSpPr>
          <p:cNvPr id="5" name="フッター プレースホルダー 4"/>
          <p:cNvSpPr>
            <a:spLocks noGrp="1"/>
          </p:cNvSpPr>
          <p:nvPr>
            <p:ph type="ftr" sz="quarter" idx="11"/>
          </p:nvPr>
        </p:nvSpPr>
        <p:spPr/>
        <p:txBody>
          <a:bodyPr/>
          <a:lstStyle>
            <a:lvl1pPr>
              <a:defRPr/>
            </a:lvl1pPr>
          </a:lstStyle>
          <a:p>
            <a:r>
              <a:rPr lang="en-US" altLang="ja-JP" dirty="0" smtClean="0"/>
              <a:t>Ryuji Kohno(YNU/CWC-Nippon)</a:t>
            </a:r>
            <a:endParaRPr lang="en-US" altLang="ja-JP" dirty="0"/>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74847ECA-0452-41E3-B15B-04905DA18685}" type="slidenum">
              <a:rPr lang="en-US" altLang="ja-JP"/>
              <a:pPr/>
              <a:t>‹#›</a:t>
            </a:fld>
            <a:endParaRPr lang="en-US" altLang="ja-JP" dirty="0"/>
          </a:p>
        </p:txBody>
      </p:sp>
    </p:spTree>
    <p:extLst>
      <p:ext uri="{BB962C8B-B14F-4D97-AF65-F5344CB8AC3E}">
        <p14:creationId xmlns:p14="http://schemas.microsoft.com/office/powerpoint/2010/main" val="355605281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ー 4"/>
          <p:cNvSpPr>
            <a:spLocks noGrp="1"/>
          </p:cNvSpPr>
          <p:nvPr>
            <p:ph type="dt" sz="half" idx="10"/>
          </p:nvPr>
        </p:nvSpPr>
        <p:spPr/>
        <p:txBody>
          <a:bodyPr/>
          <a:lstStyle>
            <a:lvl1pPr>
              <a:defRPr/>
            </a:lvl1pPr>
          </a:lstStyle>
          <a:p>
            <a:r>
              <a:rPr lang="en-US" altLang="ja-JP" smtClean="0"/>
              <a:t>November 2013</a:t>
            </a:r>
            <a:endParaRPr lang="en-US" altLang="ja-JP" dirty="0"/>
          </a:p>
        </p:txBody>
      </p:sp>
      <p:sp>
        <p:nvSpPr>
          <p:cNvPr id="6" name="フッター プレースホルダー 5"/>
          <p:cNvSpPr>
            <a:spLocks noGrp="1"/>
          </p:cNvSpPr>
          <p:nvPr>
            <p:ph type="ftr" sz="quarter" idx="11"/>
          </p:nvPr>
        </p:nvSpPr>
        <p:spPr/>
        <p:txBody>
          <a:bodyPr/>
          <a:lstStyle>
            <a:lvl1pPr>
              <a:defRPr/>
            </a:lvl1pPr>
          </a:lstStyle>
          <a:p>
            <a:r>
              <a:rPr lang="en-US" altLang="ja-JP" dirty="0" smtClean="0"/>
              <a:t>Ryuji Kohno(YNU/CWC-Nippon</a:t>
            </a:r>
            <a:endParaRPr lang="en-US" altLang="ja-JP" dirty="0"/>
          </a:p>
        </p:txBody>
      </p:sp>
      <p:sp>
        <p:nvSpPr>
          <p:cNvPr id="7" name="スライド番号プレースホルダー 6"/>
          <p:cNvSpPr>
            <a:spLocks noGrp="1"/>
          </p:cNvSpPr>
          <p:nvPr>
            <p:ph type="sldNum" sz="quarter" idx="12"/>
          </p:nvPr>
        </p:nvSpPr>
        <p:spPr/>
        <p:txBody>
          <a:bodyPr/>
          <a:lstStyle>
            <a:lvl1pPr>
              <a:defRPr/>
            </a:lvl1pPr>
          </a:lstStyle>
          <a:p>
            <a:r>
              <a:rPr lang="en-US" altLang="ja-JP" dirty="0"/>
              <a:t>Slide </a:t>
            </a:r>
            <a:fld id="{BC763230-8612-4F82-9598-E8DB08C9F578}" type="slidenum">
              <a:rPr lang="en-US" altLang="ja-JP"/>
              <a:pPr/>
              <a:t>‹#›</a:t>
            </a:fld>
            <a:endParaRPr lang="en-US" altLang="ja-JP" dirty="0"/>
          </a:p>
        </p:txBody>
      </p:sp>
    </p:spTree>
    <p:extLst>
      <p:ext uri="{BB962C8B-B14F-4D97-AF65-F5344CB8AC3E}">
        <p14:creationId xmlns:p14="http://schemas.microsoft.com/office/powerpoint/2010/main" val="1077041982"/>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日付プレースホルダー 2"/>
          <p:cNvSpPr>
            <a:spLocks noGrp="1"/>
          </p:cNvSpPr>
          <p:nvPr>
            <p:ph type="dt" sz="half" idx="10"/>
          </p:nvPr>
        </p:nvSpPr>
        <p:spPr/>
        <p:txBody>
          <a:bodyPr/>
          <a:lstStyle>
            <a:lvl1pPr>
              <a:defRPr/>
            </a:lvl1pPr>
          </a:lstStyle>
          <a:p>
            <a:r>
              <a:rPr lang="en-US" altLang="ja-JP" smtClean="0"/>
              <a:t>November 2013</a:t>
            </a:r>
            <a:endParaRPr lang="en-US" altLang="ja-JP" dirty="0"/>
          </a:p>
        </p:txBody>
      </p:sp>
      <p:sp>
        <p:nvSpPr>
          <p:cNvPr id="4" name="フッター プレースホルダー 3"/>
          <p:cNvSpPr>
            <a:spLocks noGrp="1"/>
          </p:cNvSpPr>
          <p:nvPr>
            <p:ph type="ftr" sz="quarter" idx="11"/>
          </p:nvPr>
        </p:nvSpPr>
        <p:spPr/>
        <p:txBody>
          <a:bodyPr/>
          <a:lstStyle>
            <a:lvl1pPr>
              <a:defRPr/>
            </a:lvl1pPr>
          </a:lstStyle>
          <a:p>
            <a:r>
              <a:rPr lang="en-US" altLang="ja-JP" dirty="0" smtClean="0"/>
              <a:t>Ryuji Kohno(YNU/CWC-Nippon</a:t>
            </a:r>
            <a:endParaRPr lang="en-US" altLang="ja-JP" dirty="0"/>
          </a:p>
        </p:txBody>
      </p:sp>
      <p:sp>
        <p:nvSpPr>
          <p:cNvPr id="5" name="スライド番号プレースホルダー 4"/>
          <p:cNvSpPr>
            <a:spLocks noGrp="1"/>
          </p:cNvSpPr>
          <p:nvPr>
            <p:ph type="sldNum" sz="quarter" idx="12"/>
          </p:nvPr>
        </p:nvSpPr>
        <p:spPr/>
        <p:txBody>
          <a:bodyPr/>
          <a:lstStyle>
            <a:lvl1pPr>
              <a:defRPr/>
            </a:lvl1pPr>
          </a:lstStyle>
          <a:p>
            <a:r>
              <a:rPr lang="en-US" altLang="ja-JP" dirty="0"/>
              <a:t>Slide </a:t>
            </a:r>
            <a:fld id="{F80C6039-A5FA-4F5B-9853-58798A63706D}" type="slidenum">
              <a:rPr lang="en-US" altLang="ja-JP"/>
              <a:pPr/>
              <a:t>‹#›</a:t>
            </a:fld>
            <a:endParaRPr lang="en-US" altLang="ja-JP" dirty="0"/>
          </a:p>
        </p:txBody>
      </p:sp>
    </p:spTree>
    <p:extLst>
      <p:ext uri="{BB962C8B-B14F-4D97-AF65-F5344CB8AC3E}">
        <p14:creationId xmlns:p14="http://schemas.microsoft.com/office/powerpoint/2010/main" val="2181049402"/>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lvl1pPr>
              <a:defRPr/>
            </a:lvl1pPr>
          </a:lstStyle>
          <a:p>
            <a:r>
              <a:rPr lang="en-US" altLang="ja-JP" smtClean="0"/>
              <a:t>November 2013</a:t>
            </a:r>
            <a:endParaRPr lang="en-US" altLang="ja-JP" dirty="0"/>
          </a:p>
        </p:txBody>
      </p:sp>
      <p:sp>
        <p:nvSpPr>
          <p:cNvPr id="3" name="フッター プレースホルダー 2"/>
          <p:cNvSpPr>
            <a:spLocks noGrp="1"/>
          </p:cNvSpPr>
          <p:nvPr>
            <p:ph type="ftr" sz="quarter" idx="11"/>
          </p:nvPr>
        </p:nvSpPr>
        <p:spPr/>
        <p:txBody>
          <a:bodyPr/>
          <a:lstStyle>
            <a:lvl1pPr>
              <a:defRPr/>
            </a:lvl1pPr>
          </a:lstStyle>
          <a:p>
            <a:r>
              <a:rPr lang="en-US" altLang="ja-JP" dirty="0" smtClean="0"/>
              <a:t>Shoichi Kitazawa (ATR)</a:t>
            </a:r>
            <a:endParaRPr lang="en-US" altLang="ja-JP" dirty="0"/>
          </a:p>
        </p:txBody>
      </p:sp>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266A080E-4E30-4968-B029-7CF782D6220C}" type="slidenum">
              <a:rPr lang="en-US" altLang="ja-JP"/>
              <a:pPr/>
              <a:t>‹#›</a:t>
            </a:fld>
            <a:endParaRPr lang="en-US" altLang="ja-JP" dirty="0"/>
          </a:p>
        </p:txBody>
      </p:sp>
    </p:spTree>
    <p:extLst>
      <p:ext uri="{BB962C8B-B14F-4D97-AF65-F5344CB8AC3E}">
        <p14:creationId xmlns:p14="http://schemas.microsoft.com/office/powerpoint/2010/main" val="2501620892"/>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smtClean="0"/>
              <a:t>マスター タイトルの書式設定</a:t>
            </a:r>
            <a:endParaRPr lang="en-US" altLang="ja-JP"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ltLang="ja-JP" smtClean="0"/>
          </a:p>
        </p:txBody>
      </p:sp>
      <p:sp>
        <p:nvSpPr>
          <p:cNvPr id="1028" name="Rectangle 4"/>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smtClean="0"/>
              <a:t>November 2013</a:t>
            </a:r>
            <a:endParaRPr lang="en-US" altLang="ja-JP"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smtClean="0"/>
              <a:t>Ryuji Kohno(YNU/CWC-Nippon)</a:t>
            </a:r>
            <a:endParaRPr lang="en-US" altLang="ja-JP"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ＭＳ Ｐゴシック" charset="-128"/>
              </a:defRPr>
            </a:lvl1pPr>
          </a:lstStyle>
          <a:p>
            <a:r>
              <a:rPr lang="en-US" altLang="ja-JP" dirty="0"/>
              <a:t>Slide </a:t>
            </a:r>
            <a:fld id="{EAFD9030-C83D-42D9-9BFB-ADDEB84EB1F4}" type="slidenum">
              <a:rPr lang="en-US" altLang="ja-JP"/>
              <a:pPr/>
              <a:t>‹#›</a:t>
            </a:fld>
            <a:endParaRPr lang="en-US" altLang="ja-JP" dirty="0"/>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marL="712788" lvl="4" indent="0" algn="r"/>
            <a:r>
              <a:rPr lang="en-US" altLang="ja-JP" sz="1400" b="1" dirty="0">
                <a:ea typeface="ＭＳ Ｐゴシック" charset="-128"/>
              </a:rPr>
              <a:t>doc.: IEEE </a:t>
            </a:r>
            <a:r>
              <a:rPr lang="en-US" altLang="ja-JP" sz="1400" b="1" dirty="0" smtClean="0">
                <a:ea typeface="ＭＳ Ｐゴシック" charset="-128"/>
              </a:rPr>
              <a:t>802.15-13-0694-00-0dep</a:t>
            </a:r>
            <a:endParaRPr lang="en-US" altLang="ja-JP" sz="1400" b="1" dirty="0">
              <a:ea typeface="ＭＳ Ｐゴシック"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dirty="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Tree>
  </p:cSld>
  <p:clrMap bg1="lt1" tx1="dk1" bg2="lt2" tx2="dk2" accent1="accent1" accent2="accent2" accent3="accent3" accent4="accent4" accent5="accent5" accent6="accent6" hlink="hlink" folHlink="folHlink"/>
  <p:sldLayoutIdLst>
    <p:sldLayoutId id="2147483649" r:id="rId1"/>
    <p:sldLayoutId id="2147483660" r:id="rId2"/>
    <p:sldLayoutId id="2147483651" r:id="rId3"/>
    <p:sldLayoutId id="2147483652" r:id="rId4"/>
    <p:sldLayoutId id="2147483654" r:id="rId5"/>
    <p:sldLayoutId id="2147483655" r:id="rId6"/>
  </p:sldLayoutIdLst>
  <p:timing>
    <p:tnLst>
      <p:par>
        <p:cTn id="1" dur="indefinite" restart="never" nodeType="tmRoot"/>
      </p:par>
    </p:tnLst>
  </p:timing>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1"/>
          <p:cNvSpPr>
            <a:spLocks noGrp="1"/>
          </p:cNvSpPr>
          <p:nvPr>
            <p:ph type="dt" sz="half" idx="10"/>
          </p:nvPr>
        </p:nvSpPr>
        <p:spPr/>
        <p:txBody>
          <a:bodyPr/>
          <a:lstStyle/>
          <a:p>
            <a:r>
              <a:rPr lang="en-US" altLang="ja-JP" dirty="0" smtClean="0"/>
              <a:t>November 2013</a:t>
            </a:r>
            <a:endParaRPr lang="en-US" altLang="ja-JP" dirty="0"/>
          </a:p>
        </p:txBody>
      </p:sp>
      <p:sp>
        <p:nvSpPr>
          <p:cNvPr id="5" name="フッター プレースホルダー 2"/>
          <p:cNvSpPr>
            <a:spLocks noGrp="1"/>
          </p:cNvSpPr>
          <p:nvPr>
            <p:ph type="ftr" sz="quarter" idx="11"/>
          </p:nvPr>
        </p:nvSpPr>
        <p:spPr/>
        <p:txBody>
          <a:bodyPr/>
          <a:lstStyle/>
          <a:p>
            <a:r>
              <a:rPr lang="en-US" altLang="ja-JP" dirty="0" smtClean="0"/>
              <a:t>Shoichi Kitazawa (ATR)</a:t>
            </a:r>
            <a:endParaRPr lang="en-US" altLang="ja-JP" dirty="0"/>
          </a:p>
        </p:txBody>
      </p:sp>
      <p:sp>
        <p:nvSpPr>
          <p:cNvPr id="6" name="スライド番号プレースホルダー 3"/>
          <p:cNvSpPr>
            <a:spLocks noGrp="1"/>
          </p:cNvSpPr>
          <p:nvPr>
            <p:ph type="sldNum" sz="quarter" idx="12"/>
          </p:nvPr>
        </p:nvSpPr>
        <p:spPr/>
        <p:txBody>
          <a:bodyPr/>
          <a:lstStyle/>
          <a:p>
            <a:r>
              <a:rPr lang="en-US" altLang="ja-JP" dirty="0"/>
              <a:t>Slide </a:t>
            </a:r>
            <a:fld id="{372F3947-031E-4295-B632-0BF31AAEF223}" type="slidenum">
              <a:rPr lang="en-US" altLang="ja-JP"/>
              <a:pPr/>
              <a:t>1</a:t>
            </a:fld>
            <a:endParaRPr lang="en-US" altLang="ja-JP" dirty="0"/>
          </a:p>
        </p:txBody>
      </p:sp>
      <p:sp>
        <p:nvSpPr>
          <p:cNvPr id="27651" name="Rectangle 3"/>
          <p:cNvSpPr>
            <a:spLocks noChangeArrowheads="1"/>
          </p:cNvSpPr>
          <p:nvPr/>
        </p:nvSpPr>
        <p:spPr bwMode="auto">
          <a:xfrm>
            <a:off x="152400" y="609600"/>
            <a:ext cx="8991600" cy="57195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endParaRPr lang="en-US" altLang="ja-JP" sz="1600" dirty="0">
              <a:solidFill>
                <a:schemeClr val="tx2"/>
              </a:solidFill>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a:t>
            </a:r>
            <a:r>
              <a:rPr lang="en-US" altLang="ja-JP" sz="1600" dirty="0" smtClean="0">
                <a:ea typeface="ＭＳ Ｐゴシック" charset="-128"/>
              </a:rPr>
              <a:t>[IG DEP </a:t>
            </a:r>
            <a:r>
              <a:rPr lang="en-US" altLang="ja-JP" sz="1600" dirty="0" smtClean="0">
                <a:ea typeface="ＭＳ Ｐゴシック" charset="-128"/>
              </a:rPr>
              <a:t>Opening Information for November 2013]</a:t>
            </a:r>
            <a:r>
              <a:rPr lang="en-US" altLang="ja-JP" sz="1600" dirty="0">
                <a:ea typeface="ＭＳ Ｐゴシック" charset="-128"/>
              </a:rPr>
              <a:t>	</a:t>
            </a:r>
          </a:p>
          <a:p>
            <a:r>
              <a:rPr lang="en-US" altLang="ja-JP" sz="1600" b="1" dirty="0">
                <a:ea typeface="ＭＳ Ｐゴシック" charset="-128"/>
              </a:rPr>
              <a:t>Date Submitted: </a:t>
            </a:r>
            <a:r>
              <a:rPr lang="en-US" altLang="ja-JP" sz="1600" dirty="0" smtClean="0">
                <a:ea typeface="ＭＳ Ｐゴシック" charset="-128"/>
              </a:rPr>
              <a:t>[12 November, 2013]</a:t>
            </a:r>
            <a:r>
              <a:rPr lang="en-US" altLang="ja-JP" sz="1600" dirty="0">
                <a:ea typeface="ＭＳ Ｐゴシック" charset="-128"/>
              </a:rPr>
              <a:t>	</a:t>
            </a:r>
          </a:p>
          <a:p>
            <a:r>
              <a:rPr lang="en-US" altLang="ja-JP" sz="1600" b="1" dirty="0">
                <a:ea typeface="ＭＳ Ｐゴシック" charset="-128"/>
              </a:rPr>
              <a:t>Source:</a:t>
            </a:r>
            <a:r>
              <a:rPr lang="en-US" altLang="ja-JP" sz="1600" dirty="0">
                <a:ea typeface="ＭＳ Ｐゴシック" charset="-128"/>
              </a:rPr>
              <a:t> </a:t>
            </a:r>
            <a:r>
              <a:rPr lang="en-US" altLang="ja-JP" sz="1600" dirty="0" smtClean="0">
                <a:ea typeface="ＭＳ Ｐゴシック" charset="-128"/>
              </a:rPr>
              <a:t> </a:t>
            </a:r>
            <a:r>
              <a:rPr lang="en-US" altLang="ja-JP" sz="1600" dirty="0" smtClean="0">
                <a:ea typeface="ＭＳ Ｐゴシック" charset="-128"/>
              </a:rPr>
              <a:t>[</a:t>
            </a:r>
            <a:r>
              <a:rPr lang="en-US" altLang="ja-JP" sz="1600" dirty="0">
                <a:ea typeface="ＭＳ Ｐゴシック" charset="-128"/>
              </a:rPr>
              <a:t>Ryuji </a:t>
            </a:r>
            <a:r>
              <a:rPr lang="en-US" altLang="ja-JP" sz="1600" dirty="0" smtClean="0">
                <a:ea typeface="ＭＳ Ｐゴシック" charset="-128"/>
              </a:rPr>
              <a:t>Kohno1,2,3] </a:t>
            </a:r>
            <a:r>
              <a:rPr lang="en-US" altLang="ja-JP" sz="1600" dirty="0">
                <a:ea typeface="ＭＳ Ｐゴシック" charset="-128"/>
              </a:rPr>
              <a:t>[1;Yokohama National University, 2;Centre for Wireless Communications(CWC), University of Oulu, 3;University of Oulu Research Institute Japan CWC-Nippon]                                  </a:t>
            </a:r>
          </a:p>
          <a:p>
            <a:r>
              <a:rPr lang="en-US" altLang="ja-JP" sz="1600" dirty="0">
                <a:ea typeface="ＭＳ Ｐゴシック" charset="-128"/>
              </a:rPr>
              <a:t>Address [1; 79-5 </a:t>
            </a:r>
            <a:r>
              <a:rPr lang="en-US" altLang="ja-JP" sz="1600" dirty="0" err="1">
                <a:ea typeface="ＭＳ Ｐゴシック" charset="-128"/>
              </a:rPr>
              <a:t>Tokiwadai</a:t>
            </a:r>
            <a:r>
              <a:rPr lang="en-US" altLang="ja-JP" sz="1600" dirty="0">
                <a:ea typeface="ＭＳ Ｐゴシック" charset="-128"/>
              </a:rPr>
              <a:t>, Hodogaya-</a:t>
            </a:r>
            <a:r>
              <a:rPr lang="en-US" altLang="ja-JP" sz="1600" dirty="0" err="1">
                <a:ea typeface="ＭＳ Ｐゴシック" charset="-128"/>
              </a:rPr>
              <a:t>ku</a:t>
            </a:r>
            <a:r>
              <a:rPr lang="en-US" altLang="ja-JP" sz="1600" dirty="0">
                <a:ea typeface="ＭＳ Ｐゴシック" charset="-128"/>
              </a:rPr>
              <a:t>, Yokohama, Japan 240-8501</a:t>
            </a:r>
          </a:p>
          <a:p>
            <a:r>
              <a:rPr lang="en-US" altLang="ja-JP" sz="1600" dirty="0">
                <a:ea typeface="ＭＳ Ｐゴシック" charset="-128"/>
              </a:rPr>
              <a:t>                2; </a:t>
            </a:r>
            <a:r>
              <a:rPr lang="en-US" altLang="ja-JP" sz="1600" dirty="0" err="1">
                <a:ea typeface="ＭＳ Ｐゴシック" charset="-128"/>
              </a:rPr>
              <a:t>Linnanmaa</a:t>
            </a:r>
            <a:r>
              <a:rPr lang="en-US" altLang="ja-JP" sz="1600" dirty="0">
                <a:ea typeface="ＭＳ Ｐゴシック" charset="-128"/>
              </a:rPr>
              <a:t>, P.O. Box 4500, FIN-90570 Oulu, Finland FI-90014</a:t>
            </a:r>
          </a:p>
          <a:p>
            <a:r>
              <a:rPr lang="en-US" altLang="ja-JP" sz="1600" dirty="0">
                <a:ea typeface="ＭＳ Ｐゴシック" charset="-128"/>
              </a:rPr>
              <a:t>                3; Yokohama Mitsui Bldg. 15F, 1-1-2 Takashima, Nishi-</a:t>
            </a:r>
            <a:r>
              <a:rPr lang="en-US" altLang="ja-JP" sz="1600" dirty="0" err="1">
                <a:ea typeface="ＭＳ Ｐゴシック" charset="-128"/>
              </a:rPr>
              <a:t>ku,Yokohama</a:t>
            </a:r>
            <a:r>
              <a:rPr lang="en-US" altLang="ja-JP" sz="1600" dirty="0">
                <a:ea typeface="ＭＳ Ｐゴシック" charset="-128"/>
              </a:rPr>
              <a:t>, Japan 220-0011]</a:t>
            </a:r>
          </a:p>
          <a:p>
            <a:r>
              <a:rPr lang="en-US" altLang="ja-JP" sz="1600" dirty="0">
                <a:ea typeface="ＭＳ Ｐゴシック" charset="-128"/>
              </a:rPr>
              <a:t>Voice:[1; +81-45-339-4115, 2:+358-8-553-2849], FAX: [+81-45-338-1157], </a:t>
            </a:r>
          </a:p>
          <a:p>
            <a:r>
              <a:rPr lang="en-US" altLang="ja-JP" sz="1600" dirty="0">
                <a:ea typeface="ＭＳ Ｐゴシック" charset="-128"/>
              </a:rPr>
              <a:t>Email:[kohno@ynu.ac.jp, ryuji.kohno@oulu.fi, jhaapola@ee.oulu.fi] Re: []</a:t>
            </a:r>
          </a:p>
          <a:p>
            <a:pPr>
              <a:spcBef>
                <a:spcPts val="600"/>
              </a:spcBef>
              <a:spcAft>
                <a:spcPts val="600"/>
              </a:spcAft>
            </a:pPr>
            <a:r>
              <a:rPr lang="en-US" altLang="ja-JP" sz="1600" b="1" dirty="0" smtClean="0">
                <a:solidFill>
                  <a:schemeClr val="tx2"/>
                </a:solidFill>
                <a:ea typeface="ＭＳ Ｐゴシック" charset="-128"/>
              </a:rPr>
              <a:t>Re</a:t>
            </a:r>
            <a:r>
              <a:rPr lang="en-US" altLang="ja-JP" sz="1600" b="1" dirty="0">
                <a:solidFill>
                  <a:schemeClr val="tx2"/>
                </a:solidFill>
                <a:ea typeface="ＭＳ Ｐゴシック" charset="-128"/>
              </a:rPr>
              <a:t>:</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a:t>
            </a:r>
            <a:endParaRPr lang="en-US" altLang="ja-JP" sz="1600" dirty="0">
              <a:solidFill>
                <a:schemeClr val="tx2"/>
              </a:solidFill>
              <a:ea typeface="ＭＳ Ｐゴシック" charset="-128"/>
            </a:endParaRPr>
          </a:p>
          <a:p>
            <a:pPr>
              <a:spcBef>
                <a:spcPts val="100"/>
              </a:spcBef>
              <a:spcAft>
                <a:spcPts val="100"/>
              </a:spcAft>
            </a:pPr>
            <a:r>
              <a:rPr lang="en-US" altLang="ja-JP" dirty="0">
                <a:solidFill>
                  <a:schemeClr val="accent2"/>
                </a:solidFill>
                <a:ea typeface="ＭＳ Ｐゴシック" charset="-128"/>
              </a:rPr>
              <a:t>	</a:t>
            </a:r>
            <a:endParaRPr lang="en-US" altLang="ja-JP" dirty="0">
              <a:solidFill>
                <a:schemeClr val="tx2"/>
              </a:solidFill>
              <a:ea typeface="ＭＳ Ｐゴシック" charset="-128"/>
            </a:endParaRPr>
          </a:p>
          <a:p>
            <a:pPr>
              <a:spcBef>
                <a:spcPts val="600"/>
              </a:spcBef>
              <a:spcAft>
                <a:spcPts val="600"/>
              </a:spcAft>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[This document contains opening information and meeting agenda for the </a:t>
            </a:r>
            <a:r>
              <a:rPr lang="en-US" altLang="ja-JP" sz="1600" dirty="0" smtClean="0">
                <a:solidFill>
                  <a:schemeClr val="tx2"/>
                </a:solidFill>
                <a:ea typeface="ＭＳ Ｐゴシック" charset="-128"/>
              </a:rPr>
              <a:t>IG DEP </a:t>
            </a:r>
            <a:r>
              <a:rPr lang="en-US" altLang="ja-JP" sz="1600" dirty="0" smtClean="0">
                <a:solidFill>
                  <a:schemeClr val="tx2"/>
                </a:solidFill>
                <a:ea typeface="ＭＳ Ｐゴシック" charset="-128"/>
              </a:rPr>
              <a:t>meeting.]</a:t>
            </a:r>
            <a:endParaRPr lang="en-US" altLang="ja-JP" sz="1600" dirty="0">
              <a:solidFill>
                <a:schemeClr val="tx2"/>
              </a:solidFill>
              <a:ea typeface="ＭＳ Ｐゴシック" charset="-128"/>
            </a:endParaRPr>
          </a:p>
          <a:p>
            <a:pPr>
              <a:spcBef>
                <a:spcPts val="600"/>
              </a:spcBef>
              <a:spcAft>
                <a:spcPts val="600"/>
              </a:spcAft>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a:t>
            </a:r>
            <a:r>
              <a:rPr lang="en-US" altLang="ja-JP" sz="1600" dirty="0" smtClean="0">
                <a:ea typeface="ＭＳ Ｐゴシック" charset="-128"/>
              </a:rPr>
              <a:t>[information]</a:t>
            </a:r>
            <a:endParaRPr lang="en-US" altLang="ja-JP" sz="1600" dirty="0">
              <a:ea typeface="ＭＳ Ｐゴシック" charset="-128"/>
            </a:endParaRPr>
          </a:p>
          <a:p>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idx="1"/>
          </p:nvPr>
        </p:nvSpPr>
        <p:spPr>
          <a:xfrm>
            <a:off x="395536" y="1693168"/>
            <a:ext cx="8640960" cy="4328120"/>
          </a:xfrm>
          <a:ln/>
        </p:spPr>
        <p:txBody>
          <a:bodyPr>
            <a:normAutofit/>
          </a:bodyPr>
          <a:lstStyle/>
          <a:p>
            <a:r>
              <a:rPr lang="en-US" altLang="ja-JP" sz="2400" dirty="0" smtClean="0"/>
              <a:t>IG DEP </a:t>
            </a:r>
            <a:r>
              <a:rPr lang="en-US" altLang="ja-JP" sz="2400" dirty="0" smtClean="0"/>
              <a:t>meeting call to order</a:t>
            </a:r>
          </a:p>
          <a:p>
            <a:r>
              <a:rPr lang="en-US" altLang="ja-JP" sz="2400" dirty="0" smtClean="0"/>
              <a:t>Call for essential patents and policies &amp; procedures reminder </a:t>
            </a:r>
          </a:p>
          <a:p>
            <a:r>
              <a:rPr lang="en-US" altLang="ja-JP" sz="2400" dirty="0" smtClean="0"/>
              <a:t>Approve meeting minutes</a:t>
            </a:r>
          </a:p>
          <a:p>
            <a:r>
              <a:rPr lang="en-US" altLang="ja-JP" sz="2400" dirty="0" smtClean="0"/>
              <a:t>Presentations</a:t>
            </a:r>
          </a:p>
          <a:p>
            <a:pPr marL="0" indent="0">
              <a:buNone/>
            </a:pPr>
            <a:r>
              <a:rPr lang="en-US" altLang="ja-JP" sz="2400" dirty="0"/>
              <a:t> </a:t>
            </a:r>
            <a:r>
              <a:rPr lang="en-US" altLang="ja-JP" sz="2400" dirty="0" smtClean="0"/>
              <a:t>    1</a:t>
            </a:r>
            <a:r>
              <a:rPr lang="en-US" altLang="ja-JP" sz="2400" dirty="0"/>
              <a:t>. </a:t>
            </a:r>
            <a:r>
              <a:rPr lang="en-US" altLang="ja-JP" sz="2400" dirty="0" smtClean="0"/>
              <a:t>Focused use case and possible time line</a:t>
            </a:r>
          </a:p>
          <a:p>
            <a:pPr marL="0" indent="0">
              <a:buNone/>
            </a:pPr>
            <a:r>
              <a:rPr lang="en-US" altLang="ja-JP" sz="2000" dirty="0"/>
              <a:t> </a:t>
            </a:r>
            <a:r>
              <a:rPr lang="en-US" altLang="ja-JP" sz="2000" dirty="0" smtClean="0"/>
              <a:t>        (IEEE802.15-13-0416-00-0dep)</a:t>
            </a:r>
          </a:p>
          <a:p>
            <a:pPr marL="0" indent="0">
              <a:buNone/>
            </a:pPr>
            <a:r>
              <a:rPr lang="en-US" altLang="ja-JP" sz="2400" dirty="0"/>
              <a:t> </a:t>
            </a:r>
            <a:r>
              <a:rPr lang="en-US" altLang="ja-JP" sz="2400" dirty="0" smtClean="0"/>
              <a:t>    2. ETSI smart-BAN project report</a:t>
            </a:r>
          </a:p>
          <a:p>
            <a:r>
              <a:rPr lang="en-US" altLang="ja-JP" sz="2400" dirty="0" smtClean="0"/>
              <a:t>Report on progress to SG</a:t>
            </a:r>
            <a:endParaRPr lang="en-US" altLang="ja-JP" sz="2400" dirty="0" smtClean="0"/>
          </a:p>
          <a:p>
            <a:r>
              <a:rPr lang="en-US" altLang="ja-JP" sz="2400" dirty="0" smtClean="0"/>
              <a:t>Plan </a:t>
            </a:r>
            <a:r>
              <a:rPr lang="en-US" altLang="ja-JP" sz="2400" dirty="0"/>
              <a:t>for </a:t>
            </a:r>
            <a:r>
              <a:rPr lang="en-US" altLang="ja-JP" sz="2400" dirty="0" smtClean="0"/>
              <a:t>January meeting and schedule </a:t>
            </a:r>
            <a:r>
              <a:rPr lang="en-US" altLang="ja-JP" sz="2400" dirty="0" err="1"/>
              <a:t>Telecon</a:t>
            </a:r>
            <a:r>
              <a:rPr lang="en-US" altLang="ja-JP" sz="2400" dirty="0"/>
              <a:t> </a:t>
            </a:r>
            <a:r>
              <a:rPr lang="en-US" altLang="ja-JP" sz="2400" dirty="0" smtClean="0"/>
              <a:t>times</a:t>
            </a:r>
            <a:endParaRPr lang="en-US" altLang="ja-JP" sz="2400" dirty="0">
              <a:ea typeface="ＭＳ Ｐゴシック" pitchFamily="50" charset="-128"/>
            </a:endParaRPr>
          </a:p>
          <a:p>
            <a:pPr marL="0" indent="0">
              <a:buNone/>
            </a:pPr>
            <a:endParaRPr lang="en-US" altLang="ja-JP" sz="2200" dirty="0" smtClean="0"/>
          </a:p>
          <a:p>
            <a:endParaRPr lang="en-US" altLang="ja-JP" sz="2200" dirty="0" smtClean="0"/>
          </a:p>
        </p:txBody>
      </p:sp>
      <p:sp>
        <p:nvSpPr>
          <p:cNvPr id="4098" name="Rectangle 2"/>
          <p:cNvSpPr>
            <a:spLocks noGrp="1" noChangeArrowheads="1"/>
          </p:cNvSpPr>
          <p:nvPr>
            <p:ph type="title"/>
          </p:nvPr>
        </p:nvSpPr>
        <p:spPr>
          <a:ln/>
        </p:spPr>
        <p:txBody>
          <a:bodyPr/>
          <a:lstStyle/>
          <a:p>
            <a:r>
              <a:rPr lang="en-US" altLang="ja-JP" dirty="0" smtClean="0"/>
              <a:t>Agenda items for the week</a:t>
            </a:r>
            <a:endParaRPr lang="ja-JP" altLang="ja-JP" dirty="0"/>
          </a:p>
        </p:txBody>
      </p:sp>
      <p:sp>
        <p:nvSpPr>
          <p:cNvPr id="5" name="フッター プレースホルダー 4"/>
          <p:cNvSpPr>
            <a:spLocks noGrp="1"/>
          </p:cNvSpPr>
          <p:nvPr>
            <p:ph type="ftr" sz="quarter" idx="11"/>
          </p:nvPr>
        </p:nvSpPr>
        <p:spPr/>
        <p:txBody>
          <a:bodyPr/>
          <a:lstStyle/>
          <a:p>
            <a:r>
              <a:rPr lang="en-US" altLang="ja-JP" dirty="0"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10</a:t>
            </a:fld>
            <a:endParaRPr lang="en-US" altLang="ja-JP" dirty="0"/>
          </a:p>
        </p:txBody>
      </p:sp>
      <p:sp>
        <p:nvSpPr>
          <p:cNvPr id="4" name="日付プレースホルダー 3"/>
          <p:cNvSpPr>
            <a:spLocks noGrp="1"/>
          </p:cNvSpPr>
          <p:nvPr>
            <p:ph type="dt" sz="half" idx="10"/>
          </p:nvPr>
        </p:nvSpPr>
        <p:spPr/>
        <p:txBody>
          <a:bodyPr/>
          <a:lstStyle/>
          <a:p>
            <a:r>
              <a:rPr lang="en-US" altLang="ja-JP" smtClean="0"/>
              <a:t>November 2013</a:t>
            </a:r>
            <a:endParaRPr lang="en-US" altLang="ja-JP"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pPr marL="514350" indent="-514350">
              <a:buFont typeface="+mj-lt"/>
              <a:buAutoNum type="arabicPeriod"/>
            </a:pPr>
            <a:endParaRPr kumimoji="1" lang="ja-JP" altLang="en-US" dirty="0"/>
          </a:p>
        </p:txBody>
      </p:sp>
      <p:sp>
        <p:nvSpPr>
          <p:cNvPr id="3" name="タイトル 2"/>
          <p:cNvSpPr>
            <a:spLocks noGrp="1"/>
          </p:cNvSpPr>
          <p:nvPr>
            <p:ph type="title"/>
          </p:nvPr>
        </p:nvSpPr>
        <p:spPr/>
        <p:txBody>
          <a:bodyPr/>
          <a:lstStyle/>
          <a:p>
            <a:r>
              <a:rPr lang="en-US" altLang="ja-JP" dirty="0"/>
              <a:t>Conference call times</a:t>
            </a:r>
            <a:endParaRPr kumimoji="1" lang="ja-JP" altLang="en-US" dirty="0"/>
          </a:p>
        </p:txBody>
      </p:sp>
      <p:sp>
        <p:nvSpPr>
          <p:cNvPr id="4" name="フッター プレースホルダー 3"/>
          <p:cNvSpPr>
            <a:spLocks noGrp="1"/>
          </p:cNvSpPr>
          <p:nvPr>
            <p:ph type="ftr" sz="quarter" idx="11"/>
          </p:nvPr>
        </p:nvSpPr>
        <p:spPr/>
        <p:txBody>
          <a:bodyPr/>
          <a:lstStyle/>
          <a:p>
            <a:r>
              <a:rPr lang="en-US" altLang="ja-JP" dirty="0" smtClean="0"/>
              <a:t>Shoichi Kitazawa (ATR)</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dirty="0" smtClean="0"/>
              <a:t>Slide </a:t>
            </a:r>
            <a:fld id="{17C47D4F-CAA3-4307-B0EF-8C4B3E0CF21D}" type="slidenum">
              <a:rPr lang="en-US" altLang="ja-JP" smtClean="0"/>
              <a:pPr/>
              <a:t>11</a:t>
            </a:fld>
            <a:endParaRPr lang="en-US" altLang="ja-JP" dirty="0"/>
          </a:p>
        </p:txBody>
      </p:sp>
      <p:sp>
        <p:nvSpPr>
          <p:cNvPr id="6" name="日付プレースホルダー 5"/>
          <p:cNvSpPr>
            <a:spLocks noGrp="1"/>
          </p:cNvSpPr>
          <p:nvPr>
            <p:ph type="dt" sz="half" idx="10"/>
          </p:nvPr>
        </p:nvSpPr>
        <p:spPr/>
        <p:txBody>
          <a:bodyPr/>
          <a:lstStyle/>
          <a:p>
            <a:r>
              <a:rPr lang="en-US" altLang="ja-JP" smtClean="0"/>
              <a:t>November 2013</a:t>
            </a:r>
            <a:endParaRPr lang="en-US" altLang="ja-JP" dirty="0"/>
          </a:p>
        </p:txBody>
      </p:sp>
    </p:spTree>
    <p:extLst>
      <p:ext uri="{BB962C8B-B14F-4D97-AF65-F5344CB8AC3E}">
        <p14:creationId xmlns:p14="http://schemas.microsoft.com/office/powerpoint/2010/main" val="196841966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a:xfrm>
            <a:off x="683568" y="381000"/>
            <a:ext cx="1600200" cy="212725"/>
          </a:xfrm>
        </p:spPr>
        <p:txBody>
          <a:bodyPr/>
          <a:lstStyle/>
          <a:p>
            <a:r>
              <a:rPr lang="en-US" altLang="ja-JP" smtClean="0"/>
              <a:t>November 2013</a:t>
            </a:r>
            <a:endParaRPr lang="en-US" altLang="ja-JP" dirty="0"/>
          </a:p>
        </p:txBody>
      </p:sp>
      <p:sp>
        <p:nvSpPr>
          <p:cNvPr id="5" name="フッター プレースホルダー 4"/>
          <p:cNvSpPr>
            <a:spLocks noGrp="1"/>
          </p:cNvSpPr>
          <p:nvPr>
            <p:ph type="ftr" sz="quarter" idx="11"/>
          </p:nvPr>
        </p:nvSpPr>
        <p:spPr>
          <a:xfrm>
            <a:off x="5484168" y="6475413"/>
            <a:ext cx="3124200" cy="182562"/>
          </a:xfrm>
        </p:spPr>
        <p:txBody>
          <a:bodyPr/>
          <a:lstStyle/>
          <a:p>
            <a:r>
              <a:rPr lang="en-US" altLang="ja-JP" dirty="0" smtClean="0"/>
              <a:t>Shoichi Kitazawa (ATR)</a:t>
            </a:r>
            <a:endParaRPr lang="en-US" altLang="ja-JP" dirty="0"/>
          </a:p>
        </p:txBody>
      </p:sp>
      <p:sp>
        <p:nvSpPr>
          <p:cNvPr id="6" name="スライド番号プレースホルダー 5"/>
          <p:cNvSpPr>
            <a:spLocks noGrp="1"/>
          </p:cNvSpPr>
          <p:nvPr>
            <p:ph type="sldNum" sz="quarter" idx="12"/>
          </p:nvPr>
        </p:nvSpPr>
        <p:spPr>
          <a:xfrm>
            <a:off x="4342756" y="6475413"/>
            <a:ext cx="530225" cy="182562"/>
          </a:xfrm>
        </p:spPr>
        <p:txBody>
          <a:bodyPr/>
          <a:lstStyle/>
          <a:p>
            <a:r>
              <a:rPr lang="en-US" altLang="ja-JP" dirty="0"/>
              <a:t>Slide </a:t>
            </a:r>
            <a:fld id="{E1A173A1-C39B-41EB-BCF2-B522BCC141FC}" type="slidenum">
              <a:rPr lang="en-US" altLang="ja-JP"/>
              <a:pPr/>
              <a:t>2</a:t>
            </a:fld>
            <a:endParaRPr lang="en-US" altLang="ja-JP" dirty="0"/>
          </a:p>
        </p:txBody>
      </p:sp>
      <p:sp>
        <p:nvSpPr>
          <p:cNvPr id="26626" name="Rectangle 2"/>
          <p:cNvSpPr>
            <a:spLocks noGrp="1" noChangeArrowheads="1"/>
          </p:cNvSpPr>
          <p:nvPr>
            <p:ph type="ctrTitle"/>
          </p:nvPr>
        </p:nvSpPr>
        <p:spPr>
          <a:xfrm>
            <a:off x="755576" y="2286000"/>
            <a:ext cx="7558608" cy="2223120"/>
          </a:xfrm>
        </p:spPr>
        <p:txBody>
          <a:bodyPr/>
          <a:lstStyle/>
          <a:p>
            <a:r>
              <a:rPr lang="en-US" altLang="ja-JP" b="1" dirty="0">
                <a:ea typeface="ＭＳ Ｐゴシック" pitchFamily="50" charset="-128"/>
              </a:rPr>
              <a:t>IEEE 802.15 </a:t>
            </a:r>
            <a:r>
              <a:rPr lang="en-US" altLang="ja-JP" b="1" dirty="0">
                <a:ea typeface="ＭＳ Ｐゴシック" pitchFamily="50" charset="-128"/>
              </a:rPr>
              <a:t>I</a:t>
            </a:r>
            <a:r>
              <a:rPr lang="en-US" altLang="ja-JP" b="1" dirty="0" smtClean="0">
                <a:ea typeface="ＭＳ Ｐゴシック" pitchFamily="50" charset="-128"/>
              </a:rPr>
              <a:t>G DEP </a:t>
            </a:r>
            <a:r>
              <a:rPr lang="en-US" altLang="ja-JP" b="1" dirty="0" smtClean="0">
                <a:ea typeface="ＭＳ Ｐゴシック" pitchFamily="50" charset="-128"/>
              </a:rPr>
              <a:t/>
            </a:r>
            <a:br>
              <a:rPr lang="en-US" altLang="ja-JP" b="1" dirty="0" smtClean="0">
                <a:ea typeface="ＭＳ Ｐゴシック" pitchFamily="50" charset="-128"/>
              </a:rPr>
            </a:br>
            <a:r>
              <a:rPr lang="en-US" altLang="ja-JP" b="1" dirty="0">
                <a:ea typeface="ＭＳ Ｐゴシック" pitchFamily="50" charset="-128"/>
              </a:rPr>
              <a:t/>
            </a:r>
            <a:br>
              <a:rPr lang="en-US" altLang="ja-JP" b="1" dirty="0">
                <a:ea typeface="ＭＳ Ｐゴシック" pitchFamily="50" charset="-128"/>
              </a:rPr>
            </a:br>
            <a:r>
              <a:rPr lang="en-US" altLang="ja-JP" dirty="0" smtClean="0">
                <a:ea typeface="ＭＳ Ｐゴシック" pitchFamily="50" charset="-128"/>
              </a:rPr>
              <a:t>Opening </a:t>
            </a:r>
            <a:r>
              <a:rPr lang="en-US" altLang="ja-JP" dirty="0">
                <a:ea typeface="ＭＳ Ｐゴシック" pitchFamily="50" charset="-128"/>
              </a:rPr>
              <a:t>Information</a:t>
            </a:r>
            <a:br>
              <a:rPr lang="en-US" altLang="ja-JP" dirty="0">
                <a:ea typeface="ＭＳ Ｐゴシック" pitchFamily="50" charset="-128"/>
              </a:rPr>
            </a:br>
            <a:r>
              <a:rPr lang="en-US" altLang="ja-JP" dirty="0">
                <a:ea typeface="ＭＳ Ｐゴシック" pitchFamily="50" charset="-128"/>
              </a:rPr>
              <a:t/>
            </a:r>
            <a:br>
              <a:rPr lang="en-US" altLang="ja-JP" dirty="0">
                <a:ea typeface="ＭＳ Ｐゴシック" pitchFamily="50" charset="-128"/>
              </a:rPr>
            </a:br>
            <a:r>
              <a:rPr lang="en-US" altLang="ja-JP" dirty="0" smtClean="0">
                <a:ea typeface="ＭＳ Ｐゴシック" pitchFamily="50" charset="-128"/>
              </a:rPr>
              <a:t>Dallas, TX</a:t>
            </a:r>
            <a:r>
              <a:rPr lang="en-US" altLang="ja-JP" dirty="0">
                <a:ea typeface="ＭＳ Ｐゴシック" pitchFamily="50" charset="-128"/>
              </a:rPr>
              <a:t/>
            </a:r>
            <a:br>
              <a:rPr lang="en-US" altLang="ja-JP" dirty="0">
                <a:ea typeface="ＭＳ Ｐゴシック" pitchFamily="50" charset="-128"/>
              </a:rPr>
            </a:br>
            <a:r>
              <a:rPr lang="en-US" altLang="ja-JP" dirty="0" smtClean="0">
                <a:ea typeface="ＭＳ Ｐゴシック" pitchFamily="50" charset="-128"/>
              </a:rPr>
              <a:t>November 12, </a:t>
            </a:r>
            <a:r>
              <a:rPr lang="en-US" altLang="ja-JP" dirty="0">
                <a:ea typeface="ＭＳ Ｐゴシック" pitchFamily="50" charset="-128"/>
              </a:rPr>
              <a:t>2013</a:t>
            </a:r>
            <a:endParaRPr lang="ja-JP" altLang="ja-JP"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pPr marL="457200" indent="-457200"/>
            <a:r>
              <a:rPr lang="en-US" altLang="ja-JP" dirty="0" smtClean="0"/>
              <a:t>https://imat.ieee.org</a:t>
            </a:r>
          </a:p>
          <a:p>
            <a:pPr marL="457200" indent="-457200">
              <a:buNone/>
            </a:pPr>
            <a:endParaRPr lang="en-US" altLang="ja-JP" sz="4400" dirty="0" smtClean="0"/>
          </a:p>
          <a:p>
            <a:pPr marL="457200" indent="-457200">
              <a:buFontTx/>
              <a:buAutoNum type="arabicPeriod"/>
            </a:pPr>
            <a:r>
              <a:rPr lang="en-US" altLang="ja-JP" sz="4000" dirty="0" smtClean="0"/>
              <a:t>Register</a:t>
            </a:r>
            <a:endParaRPr lang="en-US" altLang="ja-JP" sz="4000" dirty="0"/>
          </a:p>
          <a:p>
            <a:pPr marL="457200" indent="-457200">
              <a:buFontTx/>
              <a:buAutoNum type="arabicPeriod"/>
            </a:pPr>
            <a:r>
              <a:rPr lang="en-US" altLang="ja-JP" sz="4000" dirty="0"/>
              <a:t>Indicate </a:t>
            </a:r>
            <a:r>
              <a:rPr lang="en-US" altLang="ja-JP" sz="4000" dirty="0" smtClean="0"/>
              <a:t>attendance</a:t>
            </a:r>
          </a:p>
          <a:p>
            <a:pPr marL="457200" indent="-457200">
              <a:buFontTx/>
              <a:buAutoNum type="arabicPeriod"/>
            </a:pPr>
            <a:r>
              <a:rPr lang="en-US" altLang="ja-JP" sz="4000" dirty="0" smtClean="0"/>
              <a:t>Please sign attendance sheet</a:t>
            </a:r>
            <a:endParaRPr lang="en-US" altLang="ja-JP" sz="4000" dirty="0"/>
          </a:p>
          <a:p>
            <a:endParaRPr kumimoji="1" lang="ja-JP" altLang="en-US" dirty="0"/>
          </a:p>
        </p:txBody>
      </p:sp>
      <p:sp>
        <p:nvSpPr>
          <p:cNvPr id="3" name="タイトル 2"/>
          <p:cNvSpPr>
            <a:spLocks noGrp="1"/>
          </p:cNvSpPr>
          <p:nvPr>
            <p:ph type="title"/>
          </p:nvPr>
        </p:nvSpPr>
        <p:spPr/>
        <p:txBody>
          <a:bodyPr/>
          <a:lstStyle/>
          <a:p>
            <a:r>
              <a:rPr kumimoji="1" lang="en-US" altLang="ja-JP" dirty="0" smtClean="0"/>
              <a:t>Attendance</a:t>
            </a:r>
            <a:endParaRPr kumimoji="1" lang="ja-JP" altLang="en-US" dirty="0"/>
          </a:p>
        </p:txBody>
      </p:sp>
      <p:sp>
        <p:nvSpPr>
          <p:cNvPr id="4" name="フッター プレースホルダー 3"/>
          <p:cNvSpPr>
            <a:spLocks noGrp="1"/>
          </p:cNvSpPr>
          <p:nvPr>
            <p:ph type="ftr" sz="quarter" idx="11"/>
          </p:nvPr>
        </p:nvSpPr>
        <p:spPr/>
        <p:txBody>
          <a:bodyPr/>
          <a:lstStyle/>
          <a:p>
            <a:r>
              <a:rPr lang="en-US" altLang="ja-JP" dirty="0" smtClean="0"/>
              <a:t>Shoichi Kitazawa (ATR)</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dirty="0" smtClean="0"/>
              <a:t>Slide </a:t>
            </a:r>
            <a:fld id="{17C47D4F-CAA3-4307-B0EF-8C4B3E0CF21D}" type="slidenum">
              <a:rPr lang="en-US" altLang="ja-JP" smtClean="0"/>
              <a:pPr/>
              <a:t>3</a:t>
            </a:fld>
            <a:endParaRPr lang="en-US" altLang="ja-JP" dirty="0"/>
          </a:p>
        </p:txBody>
      </p:sp>
      <p:sp>
        <p:nvSpPr>
          <p:cNvPr id="6" name="日付プレースホルダー 5"/>
          <p:cNvSpPr>
            <a:spLocks noGrp="1"/>
          </p:cNvSpPr>
          <p:nvPr>
            <p:ph type="dt" sz="half" idx="10"/>
          </p:nvPr>
        </p:nvSpPr>
        <p:spPr/>
        <p:txBody>
          <a:bodyPr/>
          <a:lstStyle/>
          <a:p>
            <a:r>
              <a:rPr lang="en-US" altLang="ja-JP" smtClean="0"/>
              <a:t>November 2013</a:t>
            </a:r>
            <a:endParaRPr lang="en-US" altLang="ja-JP" dirty="0"/>
          </a:p>
        </p:txBody>
      </p:sp>
    </p:spTree>
    <p:extLst>
      <p:ext uri="{BB962C8B-B14F-4D97-AF65-F5344CB8AC3E}">
        <p14:creationId xmlns:p14="http://schemas.microsoft.com/office/powerpoint/2010/main" val="139324573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lstStyle/>
          <a:p>
            <a:r>
              <a:rPr lang="en-US" altLang="ja-JP" sz="2000" dirty="0" smtClean="0">
                <a:ea typeface="ＭＳ Ｐゴシック" charset="-128"/>
              </a:rPr>
              <a:t>Required notices</a:t>
            </a:r>
          </a:p>
          <a:p>
            <a:pPr lvl="1"/>
            <a:r>
              <a:rPr lang="en-US" altLang="ja-JP" sz="1800" dirty="0" smtClean="0">
                <a:ea typeface="ＭＳ Ｐゴシック" charset="-128"/>
              </a:rPr>
              <a:t>Affiliation FAQ - http://standards.ieee.org/faqs/affiliationFAQ.html</a:t>
            </a:r>
          </a:p>
          <a:p>
            <a:pPr lvl="1"/>
            <a:r>
              <a:rPr lang="en-US" altLang="ja-JP" sz="1800" dirty="0" smtClean="0">
                <a:ea typeface="ＭＳ Ｐゴシック" charset="-128"/>
              </a:rPr>
              <a:t>Anti-Trust FAQ - http://standards.ieee.org/resources/antitrust-guidelines.pdf</a:t>
            </a:r>
          </a:p>
          <a:p>
            <a:pPr lvl="1"/>
            <a:r>
              <a:rPr lang="en-US" altLang="ja-JP" sz="1800" dirty="0" smtClean="0">
                <a:ea typeface="ＭＳ Ｐゴシック" charset="-128"/>
              </a:rPr>
              <a:t>Ethics - http://www.ieee.org/portal/cms_docs/about/CoE_poster.pdf</a:t>
            </a:r>
          </a:p>
          <a:p>
            <a:r>
              <a:rPr lang="en-US" altLang="ja-JP" sz="2000" dirty="0" smtClean="0">
                <a:ea typeface="ＭＳ Ｐゴシック" charset="-128"/>
              </a:rPr>
              <a:t>Chair and Secretary</a:t>
            </a:r>
          </a:p>
          <a:p>
            <a:pPr lvl="1"/>
            <a:r>
              <a:rPr lang="en-US" altLang="ja-JP" sz="1800" dirty="0" smtClean="0">
                <a:ea typeface="ＭＳ Ｐゴシック" charset="-128"/>
              </a:rPr>
              <a:t>Chair is </a:t>
            </a:r>
            <a:r>
              <a:rPr lang="en-US" altLang="ja-JP" sz="1800" dirty="0" smtClean="0">
                <a:ea typeface="ＭＳ Ｐゴシック" charset="-128"/>
              </a:rPr>
              <a:t>Ryuji Kohno(YNU/CWC-Nippon)</a:t>
            </a:r>
            <a:endParaRPr lang="en-US" altLang="ja-JP" sz="1800" dirty="0" smtClean="0">
              <a:ea typeface="ＭＳ Ｐゴシック" charset="-128"/>
            </a:endParaRPr>
          </a:p>
          <a:p>
            <a:pPr lvl="1"/>
            <a:endParaRPr lang="en-US" altLang="ja-JP" sz="1600" dirty="0" smtClean="0">
              <a:ea typeface="ＭＳ Ｐゴシック" charset="-128"/>
            </a:endParaRPr>
          </a:p>
          <a:p>
            <a:pPr lvl="1"/>
            <a:endParaRPr lang="en-US" altLang="ja-JP" sz="1600" dirty="0" smtClean="0">
              <a:ea typeface="ＭＳ Ｐゴシック" charset="-128"/>
            </a:endParaRPr>
          </a:p>
          <a:p>
            <a:endParaRPr kumimoji="1" lang="ja-JP" altLang="en-US" dirty="0"/>
          </a:p>
        </p:txBody>
      </p:sp>
      <p:sp>
        <p:nvSpPr>
          <p:cNvPr id="2" name="タイトル 1"/>
          <p:cNvSpPr>
            <a:spLocks noGrp="1"/>
          </p:cNvSpPr>
          <p:nvPr>
            <p:ph type="title"/>
          </p:nvPr>
        </p:nvSpPr>
        <p:spPr/>
        <p:txBody>
          <a:bodyPr/>
          <a:lstStyle/>
          <a:p>
            <a:r>
              <a:rPr lang="en-US" altLang="ja-JP" dirty="0" smtClean="0">
                <a:ea typeface="ＭＳ Ｐゴシック" charset="-128"/>
              </a:rPr>
              <a:t>Administrative Items</a:t>
            </a:r>
            <a:endParaRPr kumimoji="1" lang="ja-JP" altLang="en-US" dirty="0"/>
          </a:p>
        </p:txBody>
      </p:sp>
      <p:sp>
        <p:nvSpPr>
          <p:cNvPr id="5" name="フッター プレースホルダー 4"/>
          <p:cNvSpPr>
            <a:spLocks noGrp="1"/>
          </p:cNvSpPr>
          <p:nvPr>
            <p:ph type="ftr" sz="quarter" idx="11"/>
          </p:nvPr>
        </p:nvSpPr>
        <p:spPr/>
        <p:txBody>
          <a:bodyPr/>
          <a:lstStyle/>
          <a:p>
            <a:r>
              <a:rPr lang="en-US" altLang="ja-JP" dirty="0"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dirty="0" smtClean="0"/>
              <a:t>Slide </a:t>
            </a:r>
            <a:fld id="{8242A585-2600-43B1-ABC9-06D037E96BAE}" type="slidenum">
              <a:rPr lang="en-US" altLang="ja-JP" smtClean="0"/>
              <a:pPr/>
              <a:t>4</a:t>
            </a:fld>
            <a:endParaRPr lang="en-US" altLang="ja-JP" dirty="0"/>
          </a:p>
        </p:txBody>
      </p:sp>
      <p:sp>
        <p:nvSpPr>
          <p:cNvPr id="4" name="日付プレースホルダー 3"/>
          <p:cNvSpPr>
            <a:spLocks noGrp="1"/>
          </p:cNvSpPr>
          <p:nvPr>
            <p:ph type="dt" sz="half" idx="10"/>
          </p:nvPr>
        </p:nvSpPr>
        <p:spPr/>
        <p:txBody>
          <a:bodyPr/>
          <a:lstStyle/>
          <a:p>
            <a:r>
              <a:rPr lang="en-US" altLang="ja-JP" smtClean="0"/>
              <a:t>November 2013</a:t>
            </a:r>
            <a:endParaRPr lang="en-US" altLang="ja-JP" dirty="0"/>
          </a:p>
        </p:txBody>
      </p:sp>
    </p:spTree>
    <p:extLst>
      <p:ext uri="{BB962C8B-B14F-4D97-AF65-F5344CB8AC3E}">
        <p14:creationId xmlns:p14="http://schemas.microsoft.com/office/powerpoint/2010/main" val="173430971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r>
              <a:rPr lang="en-US" altLang="ja-JP" smtClean="0"/>
              <a:t>November 2013</a:t>
            </a:r>
            <a:endParaRPr lang="en-US" altLang="ja-JP" dirty="0"/>
          </a:p>
        </p:txBody>
      </p:sp>
      <p:sp>
        <p:nvSpPr>
          <p:cNvPr id="5" name="フッター プレースホルダー 4"/>
          <p:cNvSpPr>
            <a:spLocks noGrp="1"/>
          </p:cNvSpPr>
          <p:nvPr>
            <p:ph type="ftr" sz="quarter" idx="11"/>
          </p:nvPr>
        </p:nvSpPr>
        <p:spPr/>
        <p:txBody>
          <a:bodyPr/>
          <a:lstStyle/>
          <a:p>
            <a:r>
              <a:rPr lang="en-US" altLang="ja-JP" dirty="0"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dirty="0" smtClean="0"/>
              <a:t>Slide </a:t>
            </a:r>
            <a:fld id="{8242A585-2600-43B1-ABC9-06D037E96BAE}" type="slidenum">
              <a:rPr lang="en-US" altLang="ja-JP" smtClean="0"/>
              <a:pPr/>
              <a:t>5</a:t>
            </a:fld>
            <a:endParaRPr lang="en-US" altLang="ja-JP" dirty="0"/>
          </a:p>
        </p:txBody>
      </p:sp>
      <p:sp>
        <p:nvSpPr>
          <p:cNvPr id="7" name="Rectangle 1026"/>
          <p:cNvSpPr txBox="1">
            <a:spLocks noChangeArrowheads="1"/>
          </p:cNvSpPr>
          <p:nvPr/>
        </p:nvSpPr>
        <p:spPr>
          <a:xfrm>
            <a:off x="251520" y="502568"/>
            <a:ext cx="8640960" cy="838200"/>
          </a:xfrm>
          <a:prstGeom prst="rect">
            <a:avLst/>
          </a:prstGeom>
        </p:spPr>
        <p:txBody>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US" altLang="ja-JP" sz="3200" u="sng" kern="0" dirty="0" smtClean="0">
                <a:ea typeface="ＭＳ Ｐゴシック" charset="-128"/>
              </a:rPr>
              <a:t>Participants, Patents, and Duty to Inform</a:t>
            </a:r>
            <a:endParaRPr lang="en-US" altLang="ja-JP" sz="3200" kern="0" dirty="0" smtClean="0">
              <a:ea typeface="ＭＳ Ｐゴシック" charset="-128"/>
            </a:endParaRPr>
          </a:p>
        </p:txBody>
      </p:sp>
      <p:sp>
        <p:nvSpPr>
          <p:cNvPr id="8" name="Rectangle 1027"/>
          <p:cNvSpPr txBox="1">
            <a:spLocks noChangeArrowheads="1"/>
          </p:cNvSpPr>
          <p:nvPr/>
        </p:nvSpPr>
        <p:spPr>
          <a:xfrm>
            <a:off x="0" y="1072480"/>
            <a:ext cx="9144000" cy="4876800"/>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algn="ctr">
              <a:buFont typeface="Monotype Sorts" pitchFamily="2" charset="2"/>
              <a:buNone/>
            </a:pPr>
            <a:r>
              <a:rPr lang="en-US" altLang="ja-JP" sz="1600" b="1" kern="0" dirty="0" smtClean="0">
                <a:ea typeface="ＭＳ Ｐゴシック" charset="-128"/>
              </a:rPr>
              <a:t>All participants in this meeting have certain obligations under the IEEE-SA Patent Policy. </a:t>
            </a:r>
          </a:p>
          <a:p>
            <a:pPr lvl="1"/>
            <a:r>
              <a:rPr lang="en-US" altLang="ja-JP" sz="1600" b="1" kern="0" dirty="0" smtClean="0">
                <a:solidFill>
                  <a:srgbClr val="003399"/>
                </a:solidFill>
                <a:ea typeface="ＭＳ Ｐゴシック" charset="-128"/>
              </a:rPr>
              <a:t>Participants [Note: </a:t>
            </a:r>
            <a:r>
              <a:rPr lang="en-GB" sz="1600" b="1" kern="0" dirty="0" smtClean="0">
                <a:solidFill>
                  <a:srgbClr val="003399"/>
                </a:solidFill>
              </a:rPr>
              <a:t>Quoted text excerpted from IEEE-SA Standards Board Bylaws subclause 6.2</a:t>
            </a:r>
            <a:r>
              <a:rPr lang="en-US" altLang="ja-JP" sz="1600" b="1" kern="0" dirty="0" smtClean="0">
                <a:solidFill>
                  <a:srgbClr val="003399"/>
                </a:solidFill>
                <a:ea typeface="ＭＳ Ｐゴシック" charset="-128"/>
              </a:rPr>
              <a:t>]:</a:t>
            </a:r>
          </a:p>
          <a:p>
            <a:pPr lvl="2"/>
            <a:r>
              <a:rPr lang="en-US" altLang="ja-JP" sz="1600" b="1" kern="0" dirty="0" smtClean="0">
                <a:solidFill>
                  <a:srgbClr val="003399"/>
                </a:solidFill>
                <a:ea typeface="ＭＳ Ｐゴシック" charset="-128"/>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ja-JP" sz="1600" kern="0" dirty="0" smtClean="0">
              <a:ea typeface="ＭＳ Ｐゴシック" charset="-128"/>
            </a:endParaRPr>
          </a:p>
          <a:p>
            <a:pPr lvl="3"/>
            <a:r>
              <a:rPr lang="en-US" altLang="ja-JP" sz="1400" b="1" kern="0" dirty="0" smtClean="0">
                <a:solidFill>
                  <a:srgbClr val="003399"/>
                </a:solidFill>
                <a:ea typeface="ＭＳ Ｐゴシック" charset="-128"/>
              </a:rPr>
              <a:t>“Personal awareness” means that the participant “is personally aware that the holder may have a potential Essential Patent Claim,” even if the participant is not personally aware of the specific patents or patent claims</a:t>
            </a:r>
          </a:p>
          <a:p>
            <a:pPr lvl="2"/>
            <a:r>
              <a:rPr lang="en-US" altLang="ja-JP" sz="1600" b="1" kern="0" dirty="0" smtClean="0">
                <a:solidFill>
                  <a:srgbClr val="003399"/>
                </a:solidFill>
                <a:ea typeface="ＭＳ Ｐゴシック" charset="-128"/>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lvl="1"/>
            <a:r>
              <a:rPr lang="en-US" altLang="ja-JP" sz="1600" b="1" kern="0" dirty="0" smtClean="0">
                <a:solidFill>
                  <a:srgbClr val="003399"/>
                </a:solidFill>
                <a:ea typeface="ＭＳ Ｐゴシック" charset="-128"/>
              </a:rPr>
              <a:t>The above does not apply if the patent claim is already the subject of an Accepted Letter of Assurance that applies to the proposed standard(s) under consideration by this group</a:t>
            </a:r>
          </a:p>
          <a:p>
            <a:pPr lvl="1"/>
            <a:r>
              <a:rPr lang="en-US" altLang="ja-JP" sz="1600" b="1" kern="0" dirty="0" smtClean="0">
                <a:solidFill>
                  <a:srgbClr val="003399"/>
                </a:solidFill>
                <a:ea typeface="ＭＳ Ｐゴシック" charset="-128"/>
              </a:rPr>
              <a:t>Early identification of holders of potential Essential Patent Claims is strongly encouraged</a:t>
            </a:r>
          </a:p>
          <a:p>
            <a:pPr lvl="1"/>
            <a:r>
              <a:rPr lang="en-US" altLang="ja-JP" sz="1600" b="1" kern="0" dirty="0" smtClean="0">
                <a:solidFill>
                  <a:srgbClr val="003399"/>
                </a:solidFill>
                <a:ea typeface="ＭＳ Ｐゴシック" charset="-128"/>
              </a:rPr>
              <a:t>No duty to perform a patent search</a:t>
            </a:r>
            <a:endParaRPr lang="en-US" altLang="ja-JP" sz="1600" kern="0" dirty="0" smtClean="0">
              <a:ea typeface="ＭＳ Ｐゴシック" charset="-128"/>
            </a:endParaRPr>
          </a:p>
        </p:txBody>
      </p:sp>
      <p:sp>
        <p:nvSpPr>
          <p:cNvPr id="9" name="Text Box 1028"/>
          <p:cNvSpPr txBox="1">
            <a:spLocks noChangeArrowheads="1"/>
          </p:cNvSpPr>
          <p:nvPr/>
        </p:nvSpPr>
        <p:spPr bwMode="auto">
          <a:xfrm>
            <a:off x="57150" y="6155456"/>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ja-JP" sz="1800" b="1" u="sng" dirty="0">
                <a:ea typeface="ＭＳ Ｐゴシック" charset="-128"/>
              </a:rPr>
              <a:t>Slide #1</a:t>
            </a:r>
          </a:p>
        </p:txBody>
      </p:sp>
    </p:spTree>
    <p:extLst>
      <p:ext uri="{BB962C8B-B14F-4D97-AF65-F5344CB8AC3E}">
        <p14:creationId xmlns:p14="http://schemas.microsoft.com/office/powerpoint/2010/main" val="5872668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1026"/>
          <p:cNvSpPr txBox="1">
            <a:spLocks noChangeArrowheads="1"/>
          </p:cNvSpPr>
          <p:nvPr/>
        </p:nvSpPr>
        <p:spPr>
          <a:xfrm>
            <a:off x="251520" y="502568"/>
            <a:ext cx="8640960" cy="838200"/>
          </a:xfrm>
          <a:prstGeom prst="rect">
            <a:avLst/>
          </a:prstGeom>
        </p:spPr>
        <p:txBody>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GB" altLang="ja-JP" sz="3200" u="sng" kern="0" dirty="0"/>
              <a:t>Patent Related Links</a:t>
            </a:r>
            <a:endParaRPr lang="en-US" altLang="ja-JP" sz="3200" u="sng" kern="0" dirty="0">
              <a:ea typeface="ＭＳ Ｐゴシック" charset="-128"/>
            </a:endParaRPr>
          </a:p>
        </p:txBody>
      </p:sp>
      <p:sp>
        <p:nvSpPr>
          <p:cNvPr id="2" name="日付プレースホルダー 1"/>
          <p:cNvSpPr>
            <a:spLocks noGrp="1"/>
          </p:cNvSpPr>
          <p:nvPr>
            <p:ph type="dt" sz="half" idx="10"/>
          </p:nvPr>
        </p:nvSpPr>
        <p:spPr/>
        <p:txBody>
          <a:bodyPr/>
          <a:lstStyle/>
          <a:p>
            <a:r>
              <a:rPr lang="en-US" altLang="ja-JP" smtClean="0"/>
              <a:t>November 2013</a:t>
            </a:r>
            <a:endParaRPr lang="en-US" altLang="ja-JP" dirty="0"/>
          </a:p>
        </p:txBody>
      </p:sp>
      <p:sp>
        <p:nvSpPr>
          <p:cNvPr id="3" name="フッター プレースホルダー 2"/>
          <p:cNvSpPr>
            <a:spLocks noGrp="1"/>
          </p:cNvSpPr>
          <p:nvPr>
            <p:ph type="ftr" sz="quarter" idx="11"/>
          </p:nvPr>
        </p:nvSpPr>
        <p:spPr/>
        <p:txBody>
          <a:bodyPr/>
          <a:lstStyle/>
          <a:p>
            <a:r>
              <a:rPr lang="en-US" altLang="ja-JP" dirty="0" smtClean="0"/>
              <a:t>Shoichi Kitazawa (ATR)</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dirty="0" smtClean="0"/>
              <a:t>Slide </a:t>
            </a:r>
            <a:fld id="{266A080E-4E30-4968-B029-7CF782D6220C}" type="slidenum">
              <a:rPr lang="en-US" altLang="ja-JP" smtClean="0"/>
              <a:pPr/>
              <a:t>6</a:t>
            </a:fld>
            <a:endParaRPr lang="en-US" altLang="ja-JP" dirty="0"/>
          </a:p>
        </p:txBody>
      </p:sp>
      <p:sp>
        <p:nvSpPr>
          <p:cNvPr id="6" name="Rectangle 3"/>
          <p:cNvSpPr txBox="1">
            <a:spLocks noChangeArrowheads="1"/>
          </p:cNvSpPr>
          <p:nvPr/>
        </p:nvSpPr>
        <p:spPr>
          <a:xfrm>
            <a:off x="258044" y="1268760"/>
            <a:ext cx="8640960" cy="3886200"/>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lvl="1">
              <a:lnSpc>
                <a:spcPct val="90000"/>
              </a:lnSpc>
              <a:buFont typeface="Monotype Sorts" pitchFamily="2" charset="2"/>
              <a:buNone/>
            </a:pPr>
            <a:r>
              <a:rPr lang="en-US" altLang="ja-JP" sz="2400" kern="0" dirty="0" smtClean="0">
                <a:ea typeface="ＭＳ Ｐゴシック" charset="-128"/>
                <a:cs typeface="Times New Roman" pitchFamily="18" charset="0"/>
              </a:rPr>
              <a:t>	All participants should be familiar with their obligations under the IEEE-SA Policies &amp; Procedures for standards development.</a:t>
            </a:r>
          </a:p>
          <a:p>
            <a:pPr lvl="1">
              <a:lnSpc>
                <a:spcPct val="90000"/>
              </a:lnSpc>
              <a:buFont typeface="Monotype Sorts" pitchFamily="2" charset="2"/>
              <a:buNone/>
            </a:pPr>
            <a:r>
              <a:rPr lang="en-US" altLang="ja-JP" sz="2400" kern="0" dirty="0" smtClean="0">
                <a:ea typeface="ＭＳ Ｐゴシック" charset="-128"/>
                <a:cs typeface="Times New Roman" pitchFamily="18" charset="0"/>
              </a:rPr>
              <a:t>	Patent Policy is stated in these sources:</a:t>
            </a:r>
          </a:p>
          <a:p>
            <a:pPr lvl="1">
              <a:lnSpc>
                <a:spcPct val="90000"/>
              </a:lnSpc>
              <a:buFont typeface="Monotype Sorts" pitchFamily="2" charset="2"/>
              <a:buNone/>
            </a:pPr>
            <a:r>
              <a:rPr lang="en-GB" sz="2400" kern="0" dirty="0" smtClean="0"/>
              <a:t>		IEEE-SA Standards Boards Bylaws</a:t>
            </a:r>
          </a:p>
          <a:p>
            <a:pPr lvl="1">
              <a:lnSpc>
                <a:spcPct val="90000"/>
              </a:lnSpc>
              <a:buFont typeface="Monotype Sorts" pitchFamily="2" charset="2"/>
              <a:buNone/>
            </a:pPr>
            <a:r>
              <a:rPr lang="en-US" altLang="ja-JP" sz="2100" kern="0" dirty="0" smtClean="0">
                <a:ea typeface="ＭＳ Ｐゴシック" charset="-128"/>
              </a:rPr>
              <a:t>		</a:t>
            </a:r>
            <a:r>
              <a:rPr lang="en-US" altLang="ja-JP" sz="2100" i="1" kern="0" dirty="0" smtClean="0">
                <a:ea typeface="ＭＳ Ｐゴシック" charset="-128"/>
              </a:rPr>
              <a:t>http://standards.ieee.org/develop/policies/bylaws/sect6-7.html#6</a:t>
            </a:r>
          </a:p>
          <a:p>
            <a:pPr lvl="1">
              <a:lnSpc>
                <a:spcPct val="90000"/>
              </a:lnSpc>
              <a:buFont typeface="Monotype Sorts" pitchFamily="2" charset="2"/>
              <a:buNone/>
            </a:pPr>
            <a:r>
              <a:rPr lang="en-GB" sz="2400" kern="0" dirty="0" smtClean="0"/>
              <a:t>		IEEE-SA Standards Board Operations Manual</a:t>
            </a:r>
          </a:p>
          <a:p>
            <a:pPr lvl="1">
              <a:lnSpc>
                <a:spcPct val="90000"/>
              </a:lnSpc>
              <a:buFont typeface="Monotype Sorts" pitchFamily="2" charset="2"/>
              <a:buNone/>
            </a:pPr>
            <a:r>
              <a:rPr lang="en-US" altLang="ja-JP" sz="2400" kern="0" dirty="0" smtClean="0">
                <a:ea typeface="ＭＳ Ｐゴシック" charset="-128"/>
              </a:rPr>
              <a:t>		</a:t>
            </a:r>
            <a:r>
              <a:rPr lang="en-US" altLang="ja-JP" sz="2100" i="1" kern="0" dirty="0" smtClean="0">
                <a:ea typeface="ＭＳ Ｐゴシック" charset="-128"/>
              </a:rPr>
              <a:t>http://standards.ieee.org/develop/policies/opman/sect6.html#6.3</a:t>
            </a:r>
            <a:endParaRPr lang="en-US" altLang="ja-JP" sz="2400" kern="0" dirty="0" smtClean="0">
              <a:ea typeface="ＭＳ Ｐゴシック" charset="-128"/>
            </a:endParaRPr>
          </a:p>
          <a:p>
            <a:pPr lvl="1">
              <a:lnSpc>
                <a:spcPct val="90000"/>
              </a:lnSpc>
              <a:buFont typeface="Monotype Sorts" pitchFamily="2" charset="2"/>
              <a:buNone/>
            </a:pPr>
            <a:r>
              <a:rPr lang="en-US" altLang="ja-JP" sz="2400" kern="0" dirty="0" smtClean="0">
                <a:ea typeface="ＭＳ Ｐゴシック" charset="-128"/>
                <a:cs typeface="Times New Roman" pitchFamily="18" charset="0"/>
              </a:rPr>
              <a:t>	Material about the patent policy is available at</a:t>
            </a:r>
            <a:r>
              <a:rPr lang="en-US" altLang="ja-JP" sz="2400" kern="0" dirty="0" smtClean="0">
                <a:ea typeface="ＭＳ Ｐゴシック" charset="-128"/>
              </a:rPr>
              <a:t> </a:t>
            </a:r>
          </a:p>
          <a:p>
            <a:pPr lvl="1">
              <a:lnSpc>
                <a:spcPct val="90000"/>
              </a:lnSpc>
              <a:buFont typeface="Monotype Sorts" pitchFamily="2" charset="2"/>
              <a:buNone/>
            </a:pPr>
            <a:r>
              <a:rPr lang="en-US" altLang="ja-JP" sz="2400" kern="0" dirty="0" smtClean="0">
                <a:ea typeface="ＭＳ Ｐゴシック" charset="-128"/>
              </a:rPr>
              <a:t>		</a:t>
            </a:r>
            <a:r>
              <a:rPr lang="en-US" altLang="ja-JP" sz="2100" i="1" kern="0" dirty="0" smtClean="0">
                <a:ea typeface="ＭＳ Ｐゴシック" charset="-128"/>
              </a:rPr>
              <a:t>http://standards.ieee.org/about/sasb/patcom/materials.html</a:t>
            </a:r>
          </a:p>
        </p:txBody>
      </p:sp>
      <p:sp>
        <p:nvSpPr>
          <p:cNvPr id="7" name="Text Box 6"/>
          <p:cNvSpPr txBox="1">
            <a:spLocks noChangeArrowheads="1"/>
          </p:cNvSpPr>
          <p:nvPr/>
        </p:nvSpPr>
        <p:spPr bwMode="auto">
          <a:xfrm>
            <a:off x="57150" y="615863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ja-JP" sz="1800" b="1" u="sng" dirty="0">
                <a:ea typeface="ＭＳ Ｐゴシック" charset="-128"/>
              </a:rPr>
              <a:t>Slide #2</a:t>
            </a:r>
            <a:endParaRPr lang="en-US" altLang="ja-JP" dirty="0">
              <a:ea typeface="ＭＳ Ｐゴシック" charset="-128"/>
            </a:endParaRPr>
          </a:p>
        </p:txBody>
      </p:sp>
      <p:sp>
        <p:nvSpPr>
          <p:cNvPr id="8" name="Rectangle 7"/>
          <p:cNvSpPr>
            <a:spLocks noChangeArrowheads="1"/>
          </p:cNvSpPr>
          <p:nvPr/>
        </p:nvSpPr>
        <p:spPr bwMode="auto">
          <a:xfrm>
            <a:off x="1187624" y="5301208"/>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sz="1200" b="1" dirty="0">
                <a:solidFill>
                  <a:srgbClr val="000099"/>
                </a:solidFill>
                <a:latin typeface="Arial" charset="0"/>
                <a:ea typeface="ＭＳ Ｐゴシック" charset="-128"/>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buFont typeface="Monotype Sorts" pitchFamily="2" charset="2"/>
              <a:buNone/>
            </a:pPr>
            <a:endParaRPr lang="en-US" altLang="ja-JP" sz="1200" b="1" dirty="0">
              <a:solidFill>
                <a:srgbClr val="000099"/>
              </a:solidFill>
              <a:latin typeface="Arial" charset="0"/>
              <a:ea typeface="ＭＳ Ｐゴシック" charset="-128"/>
            </a:endParaRPr>
          </a:p>
          <a:p>
            <a:pPr algn="ctr">
              <a:lnSpc>
                <a:spcPct val="80000"/>
              </a:lnSpc>
              <a:spcBef>
                <a:spcPct val="20000"/>
              </a:spcBef>
              <a:buClr>
                <a:srgbClr val="CC3300"/>
              </a:buClr>
              <a:buSzPct val="50000"/>
              <a:buFont typeface="Monotype Sorts" pitchFamily="2" charset="2"/>
              <a:buNone/>
            </a:pPr>
            <a:r>
              <a:rPr lang="en-US" altLang="ja-JP" sz="1200" b="1" dirty="0">
                <a:solidFill>
                  <a:srgbClr val="000099"/>
                </a:solidFill>
                <a:latin typeface="Arial" charset="0"/>
                <a:ea typeface="ＭＳ Ｐゴシック" charset="-128"/>
              </a:rPr>
              <a:t>This slide set is available at https://development.standards.ieee.org/myproject/Public/mytools/mob/slideset.ppt</a:t>
            </a:r>
          </a:p>
        </p:txBody>
      </p:sp>
    </p:spTree>
    <p:extLst>
      <p:ext uri="{BB962C8B-B14F-4D97-AF65-F5344CB8AC3E}">
        <p14:creationId xmlns:p14="http://schemas.microsoft.com/office/powerpoint/2010/main" val="50595874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日付プレースホルダー 2"/>
          <p:cNvSpPr>
            <a:spLocks noGrp="1"/>
          </p:cNvSpPr>
          <p:nvPr>
            <p:ph type="dt" sz="half" idx="10"/>
          </p:nvPr>
        </p:nvSpPr>
        <p:spPr/>
        <p:txBody>
          <a:bodyPr/>
          <a:lstStyle/>
          <a:p>
            <a:r>
              <a:rPr lang="en-US" altLang="ja-JP" smtClean="0"/>
              <a:t>November 2013</a:t>
            </a:r>
            <a:endParaRPr lang="en-US" altLang="ja-JP" dirty="0"/>
          </a:p>
        </p:txBody>
      </p:sp>
      <p:sp>
        <p:nvSpPr>
          <p:cNvPr id="4" name="フッター プレースホルダー 3"/>
          <p:cNvSpPr>
            <a:spLocks noGrp="1"/>
          </p:cNvSpPr>
          <p:nvPr>
            <p:ph type="ftr" sz="quarter" idx="11"/>
          </p:nvPr>
        </p:nvSpPr>
        <p:spPr/>
        <p:txBody>
          <a:bodyPr/>
          <a:lstStyle/>
          <a:p>
            <a:r>
              <a:rPr lang="en-US" altLang="ja-JP" dirty="0" smtClean="0"/>
              <a:t>Shoichi Kitazawa (ATR)</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dirty="0" smtClean="0"/>
              <a:t>Slide </a:t>
            </a:r>
            <a:fld id="{F80C6039-A5FA-4F5B-9853-58798A63706D}" type="slidenum">
              <a:rPr lang="en-US" altLang="ja-JP" smtClean="0"/>
              <a:pPr/>
              <a:t>7</a:t>
            </a:fld>
            <a:endParaRPr lang="en-US" altLang="ja-JP" dirty="0"/>
          </a:p>
        </p:txBody>
      </p:sp>
      <p:sp>
        <p:nvSpPr>
          <p:cNvPr id="6" name="Rectangle 1027"/>
          <p:cNvSpPr txBox="1">
            <a:spLocks noChangeArrowheads="1"/>
          </p:cNvSpPr>
          <p:nvPr/>
        </p:nvSpPr>
        <p:spPr bwMode="auto">
          <a:xfrm>
            <a:off x="688032" y="1772816"/>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r>
              <a:rPr lang="en-US" altLang="ja-JP" sz="2400" kern="0" dirty="0" smtClean="0">
                <a:ea typeface="ＭＳ Ｐゴシック" charset="-128"/>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ja-JP" sz="1800" kern="0" dirty="0" smtClean="0">
                <a:ea typeface="ＭＳ Ｐゴシック" charset="-128"/>
              </a:rPr>
              <a:t>Either speak up now or</a:t>
            </a:r>
          </a:p>
          <a:p>
            <a:pPr lvl="1"/>
            <a:r>
              <a:rPr lang="en-US" altLang="ja-JP" sz="1800" kern="0" dirty="0" smtClean="0">
                <a:ea typeface="ＭＳ Ｐゴシック" charset="-128"/>
              </a:rPr>
              <a:t>Provide the chair of this group with the identity of the holder(s) of any and all such claims as soon as possible or</a:t>
            </a:r>
          </a:p>
          <a:p>
            <a:pPr lvl="1"/>
            <a:r>
              <a:rPr lang="en-US" altLang="ja-JP" sz="1800" kern="0" dirty="0" smtClean="0">
                <a:ea typeface="ＭＳ Ｐゴシック" charset="-128"/>
              </a:rPr>
              <a:t>Cause an LOA to be submitted</a:t>
            </a:r>
          </a:p>
        </p:txBody>
      </p:sp>
      <p:sp>
        <p:nvSpPr>
          <p:cNvPr id="7" name="Text Box 1028"/>
          <p:cNvSpPr txBox="1">
            <a:spLocks noChangeArrowheads="1"/>
          </p:cNvSpPr>
          <p:nvPr/>
        </p:nvSpPr>
        <p:spPr bwMode="auto">
          <a:xfrm>
            <a:off x="57150" y="6155456"/>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ja-JP" sz="1800" b="1" u="sng" dirty="0">
                <a:ea typeface="ＭＳ Ｐゴシック" charset="-128"/>
              </a:rPr>
              <a:t>Slide #3</a:t>
            </a:r>
          </a:p>
        </p:txBody>
      </p:sp>
      <p:sp>
        <p:nvSpPr>
          <p:cNvPr id="9" name="Rectangle 2"/>
          <p:cNvSpPr>
            <a:spLocks noGrp="1" noChangeArrowheads="1"/>
          </p:cNvSpPr>
          <p:nvPr>
            <p:ph type="title"/>
          </p:nvPr>
        </p:nvSpPr>
        <p:spPr>
          <a:xfrm>
            <a:off x="362272" y="620688"/>
            <a:ext cx="8458200" cy="609600"/>
          </a:xfrm>
        </p:spPr>
        <p:txBody>
          <a:bodyPr/>
          <a:lstStyle/>
          <a:p>
            <a:r>
              <a:rPr lang="en-US" altLang="ja-JP" sz="3200" u="sng" dirty="0"/>
              <a:t>Call for Potentially Essential Patents</a:t>
            </a:r>
            <a:endParaRPr lang="en-US" altLang="ja-JP" sz="3200" u="sng" dirty="0" smtClean="0">
              <a:ea typeface="ＭＳ Ｐゴシック" charset="-128"/>
            </a:endParaRPr>
          </a:p>
        </p:txBody>
      </p:sp>
    </p:spTree>
    <p:extLst>
      <p:ext uri="{BB962C8B-B14F-4D97-AF65-F5344CB8AC3E}">
        <p14:creationId xmlns:p14="http://schemas.microsoft.com/office/powerpoint/2010/main" val="184050830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362272" y="620688"/>
            <a:ext cx="8458200" cy="609600"/>
          </a:xfrm>
        </p:spPr>
        <p:txBody>
          <a:bodyPr/>
          <a:lstStyle/>
          <a:p>
            <a:r>
              <a:rPr lang="en-US" altLang="ja-JP" sz="3200" u="sng" dirty="0" smtClean="0">
                <a:ea typeface="ＭＳ Ｐゴシック" charset="-128"/>
              </a:rPr>
              <a:t>Other Guidelines for IEEE </a:t>
            </a:r>
            <a:r>
              <a:rPr lang="en-US" altLang="ja-JP" sz="3200" u="sng" dirty="0">
                <a:ea typeface="ＭＳ Ｐゴシック" charset="-128"/>
              </a:rPr>
              <a:t>W</a:t>
            </a:r>
            <a:r>
              <a:rPr lang="en-US" altLang="ja-JP" sz="3200" u="sng" dirty="0" smtClean="0">
                <a:ea typeface="ＭＳ Ｐゴシック" charset="-128"/>
              </a:rPr>
              <a:t>G </a:t>
            </a:r>
            <a:r>
              <a:rPr lang="en-US" altLang="ja-JP" sz="3200" u="sng" dirty="0" smtClean="0">
                <a:ea typeface="ＭＳ Ｐゴシック" charset="-128"/>
              </a:rPr>
              <a:t>Meetings</a:t>
            </a:r>
          </a:p>
        </p:txBody>
      </p:sp>
      <p:sp>
        <p:nvSpPr>
          <p:cNvPr id="7172" name="Rectangle 4"/>
          <p:cNvSpPr>
            <a:spLocks noChangeArrowheads="1"/>
          </p:cNvSpPr>
          <p:nvPr/>
        </p:nvSpPr>
        <p:spPr bwMode="auto">
          <a:xfrm>
            <a:off x="467544" y="148776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pitchFamily="2" charset="2"/>
              <a:buChar char="l"/>
            </a:pPr>
            <a:endParaRPr lang="en-US" altLang="ja-JP" sz="700" u="sng" dirty="0">
              <a:solidFill>
                <a:srgbClr val="FF0000"/>
              </a:solidFill>
              <a:latin typeface="Arial" charset="0"/>
              <a:ea typeface="ＭＳ Ｐゴシック" charset="-128"/>
            </a:endParaRPr>
          </a:p>
          <a:p>
            <a:pPr marL="230188" indent="-230188">
              <a:lnSpc>
                <a:spcPct val="80000"/>
              </a:lnSpc>
              <a:spcBef>
                <a:spcPct val="20000"/>
              </a:spcBef>
              <a:spcAft>
                <a:spcPct val="40000"/>
              </a:spcAft>
              <a:buClr>
                <a:srgbClr val="CC3300"/>
              </a:buClr>
              <a:buSzPct val="50000"/>
              <a:buFont typeface="Monotype Sorts" pitchFamily="2" charset="2"/>
              <a:buChar char="l"/>
            </a:pPr>
            <a:r>
              <a:rPr lang="en-US" altLang="ja-JP" sz="1800" b="1" dirty="0">
                <a:solidFill>
                  <a:srgbClr val="000099"/>
                </a:solidFill>
                <a:latin typeface="Arial" charset="0"/>
                <a:ea typeface="ＭＳ Ｐゴシック" charset="-128"/>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pitchFamily="2" charset="2"/>
              <a:buChar char="l"/>
            </a:pPr>
            <a:r>
              <a:rPr lang="en-US" altLang="ja-JP" sz="1400" dirty="0">
                <a:solidFill>
                  <a:srgbClr val="000099"/>
                </a:solidFill>
                <a:latin typeface="Arial" charset="0"/>
                <a:ea typeface="ＭＳ Ｐゴシック" charset="-128"/>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pitchFamily="2" charset="2"/>
              <a:buChar char="l"/>
            </a:pPr>
            <a:r>
              <a:rPr lang="en-GB" sz="1400" dirty="0">
                <a:solidFill>
                  <a:srgbClr val="000099"/>
                </a:solidFill>
                <a:latin typeface="Arial" charset="0"/>
              </a:rPr>
              <a:t>Technical considerations remain primary focus</a:t>
            </a:r>
            <a:endParaRPr lang="en-US" altLang="ja-JP" sz="1400" dirty="0">
              <a:solidFill>
                <a:srgbClr val="000099"/>
              </a:solidFill>
              <a:latin typeface="Arial" charset="0"/>
              <a:ea typeface="ＭＳ Ｐゴシック" charset="-128"/>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be silent if inappropriate topics are discussed … do formally object.</a:t>
            </a:r>
          </a:p>
          <a:p>
            <a:pPr marL="230188" indent="-230188" algn="ctr">
              <a:lnSpc>
                <a:spcPct val="80000"/>
              </a:lnSpc>
              <a:spcBef>
                <a:spcPct val="20000"/>
              </a:spcBef>
              <a:buClr>
                <a:srgbClr val="CC3300"/>
              </a:buClr>
              <a:buSzPct val="50000"/>
              <a:buFont typeface="Monotype Sorts" pitchFamily="2" charset="2"/>
              <a:buNone/>
            </a:pPr>
            <a:r>
              <a:rPr lang="en-US" altLang="ja-JP" sz="1000" b="1" dirty="0">
                <a:solidFill>
                  <a:srgbClr val="000099"/>
                </a:solidFill>
                <a:latin typeface="Arial" charset="0"/>
                <a:ea typeface="ＭＳ Ｐゴシック" charset="-128"/>
              </a:rPr>
              <a:t>---------------------------------------------------------------   </a:t>
            </a:r>
            <a:endParaRPr lang="en-US" altLang="ja-JP" b="1" dirty="0">
              <a:solidFill>
                <a:srgbClr val="000099"/>
              </a:solidFill>
              <a:latin typeface="Arial" charset="0"/>
              <a:ea typeface="ＭＳ Ｐゴシック" charset="-128"/>
            </a:endParaRPr>
          </a:p>
          <a:p>
            <a:pPr marL="230188" indent="-230188" algn="ctr">
              <a:lnSpc>
                <a:spcPct val="80000"/>
              </a:lnSpc>
              <a:spcBef>
                <a:spcPct val="20000"/>
              </a:spcBef>
              <a:buClr>
                <a:srgbClr val="CC3300"/>
              </a:buClr>
              <a:buSzPct val="50000"/>
              <a:buFont typeface="Monotype Sorts" pitchFamily="2" charset="2"/>
              <a:buNone/>
            </a:pPr>
            <a:r>
              <a:rPr lang="en-US" altLang="ja-JP" b="1" dirty="0">
                <a:solidFill>
                  <a:srgbClr val="000099"/>
                </a:solidFill>
                <a:latin typeface="Arial" charset="0"/>
                <a:ea typeface="ＭＳ Ｐゴシック" charset="-128"/>
              </a:rPr>
              <a:t>See </a:t>
            </a:r>
            <a:r>
              <a:rPr lang="en-US" altLang="ja-JP" b="1" i="1" dirty="0">
                <a:solidFill>
                  <a:srgbClr val="000099"/>
                </a:solidFill>
                <a:latin typeface="Arial" charset="0"/>
                <a:ea typeface="ＭＳ Ｐゴシック" charset="-128"/>
              </a:rPr>
              <a:t>IEEE-SA Standards Board Operations Manual</a:t>
            </a:r>
            <a:r>
              <a:rPr lang="en-US" altLang="ja-JP" b="1" dirty="0">
                <a:solidFill>
                  <a:srgbClr val="000099"/>
                </a:solidFill>
                <a:latin typeface="Arial" charset="0"/>
                <a:ea typeface="ＭＳ Ｐゴシック" charset="-128"/>
              </a:rPr>
              <a:t>, clause 5.3.10 and </a:t>
            </a:r>
            <a:r>
              <a:rPr lang="en-GB" b="1" dirty="0">
                <a:solidFill>
                  <a:srgbClr val="000099"/>
                </a:solidFill>
                <a:latin typeface="Arial" charset="0"/>
              </a:rPr>
              <a:t>“Promoting Competition and Innovation: What You Need to Know about the IEEE Standards Association's Antitrust and Competition Policy”</a:t>
            </a:r>
            <a:r>
              <a:rPr lang="en-US" altLang="ja-JP" b="1" dirty="0">
                <a:solidFill>
                  <a:srgbClr val="000099"/>
                </a:solidFill>
                <a:latin typeface="Arial" charset="0"/>
                <a:ea typeface="ＭＳ Ｐゴシック" charset="-128"/>
              </a:rPr>
              <a:t> for more details.</a:t>
            </a:r>
          </a:p>
        </p:txBody>
      </p:sp>
      <p:sp>
        <p:nvSpPr>
          <p:cNvPr id="7173" name="Text Box 7"/>
          <p:cNvSpPr txBox="1">
            <a:spLocks noChangeArrowheads="1"/>
          </p:cNvSpPr>
          <p:nvPr/>
        </p:nvSpPr>
        <p:spPr bwMode="auto">
          <a:xfrm>
            <a:off x="57150" y="615863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ja-JP" sz="1800" b="1" u="sng" dirty="0">
                <a:ea typeface="ＭＳ Ｐゴシック" charset="-128"/>
              </a:rPr>
              <a:t>Slide #4</a:t>
            </a:r>
            <a:endParaRPr lang="en-US" altLang="ja-JP" dirty="0">
              <a:ea typeface="ＭＳ Ｐゴシック" charset="-128"/>
            </a:endParaRPr>
          </a:p>
        </p:txBody>
      </p:sp>
      <p:sp>
        <p:nvSpPr>
          <p:cNvPr id="2" name="日付プレースホルダー 1"/>
          <p:cNvSpPr>
            <a:spLocks noGrp="1"/>
          </p:cNvSpPr>
          <p:nvPr>
            <p:ph type="dt" sz="half" idx="10"/>
          </p:nvPr>
        </p:nvSpPr>
        <p:spPr/>
        <p:txBody>
          <a:bodyPr/>
          <a:lstStyle/>
          <a:p>
            <a:r>
              <a:rPr lang="en-US" altLang="ja-JP" smtClean="0"/>
              <a:t>November 2013</a:t>
            </a:r>
            <a:endParaRPr lang="en-US" altLang="ja-JP" dirty="0"/>
          </a:p>
        </p:txBody>
      </p:sp>
      <p:sp>
        <p:nvSpPr>
          <p:cNvPr id="3" name="フッター プレースホルダー 2"/>
          <p:cNvSpPr>
            <a:spLocks noGrp="1"/>
          </p:cNvSpPr>
          <p:nvPr>
            <p:ph type="ftr" sz="quarter" idx="11"/>
          </p:nvPr>
        </p:nvSpPr>
        <p:spPr/>
        <p:txBody>
          <a:bodyPr/>
          <a:lstStyle/>
          <a:p>
            <a:r>
              <a:rPr lang="en-US" altLang="ja-JP" dirty="0" smtClean="0"/>
              <a:t>Shoichi Kitazawa (ATR)</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dirty="0" smtClean="0"/>
              <a:t>Slide </a:t>
            </a:r>
            <a:fld id="{17C47D4F-CAA3-4307-B0EF-8C4B3E0CF21D}" type="slidenum">
              <a:rPr lang="en-US" altLang="ja-JP" smtClean="0"/>
              <a:pPr/>
              <a:t>8</a:t>
            </a:fld>
            <a:endParaRPr lang="en-US" altLang="ja-JP" dirty="0"/>
          </a:p>
        </p:txBody>
      </p:sp>
    </p:spTree>
    <p:extLst>
      <p:ext uri="{BB962C8B-B14F-4D97-AF65-F5344CB8AC3E}">
        <p14:creationId xmlns:p14="http://schemas.microsoft.com/office/powerpoint/2010/main" val="1399404514"/>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lang="en-US" altLang="ja-JP" dirty="0"/>
              <a:t>I</a:t>
            </a:r>
            <a:r>
              <a:rPr lang="en-US" altLang="ja-JP" dirty="0" smtClean="0"/>
              <a:t>G DEP </a:t>
            </a:r>
            <a:r>
              <a:rPr kumimoji="1" lang="en-US" altLang="ja-JP" dirty="0" smtClean="0"/>
              <a:t>schedule </a:t>
            </a:r>
            <a:r>
              <a:rPr kumimoji="1" lang="en-US" altLang="ja-JP" dirty="0" smtClean="0"/>
              <a:t>for the week</a:t>
            </a:r>
            <a:endParaRPr kumimoji="1" lang="ja-JP" altLang="en-US" dirty="0"/>
          </a:p>
        </p:txBody>
      </p:sp>
      <p:sp>
        <p:nvSpPr>
          <p:cNvPr id="4" name="フッター プレースホルダー 3"/>
          <p:cNvSpPr>
            <a:spLocks noGrp="1"/>
          </p:cNvSpPr>
          <p:nvPr>
            <p:ph type="ftr" sz="quarter" idx="11"/>
          </p:nvPr>
        </p:nvSpPr>
        <p:spPr/>
        <p:txBody>
          <a:bodyPr/>
          <a:lstStyle/>
          <a:p>
            <a:r>
              <a:rPr lang="en-US" altLang="ja-JP" dirty="0" smtClean="0"/>
              <a:t>Shoichi Kitazawa (ATR)</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dirty="0" smtClean="0"/>
              <a:t>Slide </a:t>
            </a:r>
            <a:fld id="{17C47D4F-CAA3-4307-B0EF-8C4B3E0CF21D}" type="slidenum">
              <a:rPr lang="en-US" altLang="ja-JP" smtClean="0"/>
              <a:pPr/>
              <a:t>9</a:t>
            </a:fld>
            <a:endParaRPr lang="en-US" altLang="ja-JP" dirty="0"/>
          </a:p>
        </p:txBody>
      </p:sp>
      <p:sp>
        <p:nvSpPr>
          <p:cNvPr id="6" name="日付プレースホルダー 5"/>
          <p:cNvSpPr>
            <a:spLocks noGrp="1"/>
          </p:cNvSpPr>
          <p:nvPr>
            <p:ph type="dt" sz="half" idx="10"/>
          </p:nvPr>
        </p:nvSpPr>
        <p:spPr/>
        <p:txBody>
          <a:bodyPr/>
          <a:lstStyle/>
          <a:p>
            <a:r>
              <a:rPr lang="en-US" altLang="ja-JP" smtClean="0"/>
              <a:t>November 2013</a:t>
            </a:r>
            <a:endParaRPr lang="en-US" altLang="ja-JP" dirty="0"/>
          </a:p>
        </p:txBody>
      </p:sp>
      <p:graphicFrame>
        <p:nvGraphicFramePr>
          <p:cNvPr id="9" name="コンテンツ プレースホルダー 8"/>
          <p:cNvGraphicFramePr>
            <a:graphicFrameLocks noGrp="1"/>
          </p:cNvGraphicFramePr>
          <p:nvPr>
            <p:ph idx="1"/>
            <p:extLst>
              <p:ext uri="{D42A27DB-BD31-4B8C-83A1-F6EECF244321}">
                <p14:modId xmlns:p14="http://schemas.microsoft.com/office/powerpoint/2010/main" val="3439217410"/>
              </p:ext>
            </p:extLst>
          </p:nvPr>
        </p:nvGraphicFramePr>
        <p:xfrm>
          <a:off x="952824" y="2060848"/>
          <a:ext cx="7128000" cy="2530840"/>
        </p:xfrm>
        <a:graphic>
          <a:graphicData uri="http://schemas.openxmlformats.org/drawingml/2006/table">
            <a:tbl>
              <a:tblPr firstRow="1" bandRow="1">
                <a:tableStyleId>{93296810-A885-4BE3-A3E7-6D5BEEA58F35}</a:tableStyleId>
              </a:tblPr>
              <a:tblGrid>
                <a:gridCol w="1080000"/>
                <a:gridCol w="1512000"/>
                <a:gridCol w="1512000"/>
                <a:gridCol w="1512000"/>
                <a:gridCol w="1512000"/>
              </a:tblGrid>
              <a:tr h="370840">
                <a:tc>
                  <a:txBody>
                    <a:bodyPr/>
                    <a:lstStyle/>
                    <a:p>
                      <a:endParaRPr kumimoji="1" lang="ja-JP" altLang="en-US" dirty="0"/>
                    </a:p>
                  </a:txBody>
                  <a:tcPr/>
                </a:tc>
                <a:tc>
                  <a:txBody>
                    <a:bodyPr/>
                    <a:lstStyle/>
                    <a:p>
                      <a:pPr algn="ctr"/>
                      <a:r>
                        <a:rPr kumimoji="1" lang="en-US" altLang="ja-JP" dirty="0" smtClean="0"/>
                        <a:t>Monday</a:t>
                      </a:r>
                      <a:endParaRPr kumimoji="1" lang="ja-JP" altLang="en-US" dirty="0"/>
                    </a:p>
                  </a:txBody>
                  <a:tcPr anchor="ctr"/>
                </a:tc>
                <a:tc>
                  <a:txBody>
                    <a:bodyPr/>
                    <a:lstStyle/>
                    <a:p>
                      <a:pPr algn="ctr"/>
                      <a:r>
                        <a:rPr kumimoji="1" lang="en-US" altLang="ja-JP" dirty="0" smtClean="0"/>
                        <a:t>Tuesday</a:t>
                      </a:r>
                      <a:endParaRPr kumimoji="1" lang="ja-JP" altLang="en-US" dirty="0"/>
                    </a:p>
                  </a:txBody>
                  <a:tcPr anchor="ctr"/>
                </a:tc>
                <a:tc>
                  <a:txBody>
                    <a:bodyPr/>
                    <a:lstStyle/>
                    <a:p>
                      <a:pPr algn="ctr"/>
                      <a:r>
                        <a:rPr kumimoji="1" lang="en-US" altLang="ja-JP" dirty="0" smtClean="0"/>
                        <a:t>Wednesday</a:t>
                      </a:r>
                      <a:endParaRPr kumimoji="1" lang="ja-JP" altLang="en-US" dirty="0"/>
                    </a:p>
                  </a:txBody>
                  <a:tcPr anchor="ctr"/>
                </a:tc>
                <a:tc>
                  <a:txBody>
                    <a:bodyPr/>
                    <a:lstStyle/>
                    <a:p>
                      <a:pPr algn="ctr"/>
                      <a:r>
                        <a:rPr kumimoji="1" lang="en-US" altLang="ja-JP" dirty="0" smtClean="0"/>
                        <a:t>Thursday</a:t>
                      </a:r>
                      <a:endParaRPr kumimoji="1" lang="ja-JP" altLang="en-US" dirty="0"/>
                    </a:p>
                  </a:txBody>
                  <a:tcPr anchor="ctr"/>
                </a:tc>
              </a:tr>
              <a:tr h="540000">
                <a:tc>
                  <a:txBody>
                    <a:bodyPr/>
                    <a:lstStyle/>
                    <a:p>
                      <a:pPr algn="ctr"/>
                      <a:r>
                        <a:rPr kumimoji="1" lang="en-US" altLang="ja-JP" dirty="0" smtClean="0"/>
                        <a:t>AM1</a:t>
                      </a:r>
                      <a:endParaRPr kumimoji="1" lang="ja-JP" altLang="en-US" dirty="0"/>
                    </a:p>
                  </a:txBody>
                  <a:tcPr anchor="ctr"/>
                </a:tc>
                <a:tc>
                  <a:txBody>
                    <a:bodyPr/>
                    <a:lstStyle/>
                    <a:p>
                      <a:pPr algn="ctr"/>
                      <a:endParaRPr kumimoji="1" lang="ja-JP" altLang="en-US" dirty="0">
                        <a:solidFill>
                          <a:schemeClr val="tx1"/>
                        </a:solidFill>
                      </a:endParaRPr>
                    </a:p>
                  </a:txBody>
                  <a:tcPr anchor="ctr"/>
                </a:tc>
                <a:tc>
                  <a:txBody>
                    <a:bodyPr/>
                    <a:lstStyle/>
                    <a:p>
                      <a:pPr algn="ctr"/>
                      <a:endParaRPr kumimoji="1" lang="ja-JP" altLang="en-US" dirty="0">
                        <a:solidFill>
                          <a:schemeClr val="tx1"/>
                        </a:solidFill>
                      </a:endParaRPr>
                    </a:p>
                  </a:txBody>
                  <a:tcPr anchor="ctr"/>
                </a:tc>
                <a:tc>
                  <a:txBody>
                    <a:bodyPr/>
                    <a:lstStyle/>
                    <a:p>
                      <a:pPr algn="ct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u="none" dirty="0" smtClean="0">
                        <a:solidFill>
                          <a:schemeClr val="tx1"/>
                        </a:solidFill>
                      </a:endParaRPr>
                    </a:p>
                  </a:txBody>
                  <a:tcPr anchor="ctr"/>
                </a:tc>
              </a:tr>
              <a:tr h="540000">
                <a:tc>
                  <a:txBody>
                    <a:bodyPr/>
                    <a:lstStyle/>
                    <a:p>
                      <a:pPr algn="ctr"/>
                      <a:r>
                        <a:rPr kumimoji="1" lang="en-US" altLang="ja-JP" dirty="0" smtClean="0"/>
                        <a:t>AM2</a:t>
                      </a:r>
                      <a:endParaRPr kumimoji="1" lang="ja-JP" altLang="en-US" dirty="0"/>
                    </a:p>
                  </a:txBody>
                  <a:tcPr anchor="ctr"/>
                </a:tc>
                <a:tc>
                  <a:txBody>
                    <a:bodyPr/>
                    <a:lstStyle/>
                    <a:p>
                      <a:pPr algn="ctr"/>
                      <a:endParaRPr kumimoji="1" lang="ja-JP" altLang="en-US" dirty="0">
                        <a:solidFill>
                          <a:schemeClr val="tx1"/>
                        </a:solidFill>
                      </a:endParaRPr>
                    </a:p>
                  </a:txBody>
                  <a:tcPr anchor="ctr"/>
                </a:tc>
                <a:tc>
                  <a:txBody>
                    <a:bodyPr/>
                    <a:lstStyle/>
                    <a:p>
                      <a:pPr algn="ctr"/>
                      <a:endParaRPr kumimoji="1" lang="ja-JP" altLang="en-US" dirty="0">
                        <a:solidFill>
                          <a:schemeClr val="tx1"/>
                        </a:solidFill>
                      </a:endParaRPr>
                    </a:p>
                  </a:txBody>
                  <a:tcPr anchor="ctr"/>
                </a:tc>
                <a:tc>
                  <a:txBody>
                    <a:bodyPr/>
                    <a:lstStyle/>
                    <a:p>
                      <a:pPr algn="ct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u="none" dirty="0" smtClean="0">
                        <a:solidFill>
                          <a:schemeClr val="tx1"/>
                        </a:solidFill>
                      </a:endParaRPr>
                    </a:p>
                  </a:txBody>
                  <a:tcPr anchor="ctr"/>
                </a:tc>
              </a:tr>
              <a:tr h="540000">
                <a:tc>
                  <a:txBody>
                    <a:bodyPr/>
                    <a:lstStyle/>
                    <a:p>
                      <a:pPr algn="ctr"/>
                      <a:r>
                        <a:rPr kumimoji="1" lang="en-US" altLang="ja-JP" dirty="0" smtClean="0"/>
                        <a:t>PM1</a:t>
                      </a:r>
                      <a:endParaRPr kumimoji="1" lang="ja-JP" altLang="en-US" dirty="0"/>
                    </a:p>
                  </a:txBody>
                  <a:tcPr anchor="ctr"/>
                </a:tc>
                <a:tc>
                  <a:txBody>
                    <a:bodyPr/>
                    <a:lstStyle/>
                    <a:p>
                      <a:pPr algn="ct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smtClean="0">
                        <a:solidFill>
                          <a:schemeClr val="tx1"/>
                        </a:solidFill>
                      </a:endParaRPr>
                    </a:p>
                  </a:txBody>
                  <a:tcPr anchor="ctr"/>
                </a:tc>
                <a:tc>
                  <a:txBody>
                    <a:bodyPr/>
                    <a:lstStyle/>
                    <a:p>
                      <a:pPr algn="ctr"/>
                      <a:endParaRPr kumimoji="1" lang="ja-JP" altLang="en-US" dirty="0">
                        <a:solidFill>
                          <a:schemeClr val="tx1"/>
                        </a:solidFill>
                      </a:endParaRPr>
                    </a:p>
                  </a:txBody>
                  <a:tcPr anchor="ctr"/>
                </a:tc>
                <a:tc>
                  <a:txBody>
                    <a:bodyPr/>
                    <a:lstStyle/>
                    <a:p>
                      <a:pPr algn="ctr"/>
                      <a:r>
                        <a:rPr kumimoji="1" lang="en-US" altLang="ja-JP" dirty="0" smtClean="0">
                          <a:solidFill>
                            <a:schemeClr val="tx1"/>
                          </a:solidFill>
                        </a:rPr>
                        <a:t>IG-DEP</a:t>
                      </a:r>
                      <a:endParaRPr kumimoji="1" lang="ja-JP" altLang="en-US" dirty="0">
                        <a:solidFill>
                          <a:schemeClr val="tx1"/>
                        </a:solidFill>
                      </a:endParaRPr>
                    </a:p>
                  </a:txBody>
                  <a:tcPr anchor="ctr"/>
                </a:tc>
              </a:tr>
              <a:tr h="540000">
                <a:tc>
                  <a:txBody>
                    <a:bodyPr/>
                    <a:lstStyle/>
                    <a:p>
                      <a:pPr algn="ctr"/>
                      <a:r>
                        <a:rPr kumimoji="1" lang="en-US" altLang="ja-JP" dirty="0" smtClean="0"/>
                        <a:t>PM2</a:t>
                      </a:r>
                      <a:endParaRPr kumimoji="1" lang="ja-JP" altLang="en-US" dirty="0"/>
                    </a:p>
                  </a:txBody>
                  <a:tcPr anchor="ctr"/>
                </a:tc>
                <a:tc>
                  <a:txBody>
                    <a:bodyPr/>
                    <a:lstStyle/>
                    <a:p>
                      <a:pPr algn="ctr"/>
                      <a:endParaRPr kumimoji="1" lang="ja-JP" altLang="en-US" dirty="0">
                        <a:solidFill>
                          <a:schemeClr val="tx1"/>
                        </a:solidFill>
                      </a:endParaRPr>
                    </a:p>
                  </a:txBody>
                  <a:tcPr anchor="ctr"/>
                </a:tc>
                <a:tc>
                  <a:txBody>
                    <a:bodyPr/>
                    <a:lstStyle/>
                    <a:p>
                      <a:pPr algn="ctr"/>
                      <a:r>
                        <a:rPr kumimoji="1" lang="en-US" altLang="ja-JP" u="none" dirty="0" smtClean="0">
                          <a:solidFill>
                            <a:schemeClr val="tx1"/>
                          </a:solidFill>
                        </a:rPr>
                        <a:t>IG-DEP</a:t>
                      </a:r>
                      <a:endParaRPr kumimoji="1" lang="en-US" altLang="ja-JP" u="none" dirty="0" smtClean="0">
                        <a:solidFill>
                          <a:schemeClr val="tx1"/>
                        </a:solidFill>
                      </a:endParaRPr>
                    </a:p>
                  </a:txBody>
                  <a:tcPr anchor="ctr"/>
                </a:tc>
                <a:tc>
                  <a:txBody>
                    <a:bodyPr/>
                    <a:lstStyle/>
                    <a:p>
                      <a:pPr algn="ctr"/>
                      <a:endParaRPr kumimoji="1" lang="ja-JP" altLang="en-US" u="none" dirty="0">
                        <a:solidFill>
                          <a:schemeClr val="tx1"/>
                        </a:solidFill>
                      </a:endParaRPr>
                    </a:p>
                  </a:txBody>
                  <a:tcPr anchor="ctr"/>
                </a:tc>
                <a:tc>
                  <a:txBody>
                    <a:bodyPr/>
                    <a:lstStyle/>
                    <a:p>
                      <a:pPr algn="ctr"/>
                      <a:endParaRPr kumimoji="1" lang="ja-JP" altLang="en-US" dirty="0">
                        <a:solidFill>
                          <a:schemeClr val="tx1"/>
                        </a:solidFill>
                      </a:endParaRPr>
                    </a:p>
                  </a:txBody>
                  <a:tcPr anchor="ctr"/>
                </a:tc>
              </a:tr>
            </a:tbl>
          </a:graphicData>
        </a:graphic>
      </p:graphicFrame>
    </p:spTree>
    <p:extLst>
      <p:ext uri="{BB962C8B-B14F-4D97-AF65-F5344CB8AC3E}">
        <p14:creationId xmlns:p14="http://schemas.microsoft.com/office/powerpoint/2010/main" val="61379559"/>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1653</TotalTime>
  <Words>809</Words>
  <Application>Microsoft Office PowerPoint</Application>
  <PresentationFormat>画面に合わせる (4:3)</PresentationFormat>
  <Paragraphs>136</Paragraphs>
  <Slides>11</Slides>
  <Notes>3</Notes>
  <HiddenSlides>0</HiddenSlides>
  <MMClips>0</MMClips>
  <ScaleCrop>false</ScaleCrop>
  <HeadingPairs>
    <vt:vector size="4" baseType="variant">
      <vt:variant>
        <vt:lpstr>テーマ</vt:lpstr>
      </vt:variant>
      <vt:variant>
        <vt:i4>1</vt:i4>
      </vt:variant>
      <vt:variant>
        <vt:lpstr>スライド タイトル</vt:lpstr>
      </vt:variant>
      <vt:variant>
        <vt:i4>11</vt:i4>
      </vt:variant>
    </vt:vector>
  </HeadingPairs>
  <TitlesOfParts>
    <vt:vector size="12" baseType="lpstr">
      <vt:lpstr>IEEE-P802_15</vt:lpstr>
      <vt:lpstr>PowerPoint プレゼンテーション</vt:lpstr>
      <vt:lpstr>IEEE 802.15 IG DEP   Opening Information  Dallas, TX November 12, 2013</vt:lpstr>
      <vt:lpstr>Attendance</vt:lpstr>
      <vt:lpstr>Administrative Items</vt:lpstr>
      <vt:lpstr>PowerPoint プレゼンテーション</vt:lpstr>
      <vt:lpstr>PowerPoint プレゼンテーション</vt:lpstr>
      <vt:lpstr>Call for Potentially Essential Patents</vt:lpstr>
      <vt:lpstr>Other Guidelines for IEEE WG Meetings</vt:lpstr>
      <vt:lpstr>IG DEP schedule for the week</vt:lpstr>
      <vt:lpstr>Agenda items for the week</vt:lpstr>
      <vt:lpstr>Conference call times</vt:lpstr>
    </vt:vector>
  </TitlesOfParts>
  <Company>ATR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SG SRU Opening Information for September 2013</dc:title>
  <dc:subject>IEEE 802.15 &lt;subject&gt;</dc:subject>
  <dc:creator>Shoichi Kitazawa</dc:creator>
  <dc:description>15-13-0664-00-0sru</dc:description>
  <cp:lastModifiedBy>kohno</cp:lastModifiedBy>
  <cp:revision>8</cp:revision>
  <cp:lastPrinted>2013-04-17T07:57:49Z</cp:lastPrinted>
  <dcterms:created xsi:type="dcterms:W3CDTF">2013-04-16T01:38:08Z</dcterms:created>
  <dcterms:modified xsi:type="dcterms:W3CDTF">2013-11-12T21:06:27Z</dcterms:modified>
</cp:coreProperties>
</file>