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86" r:id="rId3"/>
    <p:sldId id="301" r:id="rId4"/>
    <p:sldId id="314" r:id="rId5"/>
    <p:sldId id="313" r:id="rId6"/>
    <p:sldId id="303" r:id="rId7"/>
    <p:sldId id="305" r:id="rId8"/>
    <p:sldId id="307" r:id="rId9"/>
    <p:sldId id="308" r:id="rId10"/>
    <p:sldId id="310" r:id="rId11"/>
    <p:sldId id="306" r:id="rId12"/>
    <p:sldId id="289" r:id="rId13"/>
    <p:sldId id="311" r:id="rId14"/>
    <p:sldId id="312" r:id="rId15"/>
    <p:sldId id="315" r:id="rId1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ACC6"/>
    <a:srgbClr val="3399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46" autoAdjust="0"/>
  </p:normalViewPr>
  <p:slideViewPr>
    <p:cSldViewPr showGuides="1">
      <p:cViewPr varScale="1">
        <p:scale>
          <a:sx n="69" d="100"/>
          <a:sy n="69" d="100"/>
        </p:scale>
        <p:origin x="-141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1" y="199841"/>
            <a:ext cx="275813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74522">
              <a:defRPr sz="1500" b="1"/>
            </a:lvl1pPr>
          </a:lstStyle>
          <a:p>
            <a:r>
              <a:rPr lang="en-US" altLang="ja-JP"/>
              <a:t>doc.: IEEE 802.15-&lt;doc#&gt;</a:t>
            </a:r>
          </a:p>
        </p:txBody>
      </p:sp>
      <p:sp>
        <p:nvSpPr>
          <p:cNvPr id="3075" name="Rectangle 3"/>
          <p:cNvSpPr>
            <a:spLocks noGrp="1" noChangeArrowheads="1"/>
          </p:cNvSpPr>
          <p:nvPr>
            <p:ph type="dt" sz="quarter" idx="1"/>
          </p:nvPr>
        </p:nvSpPr>
        <p:spPr bwMode="auto">
          <a:xfrm>
            <a:off x="711881" y="199841"/>
            <a:ext cx="236480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74522">
              <a:defRPr sz="1500" b="1"/>
            </a:lvl1pPr>
          </a:lstStyle>
          <a:p>
            <a:r>
              <a:rPr lang="en-US" altLang="ja-JP" smtClean="0"/>
              <a:t>Novemberl 2013</a:t>
            </a:r>
            <a:endParaRPr lang="en-US" altLang="ja-JP"/>
          </a:p>
        </p:txBody>
      </p:sp>
      <p:sp>
        <p:nvSpPr>
          <p:cNvPr id="3076" name="Rectangle 4"/>
          <p:cNvSpPr>
            <a:spLocks noGrp="1" noChangeArrowheads="1"/>
          </p:cNvSpPr>
          <p:nvPr>
            <p:ph type="ftr" sz="quarter" idx="2"/>
          </p:nvPr>
        </p:nvSpPr>
        <p:spPr bwMode="auto">
          <a:xfrm>
            <a:off x="4259906" y="9905481"/>
            <a:ext cx="2208779" cy="1596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74522">
              <a:defRPr sz="1000"/>
            </a:lvl1pPr>
          </a:lstStyle>
          <a:p>
            <a:r>
              <a:rPr lang="en-US" altLang="ja-JP" smtClean="0"/>
              <a:t>Dietmar Eggert (Atmel)</a:t>
            </a:r>
            <a:endParaRPr lang="en-US" altLang="ja-JP"/>
          </a:p>
        </p:txBody>
      </p:sp>
      <p:sp>
        <p:nvSpPr>
          <p:cNvPr id="3077" name="Rectangle 5"/>
          <p:cNvSpPr>
            <a:spLocks noGrp="1" noChangeArrowheads="1"/>
          </p:cNvSpPr>
          <p:nvPr>
            <p:ph type="sldNum" sz="quarter" idx="3"/>
          </p:nvPr>
        </p:nvSpPr>
        <p:spPr bwMode="auto">
          <a:xfrm>
            <a:off x="2761382" y="9905481"/>
            <a:ext cx="1418884" cy="1596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74522">
              <a:defRPr sz="1000"/>
            </a:lvl1pPr>
          </a:lstStyle>
          <a:p>
            <a:r>
              <a:rPr lang="en-US" altLang="ja-JP"/>
              <a:t>Page </a:t>
            </a:r>
            <a:fld id="{1C9E7F0A-1D88-47D1-B7ED-5CA346B4FD43}" type="slidenum">
              <a:rPr lang="en-US" altLang="ja-JP"/>
              <a:pPr/>
              <a:t>‹#›</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
        <p:nvSpPr>
          <p:cNvPr id="3079" name="Rectangle 7"/>
          <p:cNvSpPr>
            <a:spLocks noChangeArrowheads="1"/>
          </p:cNvSpPr>
          <p:nvPr/>
        </p:nvSpPr>
        <p:spPr bwMode="auto">
          <a:xfrm>
            <a:off x="710256" y="9905482"/>
            <a:ext cx="72813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74522"/>
            <a:r>
              <a:rPr lang="en-US" altLang="ja-JP"/>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1" y="112306"/>
            <a:ext cx="288165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74522">
              <a:defRPr sz="1500" b="1"/>
            </a:lvl1pPr>
          </a:lstStyle>
          <a:p>
            <a:r>
              <a:rPr lang="en-US" altLang="ja-JP"/>
              <a:t>doc.: IEEE 802.15-&lt;doc#&gt;</a:t>
            </a:r>
          </a:p>
        </p:txBody>
      </p:sp>
      <p:sp>
        <p:nvSpPr>
          <p:cNvPr id="2051" name="Rectangle 3"/>
          <p:cNvSpPr>
            <a:spLocks noGrp="1" noChangeArrowheads="1"/>
          </p:cNvSpPr>
          <p:nvPr>
            <p:ph type="dt" idx="1"/>
          </p:nvPr>
        </p:nvSpPr>
        <p:spPr bwMode="auto">
          <a:xfrm>
            <a:off x="669623" y="112306"/>
            <a:ext cx="280201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74522">
              <a:defRPr sz="1500" b="1"/>
            </a:lvl1pPr>
          </a:lstStyle>
          <a:p>
            <a:r>
              <a:rPr lang="en-US" altLang="ja-JP" smtClean="0"/>
              <a:t>Novemberl 2013</a:t>
            </a:r>
            <a:endParaRPr lang="en-US" altLang="ja-JP"/>
          </a:p>
        </p:txBody>
      </p:sp>
      <p:sp>
        <p:nvSpPr>
          <p:cNvPr id="2052"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45924" y="4861704"/>
            <a:ext cx="5207453" cy="46061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7783" tIns="48064" rIns="97783" bIns="48064"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861707" y="9908983"/>
            <a:ext cx="2569596" cy="1915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77317" lvl="4" algn="r" defTabSz="974522">
              <a:defRPr/>
            </a:lvl5pPr>
          </a:lstStyle>
          <a:p>
            <a:pPr lvl="4"/>
            <a:r>
              <a:rPr lang="en-US" altLang="ja-JP" smtClean="0"/>
              <a:t>Dietmar Eggert (Atmel)</a:t>
            </a:r>
            <a:endParaRPr lang="en-US" altLang="ja-JP"/>
          </a:p>
        </p:txBody>
      </p:sp>
      <p:sp>
        <p:nvSpPr>
          <p:cNvPr id="2055" name="Rectangle 7"/>
          <p:cNvSpPr>
            <a:spLocks noGrp="1" noChangeArrowheads="1"/>
          </p:cNvSpPr>
          <p:nvPr>
            <p:ph type="sldNum" sz="quarter" idx="5"/>
          </p:nvPr>
        </p:nvSpPr>
        <p:spPr bwMode="auto">
          <a:xfrm>
            <a:off x="3003550" y="9908983"/>
            <a:ext cx="820776" cy="1915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74522">
              <a:defRPr/>
            </a:lvl1pPr>
          </a:lstStyle>
          <a:p>
            <a:r>
              <a:rPr lang="en-US" altLang="ja-JP"/>
              <a:t>Page </a:t>
            </a:r>
            <a:fld id="{DF3F4172-E538-446E-867D-56FDB194A550}" type="slidenum">
              <a:rPr lang="en-US" altLang="ja-JP"/>
              <a:pPr/>
              <a:t>‹#›</a:t>
            </a:fld>
            <a:endParaRPr lang="en-US" altLang="ja-JP"/>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
        <p:nvSpPr>
          <p:cNvPr id="2058" name="Line 10"/>
          <p:cNvSpPr>
            <a:spLocks noChangeShapeType="1"/>
          </p:cNvSpPr>
          <p:nvPr/>
        </p:nvSpPr>
        <p:spPr bwMode="auto">
          <a:xfrm>
            <a:off x="663122" y="327382"/>
            <a:ext cx="577305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bwMode="auto">
          <a:noFill/>
          <a:ln>
            <a:solidFill>
              <a:srgbClr val="000000"/>
            </a:solidFill>
            <a:miter lim="800000"/>
            <a:headEnd/>
            <a:tailEnd/>
          </a:ln>
        </p:spPr>
      </p:sp>
      <p:sp>
        <p:nvSpPr>
          <p:cNvPr id="11267"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608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5C6F5B-C0C1-4BFE-81F9-5AD4AF1982BB}" type="slidenum">
              <a:rPr lang="de-DE"/>
              <a:pPr fontAlgn="base">
                <a:spcBef>
                  <a:spcPct val="0"/>
                </a:spcBef>
                <a:spcAft>
                  <a:spcPct val="0"/>
                </a:spcAft>
                <a:defRPr/>
              </a:pPr>
              <a:t>9</a:t>
            </a:fld>
            <a:endParaRPr lang="de-DE"/>
          </a:p>
        </p:txBody>
      </p:sp>
    </p:spTree>
    <p:extLst>
      <p:ext uri="{BB962C8B-B14F-4D97-AF65-F5344CB8AC3E}">
        <p14:creationId xmlns="" xmlns:p14="http://schemas.microsoft.com/office/powerpoint/2010/main" val="1250267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bwMode="auto">
          <a:noFill/>
          <a:ln>
            <a:solidFill>
              <a:srgbClr val="000000"/>
            </a:solidFill>
            <a:miter lim="800000"/>
            <a:headEnd/>
            <a:tailEnd/>
          </a:ln>
        </p:spPr>
      </p:sp>
      <p:sp>
        <p:nvSpPr>
          <p:cNvPr id="11267"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46083"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5C6F5B-C0C1-4BFE-81F9-5AD4AF1982BB}" type="slidenum">
              <a:rPr lang="de-DE"/>
              <a:pPr fontAlgn="base">
                <a:spcBef>
                  <a:spcPct val="0"/>
                </a:spcBef>
                <a:spcAft>
                  <a:spcPct val="0"/>
                </a:spcAft>
                <a:defRPr/>
              </a:pPr>
              <a:t>10</a:t>
            </a:fld>
            <a:endParaRPr lang="de-DE"/>
          </a:p>
        </p:txBody>
      </p:sp>
    </p:spTree>
    <p:extLst>
      <p:ext uri="{BB962C8B-B14F-4D97-AF65-F5344CB8AC3E}">
        <p14:creationId xmlns="" xmlns:p14="http://schemas.microsoft.com/office/powerpoint/2010/main" val="1250267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18E0977-DC1B-42DD-B45E-59C02A783531}" type="slidenum">
              <a:rPr lang="en-US" altLang="ja-JP"/>
              <a:pPr/>
              <a:t>‹#›</a:t>
            </a:fld>
            <a:endParaRPr lang="en-US" altLang="ja-JP"/>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B3A71F-4814-4FD0-B5BF-45F7AA6F4C8B}" type="slidenum">
              <a:rPr lang="en-US" altLang="ja-JP"/>
              <a:pPr/>
              <a:t>‹#›</a:t>
            </a:fld>
            <a:endParaRPr lang="en-US" altLang="ja-JP"/>
          </a:p>
        </p:txBody>
      </p:sp>
    </p:spTree>
    <p:extLst>
      <p:ext uri="{BB962C8B-B14F-4D97-AF65-F5344CB8AC3E}">
        <p14:creationId xmlns:p14="http://schemas.microsoft.com/office/powerpoint/2010/main" xmlns=""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7C47D4F-CAA3-4307-B0EF-8C4B3E0CF21D}" type="slidenum">
              <a:rPr lang="en-US" altLang="ja-JP"/>
              <a:pPr/>
              <a:t>‹#›</a:t>
            </a:fld>
            <a:endParaRPr lang="en-US" altLang="ja-JP"/>
          </a:p>
        </p:txBody>
      </p:sp>
    </p:spTree>
    <p:extLst>
      <p:ext uri="{BB962C8B-B14F-4D97-AF65-F5344CB8AC3E}">
        <p14:creationId xmlns:p14="http://schemas.microsoft.com/office/powerpoint/2010/main" xmlns="" val="22005650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 Head, sub, smart">
    <p:spTree>
      <p:nvGrpSpPr>
        <p:cNvPr id="1" name=""/>
        <p:cNvGrpSpPr/>
        <p:nvPr/>
      </p:nvGrpSpPr>
      <p:grpSpPr>
        <a:xfrm>
          <a:off x="0" y="0"/>
          <a:ext cx="0" cy="0"/>
          <a:chOff x="0" y="0"/>
          <a:chExt cx="0" cy="0"/>
        </a:xfrm>
      </p:grpSpPr>
      <p:sp>
        <p:nvSpPr>
          <p:cNvPr id="13" name="Content Placeholder 12"/>
          <p:cNvSpPr>
            <a:spLocks noGrp="1"/>
          </p:cNvSpPr>
          <p:nvPr>
            <p:ph sz="quarter" idx="18" hasCustomPrompt="1"/>
          </p:nvPr>
        </p:nvSpPr>
        <p:spPr>
          <a:xfrm>
            <a:off x="466165" y="1362636"/>
            <a:ext cx="8265459" cy="4805082"/>
          </a:xfrm>
          <a:prstGeom prst="rect">
            <a:avLst/>
          </a:prstGeom>
        </p:spPr>
        <p:txBody>
          <a:bodyPr/>
          <a:lstStyle>
            <a:lvl1pPr marL="228600" indent="-228600">
              <a:buSzPct val="150000"/>
              <a:defRPr sz="1800">
                <a:solidFill>
                  <a:schemeClr val="accent2"/>
                </a:solidFill>
              </a:defRPr>
            </a:lvl1pPr>
            <a:lvl2pPr marL="685800" indent="-228600">
              <a:defRPr>
                <a:solidFill>
                  <a:schemeClr val="accent2"/>
                </a:solidFill>
              </a:defRPr>
            </a:lvl2pPr>
            <a:lvl3pPr marL="1085850" indent="-171450">
              <a:defRPr sz="1500">
                <a:solidFill>
                  <a:schemeClr val="accent2"/>
                </a:solidFill>
              </a:defRPr>
            </a:lvl3pPr>
            <a:lvl4pPr marL="1543050" indent="-171450">
              <a:defRPr>
                <a:solidFill>
                  <a:schemeClr val="accent2"/>
                </a:solidFill>
              </a:defRPr>
            </a:lvl4pPr>
            <a:lvl5pPr marL="2000250" indent="-171450">
              <a:defRPr sz="1200">
                <a:solidFill>
                  <a:schemeClr val="accent2"/>
                </a:solidFill>
              </a:defRPr>
            </a:lvl5pPr>
          </a:lstStyle>
          <a:p>
            <a:pPr lvl="0"/>
            <a:r>
              <a:rPr lang="en-US" dirty="0" smtClean="0"/>
              <a:t>Click to add text or object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Date Placeholder 3"/>
          <p:cNvSpPr>
            <a:spLocks noGrp="1"/>
          </p:cNvSpPr>
          <p:nvPr>
            <p:ph type="dt" sz="half" idx="2"/>
          </p:nvPr>
        </p:nvSpPr>
        <p:spPr>
          <a:xfrm>
            <a:off x="7004649" y="6466156"/>
            <a:ext cx="806090" cy="210689"/>
          </a:xfrm>
          <a:prstGeom prst="rect">
            <a:avLst/>
          </a:prstGeom>
        </p:spPr>
        <p:txBody>
          <a:bodyPr lIns="0"/>
          <a:lstStyle>
            <a:lvl1pPr algn="r">
              <a:defRPr sz="800">
                <a:solidFill>
                  <a:srgbClr val="5F5F5F"/>
                </a:solidFill>
                <a:latin typeface="+mn-lt"/>
              </a:defRPr>
            </a:lvl1pPr>
          </a:lstStyle>
          <a:p>
            <a:r>
              <a:rPr lang="en-US" smtClean="0"/>
              <a:t>November 2013</a:t>
            </a:r>
            <a:endParaRPr lang="en-US" dirty="0"/>
          </a:p>
        </p:txBody>
      </p:sp>
      <p:sp>
        <p:nvSpPr>
          <p:cNvPr id="12" name="Footer Placeholder 4"/>
          <p:cNvSpPr>
            <a:spLocks noGrp="1"/>
          </p:cNvSpPr>
          <p:nvPr>
            <p:ph type="ftr" sz="quarter" idx="3"/>
          </p:nvPr>
        </p:nvSpPr>
        <p:spPr>
          <a:xfrm>
            <a:off x="2723743" y="6462470"/>
            <a:ext cx="4258102" cy="184666"/>
          </a:xfrm>
          <a:prstGeom prst="rect">
            <a:avLst/>
          </a:prstGeom>
        </p:spPr>
        <p:txBody>
          <a:bodyPr lIns="0" rIns="0"/>
          <a:lstStyle>
            <a:lvl1pPr>
              <a:defRPr sz="1200">
                <a:solidFill>
                  <a:srgbClr val="5F5F5F"/>
                </a:solidFill>
                <a:latin typeface="+mn-lt"/>
              </a:defRPr>
            </a:lvl1pPr>
          </a:lstStyle>
          <a:p>
            <a:r>
              <a:rPr lang="en-US" smtClean="0"/>
              <a:t>Dietmar Eggert (Atmel)</a:t>
            </a:r>
            <a:endParaRPr lang="en-US" dirty="0"/>
          </a:p>
        </p:txBody>
      </p:sp>
      <p:sp>
        <p:nvSpPr>
          <p:cNvPr id="14" name="Title 1"/>
          <p:cNvSpPr>
            <a:spLocks noGrp="1"/>
          </p:cNvSpPr>
          <p:nvPr>
            <p:ph type="title" hasCustomPrompt="1"/>
          </p:nvPr>
        </p:nvSpPr>
        <p:spPr bwMode="auto">
          <a:xfrm>
            <a:off x="457200" y="301752"/>
            <a:ext cx="8229601" cy="449942"/>
          </a:xfrm>
          <a:prstGeom prst="rect">
            <a:avLst/>
          </a:prstGeom>
          <a:noFill/>
          <a:ln>
            <a:miter lim="800000"/>
            <a:headEnd/>
            <a:tailEnd/>
          </a:ln>
        </p:spPr>
        <p:txBody>
          <a:bodyPr vert="horz" wrap="square" lIns="91440" tIns="45720" rIns="91440" bIns="45720" numCol="1" compatLnSpc="1">
            <a:prstTxWarp prst="textNoShape">
              <a:avLst/>
            </a:prstTxWarp>
          </a:bodyPr>
          <a:lstStyle>
            <a:lvl1pPr>
              <a:defRPr sz="2400"/>
            </a:lvl1pPr>
          </a:lstStyle>
          <a:p>
            <a:r>
              <a:rPr lang="en-US" dirty="0" smtClean="0"/>
              <a:t>Click to add title</a:t>
            </a:r>
          </a:p>
        </p:txBody>
      </p:sp>
      <p:sp>
        <p:nvSpPr>
          <p:cNvPr id="15" name="Text Placeholder 29"/>
          <p:cNvSpPr>
            <a:spLocks noGrp="1"/>
          </p:cNvSpPr>
          <p:nvPr>
            <p:ph type="body" sz="quarter" idx="14" hasCustomPrompt="1"/>
          </p:nvPr>
        </p:nvSpPr>
        <p:spPr>
          <a:xfrm>
            <a:off x="457200" y="758952"/>
            <a:ext cx="8229600" cy="348343"/>
          </a:xfrm>
          <a:prstGeom prst="rect">
            <a:avLst/>
          </a:prstGeom>
        </p:spPr>
        <p:txBody>
          <a:bodyPr lIns="91440" rIns="91440"/>
          <a:lstStyle>
            <a:lvl1pPr marL="0" indent="0">
              <a:buNone/>
              <a:defRPr sz="2000" baseline="0">
                <a:solidFill>
                  <a:schemeClr val="accent2"/>
                </a:solidFill>
              </a:defRPr>
            </a:lvl1pPr>
          </a:lstStyle>
          <a:p>
            <a:pPr lvl="0"/>
            <a:r>
              <a:rPr lang="en-US" dirty="0" smtClean="0"/>
              <a:t>Click to add subtitle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a:t>
            </a:fld>
            <a:endParaRPr lang="en-US" altLang="ja-JP"/>
          </a:p>
        </p:txBody>
      </p:sp>
    </p:spTree>
    <p:extLst>
      <p:ext uri="{BB962C8B-B14F-4D97-AF65-F5344CB8AC3E}">
        <p14:creationId xmlns:p14="http://schemas.microsoft.com/office/powerpoint/2010/main" xmlns=""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a:t>
            </a:fld>
            <a:endParaRPr lang="en-US" altLang="ja-JP"/>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763230-8612-4F82-9598-E8DB08C9F578}" type="slidenum">
              <a:rPr lang="en-US" altLang="ja-JP"/>
              <a:pPr/>
              <a:t>‹#›</a:t>
            </a:fld>
            <a:endParaRPr lang="en-US" altLang="ja-JP"/>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F345BDCD-0A82-43EF-9F50-431A9535906C}" type="slidenum">
              <a:rPr lang="en-US" altLang="ja-JP"/>
              <a:pPr/>
              <a:t>‹#›</a:t>
            </a:fld>
            <a:endParaRPr lang="en-US" altLang="ja-JP"/>
          </a:p>
        </p:txBody>
      </p:sp>
    </p:spTree>
    <p:extLst>
      <p:ext uri="{BB962C8B-B14F-4D97-AF65-F5344CB8AC3E}">
        <p14:creationId xmlns:p14="http://schemas.microsoft.com/office/powerpoint/2010/main" xmlns=""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a:t>
            </a:fld>
            <a:endParaRPr lang="en-US" altLang="ja-JP"/>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a:t>
            </a:fld>
            <a:endParaRPr lang="en-US" altLang="ja-JP"/>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836712"/>
            <a:ext cx="5111750" cy="52894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A055100-B070-402A-915F-F75138044036}" type="slidenum">
              <a:rPr lang="en-US" altLang="ja-JP"/>
              <a:pPr/>
              <a:t>‹#›</a:t>
            </a:fld>
            <a:endParaRPr lang="en-US" altLang="ja-JP"/>
          </a:p>
        </p:txBody>
      </p:sp>
    </p:spTree>
    <p:extLst>
      <p:ext uri="{BB962C8B-B14F-4D97-AF65-F5344CB8AC3E}">
        <p14:creationId xmlns:p14="http://schemas.microsoft.com/office/powerpoint/2010/main" xmlns=""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Dietmar Eggert (Atmel)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348C59-0566-4162-B54D-0A1849E52EE9}" type="slidenum">
              <a:rPr lang="en-US" altLang="ja-JP"/>
              <a:pPr/>
              <a:t>‹#›</a:t>
            </a:fld>
            <a:endParaRPr lang="en-US" altLang="ja-JP"/>
          </a:p>
        </p:txBody>
      </p:sp>
    </p:spTree>
    <p:extLst>
      <p:ext uri="{BB962C8B-B14F-4D97-AF65-F5344CB8AC3E}">
        <p14:creationId xmlns:p14="http://schemas.microsoft.com/office/powerpoint/2010/main" xmlns=""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November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Dietmar Eggert (Atmel)</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EAFD9030-C83D-42D9-9BFB-ADDEB84EB1F4}"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a:t>
            </a:r>
            <a:r>
              <a:rPr lang="en-US" altLang="ja-JP" sz="1400" b="1">
                <a:ea typeface="ＭＳ Ｐゴシック" charset="-128"/>
              </a:rPr>
              <a:t>IEEE </a:t>
            </a:r>
            <a:r>
              <a:rPr lang="en-US" altLang="ja-JP" sz="1400" b="1" smtClean="0">
                <a:ea typeface="ＭＳ Ｐゴシック" charset="-128"/>
              </a:rPr>
              <a:t>802.</a:t>
            </a:r>
            <a:r>
              <a:rPr lang="en-US" sz="1400" b="1" smtClean="0"/>
              <a:t>15-13-0693-00-wng0</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Dietmar Eggert (Atmel)</a:t>
            </a:r>
            <a:endParaRPr lang="en-US" altLang="ja-JP"/>
          </a:p>
        </p:txBody>
      </p:sp>
      <p:sp>
        <p:nvSpPr>
          <p:cNvPr id="6" name="スライド番号プレースホルダー 3"/>
          <p:cNvSpPr>
            <a:spLocks noGrp="1"/>
          </p:cNvSpPr>
          <p:nvPr>
            <p:ph type="sldNum" sz="quarter" idx="12"/>
          </p:nvPr>
        </p:nvSpPr>
        <p:spPr/>
        <p:txBody>
          <a:bodyPr/>
          <a:lstStyle/>
          <a:p>
            <a:r>
              <a:rPr lang="en-US" altLang="ja-JP" smtClean="0"/>
              <a:t>Slide </a:t>
            </a:r>
            <a:fld id="{372F3947-031E-4295-B632-0BF31AAEF223}" type="slidenum">
              <a:rPr lang="en-US" altLang="ja-JP" smtClean="0"/>
              <a:pPr/>
              <a:t>1</a:t>
            </a:fld>
            <a:endParaRPr lang="en-US" altLang="ja-JP"/>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[Proposal for a </a:t>
            </a:r>
            <a:r>
              <a:rPr lang="en-US" altLang="ja-JP" sz="1600" dirty="0" smtClean="0">
                <a:cs typeface="Times New Roman" pitchFamily="18" charset="0"/>
              </a:rPr>
              <a:t>Study Group focusing on ranging support for WPAN’s</a:t>
            </a:r>
            <a:r>
              <a:rPr lang="en-US" altLang="ja-JP" sz="1600"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[November 10,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[Dietmar Eggert] </a:t>
            </a:r>
            <a:r>
              <a:rPr lang="en-US" altLang="ja-JP" sz="1600" dirty="0">
                <a:ea typeface="ＭＳ Ｐゴシック" charset="-128"/>
              </a:rPr>
              <a:t>Company </a:t>
            </a:r>
            <a:r>
              <a:rPr lang="en-US" altLang="ja-JP" sz="1600" dirty="0" smtClean="0">
                <a:ea typeface="ＭＳ Ｐゴシック" charset="-128"/>
              </a:rPr>
              <a:t>[ATMEL]</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r>
              <a:rPr lang="en-US" altLang="ja-JP" sz="1600" dirty="0" err="1" smtClean="0">
                <a:ea typeface="ＭＳ Ｐゴシック" charset="-128"/>
              </a:rPr>
              <a:t>Koenigsbruecker</a:t>
            </a:r>
            <a:r>
              <a:rPr lang="en-US" altLang="ja-JP" sz="1600" dirty="0" smtClean="0">
                <a:ea typeface="ＭＳ Ｐゴシック" charset="-128"/>
              </a:rPr>
              <a:t> </a:t>
            </a:r>
            <a:r>
              <a:rPr lang="en-US" altLang="ja-JP" sz="1600" dirty="0" err="1" smtClean="0">
                <a:ea typeface="ＭＳ Ｐゴシック" charset="-128"/>
              </a:rPr>
              <a:t>Strasse</a:t>
            </a:r>
            <a:r>
              <a:rPr lang="en-US" altLang="ja-JP" sz="1600" dirty="0" smtClean="0">
                <a:ea typeface="ＭＳ Ｐゴシック" charset="-128"/>
              </a:rPr>
              <a:t> 61, Dresden, Germany]</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:[+49-351-6523-400],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:[dietmar.eggert@atmel.com]</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proposes establishment of the Study </a:t>
            </a:r>
            <a:r>
              <a:rPr lang="en-US" altLang="ja-JP" sz="1600" dirty="0" smtClean="0">
                <a:solidFill>
                  <a:schemeClr val="tx2"/>
                </a:solidFill>
                <a:ea typeface="ＭＳ Ｐゴシック" charset="-128"/>
              </a:rPr>
              <a:t>group for Ranging Support with WPAN]</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 to SC WNG]</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179512" y="836712"/>
            <a:ext cx="2645688" cy="5509984"/>
            <a:chOff x="198120" y="333674"/>
            <a:chExt cx="3048000" cy="5869006"/>
          </a:xfrm>
        </p:grpSpPr>
        <p:pic>
          <p:nvPicPr>
            <p:cNvPr id="16" name="Picture 2"/>
            <p:cNvPicPr>
              <a:picLocks noChangeAspect="1" noChangeArrowheads="1"/>
            </p:cNvPicPr>
            <p:nvPr/>
          </p:nvPicPr>
          <p:blipFill>
            <a:blip r:embed="rId3" cstate="print"/>
            <a:srcRect/>
            <a:stretch>
              <a:fillRect/>
            </a:stretch>
          </p:blipFill>
          <p:spPr bwMode="auto">
            <a:xfrm>
              <a:off x="371475" y="4424928"/>
              <a:ext cx="2679237" cy="1777752"/>
            </a:xfrm>
            <a:prstGeom prst="roundRect">
              <a:avLst/>
            </a:prstGeom>
            <a:noFill/>
            <a:ln w="9525">
              <a:noFill/>
              <a:miter lim="800000"/>
              <a:headEnd/>
              <a:tailEnd/>
            </a:ln>
          </p:spPr>
        </p:pic>
        <p:pic>
          <p:nvPicPr>
            <p:cNvPr id="11" name="Picture 7" descr="V:\Marketing\Bilder\Produkte\WIRELESS LOCATION SYSTEM\Designelemente\OP.jpg"/>
            <p:cNvPicPr>
              <a:picLocks noChangeAspect="1" noChangeArrowheads="1"/>
            </p:cNvPicPr>
            <p:nvPr/>
          </p:nvPicPr>
          <p:blipFill>
            <a:blip r:embed="rId4" cstate="print"/>
            <a:srcRect t="46213" r="18596" b="20354"/>
            <a:stretch>
              <a:fillRect/>
            </a:stretch>
          </p:blipFill>
          <p:spPr bwMode="auto">
            <a:xfrm>
              <a:off x="198120" y="2362200"/>
              <a:ext cx="2951300" cy="2015014"/>
            </a:xfrm>
            <a:prstGeom prst="rect">
              <a:avLst/>
            </a:prstGeom>
            <a:noFill/>
            <a:ln w="9525" cap="rnd">
              <a:solidFill>
                <a:srgbClr val="808080"/>
              </a:solidFill>
              <a:round/>
              <a:headEnd/>
              <a:tailEnd/>
            </a:ln>
          </p:spPr>
        </p:pic>
        <p:sp>
          <p:nvSpPr>
            <p:cNvPr id="12" name="Rounded Rectangle 11"/>
            <p:cNvSpPr/>
            <p:nvPr/>
          </p:nvSpPr>
          <p:spPr>
            <a:xfrm>
              <a:off x="213360" y="2240280"/>
              <a:ext cx="3032760" cy="2118360"/>
            </a:xfrm>
            <a:prstGeom prst="roundRect">
              <a:avLst/>
            </a:prstGeom>
            <a:noFill/>
            <a:ln w="381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p:cNvPicPr>
              <a:picLocks noChangeAspect="1" noChangeArrowheads="1"/>
            </p:cNvPicPr>
            <p:nvPr/>
          </p:nvPicPr>
          <p:blipFill>
            <a:blip r:embed="rId5" cstate="print"/>
            <a:srcRect/>
            <a:stretch>
              <a:fillRect/>
            </a:stretch>
          </p:blipFill>
          <p:spPr bwMode="auto">
            <a:xfrm>
              <a:off x="384800" y="333674"/>
              <a:ext cx="2669970" cy="1891366"/>
            </a:xfrm>
            <a:prstGeom prst="roundRect">
              <a:avLst/>
            </a:prstGeom>
            <a:noFill/>
            <a:ln w="9525">
              <a:noFill/>
              <a:miter lim="800000"/>
              <a:headEnd/>
              <a:tailEnd/>
            </a:ln>
          </p:spPr>
        </p:pic>
      </p:grpSp>
      <p:sp>
        <p:nvSpPr>
          <p:cNvPr id="19" name="Title 9"/>
          <p:cNvSpPr>
            <a:spLocks noGrp="1"/>
          </p:cNvSpPr>
          <p:nvPr>
            <p:ph type="title"/>
          </p:nvPr>
        </p:nvSpPr>
        <p:spPr>
          <a:xfrm>
            <a:off x="395536" y="764704"/>
            <a:ext cx="8229601" cy="449942"/>
          </a:xfrm>
        </p:spPr>
        <p:txBody>
          <a:bodyPr/>
          <a:lstStyle/>
          <a:p>
            <a:pPr algn="r"/>
            <a:r>
              <a:rPr lang="en-US" dirty="0" smtClean="0"/>
              <a:t>Medical/Health Applications</a:t>
            </a:r>
            <a:endParaRPr lang="en-US" dirty="0"/>
          </a:p>
        </p:txBody>
      </p:sp>
      <p:sp>
        <p:nvSpPr>
          <p:cNvPr id="9" name="TextBox 8"/>
          <p:cNvSpPr txBox="1"/>
          <p:nvPr/>
        </p:nvSpPr>
        <p:spPr>
          <a:xfrm>
            <a:off x="2987824" y="1340768"/>
            <a:ext cx="5913120" cy="5262979"/>
          </a:xfrm>
          <a:prstGeom prst="rect">
            <a:avLst/>
          </a:prstGeom>
          <a:noFill/>
        </p:spPr>
        <p:txBody>
          <a:bodyPr wrap="square" rtlCol="0">
            <a:spAutoFit/>
          </a:bodyPr>
          <a:lstStyle/>
          <a:p>
            <a:r>
              <a:rPr lang="de-DE" sz="2400" dirty="0" smtClean="0">
                <a:solidFill>
                  <a:schemeClr val="tx2"/>
                </a:solidFill>
                <a:latin typeface="+mj-lt"/>
              </a:rPr>
              <a:t>There is a lot of need to </a:t>
            </a:r>
            <a:r>
              <a:rPr lang="de-DE" sz="2400" b="1" dirty="0" smtClean="0">
                <a:solidFill>
                  <a:schemeClr val="tx2"/>
                </a:solidFill>
                <a:latin typeface="+mj-lt"/>
              </a:rPr>
              <a:t>Find</a:t>
            </a:r>
            <a:r>
              <a:rPr lang="de-DE" sz="2400" dirty="0" smtClean="0">
                <a:solidFill>
                  <a:schemeClr val="tx2"/>
                </a:solidFill>
                <a:latin typeface="+mj-lt"/>
              </a:rPr>
              <a:t> and </a:t>
            </a:r>
            <a:r>
              <a:rPr lang="de-DE" sz="2400" b="1" dirty="0" smtClean="0">
                <a:solidFill>
                  <a:schemeClr val="tx2"/>
                </a:solidFill>
                <a:latin typeface="+mj-lt"/>
              </a:rPr>
              <a:t>Track</a:t>
            </a:r>
            <a:r>
              <a:rPr lang="de-DE" sz="2400" dirty="0" smtClean="0">
                <a:solidFill>
                  <a:schemeClr val="tx2"/>
                </a:solidFill>
                <a:latin typeface="+mj-lt"/>
              </a:rPr>
              <a:t> People and Items ... </a:t>
            </a:r>
          </a:p>
          <a:p>
            <a:r>
              <a:rPr lang="de-DE" sz="2400" dirty="0" smtClean="0">
                <a:solidFill>
                  <a:schemeClr val="tx2"/>
                </a:solidFill>
                <a:latin typeface="+mj-lt"/>
              </a:rPr>
              <a:t>... </a:t>
            </a:r>
            <a:r>
              <a:rPr lang="de-DE" sz="2400" b="1" dirty="0" smtClean="0">
                <a:solidFill>
                  <a:schemeClr val="tx2"/>
                </a:solidFill>
                <a:latin typeface="+mj-lt"/>
              </a:rPr>
              <a:t>in case of emergency</a:t>
            </a:r>
            <a:r>
              <a:rPr lang="de-DE" sz="2400" dirty="0" smtClean="0">
                <a:solidFill>
                  <a:schemeClr val="tx2"/>
                </a:solidFill>
                <a:latin typeface="+mj-lt"/>
              </a:rPr>
              <a:t>:</a:t>
            </a:r>
          </a:p>
          <a:p>
            <a:pPr lvl="1">
              <a:buFont typeface="Arial" pitchFamily="34" charset="0"/>
              <a:buChar char="•"/>
            </a:pPr>
            <a:r>
              <a:rPr lang="de-DE" sz="2400" dirty="0" smtClean="0">
                <a:solidFill>
                  <a:schemeClr val="tx2"/>
                </a:solidFill>
                <a:latin typeface="+mj-lt"/>
              </a:rPr>
              <a:t> inform medical personal</a:t>
            </a:r>
          </a:p>
          <a:p>
            <a:pPr lvl="1">
              <a:buFont typeface="Arial" pitchFamily="34" charset="0"/>
              <a:buChar char="•"/>
            </a:pPr>
            <a:r>
              <a:rPr lang="de-DE" sz="2400" dirty="0" smtClean="0">
                <a:solidFill>
                  <a:schemeClr val="tx2"/>
                </a:solidFill>
                <a:latin typeface="+mj-lt"/>
              </a:rPr>
              <a:t> find critical patients</a:t>
            </a:r>
          </a:p>
          <a:p>
            <a:pPr lvl="1">
              <a:buFont typeface="Arial" pitchFamily="34" charset="0"/>
              <a:buChar char="•"/>
            </a:pPr>
            <a:r>
              <a:rPr lang="de-DE" sz="2400" dirty="0" smtClean="0">
                <a:solidFill>
                  <a:schemeClr val="tx2"/>
                </a:solidFill>
                <a:latin typeface="+mj-lt"/>
              </a:rPr>
              <a:t> find critical equipment</a:t>
            </a:r>
          </a:p>
          <a:p>
            <a:r>
              <a:rPr lang="de-DE" sz="2400" dirty="0" smtClean="0">
                <a:solidFill>
                  <a:schemeClr val="tx2"/>
                </a:solidFill>
                <a:latin typeface="+mj-lt"/>
              </a:rPr>
              <a:t>... </a:t>
            </a:r>
            <a:r>
              <a:rPr lang="de-DE" sz="2400" b="1" dirty="0" smtClean="0">
                <a:solidFill>
                  <a:schemeClr val="tx2"/>
                </a:solidFill>
                <a:latin typeface="+mj-lt"/>
              </a:rPr>
              <a:t>in Hazardous Situations</a:t>
            </a:r>
            <a:r>
              <a:rPr lang="de-DE" sz="2400" dirty="0" smtClean="0">
                <a:solidFill>
                  <a:schemeClr val="tx2"/>
                </a:solidFill>
                <a:latin typeface="+mj-lt"/>
              </a:rPr>
              <a:t>:</a:t>
            </a:r>
          </a:p>
          <a:p>
            <a:pPr lvl="1">
              <a:buFont typeface="Arial" pitchFamily="34" charset="0"/>
              <a:buChar char="•"/>
            </a:pPr>
            <a:r>
              <a:rPr lang="de-DE" sz="2400" dirty="0" smtClean="0">
                <a:solidFill>
                  <a:schemeClr val="tx2"/>
                </a:solidFill>
                <a:latin typeface="+mj-lt"/>
              </a:rPr>
              <a:t> find tracks of infections</a:t>
            </a:r>
          </a:p>
          <a:p>
            <a:r>
              <a:rPr lang="de-DE" sz="2400" dirty="0" smtClean="0">
                <a:solidFill>
                  <a:schemeClr val="tx2"/>
                </a:solidFill>
                <a:latin typeface="+mj-lt"/>
              </a:rPr>
              <a:t>...</a:t>
            </a:r>
            <a:r>
              <a:rPr lang="de-DE" sz="2400" b="1" dirty="0" smtClean="0">
                <a:solidFill>
                  <a:schemeClr val="tx2"/>
                </a:solidFill>
                <a:latin typeface="+mj-lt"/>
              </a:rPr>
              <a:t> and their Prevention:</a:t>
            </a:r>
          </a:p>
          <a:p>
            <a:pPr lvl="1">
              <a:buFont typeface="Arial" pitchFamily="34" charset="0"/>
              <a:buChar char="•"/>
            </a:pPr>
            <a:r>
              <a:rPr lang="de-DE" sz="2400" dirty="0" smtClean="0">
                <a:solidFill>
                  <a:schemeClr val="tx2"/>
                </a:solidFill>
                <a:latin typeface="+mj-lt"/>
              </a:rPr>
              <a:t> track patients, personal and even visitors</a:t>
            </a:r>
          </a:p>
          <a:p>
            <a:r>
              <a:rPr lang="de-DE" sz="2400" dirty="0" smtClean="0">
                <a:solidFill>
                  <a:schemeClr val="tx2"/>
                </a:solidFill>
                <a:latin typeface="+mj-lt"/>
              </a:rPr>
              <a:t>...</a:t>
            </a:r>
            <a:r>
              <a:rPr lang="de-DE" sz="2400" b="1" dirty="0" smtClean="0">
                <a:solidFill>
                  <a:schemeClr val="tx2"/>
                </a:solidFill>
                <a:latin typeface="+mj-lt"/>
              </a:rPr>
              <a:t> in daily operation:</a:t>
            </a:r>
          </a:p>
          <a:p>
            <a:pPr lvl="1">
              <a:buFont typeface="Arial" pitchFamily="34" charset="0"/>
              <a:buChar char="•"/>
            </a:pPr>
            <a:r>
              <a:rPr lang="de-DE" sz="2400" dirty="0" smtClean="0">
                <a:solidFill>
                  <a:schemeClr val="tx2"/>
                </a:solidFill>
                <a:latin typeface="+mj-lt"/>
              </a:rPr>
              <a:t> enforce hygiene standards</a:t>
            </a:r>
          </a:p>
          <a:p>
            <a:pPr lvl="1">
              <a:buFont typeface="Arial" pitchFamily="34" charset="0"/>
              <a:buChar char="•"/>
            </a:pPr>
            <a:r>
              <a:rPr lang="de-DE" sz="2400" dirty="0" smtClean="0">
                <a:solidFill>
                  <a:schemeClr val="tx2"/>
                </a:solidFill>
                <a:latin typeface="+mj-lt"/>
              </a:rPr>
              <a:t> improve maintenance cycles</a:t>
            </a:r>
          </a:p>
        </p:txBody>
      </p:sp>
    </p:spTree>
    <p:extLst>
      <p:ext uri="{BB962C8B-B14F-4D97-AF65-F5344CB8AC3E}">
        <p14:creationId xmlns="" xmlns:p14="http://schemas.microsoft.com/office/powerpoint/2010/main" val="58857750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404664"/>
            <a:ext cx="7772400" cy="1066800"/>
          </a:xfrm>
        </p:spPr>
        <p:txBody>
          <a:bodyPr/>
          <a:lstStyle/>
          <a:p>
            <a:r>
              <a:rPr kumimoji="1" lang="en-US" altLang="ja-JP" dirty="0" smtClean="0"/>
              <a:t>Proposed Timeline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11</a:t>
            </a:fld>
            <a:endParaRPr lang="en-US" altLang="ja-JP" dirty="0"/>
          </a:p>
        </p:txBody>
      </p:sp>
      <p:graphicFrame>
        <p:nvGraphicFramePr>
          <p:cNvPr id="10" name="Table 5"/>
          <p:cNvGraphicFramePr>
            <a:graphicFrameLocks noGrp="1" noChangeAspect="1"/>
          </p:cNvGraphicFramePr>
          <p:nvPr>
            <p:extLst>
              <p:ext uri="{D42A27DB-BD31-4B8C-83A1-F6EECF244321}">
                <p14:modId xmlns:p14="http://schemas.microsoft.com/office/powerpoint/2010/main" xmlns="" val="637958014"/>
              </p:ext>
            </p:extLst>
          </p:nvPr>
        </p:nvGraphicFramePr>
        <p:xfrm>
          <a:off x="683568" y="1196752"/>
          <a:ext cx="7654597" cy="4208272"/>
        </p:xfrm>
        <a:graphic>
          <a:graphicData uri="http://schemas.openxmlformats.org/drawingml/2006/table">
            <a:tbl>
              <a:tblPr/>
              <a:tblGrid>
                <a:gridCol w="459435"/>
                <a:gridCol w="2964422"/>
                <a:gridCol w="423074"/>
                <a:gridCol w="423074"/>
                <a:gridCol w="423074"/>
                <a:gridCol w="423074"/>
                <a:gridCol w="423074"/>
                <a:gridCol w="423074"/>
                <a:gridCol w="423074"/>
                <a:gridCol w="423074"/>
                <a:gridCol w="423074"/>
                <a:gridCol w="423074"/>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09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Consolidation of requirements (</a:t>
                      </a:r>
                      <a:r>
                        <a:rPr kumimoji="1" lang="en-US" altLang="ja-JP" sz="1400" b="0" i="0" u="none" strike="noStrike" cap="none" normalizeH="0" baseline="0" dirty="0" err="1" smtClean="0">
                          <a:ln>
                            <a:noFill/>
                          </a:ln>
                          <a:solidFill>
                            <a:srgbClr val="000000"/>
                          </a:solidFill>
                          <a:effectLst/>
                          <a:latin typeface="Calibri" pitchFamily="34" charset="0"/>
                          <a:ea typeface="ＭＳ Ｐゴシック" pitchFamily="50" charset="-128"/>
                        </a:rPr>
                        <a:t>m,n,p</a:t>
                      </a: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Presentation at WNG</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11" name="Content Placeholder 2"/>
          <p:cNvSpPr txBox="1">
            <a:spLocks/>
          </p:cNvSpPr>
          <p:nvPr/>
        </p:nvSpPr>
        <p:spPr bwMode="auto">
          <a:xfrm>
            <a:off x="467544" y="5517232"/>
            <a:ext cx="8229600" cy="8640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smtClean="0"/>
              <a:t>PAR submission to </a:t>
            </a:r>
            <a:r>
              <a:rPr lang="en-GB" altLang="ja-JP" sz="1600" kern="0" dirty="0" err="1" smtClean="0"/>
              <a:t>NesCom</a:t>
            </a:r>
            <a:r>
              <a:rPr lang="en-GB" altLang="ja-JP" sz="1600" kern="0" dirty="0" smtClean="0"/>
              <a:t> before March 2014</a:t>
            </a:r>
          </a:p>
          <a:p>
            <a:pPr lvl="1">
              <a:buFont typeface="Wingdings" pitchFamily="2" charset="2"/>
              <a:buChar char="ü"/>
            </a:pPr>
            <a:r>
              <a:rPr lang="en-GB" altLang="ja-JP" sz="1600" kern="0" dirty="0" smtClean="0"/>
              <a:t>approval by May 2014</a:t>
            </a:r>
          </a:p>
        </p:txBody>
      </p:sp>
    </p:spTree>
    <p:extLst>
      <p:ext uri="{BB962C8B-B14F-4D97-AF65-F5344CB8AC3E}">
        <p14:creationId xmlns:p14="http://schemas.microsoft.com/office/powerpoint/2010/main" xmlns="" val="378768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Proposed Scope </a:t>
            </a:r>
            <a:r>
              <a:rPr lang="en-GB" altLang="ja-JP" dirty="0" smtClean="0"/>
              <a:t>of the Project</a:t>
            </a:r>
            <a:endParaRPr kumimoji="1" lang="ja-JP" altLang="en-US" dirty="0"/>
          </a:p>
        </p:txBody>
      </p:sp>
      <p:sp>
        <p:nvSpPr>
          <p:cNvPr id="3" name="コンテンツ プレースホルダ 2"/>
          <p:cNvSpPr>
            <a:spLocks noGrp="1"/>
          </p:cNvSpPr>
          <p:nvPr>
            <p:ph idx="1"/>
          </p:nvPr>
        </p:nvSpPr>
        <p:spPr>
          <a:xfrm>
            <a:off x="251520" y="1484784"/>
            <a:ext cx="8640960" cy="4608512"/>
          </a:xfrm>
        </p:spPr>
        <p:txBody>
          <a:bodyPr>
            <a:noAutofit/>
          </a:bodyPr>
          <a:lstStyle/>
          <a:p>
            <a:pPr marL="0" indent="0" algn="just">
              <a:buNone/>
            </a:pPr>
            <a:r>
              <a:rPr lang="en-US" sz="2800" dirty="0" smtClean="0">
                <a:latin typeface="+mj-lt"/>
              </a:rPr>
              <a:t>This Project shall integrate wireless-based distance measurement techniques and technologies, including those existing within IEEE 802.15.4 and new to IEEE 802.15.4, into a consistent, standardized protocol addressing the needs of a wide range of applications and PHYs and enabling the interoperability of devices by different vendors using the standardized protocol.</a:t>
            </a:r>
          </a:p>
          <a:p>
            <a:pPr marL="0" indent="0" algn="just">
              <a:buNone/>
            </a:pPr>
            <a:r>
              <a:rPr lang="en-US" sz="2800" dirty="0" smtClean="0">
                <a:latin typeface="+mj-lt"/>
              </a:rPr>
              <a:t>Additionally, the project shall addresses the definition of a ranging operation mode and defines necessary MAC extensions which, together with the PHY specifications, enable radio based distance measurements.</a:t>
            </a:r>
            <a:endParaRPr kumimoji="1" lang="ja-JP" altLang="en-US" sz="2000" dirty="0">
              <a:latin typeface="+mj-lt"/>
            </a:endParaRP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12</a:t>
            </a:fld>
            <a:endParaRPr lang="en-US" altLang="ja-JP" dirty="0"/>
          </a:p>
        </p:txBody>
      </p:sp>
    </p:spTree>
    <p:extLst>
      <p:ext uri="{BB962C8B-B14F-4D97-AF65-F5344CB8AC3E}">
        <p14:creationId xmlns:p14="http://schemas.microsoft.com/office/powerpoint/2010/main" xmlns="" val="910604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Proposed Purpose </a:t>
            </a:r>
            <a:r>
              <a:rPr lang="en-GB" altLang="ja-JP" dirty="0" smtClean="0"/>
              <a:t>of the Project</a:t>
            </a:r>
            <a:endParaRPr kumimoji="1" lang="ja-JP" altLang="en-US" dirty="0"/>
          </a:p>
        </p:txBody>
      </p:sp>
      <p:sp>
        <p:nvSpPr>
          <p:cNvPr id="3" name="コンテンツ プレースホルダ 2"/>
          <p:cNvSpPr>
            <a:spLocks noGrp="1"/>
          </p:cNvSpPr>
          <p:nvPr>
            <p:ph idx="1"/>
          </p:nvPr>
        </p:nvSpPr>
        <p:spPr>
          <a:xfrm>
            <a:off x="251520" y="1628800"/>
            <a:ext cx="8640960" cy="4608512"/>
          </a:xfrm>
        </p:spPr>
        <p:txBody>
          <a:bodyPr>
            <a:normAutofit/>
          </a:bodyPr>
          <a:lstStyle/>
          <a:p>
            <a:pPr marL="0" indent="0">
              <a:buNone/>
            </a:pPr>
            <a:r>
              <a:rPr lang="en-US" dirty="0" smtClean="0">
                <a:latin typeface="+mj-lt"/>
              </a:rPr>
              <a:t>The purpose of this project is to explicitly and clearly facilitate wireless-based distance measurement mechanisms, along with wireless data communications and network technology, to provide scalable Real Time Location Service (RTLS) support for a multitude of applications and PHY layers.</a:t>
            </a:r>
            <a:r>
              <a:rPr lang="en-US" dirty="0" smtClean="0"/>
              <a:t/>
            </a:r>
            <a:br>
              <a:rPr lang="en-US" dirty="0" smtClean="0"/>
            </a:br>
            <a:r>
              <a:rPr lang="en-US" dirty="0" smtClean="0"/>
              <a:t/>
            </a:r>
            <a:br>
              <a:rPr lang="en-US" dirty="0" smtClean="0"/>
            </a:br>
            <a:endParaRPr kumimoji="1" lang="ja-JP" altLang="en-US" sz="2400" dirty="0">
              <a:latin typeface="+mj-lt"/>
            </a:endParaRP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13</a:t>
            </a:fld>
            <a:endParaRPr lang="en-US" altLang="ja-JP" dirty="0"/>
          </a:p>
        </p:txBody>
      </p:sp>
    </p:spTree>
    <p:extLst>
      <p:ext uri="{BB962C8B-B14F-4D97-AF65-F5344CB8AC3E}">
        <p14:creationId xmlns:p14="http://schemas.microsoft.com/office/powerpoint/2010/main" xmlns="" val="910604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lang="en-GB" altLang="ja-JP" dirty="0" smtClean="0"/>
              <a:t>Proposed Need </a:t>
            </a:r>
            <a:r>
              <a:rPr lang="en-GB" altLang="ja-JP" dirty="0" smtClean="0"/>
              <a:t>for Project</a:t>
            </a:r>
            <a:endParaRPr kumimoji="1" lang="ja-JP" altLang="en-US" dirty="0"/>
          </a:p>
        </p:txBody>
      </p:sp>
      <p:sp>
        <p:nvSpPr>
          <p:cNvPr id="3" name="コンテンツ プレースホルダ 2"/>
          <p:cNvSpPr>
            <a:spLocks noGrp="1"/>
          </p:cNvSpPr>
          <p:nvPr>
            <p:ph idx="1"/>
          </p:nvPr>
        </p:nvSpPr>
        <p:spPr>
          <a:xfrm>
            <a:off x="323528" y="1412776"/>
            <a:ext cx="8640960" cy="4608512"/>
          </a:xfrm>
        </p:spPr>
        <p:txBody>
          <a:bodyPr>
            <a:normAutofit fontScale="47500" lnSpcReduction="20000"/>
          </a:bodyPr>
          <a:lstStyle/>
          <a:p>
            <a:pPr marL="0" indent="0">
              <a:buNone/>
            </a:pPr>
            <a:r>
              <a:rPr lang="en-US" sz="4200" dirty="0" smtClean="0">
                <a:latin typeface="+mj-lt"/>
              </a:rPr>
              <a:t>The IEEE 802.15.4 standard addresses many markets where there is a substantial need for both ranging and communications in the same device. The following is a representative but hardly complete set of application examples.  Suffice it to say a variety of characteristics, i.e. ranging accuracies from centimeters to many 10s of meters, may need to be supported in any given market depending on application, e.g.</a:t>
            </a:r>
            <a:r>
              <a:rPr lang="en-US" sz="4200" i="1" dirty="0" smtClean="0">
                <a:latin typeface="+mj-lt"/>
              </a:rPr>
              <a:t>:</a:t>
            </a:r>
            <a:endParaRPr lang="en-US" sz="4200" dirty="0" smtClean="0">
              <a:latin typeface="+mj-lt"/>
            </a:endParaRPr>
          </a:p>
          <a:p>
            <a:pPr marL="342900" lvl="2" indent="0">
              <a:buFont typeface="Arial" pitchFamily="34" charset="0"/>
              <a:buChar char="•"/>
            </a:pPr>
            <a:r>
              <a:rPr lang="en-US" sz="4200" dirty="0" smtClean="0">
                <a:latin typeface="+mj-lt"/>
              </a:rPr>
              <a:t> </a:t>
            </a:r>
            <a:r>
              <a:rPr lang="en-US" sz="4200" dirty="0" smtClean="0">
                <a:latin typeface="+mj-lt"/>
              </a:rPr>
              <a:t>Retail </a:t>
            </a:r>
            <a:endParaRPr lang="en-US" sz="4200" dirty="0" smtClean="0">
              <a:latin typeface="+mj-lt"/>
            </a:endParaRPr>
          </a:p>
          <a:p>
            <a:pPr marL="342900" lvl="2" indent="0">
              <a:buFont typeface="Arial" pitchFamily="34" charset="0"/>
              <a:buChar char="•"/>
            </a:pPr>
            <a:r>
              <a:rPr lang="en-US" sz="4200" dirty="0" smtClean="0">
                <a:latin typeface="+mj-lt"/>
              </a:rPr>
              <a:t> </a:t>
            </a:r>
            <a:r>
              <a:rPr lang="en-US" sz="4200" dirty="0" smtClean="0">
                <a:latin typeface="+mj-lt"/>
              </a:rPr>
              <a:t>Medical </a:t>
            </a:r>
            <a:endParaRPr lang="en-US" sz="4200" dirty="0" smtClean="0">
              <a:latin typeface="+mj-lt"/>
            </a:endParaRPr>
          </a:p>
          <a:p>
            <a:pPr marL="342900" lvl="2" indent="0">
              <a:buFont typeface="Arial" pitchFamily="34" charset="0"/>
              <a:buChar char="•"/>
            </a:pPr>
            <a:r>
              <a:rPr lang="en-US" sz="4200" dirty="0" smtClean="0">
                <a:latin typeface="+mj-lt"/>
              </a:rPr>
              <a:t> </a:t>
            </a:r>
            <a:r>
              <a:rPr lang="en-US" sz="4200" dirty="0" smtClean="0">
                <a:latin typeface="+mj-lt"/>
              </a:rPr>
              <a:t>Lighting </a:t>
            </a:r>
            <a:r>
              <a:rPr lang="en-US" sz="4200" dirty="0" smtClean="0">
                <a:latin typeface="+mj-lt"/>
              </a:rPr>
              <a:t>control</a:t>
            </a:r>
          </a:p>
          <a:p>
            <a:pPr marL="342900" lvl="2" indent="0">
              <a:buFont typeface="Arial" pitchFamily="34" charset="0"/>
              <a:buChar char="•"/>
            </a:pPr>
            <a:r>
              <a:rPr lang="en-US" sz="4200" dirty="0" smtClean="0">
                <a:latin typeface="+mj-lt"/>
              </a:rPr>
              <a:t>TV whitespace networks </a:t>
            </a:r>
          </a:p>
          <a:p>
            <a:pPr marL="342900" lvl="2" indent="0">
              <a:buFont typeface="Arial" pitchFamily="34" charset="0"/>
              <a:buChar char="•"/>
            </a:pPr>
            <a:r>
              <a:rPr lang="en-US" sz="4200" dirty="0" smtClean="0">
                <a:latin typeface="+mj-lt"/>
              </a:rPr>
              <a:t>Railroad </a:t>
            </a:r>
            <a:r>
              <a:rPr lang="en-US" sz="4200" dirty="0" smtClean="0">
                <a:latin typeface="+mj-lt"/>
              </a:rPr>
              <a:t>services, intelligent transportation systems</a:t>
            </a:r>
            <a:endParaRPr lang="en-US" sz="4200" dirty="0" smtClean="0">
              <a:latin typeface="+mj-lt"/>
            </a:endParaRPr>
          </a:p>
          <a:p>
            <a:pPr marL="0" indent="0">
              <a:buNone/>
            </a:pPr>
            <a:r>
              <a:rPr lang="en-US" sz="4200" dirty="0" smtClean="0">
                <a:latin typeface="+mj-lt"/>
              </a:rPr>
              <a:t>Given that various regions and applications are served by numerous frequency bands following different regulatory rules, modulations, and data rates complexity and confusion can only be avoided if ranging data is made available to higher layers in a consistent manner for location determination mechanisms. Hence the need for an RTLS which works with the diverse PHYs of IEEE 802.15.4. </a:t>
            </a:r>
          </a:p>
          <a:p>
            <a:pPr>
              <a:buNone/>
            </a:pPr>
            <a:endParaRPr kumimoji="1" lang="ja-JP" altLang="en-US" sz="2400" dirty="0">
              <a:latin typeface="+mj-lt"/>
            </a:endParaRPr>
          </a:p>
        </p:txBody>
      </p:sp>
      <p:sp>
        <p:nvSpPr>
          <p:cNvPr id="4" name="日付プレースホルダ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14</a:t>
            </a:fld>
            <a:endParaRPr lang="en-US" altLang="ja-JP" dirty="0"/>
          </a:p>
        </p:txBody>
      </p:sp>
    </p:spTree>
    <p:extLst>
      <p:ext uri="{BB962C8B-B14F-4D97-AF65-F5344CB8AC3E}">
        <p14:creationId xmlns:p14="http://schemas.microsoft.com/office/powerpoint/2010/main" xmlns="" val="910604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Contributors/Supporters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15</a:t>
            </a:fld>
            <a:endParaRPr lang="en-US" altLang="ja-JP" dirty="0"/>
          </a:p>
        </p:txBody>
      </p:sp>
      <p:graphicFrame>
        <p:nvGraphicFramePr>
          <p:cNvPr id="1026" name="Object 2"/>
          <p:cNvGraphicFramePr>
            <a:graphicFrameLocks noChangeAspect="1"/>
          </p:cNvGraphicFramePr>
          <p:nvPr>
            <p:extLst>
              <p:ext uri="{D42A27DB-BD31-4B8C-83A1-F6EECF244321}">
                <p14:modId xmlns:p14="http://schemas.microsoft.com/office/powerpoint/2010/main" xmlns="" val="297915569"/>
              </p:ext>
            </p:extLst>
          </p:nvPr>
        </p:nvGraphicFramePr>
        <p:xfrm>
          <a:off x="395536" y="1700808"/>
          <a:ext cx="8496944" cy="4008437"/>
        </p:xfrm>
        <a:graphic>
          <a:graphicData uri="http://schemas.openxmlformats.org/presentationml/2006/ole">
            <p:oleObj spid="_x0000_s18434" name="Document" r:id="rId3" imgW="7169977" imgH="3446500" progId="Word.Document.8">
              <p:embed/>
            </p:oleObj>
          </a:graphicData>
        </a:graphic>
      </p:graphicFrame>
      <p:sp>
        <p:nvSpPr>
          <p:cNvPr id="7" name="TextBox 6"/>
          <p:cNvSpPr txBox="1"/>
          <p:nvPr/>
        </p:nvSpPr>
        <p:spPr>
          <a:xfrm>
            <a:off x="971600" y="5589240"/>
            <a:ext cx="7416824" cy="369332"/>
          </a:xfrm>
          <a:prstGeom prst="rect">
            <a:avLst/>
          </a:prstGeom>
          <a:noFill/>
        </p:spPr>
        <p:txBody>
          <a:bodyPr wrap="square" rtlCol="0">
            <a:spAutoFit/>
          </a:bodyPr>
          <a:lstStyle/>
          <a:p>
            <a:r>
              <a:rPr lang="en-US" sz="1800" dirty="0" smtClean="0"/>
              <a:t>Thanks to all supporters from  4m, 4n and 4p for input, feedback and advice.</a:t>
            </a:r>
            <a:endParaRPr lang="en-US" sz="1800" dirty="0"/>
          </a:p>
        </p:txBody>
      </p:sp>
    </p:spTree>
    <p:extLst>
      <p:ext uri="{BB962C8B-B14F-4D97-AF65-F5344CB8AC3E}">
        <p14:creationId xmlns:p14="http://schemas.microsoft.com/office/powerpoint/2010/main" xmlns="" val="3876778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628801"/>
            <a:ext cx="7772400" cy="2473274"/>
          </a:xfrm>
        </p:spPr>
        <p:txBody>
          <a:bodyPr/>
          <a:lstStyle/>
          <a:p>
            <a:r>
              <a:rPr lang="en-US" altLang="ja-JP" dirty="0" smtClean="0">
                <a:ea typeface="ＭＳ Ｐゴシック" charset="-128"/>
              </a:rPr>
              <a:t>Proposal for a </a:t>
            </a:r>
            <a:r>
              <a:rPr lang="en-US" altLang="ja-JP" dirty="0" smtClean="0">
                <a:cs typeface="Times New Roman" pitchFamily="18" charset="0"/>
              </a:rPr>
              <a:t>Study Group focusing on ranging support for WPAN’s</a:t>
            </a:r>
            <a:endParaRPr kumimoji="1" lang="ja-JP" altLang="en-US" dirty="0"/>
          </a:p>
        </p:txBody>
      </p:sp>
      <p:sp>
        <p:nvSpPr>
          <p:cNvPr id="6" name="サブタイトル 5"/>
          <p:cNvSpPr>
            <a:spLocks noGrp="1"/>
          </p:cNvSpPr>
          <p:nvPr>
            <p:ph type="subTitle" idx="1"/>
          </p:nvPr>
        </p:nvSpPr>
        <p:spPr>
          <a:xfrm>
            <a:off x="1371600" y="4340696"/>
            <a:ext cx="6400800" cy="1752600"/>
          </a:xfrm>
        </p:spPr>
        <p:txBody>
          <a:bodyPr/>
          <a:lstStyle/>
          <a:p>
            <a:r>
              <a:rPr lang="en-US" altLang="ja-JP" sz="2400" dirty="0" smtClean="0">
                <a:latin typeface="+mj-lt"/>
              </a:rPr>
              <a:t>Dietmar Eggert</a:t>
            </a:r>
            <a:endParaRPr kumimoji="1" lang="en-US" altLang="ja-JP" sz="2400" dirty="0" smtClean="0">
              <a:latin typeface="+mj-lt"/>
            </a:endParaRPr>
          </a:p>
          <a:p>
            <a:r>
              <a:rPr lang="en-US" altLang="ja-JP" sz="2000" dirty="0" smtClean="0">
                <a:latin typeface="+mj-lt"/>
              </a:rPr>
              <a:t>ATMEL</a:t>
            </a:r>
            <a:endParaRPr kumimoji="1" lang="en-US" altLang="ja-JP" sz="2000" dirty="0" smtClean="0">
              <a:latin typeface="+mj-lt"/>
            </a:endParaRPr>
          </a:p>
        </p:txBody>
      </p:sp>
      <p:sp>
        <p:nvSpPr>
          <p:cNvPr id="2" name="日付プレースホルダー 1"/>
          <p:cNvSpPr>
            <a:spLocks noGrp="1"/>
          </p:cNvSpPr>
          <p:nvPr>
            <p:ph type="dt" sz="half" idx="10"/>
          </p:nvPr>
        </p:nvSpPr>
        <p:spPr>
          <a:xfrm>
            <a:off x="685800" y="378281"/>
            <a:ext cx="1600200" cy="215444"/>
          </a:xfrm>
        </p:spPr>
        <p:txBody>
          <a:bodyPr/>
          <a:lstStyle/>
          <a:p>
            <a:r>
              <a:rPr lang="en-US" altLang="ja-JP" smtClean="0">
                <a:latin typeface="+mj-lt"/>
              </a:rPr>
              <a:t>November 2013</a:t>
            </a:r>
            <a:endParaRPr lang="en-US" altLang="ja-JP" dirty="0">
              <a:latin typeface="+mj-lt"/>
            </a:endParaRPr>
          </a:p>
        </p:txBody>
      </p:sp>
      <p:sp>
        <p:nvSpPr>
          <p:cNvPr id="3" name="フッター プレースホルダー 2"/>
          <p:cNvSpPr>
            <a:spLocks noGrp="1"/>
          </p:cNvSpPr>
          <p:nvPr>
            <p:ph type="ftr" sz="quarter" idx="11"/>
          </p:nvPr>
        </p:nvSpPr>
        <p:spPr>
          <a:xfrm>
            <a:off x="5486400" y="6475413"/>
            <a:ext cx="3124200" cy="184666"/>
          </a:xfrm>
        </p:spPr>
        <p:txBody>
          <a:bodyPr/>
          <a:lstStyle/>
          <a:p>
            <a:r>
              <a:rPr lang="en-US" altLang="ja-JP" smtClean="0">
                <a:latin typeface="+mj-lt"/>
              </a:rPr>
              <a:t>Dietmar Eggert (Atmel)</a:t>
            </a:r>
            <a:endParaRPr lang="en-US" altLang="ja-JP" dirty="0">
              <a:latin typeface="+mj-lt"/>
            </a:endParaRPr>
          </a:p>
        </p:txBody>
      </p:sp>
      <p:sp>
        <p:nvSpPr>
          <p:cNvPr id="4" name="スライド番号プレースホルダー 3"/>
          <p:cNvSpPr>
            <a:spLocks noGrp="1"/>
          </p:cNvSpPr>
          <p:nvPr>
            <p:ph type="sldNum" sz="quarter" idx="12"/>
          </p:nvPr>
        </p:nvSpPr>
        <p:spPr>
          <a:xfrm>
            <a:off x="4393695" y="6475413"/>
            <a:ext cx="432811" cy="184666"/>
          </a:xfrm>
        </p:spPr>
        <p:txBody>
          <a:bodyPr/>
          <a:lstStyle/>
          <a:p>
            <a:r>
              <a:rPr lang="en-US" altLang="ja-JP" dirty="0" smtClean="0">
                <a:latin typeface="+mj-lt"/>
              </a:rPr>
              <a:t>Slide </a:t>
            </a:r>
            <a:fld id="{266A080E-4E30-4968-B029-7CF782D6220C}" type="slidenum">
              <a:rPr lang="en-US" altLang="ja-JP" smtClean="0">
                <a:latin typeface="+mj-lt"/>
              </a:rPr>
              <a:pPr/>
              <a:t>2</a:t>
            </a:fld>
            <a:endParaRPr lang="en-US" altLang="ja-JP" dirty="0">
              <a:latin typeface="+mj-lt"/>
            </a:endParaRPr>
          </a:p>
        </p:txBody>
      </p:sp>
    </p:spTree>
    <p:extLst>
      <p:ext uri="{BB962C8B-B14F-4D97-AF65-F5344CB8AC3E}">
        <p14:creationId xmlns:p14="http://schemas.microsoft.com/office/powerpoint/2010/main" xmlns="" val="3868604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Outline</a:t>
            </a:r>
            <a:endParaRPr kumimoji="1" lang="ja-JP" altLang="en-US" dirty="0"/>
          </a:p>
        </p:txBody>
      </p:sp>
      <p:sp>
        <p:nvSpPr>
          <p:cNvPr id="6" name="コンテンツ プレースホルダー 5"/>
          <p:cNvSpPr>
            <a:spLocks noGrp="1"/>
          </p:cNvSpPr>
          <p:nvPr>
            <p:ph idx="1"/>
          </p:nvPr>
        </p:nvSpPr>
        <p:spPr/>
        <p:txBody>
          <a:bodyPr/>
          <a:lstStyle/>
          <a:p>
            <a:r>
              <a:rPr lang="en-US" altLang="ja-JP" sz="2400" dirty="0" smtClean="0"/>
              <a:t>Goals</a:t>
            </a:r>
          </a:p>
          <a:p>
            <a:r>
              <a:rPr lang="en-US" altLang="ja-JP" sz="2400" dirty="0" smtClean="0"/>
              <a:t>Status</a:t>
            </a:r>
            <a:endParaRPr kumimoji="1" lang="en-US" altLang="ja-JP" sz="2400" dirty="0" smtClean="0"/>
          </a:p>
          <a:p>
            <a:r>
              <a:rPr lang="en-US" altLang="ja-JP" sz="2400" dirty="0" smtClean="0"/>
              <a:t>Motivation</a:t>
            </a:r>
            <a:endParaRPr lang="en-GB" altLang="ja-JP" sz="2400" dirty="0" smtClean="0"/>
          </a:p>
          <a:p>
            <a:r>
              <a:rPr lang="en-GB" altLang="ja-JP" sz="2400" dirty="0" smtClean="0"/>
              <a:t>Use case</a:t>
            </a:r>
          </a:p>
          <a:p>
            <a:r>
              <a:rPr lang="en-GB" altLang="ja-JP" sz="2400" dirty="0" smtClean="0"/>
              <a:t>Timeline</a:t>
            </a:r>
          </a:p>
          <a:p>
            <a:r>
              <a:rPr lang="en-GB" altLang="ja-JP" sz="2400" dirty="0" smtClean="0"/>
              <a:t>Draft of proposed Scope, Purpose and Needs</a:t>
            </a:r>
            <a:endParaRPr lang="en-US" altLang="ja-JP" sz="2400" dirty="0" smtClean="0"/>
          </a:p>
          <a:p>
            <a:endParaRPr kumimoji="1" lang="ja-JP" altLang="en-US" sz="2400" dirty="0"/>
          </a:p>
        </p:txBody>
      </p:sp>
      <p:sp>
        <p:nvSpPr>
          <p:cNvPr id="3" name="日付プレースホルダー 2"/>
          <p:cNvSpPr>
            <a:spLocks noGrp="1"/>
          </p:cNvSpPr>
          <p:nvPr>
            <p:ph type="dt" sz="half" idx="10"/>
          </p:nvPr>
        </p:nvSpPr>
        <p:spPr/>
        <p:txBody>
          <a:bodyPr/>
          <a:lstStyle/>
          <a:p>
            <a:r>
              <a:rPr lang="en-US" altLang="ja-JP" smtClean="0"/>
              <a:t>November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Dietmar Eggert (Atmel)</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F80C6039-A5FA-4F5B-9853-58798A63706D}" type="slidenum">
              <a:rPr lang="en-US" altLang="ja-JP" smtClean="0"/>
              <a:pPr/>
              <a:t>3</a:t>
            </a:fld>
            <a:endParaRPr lang="en-US" altLang="ja-JP"/>
          </a:p>
        </p:txBody>
      </p:sp>
    </p:spTree>
    <p:extLst>
      <p:ext uri="{BB962C8B-B14F-4D97-AF65-F5344CB8AC3E}">
        <p14:creationId xmlns:p14="http://schemas.microsoft.com/office/powerpoint/2010/main" xmlns="" val="606613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332656"/>
            <a:ext cx="7772400" cy="1066800"/>
          </a:xfrm>
        </p:spPr>
        <p:txBody>
          <a:bodyPr/>
          <a:lstStyle/>
          <a:p>
            <a:r>
              <a:rPr kumimoji="1" lang="en-US" altLang="ja-JP" dirty="0" smtClean="0"/>
              <a:t>Goal for SG </a:t>
            </a:r>
            <a:r>
              <a:rPr lang="en-US" altLang="ja-JP" dirty="0" smtClean="0"/>
              <a:t>Ranging</a:t>
            </a:r>
            <a:endParaRPr kumimoji="1" lang="ja-JP" altLang="en-US" dirty="0"/>
          </a:p>
        </p:txBody>
      </p:sp>
      <p:sp>
        <p:nvSpPr>
          <p:cNvPr id="3" name="コンテンツ プレースホルダー 2"/>
          <p:cNvSpPr>
            <a:spLocks noGrp="1"/>
          </p:cNvSpPr>
          <p:nvPr>
            <p:ph idx="1"/>
          </p:nvPr>
        </p:nvSpPr>
        <p:spPr>
          <a:xfrm>
            <a:off x="683568" y="1124744"/>
            <a:ext cx="7772400" cy="4114800"/>
          </a:xfrm>
        </p:spPr>
        <p:txBody>
          <a:bodyPr/>
          <a:lstStyle/>
          <a:p>
            <a:r>
              <a:rPr lang="en-US" altLang="ja-JP" sz="2400" dirty="0" smtClean="0">
                <a:latin typeface="+mj-lt"/>
                <a:cs typeface="Times New Roman" pitchFamily="18" charset="0"/>
              </a:rPr>
              <a:t>The focus of this proposed Study Group is to draft a PAR and 5C for an amendment to IEEE 802.15.4 </a:t>
            </a:r>
            <a:r>
              <a:rPr lang="en-US" altLang="ja-JP" sz="2400" dirty="0" smtClean="0">
                <a:latin typeface="+mj-lt"/>
              </a:rPr>
              <a:t>focusing </a:t>
            </a:r>
            <a:r>
              <a:rPr lang="en-US" altLang="ja-JP" sz="2400" dirty="0" smtClean="0">
                <a:latin typeface="+mj-lt"/>
              </a:rPr>
              <a:t>on the </a:t>
            </a:r>
            <a:r>
              <a:rPr lang="en-US" sz="2400" dirty="0" smtClean="0">
                <a:latin typeface="+mj-lt"/>
              </a:rPr>
              <a:t>integration of wireless-based distance measurement techniques and technologies, including those existing within IEEE 802.15.4 and new to IEEE 802.15.4,  into a consistent, standardized protocol</a:t>
            </a:r>
          </a:p>
          <a:p>
            <a:r>
              <a:rPr lang="en-US" sz="2400" dirty="0" smtClean="0">
                <a:latin typeface="+mj-lt"/>
              </a:rPr>
              <a:t>This new project will address the needs of a wide range of applications and PHYs and enabling the interoperability of devices by different vendors using the standardized protocol. </a:t>
            </a:r>
          </a:p>
          <a:p>
            <a:r>
              <a:rPr lang="en-US" sz="2400" dirty="0" smtClean="0">
                <a:latin typeface="+mj-lt"/>
              </a:rPr>
              <a:t>Additionally, the amendment will address the definition of a ranging operation mode and defines necessary MAC extensions which, together with the PHY specifications, enable radio based distance measurements. </a:t>
            </a:r>
            <a:r>
              <a:rPr lang="en-US" sz="2400" dirty="0" smtClean="0">
                <a:latin typeface="+mj-lt"/>
              </a:rPr>
              <a:t/>
            </a:r>
            <a:br>
              <a:rPr lang="en-US" sz="2400" dirty="0" smtClean="0">
                <a:latin typeface="+mj-lt"/>
              </a:rPr>
            </a:br>
            <a:endParaRPr kumimoji="1" lang="ja-JP" altLang="en-US" sz="2400" dirty="0">
              <a:latin typeface="+mj-lt"/>
            </a:endParaRPr>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ー 4"/>
          <p:cNvSpPr>
            <a:spLocks noGrp="1"/>
          </p:cNvSpPr>
          <p:nvPr>
            <p:ph type="ftr" sz="quarter" idx="11"/>
          </p:nvPr>
        </p:nvSpPr>
        <p:spPr/>
        <p:txBody>
          <a:bodyPr/>
          <a:lstStyle/>
          <a:p>
            <a:r>
              <a:rPr lang="en-US" altLang="ja-JP" dirty="0" smtClean="0"/>
              <a:t>Dietmar Eggert (Atmel)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Tree>
    <p:extLst>
      <p:ext uri="{BB962C8B-B14F-4D97-AF65-F5344CB8AC3E}">
        <p14:creationId xmlns:p14="http://schemas.microsoft.com/office/powerpoint/2010/main" xmlns="" val="1471959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431540" y="1376772"/>
            <a:ext cx="8265459" cy="4805082"/>
          </a:xfrm>
        </p:spPr>
        <p:txBody>
          <a:bodyPr/>
          <a:lstStyle/>
          <a:p>
            <a:pPr>
              <a:buNone/>
            </a:pPr>
            <a:r>
              <a:rPr lang="en-US" sz="2400" dirty="0" smtClean="0">
                <a:solidFill>
                  <a:schemeClr val="tx1"/>
                </a:solidFill>
                <a:latin typeface="+mj-lt"/>
              </a:rPr>
              <a:t>What </a:t>
            </a:r>
            <a:r>
              <a:rPr lang="en-US" sz="2400" dirty="0" smtClean="0">
                <a:solidFill>
                  <a:schemeClr val="tx1"/>
                </a:solidFill>
                <a:latin typeface="+mj-lt"/>
              </a:rPr>
              <a:t>does </a:t>
            </a:r>
            <a:r>
              <a:rPr lang="en-US" sz="2400" dirty="0" smtClean="0">
                <a:solidFill>
                  <a:schemeClr val="tx1"/>
                </a:solidFill>
                <a:latin typeface="+mj-lt"/>
              </a:rPr>
              <a:t>already </a:t>
            </a:r>
            <a:r>
              <a:rPr lang="en-US" sz="2400" dirty="0" smtClean="0">
                <a:solidFill>
                  <a:schemeClr val="tx1"/>
                </a:solidFill>
                <a:latin typeface="+mj-lt"/>
              </a:rPr>
              <a:t>exist </a:t>
            </a:r>
            <a:r>
              <a:rPr lang="en-US" sz="2400" dirty="0" smtClean="0">
                <a:solidFill>
                  <a:schemeClr val="tx1"/>
                </a:solidFill>
                <a:latin typeface="+mj-lt"/>
              </a:rPr>
              <a:t>within IEEE 802.15.4?</a:t>
            </a:r>
          </a:p>
          <a:p>
            <a:r>
              <a:rPr lang="en-US" sz="2400" dirty="0" smtClean="0">
                <a:solidFill>
                  <a:schemeClr val="tx1"/>
                </a:solidFill>
                <a:latin typeface="+mj-lt"/>
              </a:rPr>
              <a:t>802.15.4a added UWB and CSS based </a:t>
            </a:r>
            <a:r>
              <a:rPr lang="en-US" sz="2400" dirty="0" smtClean="0">
                <a:solidFill>
                  <a:schemeClr val="tx1"/>
                </a:solidFill>
                <a:latin typeface="+mj-lt"/>
              </a:rPr>
              <a:t>methods that </a:t>
            </a:r>
            <a:r>
              <a:rPr lang="en-US" sz="2400" dirty="0" smtClean="0">
                <a:solidFill>
                  <a:schemeClr val="tx1"/>
                </a:solidFill>
                <a:latin typeface="+mj-lt"/>
              </a:rPr>
              <a:t>have been merged into 802.15.4-2011</a:t>
            </a:r>
          </a:p>
          <a:p>
            <a:r>
              <a:rPr lang="en-US" sz="2400" dirty="0" smtClean="0">
                <a:solidFill>
                  <a:schemeClr val="tx1"/>
                </a:solidFill>
                <a:latin typeface="+mj-lt"/>
              </a:rPr>
              <a:t>802.15.4f added LRP UWB (Low Rate Pulse repetition frequency), and ranging based on it; pulse trains in the frequency range of 6.2 through 9.2 GHz are used here</a:t>
            </a:r>
            <a:endParaRPr lang="en-US" sz="2400" dirty="0" smtClean="0">
              <a:solidFill>
                <a:srgbClr val="FF0000"/>
              </a:solidFill>
              <a:latin typeface="+mj-lt"/>
            </a:endParaRPr>
          </a:p>
          <a:p>
            <a:r>
              <a:rPr lang="en-US" sz="2400" dirty="0" smtClean="0">
                <a:solidFill>
                  <a:schemeClr val="tx1"/>
                </a:solidFill>
                <a:latin typeface="+mj-lt"/>
              </a:rPr>
              <a:t>Annex E discusses various concepts and topics around location and ranging</a:t>
            </a:r>
          </a:p>
          <a:p>
            <a:r>
              <a:rPr lang="en-US" sz="2400" dirty="0" smtClean="0">
                <a:solidFill>
                  <a:schemeClr val="tx1"/>
                </a:solidFill>
                <a:latin typeface="+mj-lt"/>
              </a:rPr>
              <a:t>Many PIB attributes and primitive parameters have been added addressing  both PHY and MAC level functionality</a:t>
            </a:r>
            <a:endParaRPr lang="en-US" sz="2400" dirty="0">
              <a:solidFill>
                <a:schemeClr val="tx1"/>
              </a:solidFill>
              <a:latin typeface="+mj-lt"/>
            </a:endParaRPr>
          </a:p>
        </p:txBody>
      </p:sp>
      <p:sp>
        <p:nvSpPr>
          <p:cNvPr id="6" name="Date Placeholder 5"/>
          <p:cNvSpPr>
            <a:spLocks noGrp="1"/>
          </p:cNvSpPr>
          <p:nvPr>
            <p:ph type="dt" sz="half" idx="2"/>
          </p:nvPr>
        </p:nvSpPr>
        <p:spPr/>
        <p:txBody>
          <a:bodyPr/>
          <a:lstStyle/>
          <a:p>
            <a:r>
              <a:rPr lang="en-US" smtClean="0"/>
              <a:t>November 2013</a:t>
            </a:r>
            <a:endParaRPr lang="en-US" dirty="0"/>
          </a:p>
        </p:txBody>
      </p:sp>
      <p:sp>
        <p:nvSpPr>
          <p:cNvPr id="10" name="Title 9"/>
          <p:cNvSpPr>
            <a:spLocks noGrp="1"/>
          </p:cNvSpPr>
          <p:nvPr>
            <p:ph type="title"/>
          </p:nvPr>
        </p:nvSpPr>
        <p:spPr>
          <a:xfrm>
            <a:off x="467544" y="800708"/>
            <a:ext cx="8229601" cy="449942"/>
          </a:xfrm>
        </p:spPr>
        <p:txBody>
          <a:bodyPr/>
          <a:lstStyle/>
          <a:p>
            <a:r>
              <a:rPr lang="en-US" b="1" dirty="0" smtClean="0"/>
              <a:t>Status - Existing Methods</a:t>
            </a:r>
            <a:endParaRPr lang="en-US" b="1" dirty="0"/>
          </a:p>
        </p:txBody>
      </p:sp>
      <p:sp>
        <p:nvSpPr>
          <p:cNvPr id="7" name="Footer Placeholder 6"/>
          <p:cNvSpPr>
            <a:spLocks noGrp="1"/>
          </p:cNvSpPr>
          <p:nvPr>
            <p:ph type="ftr" sz="quarter" idx="3"/>
          </p:nvPr>
        </p:nvSpPr>
        <p:spPr/>
        <p:txBody>
          <a:bodyPr/>
          <a:lstStyle/>
          <a:p>
            <a:pPr algn="r"/>
            <a:r>
              <a:rPr lang="en-US" smtClean="0"/>
              <a:t>Dietmar Eggert (Atmel)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83568" y="620688"/>
            <a:ext cx="7772400" cy="504056"/>
          </a:xfrm>
        </p:spPr>
        <p:txBody>
          <a:bodyPr/>
          <a:lstStyle/>
          <a:p>
            <a:r>
              <a:rPr lang="en-US" dirty="0" smtClean="0"/>
              <a:t>Motivation</a:t>
            </a:r>
            <a:endParaRPr lang="en-US" dirty="0"/>
          </a:p>
        </p:txBody>
      </p:sp>
      <p:sp>
        <p:nvSpPr>
          <p:cNvPr id="12" name="Content Placeholder 11"/>
          <p:cNvSpPr>
            <a:spLocks noGrp="1"/>
          </p:cNvSpPr>
          <p:nvPr>
            <p:ph idx="1"/>
          </p:nvPr>
        </p:nvSpPr>
        <p:spPr>
          <a:xfrm>
            <a:off x="467544" y="1700808"/>
            <a:ext cx="7772400" cy="1872208"/>
          </a:xfrm>
        </p:spPr>
        <p:txBody>
          <a:bodyPr/>
          <a:lstStyle/>
          <a:p>
            <a:r>
              <a:rPr lang="en-US" sz="1600" dirty="0" smtClean="0">
                <a:solidFill>
                  <a:schemeClr val="tx1"/>
                </a:solidFill>
                <a:latin typeface="+mj-lt"/>
              </a:rPr>
              <a:t>Location becomes more and more desired in daily life</a:t>
            </a:r>
          </a:p>
          <a:p>
            <a:r>
              <a:rPr lang="en-US" sz="1600" dirty="0" smtClean="0">
                <a:solidFill>
                  <a:schemeClr val="tx1"/>
                </a:solidFill>
                <a:latin typeface="+mj-lt"/>
              </a:rPr>
              <a:t>Examples: locate medical equipment in hospitals, trace movements of patients and medical personal</a:t>
            </a:r>
          </a:p>
          <a:p>
            <a:r>
              <a:rPr lang="en-US" sz="1600" dirty="0" smtClean="0">
                <a:solidFill>
                  <a:schemeClr val="tx1"/>
                </a:solidFill>
                <a:latin typeface="+mj-lt"/>
              </a:rPr>
              <a:t>Basics for location is </a:t>
            </a:r>
            <a:r>
              <a:rPr lang="en-US" sz="1600" i="1" dirty="0" smtClean="0">
                <a:solidFill>
                  <a:schemeClr val="tx1"/>
                </a:solidFill>
                <a:latin typeface="+mj-lt"/>
              </a:rPr>
              <a:t>ranging</a:t>
            </a:r>
            <a:r>
              <a:rPr lang="en-US" sz="1600" dirty="0" smtClean="0">
                <a:solidFill>
                  <a:schemeClr val="tx1"/>
                </a:solidFill>
                <a:latin typeface="+mj-lt"/>
              </a:rPr>
              <a:t>: determining the distance between two (or more) devices</a:t>
            </a:r>
          </a:p>
          <a:p>
            <a:r>
              <a:rPr lang="en-US" sz="1600" dirty="0" smtClean="0">
                <a:solidFill>
                  <a:schemeClr val="tx1"/>
                </a:solidFill>
                <a:latin typeface="+mj-lt"/>
              </a:rPr>
              <a:t>Most approaches use different node classes, like </a:t>
            </a:r>
            <a:r>
              <a:rPr lang="en-US" sz="1600" i="1" dirty="0" smtClean="0">
                <a:solidFill>
                  <a:schemeClr val="tx1"/>
                </a:solidFill>
                <a:latin typeface="+mj-lt"/>
              </a:rPr>
              <a:t>anchors</a:t>
            </a:r>
            <a:r>
              <a:rPr lang="en-US" sz="1600" dirty="0" smtClean="0">
                <a:solidFill>
                  <a:schemeClr val="tx1"/>
                </a:solidFill>
                <a:latin typeface="+mj-lt"/>
              </a:rPr>
              <a:t>, and </a:t>
            </a:r>
            <a:r>
              <a:rPr lang="en-US" sz="1600" i="1" dirty="0" smtClean="0">
                <a:solidFill>
                  <a:schemeClr val="tx1"/>
                </a:solidFill>
                <a:latin typeface="+mj-lt"/>
              </a:rPr>
              <a:t>tags</a:t>
            </a:r>
            <a:r>
              <a:rPr lang="en-US" sz="1600" dirty="0" smtClean="0">
                <a:solidFill>
                  <a:schemeClr val="tx1"/>
                </a:solidFill>
                <a:latin typeface="+mj-lt"/>
              </a:rPr>
              <a:t>, for example</a:t>
            </a:r>
          </a:p>
          <a:p>
            <a:r>
              <a:rPr lang="en-US" sz="1600" dirty="0" smtClean="0">
                <a:solidFill>
                  <a:schemeClr val="tx1"/>
                </a:solidFill>
                <a:latin typeface="+mj-lt"/>
              </a:rPr>
              <a:t>IEEE 802.15.4 basic paradigm: “low cost and low power devices”</a:t>
            </a:r>
          </a:p>
          <a:p>
            <a:endParaRPr lang="en-US" sz="1600" dirty="0" smtClean="0">
              <a:latin typeface="+mj-lt"/>
            </a:endParaRPr>
          </a:p>
          <a:p>
            <a:endParaRPr lang="en-US" sz="1600" dirty="0" smtClean="0">
              <a:solidFill>
                <a:schemeClr val="tx1"/>
              </a:solidFill>
              <a:latin typeface="+mj-lt"/>
            </a:endParaRPr>
          </a:p>
          <a:p>
            <a:pPr marL="228600" lvl="0" indent="-228600">
              <a:buSzPct val="150000"/>
              <a:buFont typeface="Arial" pitchFamily="34" charset="0"/>
              <a:buChar char="•"/>
              <a:defRPr/>
            </a:pPr>
            <a:r>
              <a:rPr lang="en-US" sz="1600" dirty="0" smtClean="0"/>
              <a:t>Met significant interest from all different task groups</a:t>
            </a:r>
          </a:p>
          <a:p>
            <a:pPr marL="228600" lvl="0" indent="-228600">
              <a:buSzPct val="150000"/>
              <a:buFont typeface="Arial" pitchFamily="34" charset="0"/>
              <a:buChar char="•"/>
              <a:defRPr/>
            </a:pPr>
            <a:r>
              <a:rPr lang="en-US" sz="1600" dirty="0" smtClean="0"/>
              <a:t>Ranging capabilities in support of  location awareness is critical for many applications</a:t>
            </a:r>
          </a:p>
          <a:p>
            <a:pPr marL="228600" lvl="0" indent="-228600">
              <a:buSzPct val="150000"/>
              <a:defRPr/>
            </a:pPr>
            <a:r>
              <a:rPr lang="en-US" sz="1600" dirty="0" smtClean="0"/>
              <a:t>But:</a:t>
            </a:r>
          </a:p>
          <a:p>
            <a:pPr marL="228600" lvl="0" indent="-228600">
              <a:buSzPct val="150000"/>
              <a:buFont typeface="Arial" pitchFamily="34" charset="0"/>
              <a:buChar char="•"/>
              <a:defRPr/>
            </a:pPr>
            <a:r>
              <a:rPr lang="en-US" sz="1600" dirty="0" smtClean="0"/>
              <a:t>Encountered several issues in support of a consistent project development flow</a:t>
            </a:r>
          </a:p>
          <a:p>
            <a:pPr marL="685800" lvl="1" indent="-228600">
              <a:buSzPct val="150000"/>
              <a:buFont typeface="Arial" pitchFamily="34" charset="0"/>
              <a:buChar char="•"/>
            </a:pPr>
            <a:r>
              <a:rPr lang="en-US" sz="1600" dirty="0" smtClean="0"/>
              <a:t>Consolidation of application requirements</a:t>
            </a:r>
          </a:p>
          <a:p>
            <a:pPr marL="685800" lvl="1" indent="-228600">
              <a:buSzPct val="150000"/>
              <a:buFont typeface="Arial" pitchFamily="34" charset="0"/>
              <a:buChar char="•"/>
            </a:pPr>
            <a:r>
              <a:rPr lang="en-US" sz="1600" dirty="0" smtClean="0"/>
              <a:t>Seamless integration under one protocol is needed</a:t>
            </a:r>
          </a:p>
          <a:p>
            <a:pPr marL="685800" lvl="1" indent="-228600">
              <a:buSzPct val="150000"/>
              <a:buFont typeface="Arial" pitchFamily="34" charset="0"/>
              <a:buChar char="•"/>
            </a:pPr>
            <a:r>
              <a:rPr lang="en-US" sz="1600" dirty="0" smtClean="0"/>
              <a:t>There is no one technology that meets the needs for all application</a:t>
            </a:r>
          </a:p>
          <a:p>
            <a:endParaRPr lang="en-US" sz="1600" dirty="0">
              <a:solidFill>
                <a:schemeClr val="tx1"/>
              </a:solidFill>
              <a:latin typeface="+mj-lt"/>
            </a:endParaRPr>
          </a:p>
        </p:txBody>
      </p:sp>
      <p:sp>
        <p:nvSpPr>
          <p:cNvPr id="6" name="Date Placeholder 5"/>
          <p:cNvSpPr>
            <a:spLocks noGrp="1"/>
          </p:cNvSpPr>
          <p:nvPr>
            <p:ph type="dt" sz="half" idx="10"/>
          </p:nvPr>
        </p:nvSpPr>
        <p:spPr/>
        <p:txBody>
          <a:bodyPr/>
          <a:lstStyle/>
          <a:p>
            <a:r>
              <a:rPr lang="en-US" smtClean="0"/>
              <a:t>November 2013</a:t>
            </a:r>
            <a:endParaRPr lang="en-US" dirty="0"/>
          </a:p>
        </p:txBody>
      </p:sp>
      <p:sp>
        <p:nvSpPr>
          <p:cNvPr id="7" name="Footer Placeholder 6"/>
          <p:cNvSpPr>
            <a:spLocks noGrp="1"/>
          </p:cNvSpPr>
          <p:nvPr>
            <p:ph type="ftr" sz="quarter" idx="11"/>
          </p:nvPr>
        </p:nvSpPr>
        <p:spPr>
          <a:xfrm>
            <a:off x="5868144" y="6525344"/>
            <a:ext cx="3124200" cy="182562"/>
          </a:xfrm>
        </p:spPr>
        <p:txBody>
          <a:bodyPr/>
          <a:lstStyle/>
          <a:p>
            <a:pPr algn="r"/>
            <a:r>
              <a:rPr lang="en-US" dirty="0" smtClean="0"/>
              <a:t>Dietmar Eggert (Atmel)</a:t>
            </a:r>
            <a:endParaRPr lang="en-US" dirty="0"/>
          </a:p>
        </p:txBody>
      </p:sp>
      <p:sp>
        <p:nvSpPr>
          <p:cNvPr id="11" name="Text Placeholder 10"/>
          <p:cNvSpPr>
            <a:spLocks noGrp="1"/>
          </p:cNvSpPr>
          <p:nvPr>
            <p:ph type="body" sz="quarter" idx="4294967295"/>
          </p:nvPr>
        </p:nvSpPr>
        <p:spPr>
          <a:xfrm>
            <a:off x="251520" y="1196752"/>
            <a:ext cx="8229600" cy="347663"/>
          </a:xfrm>
        </p:spPr>
        <p:txBody>
          <a:bodyPr/>
          <a:lstStyle/>
          <a:p>
            <a:pPr>
              <a:buNone/>
            </a:pPr>
            <a:r>
              <a:rPr lang="en-US" sz="2800" dirty="0" smtClean="0">
                <a:solidFill>
                  <a:schemeClr val="tx1"/>
                </a:solidFill>
                <a:latin typeface="+mj-lt"/>
              </a:rPr>
              <a:t>“Know where your devices are …”</a:t>
            </a:r>
            <a:endParaRPr lang="en-US" sz="2800" dirty="0">
              <a:solidFill>
                <a:schemeClr val="tx1"/>
              </a:solidFill>
              <a:latin typeface="+mj-lt"/>
            </a:endParaRPr>
          </a:p>
        </p:txBody>
      </p:sp>
      <p:sp>
        <p:nvSpPr>
          <p:cNvPr id="8" name="Text Placeholder 10"/>
          <p:cNvSpPr txBox="1">
            <a:spLocks/>
          </p:cNvSpPr>
          <p:nvPr/>
        </p:nvSpPr>
        <p:spPr bwMode="auto">
          <a:xfrm>
            <a:off x="323528" y="3501008"/>
            <a:ext cx="8229600" cy="3483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6038" rIns="91440" bIns="46038"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sz="2800" kern="0" dirty="0" smtClean="0">
                <a:latin typeface="+mj-lt"/>
              </a:rPr>
              <a:t>Recent Experiences with 15.4n, 15.4m and 15.4p</a:t>
            </a:r>
            <a:endParaRPr kumimoji="1" lang="en-US" sz="2800" b="0" i="0" u="none" strike="noStrike" kern="0" cap="none" spc="0" normalizeH="0" baseline="0" noProof="0" dirty="0">
              <a:ln>
                <a:noFill/>
              </a:ln>
              <a:solidFill>
                <a:schemeClr val="tx1"/>
              </a:solidFill>
              <a:effectLst/>
              <a:uLnTx/>
              <a:uFillTx/>
              <a:latin typeface="+mj-lt"/>
              <a:ea typeface="+mn-ea"/>
              <a:cs typeface="+mn-cs"/>
            </a:endParaRPr>
          </a:p>
        </p:txBody>
      </p:sp>
      <p:sp>
        <p:nvSpPr>
          <p:cNvPr id="13" name="Slide Number Placeholder 12"/>
          <p:cNvSpPr>
            <a:spLocks noGrp="1"/>
          </p:cNvSpPr>
          <p:nvPr>
            <p:ph type="sldNum" sz="quarter" idx="12"/>
          </p:nvPr>
        </p:nvSpPr>
        <p:spPr/>
        <p:txBody>
          <a:bodyPr/>
          <a:lstStyle/>
          <a:p>
            <a:r>
              <a:rPr lang="en-US" altLang="ja-JP" smtClean="0"/>
              <a:t>Slide </a:t>
            </a:r>
            <a:fld id="{8242A585-2600-43B1-ABC9-06D037E96BAE}" type="slidenum">
              <a:rPr lang="en-US" altLang="ja-JP" smtClean="0"/>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quarter" idx="18"/>
          </p:nvPr>
        </p:nvSpPr>
        <p:spPr>
          <a:xfrm>
            <a:off x="395536" y="1304764"/>
            <a:ext cx="8265459" cy="4805082"/>
          </a:xfrm>
        </p:spPr>
        <p:txBody>
          <a:bodyPr/>
          <a:lstStyle/>
          <a:p>
            <a:pPr>
              <a:buNone/>
            </a:pPr>
            <a:r>
              <a:rPr lang="en-US" sz="2400" b="1" dirty="0" smtClean="0">
                <a:solidFill>
                  <a:schemeClr val="tx1"/>
                </a:solidFill>
                <a:latin typeface="+mj-lt"/>
              </a:rPr>
              <a:t>Support for interoperability</a:t>
            </a:r>
          </a:p>
          <a:p>
            <a:r>
              <a:rPr lang="en-US" sz="2000" dirty="0" smtClean="0">
                <a:solidFill>
                  <a:schemeClr val="tx1"/>
                </a:solidFill>
                <a:latin typeface="+mj-lt"/>
              </a:rPr>
              <a:t>Large portions of the ranging </a:t>
            </a:r>
            <a:r>
              <a:rPr lang="en-US" sz="2000" dirty="0" smtClean="0">
                <a:solidFill>
                  <a:schemeClr val="tx1"/>
                </a:solidFill>
                <a:latin typeface="+mj-lt"/>
              </a:rPr>
              <a:t>today </a:t>
            </a:r>
            <a:r>
              <a:rPr lang="en-US" sz="2000" dirty="0" smtClean="0">
                <a:solidFill>
                  <a:schemeClr val="tx1"/>
                </a:solidFill>
                <a:latin typeface="+mj-lt"/>
              </a:rPr>
              <a:t>is </a:t>
            </a:r>
            <a:r>
              <a:rPr lang="en-US" sz="2000" dirty="0" smtClean="0">
                <a:solidFill>
                  <a:schemeClr val="tx1"/>
                </a:solidFill>
                <a:latin typeface="+mj-lt"/>
              </a:rPr>
              <a:t>defined in an informative </a:t>
            </a:r>
            <a:r>
              <a:rPr lang="en-US" sz="2000" dirty="0" smtClean="0">
                <a:solidFill>
                  <a:schemeClr val="tx1"/>
                </a:solidFill>
                <a:latin typeface="+mj-lt"/>
              </a:rPr>
              <a:t>annex, which defers the actual implementation to the application layer</a:t>
            </a:r>
            <a:endParaRPr lang="en-US" sz="2000" dirty="0" smtClean="0">
              <a:solidFill>
                <a:schemeClr val="tx1"/>
              </a:solidFill>
              <a:latin typeface="+mj-lt"/>
            </a:endParaRPr>
          </a:p>
          <a:p>
            <a:r>
              <a:rPr lang="en-US" sz="2000" dirty="0" smtClean="0">
                <a:solidFill>
                  <a:schemeClr val="tx1"/>
                </a:solidFill>
                <a:latin typeface="+mj-lt"/>
              </a:rPr>
              <a:t>Many </a:t>
            </a:r>
            <a:r>
              <a:rPr lang="en-US" sz="2000" dirty="0" smtClean="0">
                <a:solidFill>
                  <a:schemeClr val="tx1"/>
                </a:solidFill>
                <a:latin typeface="+mj-lt"/>
              </a:rPr>
              <a:t>gaps </a:t>
            </a:r>
            <a:r>
              <a:rPr lang="en-US" sz="2000" dirty="0" smtClean="0">
                <a:solidFill>
                  <a:schemeClr val="tx1"/>
                </a:solidFill>
                <a:latin typeface="+mj-lt"/>
              </a:rPr>
              <a:t>in terms of distribution of system impairments to enable independent interoperable solutions, which guarantee minimum performance requirements (e.g. crystal offset, filter variations,…)</a:t>
            </a:r>
          </a:p>
          <a:p>
            <a:pPr>
              <a:buNone/>
            </a:pPr>
            <a:r>
              <a:rPr lang="en-US" sz="2400" b="1" dirty="0" smtClean="0">
                <a:solidFill>
                  <a:schemeClr val="tx1"/>
                </a:solidFill>
                <a:latin typeface="+mj-lt"/>
              </a:rPr>
              <a:t>Scalable system characteristics</a:t>
            </a:r>
          </a:p>
          <a:p>
            <a:r>
              <a:rPr lang="en-US" sz="2000" dirty="0" smtClean="0">
                <a:solidFill>
                  <a:schemeClr val="tx1"/>
                </a:solidFill>
                <a:latin typeface="+mj-lt"/>
              </a:rPr>
              <a:t>Need extensible </a:t>
            </a:r>
            <a:r>
              <a:rPr lang="en-US" sz="2000" dirty="0" smtClean="0">
                <a:solidFill>
                  <a:schemeClr val="tx1"/>
                </a:solidFill>
                <a:latin typeface="+mj-lt"/>
              </a:rPr>
              <a:t>characteristics </a:t>
            </a:r>
            <a:r>
              <a:rPr lang="en-US" sz="2000" dirty="0" smtClean="0">
                <a:solidFill>
                  <a:schemeClr val="tx1"/>
                </a:solidFill>
                <a:latin typeface="+mj-lt"/>
              </a:rPr>
              <a:t>(Range, Resolution, Acquisition Speed)</a:t>
            </a:r>
          </a:p>
          <a:p>
            <a:r>
              <a:rPr lang="en-US" sz="2000" dirty="0" smtClean="0">
                <a:solidFill>
                  <a:schemeClr val="tx1"/>
                </a:solidFill>
                <a:latin typeface="+mj-lt"/>
              </a:rPr>
              <a:t>Use available frequency bands (narrow band, wide band approaches, multi-band approach) in compliance with local regulatory requirements</a:t>
            </a:r>
          </a:p>
          <a:p>
            <a:r>
              <a:rPr lang="en-US" sz="2000" dirty="0" smtClean="0">
                <a:solidFill>
                  <a:schemeClr val="tx1"/>
                </a:solidFill>
                <a:latin typeface="+mj-lt"/>
              </a:rPr>
              <a:t>Various different distributions of complexity to achieve low power (tradeoffs between infrastructure devices and mobile object; unidirectional, bi-directional, blink and network time)</a:t>
            </a:r>
          </a:p>
        </p:txBody>
      </p:sp>
      <p:sp>
        <p:nvSpPr>
          <p:cNvPr id="6" name="Date Placeholder 5"/>
          <p:cNvSpPr>
            <a:spLocks noGrp="1"/>
          </p:cNvSpPr>
          <p:nvPr>
            <p:ph type="dt" sz="half" idx="2"/>
          </p:nvPr>
        </p:nvSpPr>
        <p:spPr/>
        <p:txBody>
          <a:bodyPr/>
          <a:lstStyle/>
          <a:p>
            <a:r>
              <a:rPr lang="en-US" smtClean="0"/>
              <a:t>November 2013</a:t>
            </a:r>
            <a:endParaRPr lang="en-US" dirty="0"/>
          </a:p>
        </p:txBody>
      </p:sp>
      <p:sp>
        <p:nvSpPr>
          <p:cNvPr id="10" name="Title 9"/>
          <p:cNvSpPr>
            <a:spLocks noGrp="1"/>
          </p:cNvSpPr>
          <p:nvPr>
            <p:ph type="title"/>
          </p:nvPr>
        </p:nvSpPr>
        <p:spPr>
          <a:xfrm>
            <a:off x="467544" y="800708"/>
            <a:ext cx="8229601" cy="449942"/>
          </a:xfrm>
        </p:spPr>
        <p:txBody>
          <a:bodyPr/>
          <a:lstStyle/>
          <a:p>
            <a:r>
              <a:rPr lang="en-US" sz="2800" b="1" dirty="0" smtClean="0"/>
              <a:t>Why a new project?</a:t>
            </a:r>
            <a:endParaRPr lang="en-US" sz="2800" b="1" dirty="0"/>
          </a:p>
        </p:txBody>
      </p:sp>
      <p:sp>
        <p:nvSpPr>
          <p:cNvPr id="7" name="Footer Placeholder 6"/>
          <p:cNvSpPr>
            <a:spLocks noGrp="1"/>
          </p:cNvSpPr>
          <p:nvPr>
            <p:ph type="ftr" sz="quarter" idx="3"/>
          </p:nvPr>
        </p:nvSpPr>
        <p:spPr/>
        <p:txBody>
          <a:bodyPr/>
          <a:lstStyle/>
          <a:p>
            <a:pPr algn="r"/>
            <a:r>
              <a:rPr lang="en-US" smtClean="0"/>
              <a:t>Dietmar Eggert (Atmel)</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2400" cy="510952"/>
          </a:xfrm>
        </p:spPr>
        <p:txBody>
          <a:bodyPr/>
          <a:lstStyle/>
          <a:p>
            <a:r>
              <a:rPr lang="en-GB" dirty="0" smtClean="0"/>
              <a:t>Use Case Examples</a:t>
            </a:r>
            <a:endParaRPr lang="en-GB" dirty="0"/>
          </a:p>
        </p:txBody>
      </p:sp>
      <p:sp>
        <p:nvSpPr>
          <p:cNvPr id="3" name="コンテンツ プレースホルダー 2"/>
          <p:cNvSpPr>
            <a:spLocks noGrp="1"/>
          </p:cNvSpPr>
          <p:nvPr>
            <p:ph idx="1"/>
          </p:nvPr>
        </p:nvSpPr>
        <p:spPr>
          <a:xfrm>
            <a:off x="323528" y="1196752"/>
            <a:ext cx="8496944" cy="4114800"/>
          </a:xfrm>
        </p:spPr>
        <p:txBody>
          <a:bodyPr/>
          <a:lstStyle/>
          <a:p>
            <a:pPr lvl="0">
              <a:buNone/>
            </a:pPr>
            <a:r>
              <a:rPr lang="en-US" sz="2000" b="1" dirty="0" smtClean="0">
                <a:latin typeface="+mj-lt"/>
              </a:rPr>
              <a:t>The IEEE 802.15.4 standard addresses many markets where there is a substantial need for both ranging and communications in the same device, for example:</a:t>
            </a:r>
          </a:p>
          <a:p>
            <a:r>
              <a:rPr lang="en-US" sz="2000" dirty="0" smtClean="0">
                <a:latin typeface="+mj-lt"/>
              </a:rPr>
              <a:t>a retailer needs to determine the proximity of a shopper to specific points/displays (+/- 1 meter) and then send the appropriate data</a:t>
            </a:r>
          </a:p>
          <a:p>
            <a:r>
              <a:rPr lang="en-US" sz="2000" dirty="0" smtClean="0">
                <a:latin typeface="+mj-lt"/>
              </a:rPr>
              <a:t>a medical environment needs to determine the proximity of a staff person to a desired item (+/-1 meter) and inform that staff as to specific data for that item</a:t>
            </a:r>
          </a:p>
          <a:p>
            <a:r>
              <a:rPr lang="en-US" sz="2000" dirty="0" smtClean="0">
                <a:latin typeface="+mj-lt"/>
              </a:rPr>
              <a:t>lighting control networks need to determine the range of devices (+/- 0.25 meter) to facilitate binding for control, e.g. a specific switch to a specific light fixture</a:t>
            </a:r>
          </a:p>
          <a:p>
            <a:r>
              <a:rPr lang="en-US" sz="2000" dirty="0" smtClean="0">
                <a:latin typeface="+mj-lt"/>
              </a:rPr>
              <a:t>TV whitespace networks require location awareness via accurate ranging (+/- 100 meters) from multiple devices to determine available frequency bands</a:t>
            </a:r>
          </a:p>
          <a:p>
            <a:r>
              <a:rPr lang="en-US" sz="2000" dirty="0" smtClean="0">
                <a:latin typeface="+mj-lt"/>
              </a:rPr>
              <a:t>Railroad services desire the ability for a locomotive to determine the distance to various devices for identification on the train and between the train and the environment</a:t>
            </a:r>
            <a:endParaRPr lang="en-US" sz="2000" dirty="0">
              <a:latin typeface="+mj-lt"/>
            </a:endParaRPr>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Dietmar Eggert (Atmel)</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8</a:t>
            </a:fld>
            <a:endParaRPr lang="en-US" altLang="ja-JP" dirty="0"/>
          </a:p>
        </p:txBody>
      </p:sp>
    </p:spTree>
    <p:extLst>
      <p:ext uri="{BB962C8B-B14F-4D97-AF65-F5344CB8AC3E}">
        <p14:creationId xmlns:p14="http://schemas.microsoft.com/office/powerpoint/2010/main" xmlns="" val="2221386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79512" y="836712"/>
            <a:ext cx="2645688" cy="5509984"/>
            <a:chOff x="198120" y="333674"/>
            <a:chExt cx="3048000" cy="5869006"/>
          </a:xfrm>
        </p:grpSpPr>
        <p:pic>
          <p:nvPicPr>
            <p:cNvPr id="16" name="Picture 2"/>
            <p:cNvPicPr>
              <a:picLocks noChangeAspect="1" noChangeArrowheads="1"/>
            </p:cNvPicPr>
            <p:nvPr/>
          </p:nvPicPr>
          <p:blipFill>
            <a:blip r:embed="rId3" cstate="print"/>
            <a:srcRect/>
            <a:stretch>
              <a:fillRect/>
            </a:stretch>
          </p:blipFill>
          <p:spPr bwMode="auto">
            <a:xfrm>
              <a:off x="371475" y="4424928"/>
              <a:ext cx="2679237" cy="1777752"/>
            </a:xfrm>
            <a:prstGeom prst="roundRect">
              <a:avLst/>
            </a:prstGeom>
            <a:noFill/>
            <a:ln w="9525">
              <a:noFill/>
              <a:miter lim="800000"/>
              <a:headEnd/>
              <a:tailEnd/>
            </a:ln>
          </p:spPr>
        </p:pic>
        <p:pic>
          <p:nvPicPr>
            <p:cNvPr id="11" name="Picture 7" descr="V:\Marketing\Bilder\Produkte\WIRELESS LOCATION SYSTEM\Designelemente\OP.jpg"/>
            <p:cNvPicPr>
              <a:picLocks noChangeAspect="1" noChangeArrowheads="1"/>
            </p:cNvPicPr>
            <p:nvPr/>
          </p:nvPicPr>
          <p:blipFill>
            <a:blip r:embed="rId4" cstate="print"/>
            <a:srcRect t="46213" r="18596" b="20354"/>
            <a:stretch>
              <a:fillRect/>
            </a:stretch>
          </p:blipFill>
          <p:spPr bwMode="auto">
            <a:xfrm>
              <a:off x="198120" y="2362200"/>
              <a:ext cx="2951300" cy="2015014"/>
            </a:xfrm>
            <a:prstGeom prst="rect">
              <a:avLst/>
            </a:prstGeom>
            <a:noFill/>
            <a:ln w="9525" cap="rnd">
              <a:solidFill>
                <a:srgbClr val="808080"/>
              </a:solidFill>
              <a:round/>
              <a:headEnd/>
              <a:tailEnd/>
            </a:ln>
          </p:spPr>
        </p:pic>
        <p:sp>
          <p:nvSpPr>
            <p:cNvPr id="12" name="Rounded Rectangle 11"/>
            <p:cNvSpPr/>
            <p:nvPr/>
          </p:nvSpPr>
          <p:spPr>
            <a:xfrm>
              <a:off x="213360" y="2240280"/>
              <a:ext cx="3032760" cy="2118360"/>
            </a:xfrm>
            <a:prstGeom prst="roundRect">
              <a:avLst/>
            </a:prstGeom>
            <a:noFill/>
            <a:ln w="381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p:cNvPicPr>
              <a:picLocks noChangeAspect="1" noChangeArrowheads="1"/>
            </p:cNvPicPr>
            <p:nvPr/>
          </p:nvPicPr>
          <p:blipFill>
            <a:blip r:embed="rId5" cstate="print"/>
            <a:srcRect/>
            <a:stretch>
              <a:fillRect/>
            </a:stretch>
          </p:blipFill>
          <p:spPr bwMode="auto">
            <a:xfrm>
              <a:off x="384800" y="333674"/>
              <a:ext cx="2669970" cy="1891366"/>
            </a:xfrm>
            <a:prstGeom prst="roundRect">
              <a:avLst/>
            </a:prstGeom>
            <a:noFill/>
            <a:ln w="9525">
              <a:noFill/>
              <a:miter lim="800000"/>
              <a:headEnd/>
              <a:tailEnd/>
            </a:ln>
          </p:spPr>
        </p:pic>
      </p:grpSp>
      <p:sp>
        <p:nvSpPr>
          <p:cNvPr id="14" name="TextBox 13"/>
          <p:cNvSpPr txBox="1"/>
          <p:nvPr/>
        </p:nvSpPr>
        <p:spPr>
          <a:xfrm>
            <a:off x="2915816" y="1484784"/>
            <a:ext cx="5913120" cy="4524315"/>
          </a:xfrm>
          <a:prstGeom prst="rect">
            <a:avLst/>
          </a:prstGeom>
          <a:noFill/>
        </p:spPr>
        <p:txBody>
          <a:bodyPr wrap="square" rtlCol="0">
            <a:spAutoFit/>
          </a:bodyPr>
          <a:lstStyle/>
          <a:p>
            <a:r>
              <a:rPr lang="de-DE" sz="2400" b="1" dirty="0" smtClean="0">
                <a:solidFill>
                  <a:schemeClr val="tx2"/>
                </a:solidFill>
                <a:latin typeface="+mj-lt"/>
              </a:rPr>
              <a:t>Control of Medical Standards</a:t>
            </a:r>
          </a:p>
          <a:p>
            <a:pPr lvl="1">
              <a:buFont typeface="Arial" pitchFamily="34" charset="0"/>
              <a:buChar char="•"/>
            </a:pPr>
            <a:r>
              <a:rPr lang="de-DE" sz="2400" dirty="0" smtClean="0">
                <a:solidFill>
                  <a:schemeClr val="tx2"/>
                </a:solidFill>
                <a:latin typeface="+mj-lt"/>
              </a:rPr>
              <a:t> Hygiene</a:t>
            </a:r>
          </a:p>
          <a:p>
            <a:pPr lvl="1">
              <a:buFont typeface="Arial" pitchFamily="34" charset="0"/>
              <a:buChar char="•"/>
            </a:pPr>
            <a:r>
              <a:rPr lang="de-DE" sz="2400" dirty="0" smtClean="0">
                <a:solidFill>
                  <a:schemeClr val="tx2"/>
                </a:solidFill>
                <a:latin typeface="+mj-lt"/>
              </a:rPr>
              <a:t> Alarm/Emergency Situations</a:t>
            </a:r>
          </a:p>
          <a:p>
            <a:pPr lvl="1">
              <a:buFont typeface="Arial" pitchFamily="34" charset="0"/>
              <a:buChar char="•"/>
            </a:pPr>
            <a:r>
              <a:rPr lang="de-DE" sz="2400" dirty="0" smtClean="0">
                <a:solidFill>
                  <a:schemeClr val="tx2"/>
                </a:solidFill>
                <a:latin typeface="+mj-lt"/>
              </a:rPr>
              <a:t> Hazardous Control</a:t>
            </a:r>
          </a:p>
          <a:p>
            <a:pPr lvl="1">
              <a:buFont typeface="Arial" pitchFamily="34" charset="0"/>
              <a:buChar char="•"/>
            </a:pPr>
            <a:r>
              <a:rPr lang="de-DE" sz="2400" dirty="0" smtClean="0">
                <a:solidFill>
                  <a:schemeClr val="tx2"/>
                </a:solidFill>
                <a:latin typeface="+mj-lt"/>
              </a:rPr>
              <a:t> Process Optimizations</a:t>
            </a:r>
          </a:p>
          <a:p>
            <a:r>
              <a:rPr lang="de-DE" sz="2400" b="1" dirty="0" smtClean="0">
                <a:solidFill>
                  <a:schemeClr val="tx2"/>
                </a:solidFill>
                <a:latin typeface="+mj-lt"/>
              </a:rPr>
              <a:t>with</a:t>
            </a:r>
          </a:p>
          <a:p>
            <a:pPr lvl="1">
              <a:buFont typeface="Arial" pitchFamily="34" charset="0"/>
              <a:buChar char="•"/>
            </a:pPr>
            <a:r>
              <a:rPr lang="de-DE" sz="2400" dirty="0" smtClean="0">
                <a:solidFill>
                  <a:schemeClr val="tx2"/>
                </a:solidFill>
                <a:latin typeface="+mj-lt"/>
              </a:rPr>
              <a:t> </a:t>
            </a:r>
            <a:r>
              <a:rPr lang="de-DE" sz="2400" b="1" dirty="0" smtClean="0">
                <a:solidFill>
                  <a:schemeClr val="tx2"/>
                </a:solidFill>
                <a:latin typeface="+mj-lt"/>
              </a:rPr>
              <a:t>People </a:t>
            </a:r>
          </a:p>
          <a:p>
            <a:pPr lvl="2">
              <a:buFont typeface="Arial" pitchFamily="34" charset="0"/>
              <a:buChar char="•"/>
            </a:pPr>
            <a:r>
              <a:rPr lang="de-DE" sz="2400" dirty="0" smtClean="0">
                <a:solidFill>
                  <a:schemeClr val="tx2"/>
                </a:solidFill>
                <a:latin typeface="+mj-lt"/>
              </a:rPr>
              <a:t> Medical Personal,</a:t>
            </a:r>
          </a:p>
          <a:p>
            <a:pPr lvl="2">
              <a:buFont typeface="Arial" pitchFamily="34" charset="0"/>
              <a:buChar char="•"/>
            </a:pPr>
            <a:r>
              <a:rPr lang="de-DE" sz="2400" dirty="0" smtClean="0">
                <a:solidFill>
                  <a:schemeClr val="tx2"/>
                </a:solidFill>
                <a:latin typeface="+mj-lt"/>
              </a:rPr>
              <a:t> Patients</a:t>
            </a:r>
          </a:p>
          <a:p>
            <a:pPr lvl="2">
              <a:buFont typeface="Arial" pitchFamily="34" charset="0"/>
              <a:buChar char="•"/>
            </a:pPr>
            <a:r>
              <a:rPr lang="de-DE" sz="2400" dirty="0" smtClean="0">
                <a:solidFill>
                  <a:schemeClr val="tx2"/>
                </a:solidFill>
                <a:latin typeface="+mj-lt"/>
              </a:rPr>
              <a:t> Visitors </a:t>
            </a:r>
          </a:p>
          <a:p>
            <a:pPr lvl="1">
              <a:buFont typeface="Arial" pitchFamily="34" charset="0"/>
              <a:buChar char="•"/>
            </a:pPr>
            <a:r>
              <a:rPr lang="de-DE" sz="2400" dirty="0" smtClean="0">
                <a:solidFill>
                  <a:schemeClr val="tx2"/>
                </a:solidFill>
                <a:latin typeface="+mj-lt"/>
              </a:rPr>
              <a:t> </a:t>
            </a:r>
            <a:r>
              <a:rPr lang="de-DE" sz="2400" b="1" dirty="0" smtClean="0">
                <a:solidFill>
                  <a:schemeClr val="tx2"/>
                </a:solidFill>
                <a:latin typeface="+mj-lt"/>
              </a:rPr>
              <a:t>Equipment</a:t>
            </a:r>
          </a:p>
          <a:p>
            <a:pPr lvl="1">
              <a:buFont typeface="Arial" pitchFamily="34" charset="0"/>
              <a:buChar char="•"/>
            </a:pPr>
            <a:r>
              <a:rPr lang="de-DE" sz="2400" b="1" dirty="0" smtClean="0">
                <a:solidFill>
                  <a:schemeClr val="tx2"/>
                </a:solidFill>
                <a:latin typeface="+mj-lt"/>
              </a:rPr>
              <a:t> Materials</a:t>
            </a:r>
          </a:p>
        </p:txBody>
      </p:sp>
      <p:sp>
        <p:nvSpPr>
          <p:cNvPr id="19" name="Title 9"/>
          <p:cNvSpPr>
            <a:spLocks noGrp="1"/>
          </p:cNvSpPr>
          <p:nvPr>
            <p:ph type="title"/>
          </p:nvPr>
        </p:nvSpPr>
        <p:spPr>
          <a:xfrm>
            <a:off x="0" y="836712"/>
            <a:ext cx="8229601" cy="449942"/>
          </a:xfrm>
        </p:spPr>
        <p:txBody>
          <a:bodyPr/>
          <a:lstStyle/>
          <a:p>
            <a:pPr algn="r"/>
            <a:r>
              <a:rPr lang="en-US" dirty="0" smtClean="0"/>
              <a:t>Medical/Health Applications</a:t>
            </a:r>
            <a:endParaRPr lang="en-US" dirty="0"/>
          </a:p>
        </p:txBody>
      </p:sp>
    </p:spTree>
    <p:extLst>
      <p:ext uri="{BB962C8B-B14F-4D97-AF65-F5344CB8AC3E}">
        <p14:creationId xmlns="" xmlns:p14="http://schemas.microsoft.com/office/powerpoint/2010/main" val="58857750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3340</TotalTime>
  <Words>1097</Words>
  <Application>Microsoft Office PowerPoint</Application>
  <PresentationFormat>On-screen Show (4:3)</PresentationFormat>
  <Paragraphs>174</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IEEE-P802_15</vt:lpstr>
      <vt:lpstr>Microsoft Office Word 97 - 2003 Document</vt:lpstr>
      <vt:lpstr>Slide 1</vt:lpstr>
      <vt:lpstr>Proposal for a Study Group focusing on ranging support for WPAN’s</vt:lpstr>
      <vt:lpstr>Outline</vt:lpstr>
      <vt:lpstr>Goal for SG Ranging</vt:lpstr>
      <vt:lpstr>Status - Existing Methods</vt:lpstr>
      <vt:lpstr>Motivation</vt:lpstr>
      <vt:lpstr>Why a new project?</vt:lpstr>
      <vt:lpstr>Use Case Examples</vt:lpstr>
      <vt:lpstr>Medical/Health Applications</vt:lpstr>
      <vt:lpstr>Medical/Health Applications</vt:lpstr>
      <vt:lpstr>Proposed Timeline</vt:lpstr>
      <vt:lpstr>Proposed Scope of the Project</vt:lpstr>
      <vt:lpstr>Proposed Purpose of the Project</vt:lpstr>
      <vt:lpstr>Proposed Need for Project</vt:lpstr>
      <vt:lpstr>Contributors/Supporters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a Study Group focusing on  ranging support for WPAN's</dc:title>
  <dc:subject>IEEE 802.15 &lt;subject&gt;</dc:subject>
  <dc:creator>Dietmar Eggert</dc:creator>
  <dc:description>&lt;doc#15-13-XXX-00-wng0&gt;</dc:description>
  <cp:lastModifiedBy>Atmel User</cp:lastModifiedBy>
  <cp:revision>112</cp:revision>
  <cp:lastPrinted>2013-07-12T01:02:31Z</cp:lastPrinted>
  <dcterms:created xsi:type="dcterms:W3CDTF">2013-04-16T01:38:08Z</dcterms:created>
  <dcterms:modified xsi:type="dcterms:W3CDTF">2013-11-13T16:24:54Z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number">
    <vt:lpwstr>15-13-XXX-00-wng0</vt:lpwstr>
  </property>
</Properties>
</file>