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06" r:id="rId3"/>
    <p:sldId id="344" r:id="rId4"/>
    <p:sldId id="309" r:id="rId5"/>
    <p:sldId id="311" r:id="rId6"/>
    <p:sldId id="312" r:id="rId7"/>
    <p:sldId id="313" r:id="rId8"/>
    <p:sldId id="314" r:id="rId9"/>
    <p:sldId id="315" r:id="rId10"/>
    <p:sldId id="316" r:id="rId11"/>
    <p:sldId id="317" r:id="rId12"/>
    <p:sldId id="318" r:id="rId13"/>
    <p:sldId id="319" r:id="rId14"/>
    <p:sldId id="320" r:id="rId15"/>
    <p:sldId id="321" r:id="rId16"/>
    <p:sldId id="323" r:id="rId17"/>
    <p:sldId id="324" r:id="rId18"/>
    <p:sldId id="338" r:id="rId19"/>
    <p:sldId id="339" r:id="rId20"/>
    <p:sldId id="340" r:id="rId21"/>
    <p:sldId id="341" r:id="rId22"/>
    <p:sldId id="342" r:id="rId23"/>
    <p:sldId id="343" r:id="rId24"/>
    <p:sldId id="307" r:id="rId25"/>
    <p:sldId id="281" r:id="rId26"/>
    <p:sldId id="282" r:id="rId27"/>
    <p:sldId id="300" r:id="rId28"/>
    <p:sldId id="299" r:id="rId29"/>
    <p:sldId id="302" r:id="rId30"/>
    <p:sldId id="303" r:id="rId31"/>
    <p:sldId id="283" r:id="rId32"/>
    <p:sldId id="263" r:id="rId33"/>
    <p:sldId id="290" r:id="rId34"/>
    <p:sldId id="265" r:id="rId35"/>
    <p:sldId id="291" r:id="rId36"/>
    <p:sldId id="266" r:id="rId37"/>
    <p:sldId id="275" r:id="rId38"/>
    <p:sldId id="279" r:id="rId39"/>
    <p:sldId id="25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52" autoAdjust="0"/>
  </p:normalViewPr>
  <p:slideViewPr>
    <p:cSldViewPr showGuides="1">
      <p:cViewPr varScale="1">
        <p:scale>
          <a:sx n="68" d="100"/>
          <a:sy n="68" d="100"/>
        </p:scale>
        <p:origin x="-3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81FD5-A729-46E5-BB99-AC7C0E16715C}" type="datetimeFigureOut">
              <a:rPr lang="en-GB" smtClean="0"/>
              <a:pPr/>
              <a:t>12/11/2013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57FB8-B34D-4651-84B8-3F414237C8A2}" type="slidenum">
              <a:rPr lang="en-GB" smtClean="0"/>
              <a:pPr/>
              <a:t>‹#›</a:t>
            </a:fld>
            <a:endParaRPr lang="en-GB"/>
          </a:p>
        </p:txBody>
      </p:sp>
    </p:spTree>
    <p:extLst>
      <p:ext uri="{BB962C8B-B14F-4D97-AF65-F5344CB8AC3E}">
        <p14:creationId xmlns:p14="http://schemas.microsoft.com/office/powerpoint/2010/main" val="408444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718F20-6E63-4A27-B371-3ACE1092F5EF}" type="slidenum">
              <a:rPr lang="en-US" altLang="ja-JP"/>
              <a:pPr/>
              <a:t>29</a:t>
            </a:fld>
            <a:endParaRPr lang="en-US" altLang="ja-JP"/>
          </a:p>
        </p:txBody>
      </p:sp>
      <p:sp>
        <p:nvSpPr>
          <p:cNvPr id="46082" name="Rectangle 2"/>
          <p:cNvSpPr>
            <a:spLocks noGrp="1" noRot="1" noChangeAspect="1" noChangeArrowheads="1" noTextEdit="1"/>
          </p:cNvSpPr>
          <p:nvPr>
            <p:ph type="sldImg"/>
          </p:nvPr>
        </p:nvSpPr>
        <p:spPr>
          <a:xfrm>
            <a:off x="1143000" y="685800"/>
            <a:ext cx="4572000" cy="3429000"/>
          </a:xfrm>
          <a:ln/>
        </p:spPr>
      </p:sp>
      <p:sp>
        <p:nvSpPr>
          <p:cNvPr id="46083"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04F7CB6-0F5B-4183-97B0-B25AEEF62A9C}" type="slidenum">
              <a:rPr lang="en-US" altLang="ja-JP"/>
              <a:pPr/>
              <a:t>30</a:t>
            </a:fld>
            <a:endParaRPr lang="en-US" altLang="ja-JP"/>
          </a:p>
        </p:txBody>
      </p:sp>
      <p:sp>
        <p:nvSpPr>
          <p:cNvPr id="48130" name="Rectangle 2"/>
          <p:cNvSpPr>
            <a:spLocks noGrp="1" noRot="1" noChangeAspect="1" noChangeArrowheads="1" noTextEdit="1"/>
          </p:cNvSpPr>
          <p:nvPr>
            <p:ph type="sldImg"/>
          </p:nvPr>
        </p:nvSpPr>
        <p:spPr>
          <a:xfrm>
            <a:off x="1143000" y="685800"/>
            <a:ext cx="4572000" cy="3429000"/>
          </a:xfrm>
          <a:ln/>
        </p:spPr>
      </p:sp>
      <p:sp>
        <p:nvSpPr>
          <p:cNvPr id="48131" name="Rectangle 3"/>
          <p:cNvSpPr>
            <a:spLocks noGrp="1" noChangeArrowheads="1"/>
          </p:cNvSpPr>
          <p:nvPr>
            <p:ph type="body" idx="1"/>
          </p:nvPr>
        </p:nvSpPr>
        <p:spPr>
          <a:xfrm>
            <a:off x="686115" y="4343635"/>
            <a:ext cx="5485772" cy="4115269"/>
          </a:xfrm>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Technology – cost of 15.4 </a:t>
            </a:r>
            <a:r>
              <a:rPr lang="en-GB" dirty="0" err="1" smtClean="0"/>
              <a:t>vs</a:t>
            </a:r>
            <a:r>
              <a:rPr lang="en-GB" dirty="0" smtClean="0"/>
              <a:t> 802.11 nodes</a:t>
            </a:r>
          </a:p>
          <a:p>
            <a:r>
              <a:rPr lang="en-GB" dirty="0" smtClean="0"/>
              <a:t>Regulatory</a:t>
            </a:r>
            <a:r>
              <a:rPr lang="en-GB" baseline="0" dirty="0" smtClean="0"/>
              <a:t> – only allowed 1mW in many countries for 15.4</a:t>
            </a:r>
          </a:p>
          <a:p>
            <a:r>
              <a:rPr lang="en-GB" baseline="0" dirty="0" err="1" smtClean="0"/>
              <a:t>Tx</a:t>
            </a:r>
            <a:r>
              <a:rPr lang="en-GB" baseline="0" dirty="0" smtClean="0"/>
              <a:t>/Rx is major component of power consumption in low power devices – increase range increases power consumed</a:t>
            </a:r>
          </a:p>
          <a:p>
            <a:endParaRPr lang="en-GB" baseline="0" dirty="0" smtClean="0"/>
          </a:p>
          <a:p>
            <a:r>
              <a:rPr lang="en-GB" baseline="0" dirty="0" smtClean="0"/>
              <a:t>Data aggregation – allows distribution of cheaper devices (less storage) at edges of network , reduces number of independent transmissions nearer to collection point – greater efficiency</a:t>
            </a:r>
          </a:p>
          <a:p>
            <a:endParaRPr lang="en-GB" baseline="0" dirty="0" smtClean="0"/>
          </a:p>
          <a:p>
            <a:r>
              <a:rPr lang="en-GB" baseline="0" dirty="0" smtClean="0"/>
              <a:t>Robustness – provide several ways to get to destination (may require more hops) to either help in face of failure/interference.  Also helps with network installation where an extra routing node can be added to improve </a:t>
            </a:r>
            <a:r>
              <a:rPr lang="en-GB" baseline="0" dirty="0" err="1" smtClean="0"/>
              <a:t>reachability</a:t>
            </a:r>
            <a:r>
              <a:rPr lang="en-GB" baseline="0" dirty="0" smtClean="0"/>
              <a:t> of part of network.  Avoid single point of failure (requires control of topology)  Load balancing between multiple paths between source and destination if one route is becoming congested – switch to an alternative</a:t>
            </a:r>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31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doc.: IEEE 802.15-12-268-00-wng</a:t>
            </a:r>
            <a:endParaRPr lang="en-US" altLang="ja-JP"/>
          </a:p>
        </p:txBody>
      </p:sp>
      <p:sp>
        <p:nvSpPr>
          <p:cNvPr id="5" name="Rectangle 3"/>
          <p:cNvSpPr>
            <a:spLocks noGrp="1" noChangeArrowheads="1"/>
          </p:cNvSpPr>
          <p:nvPr>
            <p:ph type="dt" idx="1"/>
          </p:nvPr>
        </p:nvSpPr>
        <p:spPr>
          <a:ln/>
        </p:spPr>
        <p:txBody>
          <a:bodyPr/>
          <a:lstStyle/>
          <a:p>
            <a:r>
              <a:rPr lang="ja-JP" altLang="en-US"/>
              <a:t>&lt;month year&gt;</a:t>
            </a:r>
            <a:endParaRPr lang="en-US" altLang="ja-JP"/>
          </a:p>
        </p:txBody>
      </p:sp>
      <p:sp>
        <p:nvSpPr>
          <p:cNvPr id="6" name="Rectangle 6"/>
          <p:cNvSpPr>
            <a:spLocks noGrp="1" noChangeArrowheads="1"/>
          </p:cNvSpPr>
          <p:nvPr>
            <p:ph type="ftr" sz="quarter" idx="4"/>
          </p:nvPr>
        </p:nvSpPr>
        <p:spPr>
          <a:ln/>
        </p:spPr>
        <p:txBody>
          <a:bodyPr/>
          <a:lstStyle/>
          <a:p>
            <a:pPr lvl="4"/>
            <a:r>
              <a:rPr lang="ja-JP" altLang="en-US"/>
              <a:t>&lt;author&gt;, &lt;company&gt;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0C397CB5-14F4-4F9E-8063-98AA6C76B774}" type="slidenum">
              <a:rPr lang="en-US" altLang="ja-JP"/>
              <a:pPr/>
              <a:t>32</a:t>
            </a:fld>
            <a:endParaRPr lang="en-US" altLang="ja-JP"/>
          </a:p>
        </p:txBody>
      </p:sp>
      <p:sp>
        <p:nvSpPr>
          <p:cNvPr id="65538" name="Rectangle 2"/>
          <p:cNvSpPr>
            <a:spLocks noGrp="1" noRot="1" noChangeAspect="1" noChangeArrowheads="1" noTextEdit="1"/>
          </p:cNvSpPr>
          <p:nvPr>
            <p:ph type="sldImg"/>
          </p:nvPr>
        </p:nvSpPr>
        <p:spPr>
          <a:xfrm>
            <a:off x="1150938" y="690563"/>
            <a:ext cx="4556125" cy="3417887"/>
          </a:xfrm>
          <a:ln/>
        </p:spPr>
      </p:sp>
      <p:sp>
        <p:nvSpPr>
          <p:cNvPr id="6553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idx="5"/>
          </p:nvPr>
        </p:nvSpPr>
        <p:spPr>
          <a:xfrm>
            <a:off x="2901462" y="8853069"/>
            <a:ext cx="792878" cy="181441"/>
          </a:xfrm>
          <a:noFill/>
        </p:spPr>
        <p:txBody>
          <a:bodyPr/>
          <a:lstStyle/>
          <a:p>
            <a:fld id="{C6A54F9D-2EAC-42F0-B8C3-B09FFAA6C687}" type="slidenum">
              <a:rPr lang="en-US"/>
              <a:pPr/>
              <a:t>34</a:t>
            </a:fld>
            <a:endParaRPr lang="en-US"/>
          </a:p>
        </p:txBody>
      </p:sp>
      <p:sp>
        <p:nvSpPr>
          <p:cNvPr id="23555"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355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0"/>
          <p:cNvSpPr>
            <a:spLocks noGrp="1" noChangeArrowheads="1"/>
          </p:cNvSpPr>
          <p:nvPr>
            <p:ph type="sldNum" sz="quarter" idx="5"/>
          </p:nvPr>
        </p:nvSpPr>
        <p:spPr>
          <a:xfrm>
            <a:off x="2901462" y="8853069"/>
            <a:ext cx="792878" cy="181441"/>
          </a:xfrm>
          <a:noFill/>
        </p:spPr>
        <p:txBody>
          <a:bodyPr/>
          <a:lstStyle/>
          <a:p>
            <a:fld id="{5AE4A271-34CD-4265-84B2-681832FBDF54}" type="slidenum">
              <a:rPr lang="en-US"/>
              <a:pPr/>
              <a:t>36</a:t>
            </a:fld>
            <a:endParaRPr lang="en-US"/>
          </a:p>
        </p:txBody>
      </p:sp>
      <p:sp>
        <p:nvSpPr>
          <p:cNvPr id="24579" name="Rectangle 1"/>
          <p:cNvSpPr>
            <a:spLocks noGrp="1" noRot="1" noChangeAspect="1" noChangeArrowheads="1" noTextEdit="1"/>
          </p:cNvSpPr>
          <p:nvPr>
            <p:ph type="sldImg"/>
          </p:nvPr>
        </p:nvSpPr>
        <p:spPr>
          <a:xfrm>
            <a:off x="1143000" y="693738"/>
            <a:ext cx="4572000" cy="3429000"/>
          </a:xfrm>
          <a:solidFill>
            <a:srgbClr val="FFFFFF"/>
          </a:solidFill>
          <a:ln/>
        </p:spPr>
      </p:sp>
      <p:sp>
        <p:nvSpPr>
          <p:cNvPr id="24580"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idx="5"/>
          </p:nvPr>
        </p:nvSpPr>
        <p:spPr>
          <a:xfrm>
            <a:off x="2901462" y="8853069"/>
            <a:ext cx="792878" cy="181441"/>
          </a:xfrm>
          <a:noFill/>
        </p:spPr>
        <p:txBody>
          <a:bodyPr/>
          <a:lstStyle/>
          <a:p>
            <a:fld id="{39EC0675-AE0E-4124-AE56-56EDFBD5F62D}" type="slidenum">
              <a:rPr lang="en-US"/>
              <a:pPr/>
              <a:t>37</a:t>
            </a:fld>
            <a:endParaRPr lang="en-US"/>
          </a:p>
        </p:txBody>
      </p:sp>
      <p:sp>
        <p:nvSpPr>
          <p:cNvPr id="33795" name="Rectangle 1"/>
          <p:cNvSpPr>
            <a:spLocks noGrp="1" noRot="1" noChangeAspect="1" noChangeArrowheads="1" noTextEdit="1"/>
          </p:cNvSpPr>
          <p:nvPr>
            <p:ph type="sldImg"/>
          </p:nvPr>
        </p:nvSpPr>
        <p:spPr>
          <a:xfrm>
            <a:off x="1143000" y="693738"/>
            <a:ext cx="4568825" cy="3425825"/>
          </a:xfrm>
          <a:solidFill>
            <a:srgbClr val="FFFFFF"/>
          </a:solidFill>
          <a:ln/>
        </p:spPr>
      </p:sp>
      <p:sp>
        <p:nvSpPr>
          <p:cNvPr id="33796" name="Rectangle 2"/>
          <p:cNvSpPr>
            <a:spLocks noGrp="1" noChangeArrowheads="1"/>
          </p:cNvSpPr>
          <p:nvPr>
            <p:ph type="body" idx="1"/>
          </p:nvPr>
        </p:nvSpPr>
        <p:spPr>
          <a:xfrm>
            <a:off x="686115" y="4342071"/>
            <a:ext cx="5484201" cy="4112141"/>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idx="5"/>
          </p:nvPr>
        </p:nvSpPr>
        <p:spPr>
          <a:xfrm>
            <a:off x="2901462" y="8853069"/>
            <a:ext cx="792878" cy="181441"/>
          </a:xfrm>
          <a:noFill/>
        </p:spPr>
        <p:txBody>
          <a:bodyPr/>
          <a:lstStyle/>
          <a:p>
            <a:fld id="{BB70D52A-C896-4519-A502-836A54E65601}" type="slidenum">
              <a:rPr lang="en-US"/>
              <a:pPr/>
              <a:t>38</a:t>
            </a:fld>
            <a:endParaRPr lang="en-US"/>
          </a:p>
        </p:txBody>
      </p:sp>
      <p:sp>
        <p:nvSpPr>
          <p:cNvPr id="37891" name="Rectangle 1"/>
          <p:cNvSpPr>
            <a:spLocks noGrp="1" noRot="1" noChangeAspect="1" noChangeArrowheads="1" noTextEdit="1"/>
          </p:cNvSpPr>
          <p:nvPr>
            <p:ph type="sldImg"/>
          </p:nvPr>
        </p:nvSpPr>
        <p:spPr>
          <a:xfrm>
            <a:off x="1144588" y="693738"/>
            <a:ext cx="4565650" cy="3424237"/>
          </a:xfrm>
          <a:solidFill>
            <a:srgbClr val="FFFFFF"/>
          </a:solidFill>
          <a:ln/>
        </p:spPr>
      </p:sp>
      <p:sp>
        <p:nvSpPr>
          <p:cNvPr id="37892" name="Rectangle 2"/>
          <p:cNvSpPr>
            <a:spLocks noGrp="1" noChangeArrowheads="1"/>
          </p:cNvSpPr>
          <p:nvPr>
            <p:ph type="body" idx="1"/>
          </p:nvPr>
        </p:nvSpPr>
        <p:spPr>
          <a:xfrm>
            <a:off x="686114" y="4342070"/>
            <a:ext cx="5482632" cy="4110577"/>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C957FB8-B34D-4651-84B8-3F414237C8A2}" type="slidenum">
              <a:rPr lang="en-GB" smtClean="0"/>
              <a:pPr/>
              <a:t>39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mtClean="0"/>
              <a:t>Clint Powell - PWC, LLC</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Rectangle 4"/>
          <p:cNvSpPr>
            <a:spLocks noGrp="1" noChangeArrowheads="1"/>
          </p:cNvSpPr>
          <p:nvPr>
            <p:ph type="ftr" idx="10"/>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txBox="1">
            <a:spLocks noChangeArrowheads="1"/>
          </p:cNvSpPr>
          <p:nvPr userDrawn="1"/>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Slide </a:t>
            </a:r>
            <a:fld id="{B1C920A4-9FC7-4D7F-9E6C-C2219B5E753A}" type="slidenum">
              <a:rPr lang="en-US" smtClean="0"/>
              <a:pPr/>
              <a:t>‹#›</a:t>
            </a:fld>
            <a:endParaRPr lang="en-US"/>
          </a:p>
        </p:txBody>
      </p:sp>
      <p:sp>
        <p:nvSpPr>
          <p:cNvPr id="3"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4"/>
          <p:cNvSpPr txBox="1">
            <a:spLocks noChangeArrowheads="1"/>
          </p:cNvSpPr>
          <p:nvPr userDrawn="1"/>
        </p:nvSpPr>
        <p:spPr>
          <a:xfrm>
            <a:off x="6321425" y="6475413"/>
            <a:ext cx="2211388" cy="266700"/>
          </a:xfrm>
          <a:prstGeom prst="rect">
            <a:avLst/>
          </a:prstGeom>
        </p:spPr>
        <p:txBody>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t>Clint Powell – PWC, LLC</a:t>
            </a:r>
            <a:endParaRPr lang="en-US" dirty="0"/>
          </a:p>
        </p:txBody>
      </p:sp>
      <p:sp>
        <p:nvSpPr>
          <p:cNvPr id="9"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914400" rtl="0" eaLnBrk="1" latinLnBrk="0" hangingPunct="1">
              <a:defRPr sz="1400" b="1" kern="1200">
                <a:solidFill>
                  <a:schemeClr val="tx1"/>
                </a:solidFill>
                <a:latin typeface="+mn-lt"/>
                <a:ea typeface="ＭＳ Ｐゴシック" pitchFamily="50"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ja-JP" smtClean="0"/>
              <a:t>November </a:t>
            </a:r>
            <a:r>
              <a:rPr lang="ja-JP" altLang="en-US" smtClean="0"/>
              <a:t>2012</a:t>
            </a:r>
            <a:endParaRPr lang="en-US" altLang="ja-JP" dirty="0"/>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November 2013</a:t>
            </a:r>
            <a:endParaRPr lang="en-US" altLang="ja-JP" dirty="0"/>
          </a:p>
        </p:txBody>
      </p:sp>
      <p:sp>
        <p:nvSpPr>
          <p:cNvPr id="8" name="Rectangle 7"/>
          <p:cNvSpPr>
            <a:spLocks noChangeArrowheads="1"/>
          </p:cNvSpPr>
          <p:nvPr userDrawn="1"/>
        </p:nvSpPr>
        <p:spPr bwMode="auto">
          <a:xfrm>
            <a:off x="3851275" y="405269"/>
            <a:ext cx="460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tabLst>
                <a:tab pos="723900" algn="l"/>
                <a:tab pos="1447800" algn="l"/>
                <a:tab pos="2171700" algn="l"/>
                <a:tab pos="2895600" algn="l"/>
                <a:tab pos="3619500" algn="l"/>
                <a:tab pos="4343400" algn="l"/>
              </a:tabLst>
              <a:defRPr/>
            </a:pPr>
            <a:r>
              <a:rPr lang="en-US" sz="1400" b="1" dirty="0" smtClean="0">
                <a:solidFill>
                  <a:srgbClr val="000000"/>
                </a:solidFill>
              </a:rPr>
              <a:t>doc.: IEEE </a:t>
            </a:r>
            <a:r>
              <a:rPr lang="en-US" sz="1400" b="1" dirty="0" smtClean="0">
                <a:effectLst/>
              </a:rPr>
              <a:t>15-13-0689-00-0010</a:t>
            </a:r>
            <a:endParaRPr lang="en-US" sz="1400" b="1" dirty="0">
              <a:solidFill>
                <a:srgbClr val="000000"/>
              </a:solidFill>
            </a:endParaRPr>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8"/>
          <p:cNvSpPr>
            <a:spLocks noChangeArrowheads="1"/>
          </p:cNvSpPr>
          <p:nvPr userDrawn="1"/>
        </p:nvSpPr>
        <p:spPr bwMode="auto">
          <a:xfrm>
            <a:off x="685800" y="6475413"/>
            <a:ext cx="914400" cy="182562"/>
          </a:xfrm>
          <a:prstGeom prst="rect">
            <a:avLst/>
          </a:prstGeom>
          <a:noFill/>
          <a:ln w="9525">
            <a:noFill/>
            <a:round/>
            <a:headEnd/>
            <a:tailEnd/>
          </a:ln>
          <a:effectLst/>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solidFill>
                  <a:srgbClr val="000000"/>
                </a:solidFill>
              </a:rPr>
              <a:t>Submission</a:t>
            </a:r>
          </a:p>
        </p:txBody>
      </p:sp>
      <p:sp>
        <p:nvSpPr>
          <p:cNvPr id="13" name="Line 9"/>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pPr>
              <a:defRPr/>
            </a:pPr>
            <a:endParaRPr lang="en-GB"/>
          </a:p>
        </p:txBody>
      </p:sp>
      <p:sp>
        <p:nvSpPr>
          <p:cNvPr id="14" name="Rectangle 4"/>
          <p:cNvSpPr>
            <a:spLocks noGrp="1" noChangeArrowheads="1"/>
          </p:cNvSpPr>
          <p:nvPr>
            <p:ph type="ftr" idx="3"/>
          </p:nvPr>
        </p:nvSpPr>
        <p:spPr>
          <a:xfrm>
            <a:off x="6321425" y="6475413"/>
            <a:ext cx="2211388" cy="266700"/>
          </a:xfrm>
          <a:prstGeom prst="rect">
            <a:avLst/>
          </a:prstGeom>
        </p:spPr>
        <p:txBody>
          <a:bodyPr/>
          <a:lstStyle>
            <a:lvl1pPr algn="r">
              <a:defRPr sz="1400"/>
            </a:lvl1pPr>
          </a:lstStyle>
          <a:p>
            <a:pPr>
              <a:defRPr/>
            </a:pPr>
            <a:r>
              <a:rPr lang="en-US" dirty="0" smtClean="0"/>
              <a:t>Clint Powell - PWC, LLC</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23528" y="609600"/>
            <a:ext cx="8496944"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endParaRPr lang="en-US" altLang="ja-JP" sz="1800" b="1" u="sng" dirty="0" smtClean="0">
              <a:effectLst>
                <a:outerShdw blurRad="38100" dist="38100" dir="2700000" algn="tl">
                  <a:srgbClr val="C0C0C0"/>
                </a:outerShdw>
              </a:effectLst>
              <a:ea typeface="ＭＳ Ｐゴシック" pitchFamily="50" charset="-128"/>
            </a:endParaRPr>
          </a:p>
          <a:p>
            <a:pPr algn="ctr"/>
            <a:r>
              <a:rPr lang="en-US" altLang="ja-JP" sz="1800" b="1" u="sng" dirty="0" smtClean="0">
                <a:effectLst>
                  <a:outerShdw blurRad="38100" dist="38100" dir="2700000" algn="tl">
                    <a:srgbClr val="C0C0C0"/>
                  </a:outerShdw>
                </a:effectLst>
                <a:ea typeface="ＭＳ Ｐゴシック" pitchFamily="50" charset="-128"/>
              </a:rPr>
              <a:t>Project</a:t>
            </a:r>
            <a:r>
              <a:rPr lang="en-US" altLang="ja-JP" sz="1800" b="1" u="sng" dirty="0">
                <a:effectLst>
                  <a:outerShdw blurRad="38100" dist="38100" dir="2700000" algn="tl">
                    <a:srgbClr val="C0C0C0"/>
                  </a:outerShdw>
                </a:effectLst>
                <a:ea typeface="ＭＳ Ｐゴシック" pitchFamily="50" charset="-128"/>
              </a:rPr>
              <a:t>: IEEE P802.15 Working Group for Wireless Personal Area Networks (WPANs)</a:t>
            </a:r>
            <a:endParaRPr lang="en-US" altLang="ja-JP" sz="1600" b="1" dirty="0">
              <a:ea typeface="ＭＳ Ｐゴシック" pitchFamily="50" charset="-128"/>
            </a:endParaRPr>
          </a:p>
          <a:p>
            <a:endParaRPr lang="en-US" altLang="ja-JP" sz="1600" dirty="0">
              <a:ea typeface="ＭＳ Ｐゴシック" pitchFamily="50" charset="-128"/>
            </a:endParaRPr>
          </a:p>
          <a:p>
            <a:pPr marL="177800"/>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TG10 L2R and 802.15.4</a:t>
            </a:r>
            <a:r>
              <a:rPr lang="en-US" altLang="ja-JP" sz="1600" dirty="0">
                <a:ea typeface="ＭＳ Ｐゴシック" pitchFamily="50" charset="-128"/>
              </a:rPr>
              <a:t>	</a:t>
            </a:r>
          </a:p>
          <a:p>
            <a:pPr marL="177800"/>
            <a:r>
              <a:rPr lang="en-US" altLang="ja-JP" sz="1600" b="1" dirty="0">
                <a:ea typeface="ＭＳ Ｐゴシック" pitchFamily="50" charset="-128"/>
              </a:rPr>
              <a:t>Date Submitted: </a:t>
            </a:r>
            <a:r>
              <a:rPr lang="en-US" altLang="ja-JP" sz="1600" dirty="0" smtClean="0">
                <a:ea typeface="ＭＳ Ｐゴシック" pitchFamily="50" charset="-128"/>
              </a:rPr>
              <a:t>12</a:t>
            </a:r>
            <a:r>
              <a:rPr lang="en-US" altLang="ja-JP" sz="1600" dirty="0" smtClean="0">
                <a:ea typeface="ＭＳ Ｐゴシック" pitchFamily="50" charset="-128"/>
              </a:rPr>
              <a:t> November</a:t>
            </a:r>
            <a:r>
              <a:rPr lang="en-US" altLang="ja-JP" sz="1600" dirty="0" smtClean="0">
                <a:ea typeface="ＭＳ Ｐゴシック" pitchFamily="50" charset="-128"/>
              </a:rPr>
              <a:t>, 2013</a:t>
            </a:r>
            <a:endParaRPr lang="en-US" altLang="ja-JP" sz="1600" dirty="0">
              <a:ea typeface="ＭＳ Ｐゴシック" pitchFamily="50" charset="-128"/>
            </a:endParaRPr>
          </a:p>
          <a:p>
            <a:pPr marL="177800"/>
            <a:r>
              <a:rPr lang="en-US" altLang="ja-JP" sz="1600" b="1" dirty="0" smtClean="0">
                <a:ea typeface="ＭＳ Ｐゴシック" pitchFamily="50" charset="-128"/>
              </a:rPr>
              <a:t>Source:</a:t>
            </a:r>
            <a:r>
              <a:rPr lang="en-US" altLang="ja-JP" sz="1600" dirty="0" smtClean="0">
                <a:ea typeface="ＭＳ Ｐゴシック" pitchFamily="50" charset="-128"/>
              </a:rPr>
              <a:t> Clint Powell</a:t>
            </a:r>
            <a:endParaRPr lang="en-US" altLang="ja-JP" sz="1600" dirty="0">
              <a:ea typeface="ＭＳ Ｐゴシック" pitchFamily="50" charset="-128"/>
            </a:endParaRPr>
          </a:p>
          <a:p>
            <a:pPr marL="177800"/>
            <a:r>
              <a:rPr lang="en-US" altLang="ja-JP" sz="1600" dirty="0" smtClean="0">
                <a:ea typeface="ＭＳ Ｐゴシック" pitchFamily="50" charset="-128"/>
              </a:rPr>
              <a:t>Company: Powell Wireless Commsulting, LLC</a:t>
            </a:r>
          </a:p>
          <a:p>
            <a:pPr marL="177800"/>
            <a:r>
              <a:rPr lang="en-US" altLang="ja-JP" sz="1600" dirty="0" smtClean="0">
                <a:ea typeface="ＭＳ Ｐゴシック" pitchFamily="50" charset="-128"/>
              </a:rPr>
              <a:t>Address: 1563 W Kaibab Dr, Chandler, AZ 85248</a:t>
            </a:r>
            <a:endParaRPr lang="en-US" altLang="ja-JP" sz="1600" dirty="0">
              <a:ea typeface="ＭＳ Ｐゴシック" pitchFamily="50" charset="-128"/>
            </a:endParaRPr>
          </a:p>
          <a:p>
            <a:pPr marL="177800"/>
            <a:r>
              <a:rPr lang="en-US" altLang="ja-JP" sz="1600" dirty="0">
                <a:ea typeface="ＭＳ Ｐゴシック" pitchFamily="50" charset="-128"/>
              </a:rPr>
              <a:t>Voice</a:t>
            </a:r>
            <a:r>
              <a:rPr lang="en-US" altLang="ja-JP" sz="1600" dirty="0" smtClean="0">
                <a:ea typeface="ＭＳ Ｐゴシック" pitchFamily="50" charset="-128"/>
              </a:rPr>
              <a:t>:[], </a:t>
            </a:r>
            <a:r>
              <a:rPr lang="en-US" altLang="ja-JP" sz="1600" dirty="0">
                <a:ea typeface="ＭＳ Ｐゴシック" pitchFamily="50" charset="-128"/>
              </a:rPr>
              <a:t>FAX: </a:t>
            </a:r>
            <a:r>
              <a:rPr lang="en-US" altLang="ja-JP" sz="1600" dirty="0" smtClean="0">
                <a:ea typeface="ＭＳ Ｐゴシック" pitchFamily="50" charset="-128"/>
              </a:rPr>
              <a:t>[], </a:t>
            </a:r>
          </a:p>
          <a:p>
            <a:pPr marL="177800"/>
            <a:r>
              <a:rPr lang="en-US" altLang="ja-JP" sz="1600" dirty="0" smtClean="0">
                <a:ea typeface="ＭＳ Ｐゴシック" pitchFamily="50" charset="-128"/>
              </a:rPr>
              <a:t>E-Mail: cpowell@ieee.org</a:t>
            </a:r>
          </a:p>
          <a:p>
            <a:pPr marL="177800"/>
            <a:r>
              <a:rPr lang="en-US" altLang="ja-JP" sz="1600" b="1" dirty="0" smtClean="0">
                <a:ea typeface="ＭＳ Ｐゴシック" pitchFamily="50" charset="-128"/>
              </a:rPr>
              <a:t>Re:</a:t>
            </a:r>
            <a:r>
              <a:rPr lang="en-US" altLang="ja-JP" sz="1600" dirty="0" smtClean="0">
                <a:ea typeface="ＭＳ Ｐゴシック" pitchFamily="50" charset="-128"/>
              </a:rPr>
              <a:t> </a:t>
            </a:r>
            <a:r>
              <a:rPr lang="en-US" altLang="ja-JP" sz="1600" dirty="0" smtClean="0">
                <a:ea typeface="ＭＳ Ｐゴシック" pitchFamily="50" charset="-128"/>
              </a:rPr>
              <a:t>Overview of 802.15.4 and Need for </a:t>
            </a:r>
            <a:r>
              <a:rPr lang="en-US" altLang="ja-JP" sz="1600" dirty="0" smtClean="0">
                <a:ea typeface="ＭＳ Ｐゴシック" pitchFamily="50" charset="-128"/>
              </a:rPr>
              <a:t>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Abstract:</a:t>
            </a:r>
            <a:r>
              <a:rPr lang="en-US" altLang="ja-JP" sz="1600" dirty="0">
                <a:ea typeface="ＭＳ Ｐゴシック" pitchFamily="50" charset="-128"/>
              </a:rPr>
              <a:t> </a:t>
            </a:r>
            <a:r>
              <a:rPr lang="en-US" altLang="ja-JP" sz="1600" dirty="0" smtClean="0">
                <a:ea typeface="ＭＳ Ｐゴシック" pitchFamily="50" charset="-128"/>
              </a:rPr>
              <a:t>Layer 2 Routing</a:t>
            </a:r>
            <a:endParaRPr lang="en-US" altLang="ja-JP" sz="1600" dirty="0">
              <a:ea typeface="ＭＳ Ｐゴシック" pitchFamily="50" charset="-128"/>
            </a:endParaRPr>
          </a:p>
          <a:p>
            <a:pPr marL="177800">
              <a:spcBef>
                <a:spcPts val="600"/>
              </a:spcBef>
              <a:spcAft>
                <a:spcPts val="600"/>
              </a:spcAft>
            </a:pPr>
            <a:r>
              <a:rPr lang="en-US" altLang="ja-JP" sz="1600" b="1" dirty="0" smtClean="0">
                <a:ea typeface="ＭＳ Ｐゴシック" pitchFamily="50" charset="-128"/>
              </a:rPr>
              <a:t>Purpose:</a:t>
            </a:r>
            <a:r>
              <a:rPr lang="en-US" altLang="ja-JP" sz="1600" dirty="0">
                <a:ea typeface="ＭＳ Ｐゴシック" pitchFamily="50" charset="-128"/>
              </a:rPr>
              <a:t> Presentation </a:t>
            </a:r>
            <a:r>
              <a:rPr lang="en-US" altLang="ja-JP" sz="1600" dirty="0" smtClean="0">
                <a:ea typeface="ＭＳ Ｐゴシック" pitchFamily="50" charset="-128"/>
              </a:rPr>
              <a:t>at Joint TG10 and 802.1 Session in </a:t>
            </a:r>
            <a:r>
              <a:rPr lang="en-US" altLang="ja-JP" sz="1600" dirty="0" smtClean="0">
                <a:ea typeface="ＭＳ Ｐゴシック" pitchFamily="50" charset="-128"/>
              </a:rPr>
              <a:t>Da</a:t>
            </a:r>
            <a:r>
              <a:rPr lang="en-US" altLang="ja-JP" sz="1600" dirty="0" smtClean="0">
                <a:ea typeface="ＭＳ Ｐゴシック" pitchFamily="50" charset="-128"/>
              </a:rPr>
              <a:t>llas</a:t>
            </a:r>
            <a:endParaRPr lang="en-US" altLang="ja-JP" sz="1600" dirty="0">
              <a:ea typeface="ＭＳ Ｐゴシック" pitchFamily="50" charset="-128"/>
            </a:endParaRPr>
          </a:p>
          <a:p>
            <a:pPr marL="177800"/>
            <a:r>
              <a:rPr lang="en-US" altLang="ja-JP" sz="1600" b="1" dirty="0">
                <a:ea typeface="ＭＳ Ｐゴシック" pitchFamily="50" charset="-128"/>
              </a:rPr>
              <a:t>Notice:</a:t>
            </a:r>
            <a:r>
              <a:rPr lang="en-US" altLang="ja-JP" sz="1600" dirty="0">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177800"/>
            <a:r>
              <a:rPr lang="en-US" altLang="ja-JP" sz="1600" b="1" dirty="0">
                <a:ea typeface="ＭＳ Ｐゴシック" pitchFamily="50" charset="-128"/>
              </a:rPr>
              <a:t>Release:</a:t>
            </a:r>
            <a:r>
              <a:rPr lang="en-US" altLang="ja-JP" sz="1600" dirty="0">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US" dirty="0" smtClean="0"/>
              <a:t>Mesh Standards</a:t>
            </a:r>
            <a:endParaRPr lang="en-US" dirty="0"/>
          </a:p>
        </p:txBody>
      </p:sp>
      <p:sp>
        <p:nvSpPr>
          <p:cNvPr id="3" name="Content Placeholder 2"/>
          <p:cNvSpPr>
            <a:spLocks noGrp="1"/>
          </p:cNvSpPr>
          <p:nvPr>
            <p:ph idx="1"/>
          </p:nvPr>
        </p:nvSpPr>
        <p:spPr>
          <a:xfrm>
            <a:off x="685800" y="1981200"/>
            <a:ext cx="8153400" cy="4114800"/>
          </a:xfrm>
        </p:spPr>
        <p:txBody>
          <a:bodyPr/>
          <a:lstStyle/>
          <a:p>
            <a:r>
              <a:rPr lang="en-US" dirty="0" smtClean="0"/>
              <a:t>Focus </a:t>
            </a:r>
            <a:r>
              <a:rPr lang="en-US" dirty="0" smtClean="0"/>
              <a:t>in on </a:t>
            </a:r>
            <a:r>
              <a:rPr lang="en-US" dirty="0" smtClean="0"/>
              <a:t>mesh-under, not route over</a:t>
            </a:r>
            <a:endParaRPr lang="en-US" dirty="0" smtClean="0"/>
          </a:p>
          <a:p>
            <a:r>
              <a:rPr lang="en-US" dirty="0" smtClean="0"/>
              <a:t>Current mesh-under implementations run above MAC but below network layer</a:t>
            </a:r>
          </a:p>
          <a:p>
            <a:pPr lvl="1"/>
            <a:r>
              <a:rPr lang="en-US" dirty="0" smtClean="0"/>
              <a:t>This is done due to lack of mesh mechanisms in 802.15.4 standard</a:t>
            </a:r>
            <a:endParaRPr lang="en-US" dirty="0"/>
          </a:p>
        </p:txBody>
      </p:sp>
    </p:spTree>
    <p:extLst>
      <p:ext uri="{BB962C8B-B14F-4D97-AF65-F5344CB8AC3E}">
        <p14:creationId xmlns:p14="http://schemas.microsoft.com/office/powerpoint/2010/main" val="1266326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US" dirty="0" smtClean="0"/>
              <a:t>Mesh </a:t>
            </a:r>
            <a:r>
              <a:rPr lang="en-US" dirty="0" smtClean="0"/>
              <a:t>Standards</a:t>
            </a:r>
            <a:r>
              <a:rPr lang="en-US" dirty="0" smtClean="0"/>
              <a:t/>
            </a:r>
            <a:br>
              <a:rPr lang="en-US" dirty="0" smtClean="0"/>
            </a:br>
            <a:r>
              <a:rPr lang="en-US" dirty="0" smtClean="0"/>
              <a:t>IEEE 802.15.5 Overview</a:t>
            </a:r>
            <a:endParaRPr lang="en-US" dirty="0"/>
          </a:p>
        </p:txBody>
      </p:sp>
      <p:sp>
        <p:nvSpPr>
          <p:cNvPr id="3" name="Content Placeholder 2"/>
          <p:cNvSpPr>
            <a:spLocks noGrp="1"/>
          </p:cNvSpPr>
          <p:nvPr>
            <p:ph idx="1"/>
          </p:nvPr>
        </p:nvSpPr>
        <p:spPr>
          <a:xfrm>
            <a:off x="457200" y="2209800"/>
            <a:ext cx="8229600" cy="4114800"/>
          </a:xfrm>
        </p:spPr>
        <p:txBody>
          <a:bodyPr/>
          <a:lstStyle/>
          <a:p>
            <a:r>
              <a:rPr lang="en-US" sz="2400" dirty="0"/>
              <a:t>This recommended practice </a:t>
            </a:r>
            <a:r>
              <a:rPr lang="en-US" sz="2400" dirty="0" smtClean="0"/>
              <a:t>provides a </a:t>
            </a:r>
            <a:r>
              <a:rPr lang="en-US" sz="2400" dirty="0"/>
              <a:t>standard way of doing mesh networking over IEEE </a:t>
            </a:r>
            <a:r>
              <a:rPr lang="en-US" sz="2400" dirty="0" err="1"/>
              <a:t>Std</a:t>
            </a:r>
            <a:r>
              <a:rPr lang="en-US" sz="2400" dirty="0"/>
              <a:t> 802.15.4-2006 within the IEEE standard </a:t>
            </a:r>
            <a:r>
              <a:rPr lang="en-US" sz="2400" dirty="0" smtClean="0"/>
              <a:t>body</a:t>
            </a:r>
            <a:endParaRPr lang="en-US" sz="2400" dirty="0"/>
          </a:p>
          <a:p>
            <a:r>
              <a:rPr lang="en-US" sz="2400" dirty="0"/>
              <a:t>Supported features for LR-WPAN include the </a:t>
            </a:r>
            <a:r>
              <a:rPr lang="en-US" sz="2400" dirty="0" smtClean="0"/>
              <a:t>following:</a:t>
            </a:r>
          </a:p>
          <a:p>
            <a:pPr lvl="1"/>
            <a:r>
              <a:rPr lang="en-US" sz="2000" dirty="0" smtClean="0"/>
              <a:t>unicast</a:t>
            </a:r>
            <a:r>
              <a:rPr lang="en-US" sz="2000" dirty="0"/>
              <a:t>, multicast, and reliable broadcast mesh data </a:t>
            </a:r>
            <a:r>
              <a:rPr lang="en-US" sz="2000" dirty="0" smtClean="0"/>
              <a:t>forwarding</a:t>
            </a:r>
          </a:p>
          <a:p>
            <a:pPr lvl="1"/>
            <a:r>
              <a:rPr lang="en-US" sz="2000" dirty="0" smtClean="0"/>
              <a:t>synchronous </a:t>
            </a:r>
            <a:r>
              <a:rPr lang="en-US" sz="2000" dirty="0"/>
              <a:t>and asynchronous power saving for mesh </a:t>
            </a:r>
            <a:r>
              <a:rPr lang="en-US" sz="2000" dirty="0" smtClean="0"/>
              <a:t>devices</a:t>
            </a:r>
          </a:p>
          <a:p>
            <a:pPr lvl="1"/>
            <a:r>
              <a:rPr lang="en-US" sz="2000" dirty="0" smtClean="0"/>
              <a:t>trace </a:t>
            </a:r>
            <a:r>
              <a:rPr lang="en-US" sz="2000" dirty="0"/>
              <a:t>route </a:t>
            </a:r>
            <a:r>
              <a:rPr lang="en-US" sz="2000" dirty="0" smtClean="0"/>
              <a:t>function</a:t>
            </a:r>
          </a:p>
          <a:p>
            <a:pPr lvl="1"/>
            <a:r>
              <a:rPr lang="en-US" sz="2000" dirty="0" smtClean="0"/>
              <a:t>portability </a:t>
            </a:r>
            <a:r>
              <a:rPr lang="en-US" sz="2000" dirty="0"/>
              <a:t>of end devices</a:t>
            </a:r>
          </a:p>
        </p:txBody>
      </p:sp>
    </p:spTree>
    <p:extLst>
      <p:ext uri="{BB962C8B-B14F-4D97-AF65-F5344CB8AC3E}">
        <p14:creationId xmlns:p14="http://schemas.microsoft.com/office/powerpoint/2010/main" val="1158643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US" dirty="0"/>
              <a:t>Mesh </a:t>
            </a:r>
            <a:r>
              <a:rPr lang="en-US" dirty="0" smtClean="0"/>
              <a:t>Standards</a:t>
            </a:r>
            <a:r>
              <a:rPr lang="en-US" dirty="0"/>
              <a:t/>
            </a:r>
            <a:br>
              <a:rPr lang="en-US" dirty="0"/>
            </a:br>
            <a:r>
              <a:rPr lang="en-US" dirty="0"/>
              <a:t>IEEE 802.15.5 Overview</a:t>
            </a:r>
          </a:p>
        </p:txBody>
      </p:sp>
      <p:pic>
        <p:nvPicPr>
          <p:cNvPr id="7" name="Picture 6"/>
          <p:cNvPicPr>
            <a:picLocks noChangeAspect="1"/>
          </p:cNvPicPr>
          <p:nvPr/>
        </p:nvPicPr>
        <p:blipFill>
          <a:blip r:embed="rId2"/>
          <a:stretch>
            <a:fillRect/>
          </a:stretch>
        </p:blipFill>
        <p:spPr>
          <a:xfrm>
            <a:off x="1600200" y="1905000"/>
            <a:ext cx="5295900" cy="4271590"/>
          </a:xfrm>
          <a:prstGeom prst="rect">
            <a:avLst/>
          </a:prstGeom>
        </p:spPr>
      </p:pic>
    </p:spTree>
    <p:extLst>
      <p:ext uri="{BB962C8B-B14F-4D97-AF65-F5344CB8AC3E}">
        <p14:creationId xmlns:p14="http://schemas.microsoft.com/office/powerpoint/2010/main" val="213872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lstStyle/>
          <a:p>
            <a:r>
              <a:rPr lang="en-US" dirty="0"/>
              <a:t>Mesh </a:t>
            </a:r>
            <a:r>
              <a:rPr lang="en-US" dirty="0" smtClean="0"/>
              <a:t>Standards</a:t>
            </a:r>
            <a:r>
              <a:rPr lang="en-US" dirty="0"/>
              <a:t/>
            </a:r>
            <a:br>
              <a:rPr lang="en-US" dirty="0"/>
            </a:br>
            <a:r>
              <a:rPr lang="en-US" dirty="0"/>
              <a:t>IEEE 802.15.5 Overview</a:t>
            </a:r>
          </a:p>
        </p:txBody>
      </p:sp>
      <p:pic>
        <p:nvPicPr>
          <p:cNvPr id="7" name="Picture 6"/>
          <p:cNvPicPr>
            <a:picLocks noChangeAspect="1"/>
          </p:cNvPicPr>
          <p:nvPr/>
        </p:nvPicPr>
        <p:blipFill>
          <a:blip r:embed="rId2"/>
          <a:stretch>
            <a:fillRect/>
          </a:stretch>
        </p:blipFill>
        <p:spPr>
          <a:xfrm>
            <a:off x="1615473" y="1988840"/>
            <a:ext cx="5619750" cy="4495800"/>
          </a:xfrm>
          <a:prstGeom prst="rect">
            <a:avLst/>
          </a:prstGeom>
        </p:spPr>
      </p:pic>
    </p:spTree>
    <p:extLst>
      <p:ext uri="{BB962C8B-B14F-4D97-AF65-F5344CB8AC3E}">
        <p14:creationId xmlns:p14="http://schemas.microsoft.com/office/powerpoint/2010/main" val="1008621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18876"/>
            <a:ext cx="8229600" cy="1143000"/>
          </a:xfrm>
        </p:spPr>
        <p:txBody>
          <a:bodyPr/>
          <a:lstStyle/>
          <a:p>
            <a:r>
              <a:rPr lang="en-US" dirty="0"/>
              <a:t>Mesh </a:t>
            </a:r>
            <a:r>
              <a:rPr lang="en-US" dirty="0" smtClean="0"/>
              <a:t>Standards </a:t>
            </a:r>
            <a:r>
              <a:rPr lang="en-US" dirty="0"/>
              <a:t/>
            </a:r>
            <a:br>
              <a:rPr lang="en-US" dirty="0"/>
            </a:br>
            <a:r>
              <a:rPr lang="en-US" dirty="0"/>
              <a:t>IEEE 802.15.5 Overview</a:t>
            </a:r>
          </a:p>
        </p:txBody>
      </p:sp>
      <p:sp>
        <p:nvSpPr>
          <p:cNvPr id="3" name="Content Placeholder 2"/>
          <p:cNvSpPr>
            <a:spLocks noGrp="1"/>
          </p:cNvSpPr>
          <p:nvPr>
            <p:ph idx="1"/>
          </p:nvPr>
        </p:nvSpPr>
        <p:spPr>
          <a:xfrm>
            <a:off x="543744" y="1996838"/>
            <a:ext cx="8229600" cy="1219200"/>
          </a:xfrm>
        </p:spPr>
        <p:txBody>
          <a:bodyPr/>
          <a:lstStyle/>
          <a:p>
            <a:r>
              <a:rPr lang="en-US" sz="2400" dirty="0"/>
              <a:t>The hello command is used to exchange connectivity information among neighbors and to manage </a:t>
            </a:r>
            <a:r>
              <a:rPr lang="en-US" sz="2400" dirty="0" smtClean="0"/>
              <a:t>network and </a:t>
            </a:r>
            <a:r>
              <a:rPr lang="en-US" sz="2400" dirty="0"/>
              <a:t>multicast group membership.</a:t>
            </a:r>
            <a:endParaRPr lang="en-US" sz="2000" dirty="0"/>
          </a:p>
        </p:txBody>
      </p:sp>
      <p:pic>
        <p:nvPicPr>
          <p:cNvPr id="7" name="Picture 6"/>
          <p:cNvPicPr>
            <a:picLocks noChangeAspect="1"/>
          </p:cNvPicPr>
          <p:nvPr/>
        </p:nvPicPr>
        <p:blipFill>
          <a:blip r:embed="rId2"/>
          <a:stretch>
            <a:fillRect/>
          </a:stretch>
        </p:blipFill>
        <p:spPr>
          <a:xfrm>
            <a:off x="924744" y="3444638"/>
            <a:ext cx="6400800" cy="2627790"/>
          </a:xfrm>
          <a:prstGeom prst="rect">
            <a:avLst/>
          </a:prstGeom>
        </p:spPr>
      </p:pic>
    </p:spTree>
    <p:extLst>
      <p:ext uri="{BB962C8B-B14F-4D97-AF65-F5344CB8AC3E}">
        <p14:creationId xmlns:p14="http://schemas.microsoft.com/office/powerpoint/2010/main" val="1781541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lstStyle/>
          <a:p>
            <a:r>
              <a:rPr lang="en-US" dirty="0"/>
              <a:t>Mesh </a:t>
            </a:r>
            <a:r>
              <a:rPr lang="en-US" dirty="0" smtClean="0"/>
              <a:t>Standards</a:t>
            </a:r>
            <a:r>
              <a:rPr lang="en-US" dirty="0"/>
              <a:t/>
            </a:r>
            <a:br>
              <a:rPr lang="en-US" dirty="0"/>
            </a:br>
            <a:r>
              <a:rPr lang="en-US" dirty="0" smtClean="0"/>
              <a:t>IETF RPL Overview</a:t>
            </a:r>
            <a:endParaRPr lang="en-US" dirty="0"/>
          </a:p>
        </p:txBody>
      </p:sp>
      <p:sp>
        <p:nvSpPr>
          <p:cNvPr id="3" name="Content Placeholder 2"/>
          <p:cNvSpPr>
            <a:spLocks noGrp="1"/>
          </p:cNvSpPr>
          <p:nvPr>
            <p:ph idx="1"/>
          </p:nvPr>
        </p:nvSpPr>
        <p:spPr>
          <a:xfrm>
            <a:off x="395536" y="1874242"/>
            <a:ext cx="8229600" cy="4525963"/>
          </a:xfrm>
        </p:spPr>
        <p:txBody>
          <a:bodyPr/>
          <a:lstStyle/>
          <a:p>
            <a:r>
              <a:rPr lang="en-US" sz="2400" dirty="0" smtClean="0"/>
              <a:t>RPL: distance vector IPv6 Routing</a:t>
            </a:r>
            <a:r>
              <a:rPr lang="en-US" sz="2400" dirty="0" smtClean="0">
                <a:solidFill>
                  <a:srgbClr val="000000"/>
                </a:solidFill>
              </a:rPr>
              <a:t> Protocol </a:t>
            </a:r>
            <a:r>
              <a:rPr lang="en-US" sz="2400" dirty="0">
                <a:solidFill>
                  <a:srgbClr val="000000"/>
                </a:solidFill>
              </a:rPr>
              <a:t>for </a:t>
            </a:r>
            <a:r>
              <a:rPr lang="en-US" sz="2400" dirty="0" smtClean="0">
                <a:solidFill>
                  <a:srgbClr val="000000"/>
                </a:solidFill>
              </a:rPr>
              <a:t>a Low power and </a:t>
            </a:r>
            <a:r>
              <a:rPr lang="en-US" sz="2400" dirty="0" err="1" smtClean="0">
                <a:solidFill>
                  <a:srgbClr val="000000"/>
                </a:solidFill>
              </a:rPr>
              <a:t>Lossy</a:t>
            </a:r>
            <a:r>
              <a:rPr lang="en-US" sz="2400" dirty="0" smtClean="0">
                <a:solidFill>
                  <a:srgbClr val="000000"/>
                </a:solidFill>
              </a:rPr>
              <a:t> Network</a:t>
            </a:r>
          </a:p>
          <a:p>
            <a:pPr lvl="1"/>
            <a:r>
              <a:rPr lang="en-US" sz="1800" dirty="0" smtClean="0">
                <a:solidFill>
                  <a:srgbClr val="000000"/>
                </a:solidFill>
              </a:rPr>
              <a:t>RPL: RFC 6553</a:t>
            </a:r>
          </a:p>
          <a:p>
            <a:pPr lvl="1"/>
            <a:r>
              <a:rPr lang="en-US" sz="1800" dirty="0" smtClean="0">
                <a:solidFill>
                  <a:srgbClr val="000000"/>
                </a:solidFill>
              </a:rPr>
              <a:t>LLN: RFC 6550</a:t>
            </a:r>
          </a:p>
          <a:p>
            <a:r>
              <a:rPr lang="en-US" sz="2400" dirty="0">
                <a:solidFill>
                  <a:srgbClr val="000000"/>
                </a:solidFill>
              </a:rPr>
              <a:t>RPL constructs a Directed Acyclic Graph (DAG) that attempts </a:t>
            </a:r>
            <a:r>
              <a:rPr lang="en-US" sz="2400" dirty="0" smtClean="0">
                <a:solidFill>
                  <a:srgbClr val="000000"/>
                </a:solidFill>
              </a:rPr>
              <a:t>to minimize </a:t>
            </a:r>
            <a:r>
              <a:rPr lang="en-US" sz="2400" dirty="0">
                <a:solidFill>
                  <a:srgbClr val="000000"/>
                </a:solidFill>
              </a:rPr>
              <a:t>path costs </a:t>
            </a:r>
            <a:endParaRPr lang="en-US" sz="2400" dirty="0" smtClean="0">
              <a:solidFill>
                <a:srgbClr val="000000"/>
              </a:solidFill>
            </a:endParaRPr>
          </a:p>
          <a:p>
            <a:r>
              <a:rPr lang="en-US" sz="2400" dirty="0">
                <a:solidFill>
                  <a:srgbClr val="000000"/>
                </a:solidFill>
              </a:rPr>
              <a:t>RPL defines an IPv6 option, called the RPL Option, to be carried within the IPv6 Hop-by-Hop header</a:t>
            </a:r>
          </a:p>
          <a:p>
            <a:pPr lvl="1"/>
            <a:r>
              <a:rPr lang="en-US" sz="1800" dirty="0">
                <a:solidFill>
                  <a:srgbClr val="000000"/>
                </a:solidFill>
              </a:rPr>
              <a:t>only for use between RPL routers participating in the same RPL Instance</a:t>
            </a:r>
          </a:p>
          <a:p>
            <a:pPr lvl="1"/>
            <a:r>
              <a:rPr lang="en-US" sz="1800" dirty="0">
                <a:solidFill>
                  <a:srgbClr val="000000"/>
                </a:solidFill>
              </a:rPr>
              <a:t>provides a mechanism to include routing information with each datagram that a router forwards</a:t>
            </a:r>
          </a:p>
          <a:p>
            <a:pPr lvl="1"/>
            <a:r>
              <a:rPr lang="en-US" sz="1800" dirty="0">
                <a:solidFill>
                  <a:srgbClr val="000000"/>
                </a:solidFill>
              </a:rPr>
              <a:t>This document also specifies the use of IPv6-in-IPv6 tunneling [RFC2473] when attaching a RPL option to a packet.</a:t>
            </a:r>
          </a:p>
          <a:p>
            <a:endParaRPr lang="en-US" dirty="0">
              <a:solidFill>
                <a:srgbClr val="000000"/>
              </a:solidFill>
            </a:endParaRPr>
          </a:p>
        </p:txBody>
      </p:sp>
    </p:spTree>
    <p:extLst>
      <p:ext uri="{BB962C8B-B14F-4D97-AF65-F5344CB8AC3E}">
        <p14:creationId xmlns:p14="http://schemas.microsoft.com/office/powerpoint/2010/main" val="3731802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a:t>Mesh </a:t>
            </a:r>
            <a:r>
              <a:rPr lang="en-US" dirty="0" smtClean="0"/>
              <a:t>Standards</a:t>
            </a:r>
            <a:r>
              <a:rPr lang="en-US" dirty="0"/>
              <a:t/>
            </a:r>
            <a:br>
              <a:rPr lang="en-US" dirty="0"/>
            </a:br>
            <a:r>
              <a:rPr lang="en-US" dirty="0" smtClean="0"/>
              <a:t>Proprietary</a:t>
            </a:r>
            <a:endParaRPr lang="en-US" dirty="0"/>
          </a:p>
        </p:txBody>
      </p:sp>
      <p:sp>
        <p:nvSpPr>
          <p:cNvPr id="3" name="Content Placeholder 2"/>
          <p:cNvSpPr>
            <a:spLocks noGrp="1"/>
          </p:cNvSpPr>
          <p:nvPr>
            <p:ph idx="1"/>
          </p:nvPr>
        </p:nvSpPr>
        <p:spPr>
          <a:xfrm>
            <a:off x="30298" y="1844824"/>
            <a:ext cx="8991600" cy="4648200"/>
          </a:xfrm>
        </p:spPr>
        <p:txBody>
          <a:bodyPr/>
          <a:lstStyle/>
          <a:p>
            <a:r>
              <a:rPr lang="en-US" sz="2600" dirty="0" smtClean="0"/>
              <a:t>Large number of companies that use IEEE 802.15.4 have developed and use their own mesh network</a:t>
            </a:r>
          </a:p>
          <a:p>
            <a:pPr lvl="1">
              <a:buFont typeface="Arial"/>
              <a:buChar char="•"/>
            </a:pPr>
            <a:r>
              <a:rPr lang="en-US" sz="2200" dirty="0" smtClean="0">
                <a:solidFill>
                  <a:srgbClr val="000000"/>
                </a:solidFill>
              </a:rPr>
              <a:t>Such as smart meter companies – e.g. Silver Spring Networks</a:t>
            </a:r>
          </a:p>
          <a:p>
            <a:pPr lvl="1">
              <a:buFont typeface="Arial"/>
              <a:buChar char="•"/>
            </a:pPr>
            <a:r>
              <a:rPr lang="en-US" sz="2200" dirty="0" smtClean="0">
                <a:solidFill>
                  <a:srgbClr val="000000"/>
                </a:solidFill>
              </a:rPr>
              <a:t>Some  companies offer mesh networks for inclusion in products – e.g. Synapse</a:t>
            </a:r>
          </a:p>
          <a:p>
            <a:pPr>
              <a:buFont typeface="Arial"/>
              <a:buChar char="•"/>
            </a:pPr>
            <a:r>
              <a:rPr lang="en-US" sz="2600" dirty="0" smtClean="0">
                <a:solidFill>
                  <a:srgbClr val="000000"/>
                </a:solidFill>
              </a:rPr>
              <a:t>Current trend is for RFIC companies buying mesh network companies reminiscent of the initial trend of buying MAC companies</a:t>
            </a:r>
          </a:p>
          <a:p>
            <a:pPr lvl="1">
              <a:buFont typeface="Arial"/>
              <a:buChar char="•"/>
            </a:pPr>
            <a:r>
              <a:rPr lang="en-US" sz="2200" dirty="0" smtClean="0">
                <a:solidFill>
                  <a:srgbClr val="000000"/>
                </a:solidFill>
              </a:rPr>
              <a:t>ARM purchased </a:t>
            </a:r>
            <a:r>
              <a:rPr lang="en-US" sz="2200" dirty="0" err="1" smtClean="0">
                <a:solidFill>
                  <a:srgbClr val="000000"/>
                </a:solidFill>
              </a:rPr>
              <a:t>Sensinode</a:t>
            </a:r>
            <a:endParaRPr lang="en-US" sz="2200" dirty="0" smtClean="0">
              <a:solidFill>
                <a:srgbClr val="000000"/>
              </a:solidFill>
            </a:endParaRPr>
          </a:p>
          <a:p>
            <a:pPr lvl="1">
              <a:buFont typeface="Arial"/>
              <a:buChar char="•"/>
            </a:pPr>
            <a:r>
              <a:rPr lang="en-US" sz="2200" dirty="0" smtClean="0">
                <a:solidFill>
                  <a:srgbClr val="000000"/>
                </a:solidFill>
              </a:rPr>
              <a:t>Silicon Labs purchased Ember</a:t>
            </a:r>
          </a:p>
          <a:p>
            <a:pPr lvl="1">
              <a:buFont typeface="Arial"/>
              <a:buChar char="•"/>
            </a:pPr>
            <a:r>
              <a:rPr lang="en-US" sz="2200" dirty="0" smtClean="0">
                <a:solidFill>
                  <a:srgbClr val="000000"/>
                </a:solidFill>
              </a:rPr>
              <a:t>Linear Technology purchased Dust Networks</a:t>
            </a:r>
            <a:endParaRPr lang="en-US" sz="2200" dirty="0">
              <a:solidFill>
                <a:srgbClr val="000000"/>
              </a:solidFill>
            </a:endParaRPr>
          </a:p>
          <a:p>
            <a:endParaRPr lang="en-US" sz="2400" dirty="0">
              <a:solidFill>
                <a:srgbClr val="000000"/>
              </a:solidFill>
            </a:endParaRPr>
          </a:p>
        </p:txBody>
      </p:sp>
    </p:spTree>
    <p:extLst>
      <p:ext uri="{BB962C8B-B14F-4D97-AF65-F5344CB8AC3E}">
        <p14:creationId xmlns:p14="http://schemas.microsoft.com/office/powerpoint/2010/main" val="1499896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772400" cy="1066800"/>
          </a:xfrm>
        </p:spPr>
        <p:txBody>
          <a:bodyPr/>
          <a:lstStyle/>
          <a:p>
            <a:r>
              <a:rPr lang="en-US" dirty="0" smtClean="0"/>
              <a:t>Industrial Mesh </a:t>
            </a:r>
            <a:r>
              <a:rPr lang="en-US" dirty="0" smtClean="0"/>
              <a:t>Networks </a:t>
            </a:r>
            <a:r>
              <a:rPr lang="en-US" dirty="0" smtClean="0"/>
              <a:t>Overview</a:t>
            </a:r>
            <a:endParaRPr lang="en-US" dirty="0"/>
          </a:p>
        </p:txBody>
      </p:sp>
      <p:sp>
        <p:nvSpPr>
          <p:cNvPr id="3" name="Content Placeholder 2"/>
          <p:cNvSpPr>
            <a:spLocks noGrp="1"/>
          </p:cNvSpPr>
          <p:nvPr>
            <p:ph idx="1"/>
          </p:nvPr>
        </p:nvSpPr>
        <p:spPr>
          <a:xfrm>
            <a:off x="179512" y="2132856"/>
            <a:ext cx="8839200" cy="5105400"/>
          </a:xfrm>
        </p:spPr>
        <p:txBody>
          <a:bodyPr/>
          <a:lstStyle/>
          <a:p>
            <a:r>
              <a:rPr lang="en-US" sz="2400" dirty="0" smtClean="0"/>
              <a:t>Industrial </a:t>
            </a:r>
            <a:r>
              <a:rPr lang="en-US" sz="2400" dirty="0"/>
              <a:t>applications (and some commercial applications) have critical requirements such as low latency</a:t>
            </a:r>
            <a:r>
              <a:rPr lang="en-US" sz="2400" dirty="0" smtClean="0"/>
              <a:t>, robustness </a:t>
            </a:r>
            <a:r>
              <a:rPr lang="en-US" sz="2400" dirty="0"/>
              <a:t>in the harsh industrial RF environment, and determinism that are not adequately addressed </a:t>
            </a:r>
            <a:r>
              <a:rPr lang="en-US" sz="2400" dirty="0" smtClean="0"/>
              <a:t>by IEEE </a:t>
            </a:r>
            <a:r>
              <a:rPr lang="en-US" sz="2400" dirty="0" err="1"/>
              <a:t>Std</a:t>
            </a:r>
            <a:r>
              <a:rPr lang="en-US" sz="2400" dirty="0"/>
              <a:t> </a:t>
            </a:r>
            <a:r>
              <a:rPr lang="en-US" sz="2400" dirty="0" smtClean="0"/>
              <a:t>802.15.4-2006</a:t>
            </a:r>
          </a:p>
          <a:p>
            <a:r>
              <a:rPr lang="en-US" sz="2400" dirty="0"/>
              <a:t>MAC behaviors </a:t>
            </a:r>
            <a:r>
              <a:rPr lang="en-US" sz="2400" dirty="0" smtClean="0"/>
              <a:t>added to IEEE 802.15.4 by the  IEEE 802.15.4e amendment facilitate </a:t>
            </a:r>
            <a:r>
              <a:rPr lang="en-US" sz="2400" dirty="0"/>
              <a:t>industrial applications </a:t>
            </a:r>
            <a:r>
              <a:rPr lang="en-US" sz="2400" dirty="0" smtClean="0"/>
              <a:t>such </a:t>
            </a:r>
            <a:r>
              <a:rPr lang="en-US" sz="2400" dirty="0" smtClean="0"/>
              <a:t>as:</a:t>
            </a:r>
          </a:p>
          <a:p>
            <a:pPr lvl="1"/>
            <a:r>
              <a:rPr lang="en-US" sz="2000" dirty="0" smtClean="0"/>
              <a:t>IEC </a:t>
            </a:r>
            <a:r>
              <a:rPr lang="en-US" sz="2000" dirty="0"/>
              <a:t>62591 (Wireless HART)</a:t>
            </a:r>
          </a:p>
          <a:p>
            <a:pPr lvl="1"/>
            <a:r>
              <a:rPr lang="en-US" sz="2000" dirty="0"/>
              <a:t>IEC 62601 (WIA-PA) </a:t>
            </a:r>
          </a:p>
          <a:p>
            <a:pPr lvl="1"/>
            <a:r>
              <a:rPr lang="en-US" sz="2000" dirty="0"/>
              <a:t>IEC 62734 (ISA100.11a)</a:t>
            </a:r>
          </a:p>
          <a:p>
            <a:pPr lvl="1"/>
            <a:r>
              <a:rPr lang="en-US" sz="2000" dirty="0" smtClean="0"/>
              <a:t>TSCH </a:t>
            </a:r>
            <a:r>
              <a:rPr lang="en-US" sz="2000" dirty="0" smtClean="0"/>
              <a:t>- Time Scheduled Channel Hopping</a:t>
            </a:r>
          </a:p>
          <a:p>
            <a:endParaRPr lang="en-US" dirty="0" smtClean="0"/>
          </a:p>
          <a:p>
            <a:endParaRPr lang="en-US" dirty="0" smtClean="0"/>
          </a:p>
        </p:txBody>
      </p:sp>
    </p:spTree>
    <p:extLst>
      <p:ext uri="{BB962C8B-B14F-4D97-AF65-F5344CB8AC3E}">
        <p14:creationId xmlns:p14="http://schemas.microsoft.com/office/powerpoint/2010/main" val="226162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1066800"/>
          </a:xfrm>
        </p:spPr>
        <p:txBody>
          <a:bodyPr/>
          <a:lstStyle/>
          <a:p>
            <a:r>
              <a:rPr lang="en-US" dirty="0" smtClean="0"/>
              <a:t>Utility Networks</a:t>
            </a:r>
            <a:endParaRPr lang="en-US" dirty="0"/>
          </a:p>
        </p:txBody>
      </p:sp>
      <p:sp>
        <p:nvSpPr>
          <p:cNvPr id="3" name="Content Placeholder 2"/>
          <p:cNvSpPr>
            <a:spLocks noGrp="1"/>
          </p:cNvSpPr>
          <p:nvPr>
            <p:ph idx="1"/>
          </p:nvPr>
        </p:nvSpPr>
        <p:spPr>
          <a:xfrm>
            <a:off x="378768" y="1539280"/>
            <a:ext cx="8382000" cy="4114800"/>
          </a:xfrm>
        </p:spPr>
        <p:txBody>
          <a:bodyPr/>
          <a:lstStyle/>
          <a:p>
            <a:r>
              <a:rPr lang="en-US" dirty="0"/>
              <a:t>Some of the world's leading utilities, energy service providers, product manufacturers and technology companies are supporting the development of ZigBee Smart Energy</a:t>
            </a:r>
            <a:endParaRPr lang="en-US" dirty="0" smtClean="0"/>
          </a:p>
          <a:p>
            <a:r>
              <a:rPr lang="en-US" dirty="0" smtClean="0"/>
              <a:t>ZigBee </a:t>
            </a:r>
            <a:r>
              <a:rPr lang="en-US" dirty="0"/>
              <a:t>Smart Energy </a:t>
            </a:r>
            <a:r>
              <a:rPr lang="en-US" dirty="0" smtClean="0"/>
              <a:t>SE includes </a:t>
            </a:r>
            <a:r>
              <a:rPr lang="en-US" dirty="0"/>
              <a:t>several important features including dynamic pricing enhancements, tunneling of other protocols, prepayment features, over-the-air </a:t>
            </a:r>
            <a:r>
              <a:rPr lang="en-US" dirty="0" smtClean="0"/>
              <a:t>updates</a:t>
            </a:r>
          </a:p>
          <a:p>
            <a:endParaRPr lang="en-US" dirty="0" smtClean="0"/>
          </a:p>
          <a:p>
            <a:endParaRPr lang="en-US" dirty="0"/>
          </a:p>
        </p:txBody>
      </p:sp>
    </p:spTree>
    <p:extLst>
      <p:ext uri="{BB962C8B-B14F-4D97-AF65-F5344CB8AC3E}">
        <p14:creationId xmlns:p14="http://schemas.microsoft.com/office/powerpoint/2010/main" val="18101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US" dirty="0"/>
              <a:t>Utility </a:t>
            </a:r>
            <a:r>
              <a:rPr lang="en-US" dirty="0" smtClean="0"/>
              <a:t>Networks </a:t>
            </a:r>
            <a:r>
              <a:rPr lang="en-US" dirty="0"/>
              <a:t/>
            </a:r>
            <a:br>
              <a:rPr lang="en-US" dirty="0"/>
            </a:br>
            <a:r>
              <a:rPr lang="en-US" dirty="0" smtClean="0"/>
              <a:t>ZigBee Overview</a:t>
            </a:r>
            <a:endParaRPr lang="en-US" dirty="0"/>
          </a:p>
        </p:txBody>
      </p:sp>
      <p:sp>
        <p:nvSpPr>
          <p:cNvPr id="3" name="Content Placeholder 2"/>
          <p:cNvSpPr>
            <a:spLocks noGrp="1"/>
          </p:cNvSpPr>
          <p:nvPr>
            <p:ph idx="1"/>
          </p:nvPr>
        </p:nvSpPr>
        <p:spPr>
          <a:xfrm>
            <a:off x="315144" y="2102842"/>
            <a:ext cx="8686800" cy="4114800"/>
          </a:xfrm>
        </p:spPr>
        <p:txBody>
          <a:bodyPr/>
          <a:lstStyle/>
          <a:p>
            <a:r>
              <a:rPr lang="en-US" sz="2400" dirty="0" smtClean="0"/>
              <a:t>Mesh Network: consists of ZigBee Coordinator, Routers, End nodes, with trust centers,</a:t>
            </a:r>
          </a:p>
          <a:p>
            <a:r>
              <a:rPr lang="en-US" sz="2400" dirty="0" smtClean="0"/>
              <a:t>Mesh network </a:t>
            </a:r>
            <a:r>
              <a:rPr lang="en-US" sz="2400" dirty="0"/>
              <a:t>routing permits path formation from any source device </a:t>
            </a:r>
            <a:r>
              <a:rPr lang="en-US" sz="2400" dirty="0" smtClean="0"/>
              <a:t>to any </a:t>
            </a:r>
            <a:r>
              <a:rPr lang="en-US" sz="2400" dirty="0"/>
              <a:t>destination device via a path formed by routing packets </a:t>
            </a:r>
            <a:r>
              <a:rPr lang="en-US" sz="2400" dirty="0" smtClean="0"/>
              <a:t>through the device’s neighbors:</a:t>
            </a:r>
          </a:p>
          <a:p>
            <a:pPr lvl="1"/>
            <a:r>
              <a:rPr lang="en-US" sz="2000" dirty="0" smtClean="0"/>
              <a:t>Radio </a:t>
            </a:r>
            <a:r>
              <a:rPr lang="en-US" sz="2000" dirty="0"/>
              <a:t>Receivers on coordinator and routers must be on at all </a:t>
            </a:r>
            <a:r>
              <a:rPr lang="en-US" sz="2000" dirty="0" smtClean="0"/>
              <a:t>times</a:t>
            </a:r>
          </a:p>
          <a:p>
            <a:pPr lvl="1"/>
            <a:r>
              <a:rPr lang="en-US" sz="2000" dirty="0" smtClean="0"/>
              <a:t>Table </a:t>
            </a:r>
            <a:r>
              <a:rPr lang="en-US" sz="2000" dirty="0"/>
              <a:t>routing employs a simplified version of Ad Hoc On Demand </a:t>
            </a:r>
            <a:r>
              <a:rPr lang="en-US" sz="2000" dirty="0" smtClean="0"/>
              <a:t>Distance Vector </a:t>
            </a:r>
            <a:r>
              <a:rPr lang="en-US" sz="2000" dirty="0"/>
              <a:t>Routing (AODV). This is an Internet Engineering Task Force (IETF</a:t>
            </a:r>
            <a:r>
              <a:rPr lang="en-US" sz="2000" dirty="0" smtClean="0"/>
              <a:t>) Mobile </a:t>
            </a:r>
            <a:r>
              <a:rPr lang="en-US" sz="2000" dirty="0"/>
              <a:t>Ad Hoc Networking (MANET) submission</a:t>
            </a:r>
            <a:r>
              <a:rPr lang="en-US" sz="2000" dirty="0" smtClean="0"/>
              <a:t> </a:t>
            </a:r>
          </a:p>
        </p:txBody>
      </p:sp>
    </p:spTree>
    <p:extLst>
      <p:ext uri="{BB962C8B-B14F-4D97-AF65-F5344CB8AC3E}">
        <p14:creationId xmlns:p14="http://schemas.microsoft.com/office/powerpoint/2010/main" val="3435614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3568" y="1700808"/>
            <a:ext cx="7772400" cy="3386807"/>
          </a:xfrm>
          <a:prstGeom prst="rect">
            <a:avLst/>
          </a:prstGeom>
        </p:spPr>
        <p:txBody>
          <a:bodyPr/>
          <a:lstStyle/>
          <a:p>
            <a:pPr>
              <a:spcBef>
                <a:spcPts val="3000"/>
              </a:spcBef>
            </a:pPr>
            <a:r>
              <a:rPr lang="en-US" altLang="ja-JP" sz="4800" dirty="0">
                <a:ea typeface="ＭＳ Ｐゴシック" pitchFamily="50" charset="-128"/>
              </a:rPr>
              <a:t>TG10 L2R and </a:t>
            </a:r>
            <a:r>
              <a:rPr lang="en-US" altLang="ja-JP" sz="4800" dirty="0" smtClean="0">
                <a:ea typeface="ＭＳ Ｐゴシック" pitchFamily="50" charset="-128"/>
              </a:rPr>
              <a:t>802.15.4</a:t>
            </a:r>
            <a:br>
              <a:rPr lang="en-US" altLang="ja-JP" sz="4800" dirty="0" smtClean="0">
                <a:ea typeface="ＭＳ Ｐゴシック" pitchFamily="50" charset="-128"/>
              </a:rPr>
            </a:br>
            <a:r>
              <a:rPr lang="en-US" altLang="ja-JP" sz="4800" dirty="0" smtClean="0">
                <a:ea typeface="ＭＳ Ｐゴシック" pitchFamily="50" charset="-128"/>
              </a:rPr>
              <a:t> </a:t>
            </a:r>
            <a:br>
              <a:rPr lang="en-US" altLang="ja-JP" sz="4800" dirty="0" smtClean="0">
                <a:ea typeface="ＭＳ Ｐゴシック" pitchFamily="50" charset="-128"/>
              </a:rPr>
            </a:br>
            <a:r>
              <a:rPr lang="en-US" altLang="ja-JP" sz="4800" dirty="0" smtClean="0">
                <a:ea typeface="ＭＳ Ｐゴシック" pitchFamily="50" charset="-128"/>
              </a:rPr>
              <a:t>- </a:t>
            </a:r>
            <a:r>
              <a:rPr lang="en-US" sz="3200" dirty="0" smtClean="0">
                <a:ea typeface="ＭＳ Ｐゴシック" pitchFamily="50" charset="-128"/>
              </a:rPr>
              <a:t>Overview of Mesh Networking over </a:t>
            </a:r>
            <a:r>
              <a:rPr lang="en-US" sz="3200" dirty="0">
                <a:ea typeface="ＭＳ Ｐゴシック" pitchFamily="50" charset="-128"/>
              </a:rPr>
              <a:t>IEEE 802.15.4</a:t>
            </a:r>
            <a:br>
              <a:rPr lang="en-US" sz="3200" dirty="0">
                <a:ea typeface="ＭＳ Ｐゴシック" pitchFamily="50" charset="-128"/>
              </a:rPr>
            </a:br>
            <a:r>
              <a:rPr lang="en-US" sz="2400" dirty="0">
                <a:ea typeface="ＭＳ Ｐゴシック" pitchFamily="50" charset="-128"/>
              </a:rPr>
              <a:t>(from </a:t>
            </a:r>
            <a:r>
              <a:rPr lang="en-US" sz="2400" dirty="0" smtClean="0">
                <a:ea typeface="ＭＳ Ｐゴシック" pitchFamily="50" charset="-128"/>
              </a:rPr>
              <a:t>15-13-0493-01)</a:t>
            </a:r>
            <a:r>
              <a:rPr lang="en-US" altLang="ja-JP" sz="4800" dirty="0" smtClean="0">
                <a:ea typeface="ＭＳ Ｐゴシック" pitchFamily="50" charset="-128"/>
              </a:rPr>
              <a:t/>
            </a:r>
            <a:br>
              <a:rPr lang="en-US" altLang="ja-JP" sz="4800" dirty="0" smtClean="0">
                <a:ea typeface="ＭＳ Ｐゴシック" pitchFamily="50" charset="-128"/>
              </a:rPr>
            </a:br>
            <a:r>
              <a:rPr lang="en-US" altLang="ja-JP" sz="4800" dirty="0" smtClean="0">
                <a:ea typeface="ＭＳ Ｐゴシック" pitchFamily="50" charset="-128"/>
              </a:rPr>
              <a:t>- </a:t>
            </a:r>
            <a:r>
              <a:rPr lang="en-GB" sz="3200" dirty="0" smtClean="0"/>
              <a:t>Why </a:t>
            </a:r>
            <a:r>
              <a:rPr lang="en-GB" sz="3200" dirty="0"/>
              <a:t>Layer 2 Routing in </a:t>
            </a:r>
            <a:r>
              <a:rPr lang="en-GB" sz="3200" dirty="0" smtClean="0"/>
              <a:t>802.15.4</a:t>
            </a:r>
            <a:br>
              <a:rPr lang="en-GB" sz="3200" dirty="0" smtClean="0"/>
            </a:br>
            <a:r>
              <a:rPr lang="en-US" sz="2400" dirty="0">
                <a:ea typeface="ＭＳ Ｐゴシック" pitchFamily="50" charset="-128"/>
              </a:rPr>
              <a:t>(from </a:t>
            </a:r>
            <a:r>
              <a:rPr lang="en-US" sz="2400" dirty="0" smtClean="0">
                <a:ea typeface="ＭＳ Ｐゴシック" pitchFamily="50" charset="-128"/>
              </a:rPr>
              <a:t>15-13-0495-00)</a:t>
            </a:r>
            <a:r>
              <a:rPr lang="en-GB" sz="2000" dirty="0" smtClean="0"/>
              <a:t/>
            </a:r>
            <a:br>
              <a:rPr lang="en-GB" sz="2000" dirty="0" smtClean="0"/>
            </a:br>
            <a:r>
              <a:rPr lang="en-GB" sz="4000" dirty="0" smtClean="0"/>
              <a:t/>
            </a:r>
            <a:br>
              <a:rPr lang="en-GB" sz="4000" dirty="0" smtClean="0"/>
            </a:br>
            <a:endParaRPr lang="en-GB" sz="4000" dirty="0"/>
          </a:p>
        </p:txBody>
      </p:sp>
    </p:spTree>
    <p:extLst>
      <p:ext uri="{BB962C8B-B14F-4D97-AF65-F5344CB8AC3E}">
        <p14:creationId xmlns:p14="http://schemas.microsoft.com/office/powerpoint/2010/main" val="2002345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US" dirty="0"/>
              <a:t>Utility </a:t>
            </a:r>
            <a:r>
              <a:rPr lang="en-US" dirty="0" smtClean="0"/>
              <a:t>Networks</a:t>
            </a:r>
            <a:r>
              <a:rPr lang="en-US" dirty="0"/>
              <a:t/>
            </a:r>
            <a:br>
              <a:rPr lang="en-US" dirty="0"/>
            </a:br>
            <a:r>
              <a:rPr lang="en-US" dirty="0" smtClean="0"/>
              <a:t>ZigBee Overview</a:t>
            </a:r>
            <a:endParaRPr lang="en-US" dirty="0"/>
          </a:p>
        </p:txBody>
      </p:sp>
      <p:pic>
        <p:nvPicPr>
          <p:cNvPr id="8" name="Picture 7"/>
          <p:cNvPicPr>
            <a:picLocks noChangeAspect="1"/>
          </p:cNvPicPr>
          <p:nvPr/>
        </p:nvPicPr>
        <p:blipFill>
          <a:blip r:embed="rId2"/>
          <a:stretch>
            <a:fillRect/>
          </a:stretch>
        </p:blipFill>
        <p:spPr>
          <a:xfrm>
            <a:off x="619944" y="2483842"/>
            <a:ext cx="7220064" cy="3771900"/>
          </a:xfrm>
          <a:prstGeom prst="rect">
            <a:avLst/>
          </a:prstGeom>
        </p:spPr>
      </p:pic>
    </p:spTree>
    <p:extLst>
      <p:ext uri="{BB962C8B-B14F-4D97-AF65-F5344CB8AC3E}">
        <p14:creationId xmlns:p14="http://schemas.microsoft.com/office/powerpoint/2010/main" val="682908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143000"/>
          </a:xfrm>
        </p:spPr>
        <p:txBody>
          <a:bodyPr/>
          <a:lstStyle/>
          <a:p>
            <a:r>
              <a:rPr lang="en-US" dirty="0" smtClean="0"/>
              <a:t>Summary (Part 1)</a:t>
            </a:r>
            <a:endParaRPr lang="en-US" dirty="0"/>
          </a:p>
        </p:txBody>
      </p:sp>
      <p:sp>
        <p:nvSpPr>
          <p:cNvPr id="3" name="Content Placeholder 2"/>
          <p:cNvSpPr>
            <a:spLocks noGrp="1"/>
          </p:cNvSpPr>
          <p:nvPr>
            <p:ph idx="1"/>
          </p:nvPr>
        </p:nvSpPr>
        <p:spPr>
          <a:xfrm>
            <a:off x="381000" y="1600200"/>
            <a:ext cx="8610600" cy="4267200"/>
          </a:xfrm>
        </p:spPr>
        <p:txBody>
          <a:bodyPr/>
          <a:lstStyle/>
          <a:p>
            <a:r>
              <a:rPr lang="en-US" dirty="0" smtClean="0"/>
              <a:t>Mesh Networks built on IEEE 802.15.4 exist in every application space</a:t>
            </a:r>
          </a:p>
          <a:p>
            <a:r>
              <a:rPr lang="en-US" dirty="0" smtClean="0"/>
              <a:t>Mesh Networks today exist above the MAC due to the standard not including mesh routing but most use the MAC functions due to timing and other issues</a:t>
            </a:r>
          </a:p>
          <a:p>
            <a:r>
              <a:rPr lang="en-US" dirty="0" smtClean="0"/>
              <a:t>Current trend is to drive some to all mesh functionality into the MAC</a:t>
            </a:r>
          </a:p>
        </p:txBody>
      </p:sp>
    </p:spTree>
    <p:extLst>
      <p:ext uri="{BB962C8B-B14F-4D97-AF65-F5344CB8AC3E}">
        <p14:creationId xmlns:p14="http://schemas.microsoft.com/office/powerpoint/2010/main" val="1779606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a:t>Summary</a:t>
            </a:r>
            <a:br>
              <a:rPr lang="en-US" dirty="0"/>
            </a:br>
            <a:r>
              <a:rPr lang="en-US" dirty="0"/>
              <a:t>Excerpt from a white paper written by a Smart Grid supplier</a:t>
            </a:r>
          </a:p>
        </p:txBody>
      </p:sp>
      <p:sp>
        <p:nvSpPr>
          <p:cNvPr id="3" name="Content Placeholder 2"/>
          <p:cNvSpPr>
            <a:spLocks noGrp="1"/>
          </p:cNvSpPr>
          <p:nvPr>
            <p:ph idx="1"/>
          </p:nvPr>
        </p:nvSpPr>
        <p:spPr>
          <a:xfrm>
            <a:off x="395536" y="2996952"/>
            <a:ext cx="8610600" cy="3733800"/>
          </a:xfrm>
        </p:spPr>
        <p:txBody>
          <a:bodyPr/>
          <a:lstStyle/>
          <a:p>
            <a:r>
              <a:rPr lang="en-US" sz="2400" dirty="0"/>
              <a:t>Harmonized existing proprietary technologies, including historical utility vendor mesh technologies – such as Silver Spring’s RF mesh – creating an interoperability framework. Incorporating support for existing deployments is a crucial advantage for utilities whose devices have been operating for years before the formal standard was ratified. It also benefits the industry overall, since the standard incorporated mature, proven technology rather than inventing or hypothesizing unproven techniques. </a:t>
            </a:r>
          </a:p>
        </p:txBody>
      </p:sp>
    </p:spTree>
    <p:extLst>
      <p:ext uri="{BB962C8B-B14F-4D97-AF65-F5344CB8AC3E}">
        <p14:creationId xmlns:p14="http://schemas.microsoft.com/office/powerpoint/2010/main" val="3353277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305800" cy="1066800"/>
          </a:xfrm>
        </p:spPr>
        <p:txBody>
          <a:bodyPr/>
          <a:lstStyle/>
          <a:p>
            <a:r>
              <a:rPr lang="en-US" dirty="0" smtClean="0"/>
              <a:t>Summary</a:t>
            </a:r>
            <a:br>
              <a:rPr lang="en-US" dirty="0" smtClean="0"/>
            </a:br>
            <a:r>
              <a:rPr lang="en-US" sz="2600" dirty="0" smtClean="0"/>
              <a:t>Excerpt from a white paper written by a Smart Grid supplier</a:t>
            </a:r>
            <a:endParaRPr lang="en-US" sz="2600" dirty="0"/>
          </a:p>
        </p:txBody>
      </p:sp>
      <p:pic>
        <p:nvPicPr>
          <p:cNvPr id="8" name="Picture 7"/>
          <p:cNvPicPr>
            <a:picLocks noChangeAspect="1"/>
          </p:cNvPicPr>
          <p:nvPr/>
        </p:nvPicPr>
        <p:blipFill>
          <a:blip r:embed="rId2"/>
          <a:stretch>
            <a:fillRect/>
          </a:stretch>
        </p:blipFill>
        <p:spPr>
          <a:xfrm>
            <a:off x="1129890" y="1700808"/>
            <a:ext cx="6350000" cy="4746648"/>
          </a:xfrm>
          <a:prstGeom prst="rect">
            <a:avLst/>
          </a:prstGeom>
        </p:spPr>
      </p:pic>
    </p:spTree>
    <p:extLst>
      <p:ext uri="{BB962C8B-B14F-4D97-AF65-F5344CB8AC3E}">
        <p14:creationId xmlns:p14="http://schemas.microsoft.com/office/powerpoint/2010/main" val="155874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67544" y="2130425"/>
            <a:ext cx="8208912" cy="3386807"/>
          </a:xfrm>
          <a:prstGeom prst="rect">
            <a:avLst/>
          </a:prstGeom>
        </p:spPr>
        <p:txBody>
          <a:bodyPr/>
          <a:lstStyle/>
          <a:p>
            <a:r>
              <a:rPr lang="en-GB" sz="4800" dirty="0" smtClean="0"/>
              <a:t>Why Layer 2 Routing in </a:t>
            </a:r>
            <a:r>
              <a:rPr lang="en-GB" sz="4800" dirty="0" smtClean="0"/>
              <a:t>802.15.4</a:t>
            </a:r>
            <a:r>
              <a:rPr lang="en-GB" sz="4800" dirty="0" smtClean="0"/>
              <a:t/>
            </a:r>
            <a:br>
              <a:rPr lang="en-GB" sz="4800" dirty="0" smtClean="0"/>
            </a:br>
            <a:r>
              <a:rPr lang="en-GB" sz="4000" dirty="0" smtClean="0"/>
              <a:t>(</a:t>
            </a:r>
            <a:r>
              <a:rPr lang="en-GB" sz="4000" dirty="0" smtClean="0"/>
              <a:t>802.15 TG10)</a:t>
            </a:r>
            <a:br>
              <a:rPr lang="en-GB" sz="4000" dirty="0" smtClean="0"/>
            </a:br>
            <a:r>
              <a:rPr lang="en-GB" sz="4800" dirty="0" smtClean="0"/>
              <a:t>Part 2</a:t>
            </a:r>
            <a:r>
              <a:rPr lang="en-GB" sz="4000" dirty="0" smtClean="0"/>
              <a:t/>
            </a:r>
            <a:br>
              <a:rPr lang="en-GB" sz="4000" dirty="0" smtClean="0"/>
            </a:br>
            <a:r>
              <a:rPr lang="en-GB" sz="4000" dirty="0" smtClean="0"/>
              <a:t/>
            </a:r>
            <a:br>
              <a:rPr lang="en-GB" sz="4000" dirty="0" smtClean="0"/>
            </a:br>
            <a:endParaRPr lang="en-GB" sz="4000" dirty="0"/>
          </a:p>
        </p:txBody>
      </p:sp>
    </p:spTree>
    <p:extLst>
      <p:ext uri="{BB962C8B-B14F-4D97-AF65-F5344CB8AC3E}">
        <p14:creationId xmlns:p14="http://schemas.microsoft.com/office/powerpoint/2010/main" val="2581554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63575"/>
            <a:ext cx="8229600" cy="749300"/>
          </a:xfrm>
          <a:prstGeom prst="rect">
            <a:avLst/>
          </a:prstGeom>
        </p:spPr>
        <p:txBody>
          <a:bodyPr/>
          <a:lstStyle/>
          <a:p>
            <a:r>
              <a:rPr lang="en-GB" dirty="0" smtClean="0"/>
              <a:t>Motivation for L2R</a:t>
            </a:r>
            <a:endParaRPr lang="en-GB" dirty="0"/>
          </a:p>
        </p:txBody>
      </p:sp>
      <p:sp>
        <p:nvSpPr>
          <p:cNvPr id="3" name="Content Placeholder 2"/>
          <p:cNvSpPr>
            <a:spLocks noGrp="1"/>
          </p:cNvSpPr>
          <p:nvPr>
            <p:ph idx="4294967295"/>
          </p:nvPr>
        </p:nvSpPr>
        <p:spPr>
          <a:xfrm>
            <a:off x="457200" y="1989138"/>
            <a:ext cx="8229600" cy="4525962"/>
          </a:xfrm>
          <a:prstGeom prst="rect">
            <a:avLst/>
          </a:prstGeom>
        </p:spPr>
        <p:txBody>
          <a:bodyPr/>
          <a:lstStyle/>
          <a:p>
            <a:r>
              <a:rPr lang="en-GB" dirty="0" smtClean="0"/>
              <a:t>Growing </a:t>
            </a:r>
            <a:r>
              <a:rPr lang="en-GB" dirty="0"/>
              <a:t>u</a:t>
            </a:r>
            <a:r>
              <a:rPr lang="en-GB" dirty="0" smtClean="0"/>
              <a:t>se of 802.15 in large mesh network  applications such as Utility and more generally in Field Area Networks</a:t>
            </a:r>
          </a:p>
          <a:p>
            <a:r>
              <a:rPr lang="en-GB" dirty="0" smtClean="0"/>
              <a:t>Need to address </a:t>
            </a:r>
            <a:r>
              <a:rPr lang="en-GB" dirty="0"/>
              <a:t>g</a:t>
            </a:r>
            <a:r>
              <a:rPr lang="en-GB" dirty="0" smtClean="0"/>
              <a:t>eneral requirements for L2 routing in Field Area Networks utilizing newer 15.4g and 15.4e amendments</a:t>
            </a:r>
          </a:p>
          <a:p>
            <a:r>
              <a:rPr lang="en-GB" dirty="0" smtClean="0"/>
              <a:t>Support and use in higher layer protocols – the Internet of Things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20725"/>
          </a:xfrm>
          <a:prstGeom prst="rect">
            <a:avLst/>
          </a:prstGeom>
        </p:spPr>
        <p:txBody>
          <a:bodyPr/>
          <a:lstStyle/>
          <a:p>
            <a:r>
              <a:rPr lang="en-GB" dirty="0" smtClean="0"/>
              <a:t>Some Example FANs</a:t>
            </a:r>
            <a:endParaRPr lang="en-GB" dirty="0"/>
          </a:p>
        </p:txBody>
      </p:sp>
      <p:sp>
        <p:nvSpPr>
          <p:cNvPr id="3" name="Content Placeholder 2"/>
          <p:cNvSpPr>
            <a:spLocks noGrp="1"/>
          </p:cNvSpPr>
          <p:nvPr>
            <p:ph idx="4294967295"/>
          </p:nvPr>
        </p:nvSpPr>
        <p:spPr>
          <a:xfrm>
            <a:off x="457200" y="2017713"/>
            <a:ext cx="8229600" cy="4525962"/>
          </a:xfrm>
          <a:prstGeom prst="rect">
            <a:avLst/>
          </a:prstGeom>
        </p:spPr>
        <p:txBody>
          <a:bodyPr/>
          <a:lstStyle/>
          <a:p>
            <a:r>
              <a:rPr lang="en-GB" dirty="0" smtClean="0"/>
              <a:t>Smart Metering (HAN and NAN)</a:t>
            </a:r>
          </a:p>
          <a:p>
            <a:r>
              <a:rPr lang="en-GB" dirty="0" smtClean="0"/>
              <a:t>Smart </a:t>
            </a:r>
            <a:r>
              <a:rPr lang="en-GB" dirty="0"/>
              <a:t>City - Street </a:t>
            </a:r>
            <a:r>
              <a:rPr lang="en-GB" dirty="0" smtClean="0"/>
              <a:t>Lighting/Parking/Meters…</a:t>
            </a:r>
          </a:p>
          <a:p>
            <a:r>
              <a:rPr lang="en-GB" dirty="0" smtClean="0"/>
              <a:t>Environmental Monitoring</a:t>
            </a:r>
          </a:p>
          <a:p>
            <a:r>
              <a:rPr lang="en-GB" dirty="0" smtClean="0"/>
              <a:t>Smart Home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388" y="692150"/>
            <a:ext cx="8785225" cy="720725"/>
          </a:xfrm>
          <a:prstGeom prst="rect">
            <a:avLst/>
          </a:prstGeom>
        </p:spPr>
        <p:txBody>
          <a:bodyPr/>
          <a:lstStyle/>
          <a:p>
            <a:r>
              <a:rPr lang="en-GB" dirty="0" smtClean="0"/>
              <a:t>Characteristics of </a:t>
            </a:r>
            <a:r>
              <a:rPr lang="en-GB" dirty="0"/>
              <a:t>T</a:t>
            </a:r>
            <a:r>
              <a:rPr lang="en-GB" dirty="0" smtClean="0"/>
              <a:t>hese Applications</a:t>
            </a:r>
            <a:endParaRPr lang="en-GB" dirty="0"/>
          </a:p>
        </p:txBody>
      </p:sp>
      <p:sp>
        <p:nvSpPr>
          <p:cNvPr id="3" name="Content Placeholder 2"/>
          <p:cNvSpPr>
            <a:spLocks noGrp="1"/>
          </p:cNvSpPr>
          <p:nvPr>
            <p:ph sz="half" idx="4294967295"/>
          </p:nvPr>
        </p:nvSpPr>
        <p:spPr>
          <a:xfrm>
            <a:off x="539552" y="1556792"/>
            <a:ext cx="4038600" cy="4525963"/>
          </a:xfrm>
          <a:prstGeom prst="rect">
            <a:avLst/>
          </a:prstGeom>
        </p:spPr>
        <p:txBody>
          <a:bodyPr/>
          <a:lstStyle/>
          <a:p>
            <a:r>
              <a:rPr lang="en-GB" sz="2000" dirty="0" smtClean="0"/>
              <a:t>Data flows</a:t>
            </a:r>
          </a:p>
          <a:p>
            <a:pPr lvl="1"/>
            <a:r>
              <a:rPr lang="en-GB" sz="1800" dirty="0" smtClean="0"/>
              <a:t>One-to-many, Many-to-one</a:t>
            </a:r>
          </a:p>
          <a:p>
            <a:pPr lvl="1"/>
            <a:r>
              <a:rPr lang="en-GB" sz="1800" dirty="0" smtClean="0"/>
              <a:t>Point-to-point</a:t>
            </a:r>
          </a:p>
          <a:p>
            <a:r>
              <a:rPr lang="en-GB" sz="2000" dirty="0" smtClean="0"/>
              <a:t>Topologies</a:t>
            </a:r>
          </a:p>
          <a:p>
            <a:pPr lvl="1"/>
            <a:r>
              <a:rPr lang="en-GB" sz="1800" dirty="0" smtClean="0"/>
              <a:t>Collection tree</a:t>
            </a:r>
          </a:p>
          <a:p>
            <a:pPr lvl="1"/>
            <a:r>
              <a:rPr lang="en-GB" sz="1800" dirty="0" smtClean="0"/>
              <a:t>Mesh</a:t>
            </a:r>
          </a:p>
          <a:p>
            <a:pPr lvl="1"/>
            <a:r>
              <a:rPr lang="en-GB" sz="1800" dirty="0" smtClean="0"/>
              <a:t>Adaptive</a:t>
            </a:r>
          </a:p>
          <a:p>
            <a:r>
              <a:rPr lang="en-GB" sz="2000" dirty="0" smtClean="0"/>
              <a:t>Routing strategies</a:t>
            </a:r>
          </a:p>
          <a:p>
            <a:pPr lvl="1"/>
            <a:r>
              <a:rPr lang="en-GB" sz="1800" dirty="0" smtClean="0"/>
              <a:t>Proactive</a:t>
            </a:r>
          </a:p>
          <a:p>
            <a:pPr lvl="1"/>
            <a:r>
              <a:rPr lang="en-GB" sz="1800" dirty="0" smtClean="0"/>
              <a:t>Reactive</a:t>
            </a:r>
          </a:p>
          <a:p>
            <a:r>
              <a:rPr lang="en-GB" sz="2000" dirty="0" smtClean="0"/>
              <a:t>Management</a:t>
            </a:r>
          </a:p>
          <a:p>
            <a:pPr lvl="1"/>
            <a:r>
              <a:rPr lang="en-GB" sz="1800" dirty="0" smtClean="0"/>
              <a:t>Planned</a:t>
            </a:r>
          </a:p>
          <a:p>
            <a:pPr lvl="1"/>
            <a:r>
              <a:rPr lang="en-GB" sz="1800" dirty="0" smtClean="0"/>
              <a:t>Self Organising</a:t>
            </a:r>
          </a:p>
          <a:p>
            <a:pPr lvl="1"/>
            <a:endParaRPr lang="en-GB" dirty="0"/>
          </a:p>
        </p:txBody>
      </p:sp>
      <p:sp>
        <p:nvSpPr>
          <p:cNvPr id="4" name="Content Placeholder 3"/>
          <p:cNvSpPr>
            <a:spLocks noGrp="1"/>
          </p:cNvSpPr>
          <p:nvPr>
            <p:ph sz="half" idx="4294967295"/>
          </p:nvPr>
        </p:nvSpPr>
        <p:spPr>
          <a:xfrm>
            <a:off x="4499992" y="1556792"/>
            <a:ext cx="4038600" cy="4525963"/>
          </a:xfrm>
          <a:prstGeom prst="rect">
            <a:avLst/>
          </a:prstGeom>
        </p:spPr>
        <p:txBody>
          <a:bodyPr/>
          <a:lstStyle/>
          <a:p>
            <a:r>
              <a:rPr lang="en-GB" sz="2000" dirty="0" smtClean="0"/>
              <a:t>Communications domains</a:t>
            </a:r>
          </a:p>
          <a:p>
            <a:pPr lvl="1"/>
            <a:r>
              <a:rPr lang="en-GB" sz="1800" dirty="0" smtClean="0"/>
              <a:t>Internal</a:t>
            </a:r>
          </a:p>
          <a:p>
            <a:pPr lvl="1"/>
            <a:r>
              <a:rPr lang="en-GB" sz="1800" dirty="0" smtClean="0"/>
              <a:t>External</a:t>
            </a:r>
          </a:p>
          <a:p>
            <a:pPr lvl="2"/>
            <a:r>
              <a:rPr lang="en-GB" sz="1600" dirty="0" smtClean="0"/>
              <a:t>Multiple ingress/egress points</a:t>
            </a:r>
          </a:p>
          <a:p>
            <a:r>
              <a:rPr lang="en-GB" sz="2000" dirty="0" smtClean="0"/>
              <a:t>Latency vs. </a:t>
            </a:r>
            <a:r>
              <a:rPr lang="en-GB" sz="2000" dirty="0" err="1" smtClean="0"/>
              <a:t>QoS</a:t>
            </a:r>
            <a:r>
              <a:rPr lang="en-GB" sz="2000" dirty="0" smtClean="0"/>
              <a:t> vs. reliability</a:t>
            </a:r>
          </a:p>
          <a:p>
            <a:pPr lvl="1"/>
            <a:r>
              <a:rPr lang="en-US" altLang="ja-JP" sz="1600" dirty="0" smtClean="0">
                <a:ea typeface="ＭＳ Ｐゴシック" pitchFamily="50" charset="-128"/>
              </a:rPr>
              <a:t>Low latency</a:t>
            </a:r>
          </a:p>
          <a:p>
            <a:pPr lvl="1"/>
            <a:r>
              <a:rPr lang="en-US" altLang="ja-JP" sz="1600" dirty="0" smtClean="0">
                <a:ea typeface="ＭＳ Ｐゴシック" pitchFamily="50" charset="-128"/>
              </a:rPr>
              <a:t>Priority of frames</a:t>
            </a:r>
          </a:p>
          <a:p>
            <a:r>
              <a:rPr lang="en-GB" sz="2000" dirty="0" smtClean="0"/>
              <a:t>Power saving </a:t>
            </a:r>
          </a:p>
          <a:p>
            <a:pPr lvl="1"/>
            <a:r>
              <a:rPr lang="en-GB" sz="1800" dirty="0" smtClean="0"/>
              <a:t>Sleepy end devices</a:t>
            </a:r>
          </a:p>
          <a:p>
            <a:pPr lvl="1"/>
            <a:r>
              <a:rPr lang="en-GB" sz="1800" dirty="0" smtClean="0"/>
              <a:t>Sleepy routers</a:t>
            </a:r>
          </a:p>
          <a:p>
            <a:endParaRPr lang="en-GB" dirty="0"/>
          </a:p>
        </p:txBody>
      </p:sp>
    </p:spTree>
    <p:extLst>
      <p:ext uri="{BB962C8B-B14F-4D97-AF65-F5344CB8AC3E}">
        <p14:creationId xmlns:p14="http://schemas.microsoft.com/office/powerpoint/2010/main" val="3276554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95"/>
          <p:cNvSpPr>
            <a:spLocks/>
          </p:cNvSpPr>
          <p:nvPr/>
        </p:nvSpPr>
        <p:spPr bwMode="auto">
          <a:xfrm>
            <a:off x="6799263" y="2662238"/>
            <a:ext cx="2170112" cy="3625850"/>
          </a:xfrm>
          <a:custGeom>
            <a:avLst/>
            <a:gdLst/>
            <a:ahLst/>
            <a:cxnLst>
              <a:cxn ang="0">
                <a:pos x="334" y="1247"/>
              </a:cxn>
              <a:cxn ang="0">
                <a:pos x="744" y="967"/>
              </a:cxn>
              <a:cxn ang="0">
                <a:pos x="962" y="522"/>
              </a:cxn>
              <a:cxn ang="0">
                <a:pos x="1320" y="226"/>
              </a:cxn>
              <a:cxn ang="0">
                <a:pos x="1241" y="1877"/>
              </a:cxn>
              <a:cxn ang="0">
                <a:pos x="900" y="2244"/>
              </a:cxn>
              <a:cxn ang="0">
                <a:pos x="212" y="2119"/>
              </a:cxn>
              <a:cxn ang="0">
                <a:pos x="20" y="1718"/>
              </a:cxn>
              <a:cxn ang="0">
                <a:pos x="334" y="1247"/>
              </a:cxn>
            </a:cxnLst>
            <a:rect l="0" t="0" r="r" b="b"/>
            <a:pathLst>
              <a:path w="1367" h="2284">
                <a:moveTo>
                  <a:pt x="334" y="1247"/>
                </a:moveTo>
                <a:cubicBezTo>
                  <a:pt x="443" y="1123"/>
                  <a:pt x="639" y="1088"/>
                  <a:pt x="744" y="967"/>
                </a:cubicBezTo>
                <a:cubicBezTo>
                  <a:pt x="849" y="846"/>
                  <a:pt x="866" y="646"/>
                  <a:pt x="962" y="522"/>
                </a:cubicBezTo>
                <a:cubicBezTo>
                  <a:pt x="1058" y="398"/>
                  <a:pt x="1273" y="0"/>
                  <a:pt x="1320" y="226"/>
                </a:cubicBezTo>
                <a:cubicBezTo>
                  <a:pt x="1367" y="452"/>
                  <a:pt x="1311" y="1541"/>
                  <a:pt x="1241" y="1877"/>
                </a:cubicBezTo>
                <a:cubicBezTo>
                  <a:pt x="1171" y="2213"/>
                  <a:pt x="1071" y="2204"/>
                  <a:pt x="900" y="2244"/>
                </a:cubicBezTo>
                <a:cubicBezTo>
                  <a:pt x="729" y="2284"/>
                  <a:pt x="358" y="2207"/>
                  <a:pt x="212" y="2119"/>
                </a:cubicBezTo>
                <a:cubicBezTo>
                  <a:pt x="66" y="2031"/>
                  <a:pt x="0" y="1863"/>
                  <a:pt x="20" y="1718"/>
                </a:cubicBezTo>
                <a:cubicBezTo>
                  <a:pt x="40" y="1573"/>
                  <a:pt x="269" y="1345"/>
                  <a:pt x="334" y="1247"/>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5" name="Freeform 296"/>
          <p:cNvSpPr>
            <a:spLocks/>
          </p:cNvSpPr>
          <p:nvPr/>
        </p:nvSpPr>
        <p:spPr bwMode="auto">
          <a:xfrm>
            <a:off x="5435600" y="2854325"/>
            <a:ext cx="3041650" cy="2314575"/>
          </a:xfrm>
          <a:custGeom>
            <a:avLst/>
            <a:gdLst/>
            <a:ahLst/>
            <a:cxnLst>
              <a:cxn ang="0">
                <a:pos x="382" y="375"/>
              </a:cxn>
              <a:cxn ang="0">
                <a:pos x="1263" y="87"/>
              </a:cxn>
              <a:cxn ang="0">
                <a:pos x="1839" y="61"/>
              </a:cxn>
              <a:cxn ang="0">
                <a:pos x="1726" y="454"/>
              </a:cxn>
              <a:cxn ang="0">
                <a:pos x="1490" y="907"/>
              </a:cxn>
              <a:cxn ang="0">
                <a:pos x="722" y="1379"/>
              </a:cxn>
              <a:cxn ang="0">
                <a:pos x="347" y="1379"/>
              </a:cxn>
              <a:cxn ang="0">
                <a:pos x="6" y="986"/>
              </a:cxn>
              <a:cxn ang="0">
                <a:pos x="382" y="375"/>
              </a:cxn>
            </a:cxnLst>
            <a:rect l="0" t="0" r="r" b="b"/>
            <a:pathLst>
              <a:path w="1916" h="1458">
                <a:moveTo>
                  <a:pt x="382" y="375"/>
                </a:moveTo>
                <a:cubicBezTo>
                  <a:pt x="591" y="225"/>
                  <a:pt x="1020" y="139"/>
                  <a:pt x="1263" y="87"/>
                </a:cubicBezTo>
                <a:cubicBezTo>
                  <a:pt x="1506" y="35"/>
                  <a:pt x="1762" y="0"/>
                  <a:pt x="1839" y="61"/>
                </a:cubicBezTo>
                <a:cubicBezTo>
                  <a:pt x="1916" y="122"/>
                  <a:pt x="1784" y="313"/>
                  <a:pt x="1726" y="454"/>
                </a:cubicBezTo>
                <a:cubicBezTo>
                  <a:pt x="1668" y="595"/>
                  <a:pt x="1657" y="753"/>
                  <a:pt x="1490" y="907"/>
                </a:cubicBezTo>
                <a:cubicBezTo>
                  <a:pt x="1323" y="1061"/>
                  <a:pt x="912" y="1300"/>
                  <a:pt x="722" y="1379"/>
                </a:cubicBezTo>
                <a:cubicBezTo>
                  <a:pt x="532" y="1458"/>
                  <a:pt x="466" y="1444"/>
                  <a:pt x="347" y="1379"/>
                </a:cubicBezTo>
                <a:cubicBezTo>
                  <a:pt x="228" y="1314"/>
                  <a:pt x="0" y="1153"/>
                  <a:pt x="6" y="986"/>
                </a:cubicBezTo>
                <a:cubicBezTo>
                  <a:pt x="12" y="819"/>
                  <a:pt x="173" y="525"/>
                  <a:pt x="382" y="375"/>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6" name="Rectangle 285"/>
          <p:cNvSpPr>
            <a:spLocks noChangeArrowheads="1"/>
          </p:cNvSpPr>
          <p:nvPr/>
        </p:nvSpPr>
        <p:spPr bwMode="auto">
          <a:xfrm>
            <a:off x="107950" y="2852738"/>
            <a:ext cx="3733800" cy="3479800"/>
          </a:xfrm>
          <a:prstGeom prst="rect">
            <a:avLst/>
          </a:prstGeom>
          <a:noFill/>
          <a:ln w="9525">
            <a:solidFill>
              <a:schemeClr val="tx1"/>
            </a:solidFill>
            <a:miter lim="800000"/>
            <a:headEnd/>
            <a:tailEnd/>
          </a:ln>
          <a:effectLst/>
        </p:spPr>
        <p:txBody>
          <a:bodyPr wrap="none" anchor="ctr"/>
          <a:lstStyle/>
          <a:p>
            <a:endParaRPr lang="en-GB"/>
          </a:p>
        </p:txBody>
      </p:sp>
      <p:sp>
        <p:nvSpPr>
          <p:cNvPr id="7" name="Freeform 293"/>
          <p:cNvSpPr>
            <a:spLocks/>
          </p:cNvSpPr>
          <p:nvPr/>
        </p:nvSpPr>
        <p:spPr bwMode="auto">
          <a:xfrm>
            <a:off x="1936750" y="2840038"/>
            <a:ext cx="1838325" cy="1720850"/>
          </a:xfrm>
          <a:custGeom>
            <a:avLst/>
            <a:gdLst/>
            <a:ahLst/>
            <a:cxnLst>
              <a:cxn ang="0">
                <a:pos x="229" y="105"/>
              </a:cxn>
              <a:cxn ang="0">
                <a:pos x="1005" y="87"/>
              </a:cxn>
              <a:cxn ang="0">
                <a:pos x="1145" y="628"/>
              </a:cxn>
              <a:cxn ang="0">
                <a:pos x="962" y="1039"/>
              </a:cxn>
              <a:cxn ang="0">
                <a:pos x="150" y="899"/>
              </a:cxn>
              <a:cxn ang="0">
                <a:pos x="63" y="471"/>
              </a:cxn>
              <a:cxn ang="0">
                <a:pos x="229" y="105"/>
              </a:cxn>
            </a:cxnLst>
            <a:rect l="0" t="0" r="r" b="b"/>
            <a:pathLst>
              <a:path w="1158" h="1084">
                <a:moveTo>
                  <a:pt x="229" y="105"/>
                </a:moveTo>
                <a:cubicBezTo>
                  <a:pt x="386" y="41"/>
                  <a:pt x="852" y="0"/>
                  <a:pt x="1005" y="87"/>
                </a:cubicBezTo>
                <a:cubicBezTo>
                  <a:pt x="1158" y="174"/>
                  <a:pt x="1152" y="469"/>
                  <a:pt x="1145" y="628"/>
                </a:cubicBezTo>
                <a:cubicBezTo>
                  <a:pt x="1138" y="787"/>
                  <a:pt x="1128" y="994"/>
                  <a:pt x="962" y="1039"/>
                </a:cubicBezTo>
                <a:cubicBezTo>
                  <a:pt x="796" y="1084"/>
                  <a:pt x="300" y="994"/>
                  <a:pt x="150" y="899"/>
                </a:cubicBezTo>
                <a:cubicBezTo>
                  <a:pt x="0" y="804"/>
                  <a:pt x="50" y="603"/>
                  <a:pt x="63" y="471"/>
                </a:cubicBezTo>
                <a:cubicBezTo>
                  <a:pt x="76" y="339"/>
                  <a:pt x="65" y="173"/>
                  <a:pt x="229" y="105"/>
                </a:cubicBezTo>
                <a:close/>
              </a:path>
            </a:pathLst>
          </a:custGeom>
          <a:solidFill>
            <a:srgbClr val="FFFF99">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8" name="Freeform 294"/>
          <p:cNvSpPr>
            <a:spLocks/>
          </p:cNvSpPr>
          <p:nvPr/>
        </p:nvSpPr>
        <p:spPr bwMode="auto">
          <a:xfrm>
            <a:off x="1665288" y="4537075"/>
            <a:ext cx="1892300" cy="1762125"/>
          </a:xfrm>
          <a:custGeom>
            <a:avLst/>
            <a:gdLst/>
            <a:ahLst/>
            <a:cxnLst>
              <a:cxn ang="0">
                <a:pos x="295" y="66"/>
              </a:cxn>
              <a:cxn ang="0">
                <a:pos x="1011" y="135"/>
              </a:cxn>
              <a:cxn ang="0">
                <a:pos x="1160" y="695"/>
              </a:cxn>
              <a:cxn ang="0">
                <a:pos x="819" y="1062"/>
              </a:cxn>
              <a:cxn ang="0">
                <a:pos x="251" y="982"/>
              </a:cxn>
              <a:cxn ang="0">
                <a:pos x="7" y="532"/>
              </a:cxn>
              <a:cxn ang="0">
                <a:pos x="295" y="66"/>
              </a:cxn>
            </a:cxnLst>
            <a:rect l="0" t="0" r="r" b="b"/>
            <a:pathLst>
              <a:path w="1192" h="1110">
                <a:moveTo>
                  <a:pt x="295" y="66"/>
                </a:moveTo>
                <a:cubicBezTo>
                  <a:pt x="462" y="0"/>
                  <a:pt x="867" y="30"/>
                  <a:pt x="1011" y="135"/>
                </a:cubicBezTo>
                <a:cubicBezTo>
                  <a:pt x="1155" y="240"/>
                  <a:pt x="1192" y="541"/>
                  <a:pt x="1160" y="695"/>
                </a:cubicBezTo>
                <a:cubicBezTo>
                  <a:pt x="1128" y="849"/>
                  <a:pt x="970" y="1014"/>
                  <a:pt x="819" y="1062"/>
                </a:cubicBezTo>
                <a:cubicBezTo>
                  <a:pt x="668" y="1110"/>
                  <a:pt x="386" y="1070"/>
                  <a:pt x="251" y="982"/>
                </a:cubicBezTo>
                <a:cubicBezTo>
                  <a:pt x="116" y="894"/>
                  <a:pt x="0" y="685"/>
                  <a:pt x="7" y="532"/>
                </a:cubicBezTo>
                <a:cubicBezTo>
                  <a:pt x="14" y="379"/>
                  <a:pt x="131" y="141"/>
                  <a:pt x="295" y="66"/>
                </a:cubicBezTo>
                <a:close/>
              </a:path>
            </a:pathLst>
          </a:custGeom>
          <a:solidFill>
            <a:srgbClr val="FF99CC">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9" name="Freeform 292"/>
          <p:cNvSpPr>
            <a:spLocks/>
          </p:cNvSpPr>
          <p:nvPr/>
        </p:nvSpPr>
        <p:spPr bwMode="auto">
          <a:xfrm>
            <a:off x="165100" y="3427413"/>
            <a:ext cx="1765300" cy="1703387"/>
          </a:xfrm>
          <a:custGeom>
            <a:avLst/>
            <a:gdLst/>
            <a:ahLst/>
            <a:cxnLst>
              <a:cxn ang="0">
                <a:pos x="219" y="93"/>
              </a:cxn>
              <a:cxn ang="0">
                <a:pos x="952" y="93"/>
              </a:cxn>
              <a:cxn ang="0">
                <a:pos x="1109" y="651"/>
              </a:cxn>
              <a:cxn ang="0">
                <a:pos x="935" y="974"/>
              </a:cxn>
              <a:cxn ang="0">
                <a:pos x="177" y="995"/>
              </a:cxn>
              <a:cxn ang="0">
                <a:pos x="7" y="506"/>
              </a:cxn>
              <a:cxn ang="0">
                <a:pos x="219" y="93"/>
              </a:cxn>
            </a:cxnLst>
            <a:rect l="0" t="0" r="r" b="b"/>
            <a:pathLst>
              <a:path w="1112" h="1073">
                <a:moveTo>
                  <a:pt x="219" y="93"/>
                </a:moveTo>
                <a:cubicBezTo>
                  <a:pt x="376" y="24"/>
                  <a:pt x="804" y="0"/>
                  <a:pt x="952" y="93"/>
                </a:cubicBezTo>
                <a:cubicBezTo>
                  <a:pt x="1100" y="186"/>
                  <a:pt x="1112" y="504"/>
                  <a:pt x="1109" y="651"/>
                </a:cubicBezTo>
                <a:cubicBezTo>
                  <a:pt x="1106" y="798"/>
                  <a:pt x="1090" y="917"/>
                  <a:pt x="935" y="974"/>
                </a:cubicBezTo>
                <a:cubicBezTo>
                  <a:pt x="780" y="1031"/>
                  <a:pt x="332" y="1073"/>
                  <a:pt x="177" y="995"/>
                </a:cubicBezTo>
                <a:cubicBezTo>
                  <a:pt x="22" y="917"/>
                  <a:pt x="0" y="656"/>
                  <a:pt x="7" y="506"/>
                </a:cubicBezTo>
                <a:cubicBezTo>
                  <a:pt x="14" y="356"/>
                  <a:pt x="62" y="162"/>
                  <a:pt x="219" y="93"/>
                </a:cubicBezTo>
                <a:close/>
              </a:path>
            </a:pathLst>
          </a:custGeom>
          <a:solidFill>
            <a:srgbClr val="CCFFFF">
              <a:alpha val="30000"/>
            </a:srgbClr>
          </a:solidFill>
          <a:ln w="12700" cap="flat" cmpd="sng">
            <a:solidFill>
              <a:schemeClr val="tx1"/>
            </a:solidFill>
            <a:prstDash val="solid"/>
            <a:round/>
            <a:headEnd type="none" w="sm" len="sm"/>
            <a:tailEnd type="none" w="sm" len="sm"/>
          </a:ln>
          <a:effectLst/>
        </p:spPr>
        <p:txBody>
          <a:bodyPr/>
          <a:lstStyle/>
          <a:p>
            <a:endParaRPr lang="en-GB"/>
          </a:p>
        </p:txBody>
      </p:sp>
      <p:sp>
        <p:nvSpPr>
          <p:cNvPr id="10" name="Rectangle 286"/>
          <p:cNvSpPr>
            <a:spLocks noChangeArrowheads="1"/>
          </p:cNvSpPr>
          <p:nvPr/>
        </p:nvSpPr>
        <p:spPr bwMode="auto">
          <a:xfrm>
            <a:off x="5378450" y="2852738"/>
            <a:ext cx="3657600" cy="3479800"/>
          </a:xfrm>
          <a:prstGeom prst="rect">
            <a:avLst/>
          </a:prstGeom>
          <a:noFill/>
          <a:ln w="9525">
            <a:solidFill>
              <a:schemeClr val="tx1"/>
            </a:solidFill>
            <a:miter lim="800000"/>
            <a:headEnd/>
            <a:tailEnd/>
          </a:ln>
          <a:effectLst/>
        </p:spPr>
        <p:txBody>
          <a:bodyPr wrap="none" anchor="ctr"/>
          <a:lstStyle/>
          <a:p>
            <a:endParaRPr lang="en-GB"/>
          </a:p>
        </p:txBody>
      </p:sp>
      <p:sp>
        <p:nvSpPr>
          <p:cNvPr id="11" name="Oval 5"/>
          <p:cNvSpPr>
            <a:spLocks noChangeArrowheads="1"/>
          </p:cNvSpPr>
          <p:nvPr/>
        </p:nvSpPr>
        <p:spPr bwMode="auto">
          <a:xfrm>
            <a:off x="3381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 name="Oval 6"/>
          <p:cNvSpPr>
            <a:spLocks noChangeArrowheads="1"/>
          </p:cNvSpPr>
          <p:nvPr/>
        </p:nvSpPr>
        <p:spPr bwMode="auto">
          <a:xfrm>
            <a:off x="55403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 name="Oval 7"/>
          <p:cNvSpPr>
            <a:spLocks noChangeArrowheads="1"/>
          </p:cNvSpPr>
          <p:nvPr/>
        </p:nvSpPr>
        <p:spPr bwMode="auto">
          <a:xfrm>
            <a:off x="141763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 name="Oval 8"/>
          <p:cNvSpPr>
            <a:spLocks noChangeArrowheads="1"/>
          </p:cNvSpPr>
          <p:nvPr/>
        </p:nvSpPr>
        <p:spPr bwMode="auto">
          <a:xfrm>
            <a:off x="120173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 name="Oval 9"/>
          <p:cNvSpPr>
            <a:spLocks noChangeArrowheads="1"/>
          </p:cNvSpPr>
          <p:nvPr/>
        </p:nvSpPr>
        <p:spPr bwMode="auto">
          <a:xfrm>
            <a:off x="141763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6" name="Oval 10"/>
          <p:cNvSpPr>
            <a:spLocks noChangeArrowheads="1"/>
          </p:cNvSpPr>
          <p:nvPr/>
        </p:nvSpPr>
        <p:spPr bwMode="auto">
          <a:xfrm>
            <a:off x="177958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 name="Oval 11"/>
          <p:cNvSpPr>
            <a:spLocks noChangeArrowheads="1"/>
          </p:cNvSpPr>
          <p:nvPr/>
        </p:nvSpPr>
        <p:spPr bwMode="auto">
          <a:xfrm>
            <a:off x="127476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 name="Oval 12"/>
          <p:cNvSpPr>
            <a:spLocks noChangeArrowheads="1"/>
          </p:cNvSpPr>
          <p:nvPr/>
        </p:nvSpPr>
        <p:spPr bwMode="auto">
          <a:xfrm>
            <a:off x="69850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9" name="Oval 13"/>
          <p:cNvSpPr>
            <a:spLocks noChangeArrowheads="1"/>
          </p:cNvSpPr>
          <p:nvPr/>
        </p:nvSpPr>
        <p:spPr bwMode="auto">
          <a:xfrm>
            <a:off x="177800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0" name="Oval 14"/>
          <p:cNvSpPr>
            <a:spLocks noChangeArrowheads="1"/>
          </p:cNvSpPr>
          <p:nvPr/>
        </p:nvSpPr>
        <p:spPr bwMode="auto">
          <a:xfrm>
            <a:off x="120173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1" name="Oval 15"/>
          <p:cNvSpPr>
            <a:spLocks noChangeArrowheads="1"/>
          </p:cNvSpPr>
          <p:nvPr/>
        </p:nvSpPr>
        <p:spPr bwMode="auto">
          <a:xfrm>
            <a:off x="163353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2" name="Oval 16"/>
          <p:cNvSpPr>
            <a:spLocks noChangeArrowheads="1"/>
          </p:cNvSpPr>
          <p:nvPr/>
        </p:nvSpPr>
        <p:spPr bwMode="auto">
          <a:xfrm>
            <a:off x="266700" y="45100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3" name="Oval 17"/>
          <p:cNvSpPr>
            <a:spLocks noChangeArrowheads="1"/>
          </p:cNvSpPr>
          <p:nvPr/>
        </p:nvSpPr>
        <p:spPr bwMode="auto">
          <a:xfrm>
            <a:off x="76993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4" name="Oval 18"/>
          <p:cNvSpPr>
            <a:spLocks noChangeArrowheads="1"/>
          </p:cNvSpPr>
          <p:nvPr/>
        </p:nvSpPr>
        <p:spPr bwMode="auto">
          <a:xfrm>
            <a:off x="55403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5" name="Oval 19"/>
          <p:cNvSpPr>
            <a:spLocks noChangeArrowheads="1"/>
          </p:cNvSpPr>
          <p:nvPr/>
        </p:nvSpPr>
        <p:spPr bwMode="auto">
          <a:xfrm>
            <a:off x="98742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26" name="Oval 20"/>
          <p:cNvSpPr>
            <a:spLocks noChangeArrowheads="1"/>
          </p:cNvSpPr>
          <p:nvPr/>
        </p:nvSpPr>
        <p:spPr bwMode="auto">
          <a:xfrm>
            <a:off x="105886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27" name="AutoShape 22"/>
          <p:cNvCxnSpPr>
            <a:cxnSpLocks noChangeShapeType="1"/>
            <a:stCxn id="20" idx="2"/>
            <a:endCxn id="17" idx="5"/>
          </p:cNvCxnSpPr>
          <p:nvPr/>
        </p:nvCxnSpPr>
        <p:spPr bwMode="auto">
          <a:xfrm flipV="1">
            <a:off x="1201738" y="4643438"/>
            <a:ext cx="133350" cy="334962"/>
          </a:xfrm>
          <a:prstGeom prst="straightConnector1">
            <a:avLst/>
          </a:prstGeom>
          <a:noFill/>
          <a:ln w="9525">
            <a:solidFill>
              <a:schemeClr val="tx1"/>
            </a:solidFill>
            <a:round/>
            <a:headEnd/>
            <a:tailEnd/>
          </a:ln>
          <a:effectLst/>
        </p:spPr>
      </p:cxnSp>
      <p:cxnSp>
        <p:nvCxnSpPr>
          <p:cNvPr id="28" name="AutoShape 23"/>
          <p:cNvCxnSpPr>
            <a:cxnSpLocks noChangeShapeType="1"/>
            <a:stCxn id="19" idx="2"/>
            <a:endCxn id="17" idx="6"/>
          </p:cNvCxnSpPr>
          <p:nvPr/>
        </p:nvCxnSpPr>
        <p:spPr bwMode="auto">
          <a:xfrm flipH="1" flipV="1">
            <a:off x="1346200" y="4619625"/>
            <a:ext cx="431800" cy="71438"/>
          </a:xfrm>
          <a:prstGeom prst="straightConnector1">
            <a:avLst/>
          </a:prstGeom>
          <a:noFill/>
          <a:ln w="9525">
            <a:solidFill>
              <a:schemeClr val="tx1"/>
            </a:solidFill>
            <a:round/>
            <a:headEnd/>
            <a:tailEnd/>
          </a:ln>
          <a:effectLst/>
        </p:spPr>
      </p:cxnSp>
      <p:cxnSp>
        <p:nvCxnSpPr>
          <p:cNvPr id="29" name="AutoShape 24"/>
          <p:cNvCxnSpPr>
            <a:cxnSpLocks noChangeShapeType="1"/>
            <a:stCxn id="17" idx="1"/>
            <a:endCxn id="26" idx="5"/>
          </p:cNvCxnSpPr>
          <p:nvPr/>
        </p:nvCxnSpPr>
        <p:spPr bwMode="auto">
          <a:xfrm flipH="1" flipV="1">
            <a:off x="1119188" y="4283075"/>
            <a:ext cx="166687" cy="311150"/>
          </a:xfrm>
          <a:prstGeom prst="straightConnector1">
            <a:avLst/>
          </a:prstGeom>
          <a:noFill/>
          <a:ln w="9525">
            <a:solidFill>
              <a:schemeClr val="tx1"/>
            </a:solidFill>
            <a:round/>
            <a:headEnd/>
            <a:tailEnd/>
          </a:ln>
          <a:effectLst/>
        </p:spPr>
      </p:cxnSp>
      <p:cxnSp>
        <p:nvCxnSpPr>
          <p:cNvPr id="30" name="AutoShape 25"/>
          <p:cNvCxnSpPr>
            <a:cxnSpLocks noChangeShapeType="1"/>
            <a:stCxn id="15" idx="2"/>
            <a:endCxn id="26" idx="6"/>
          </p:cNvCxnSpPr>
          <p:nvPr/>
        </p:nvCxnSpPr>
        <p:spPr bwMode="auto">
          <a:xfrm flipH="1" flipV="1">
            <a:off x="1130300" y="4259263"/>
            <a:ext cx="287338" cy="71437"/>
          </a:xfrm>
          <a:prstGeom prst="straightConnector1">
            <a:avLst/>
          </a:prstGeom>
          <a:noFill/>
          <a:ln w="9525">
            <a:solidFill>
              <a:schemeClr val="tx1"/>
            </a:solidFill>
            <a:round/>
            <a:headEnd/>
            <a:tailEnd/>
          </a:ln>
          <a:effectLst/>
        </p:spPr>
      </p:cxnSp>
      <p:cxnSp>
        <p:nvCxnSpPr>
          <p:cNvPr id="31" name="AutoShape 26"/>
          <p:cNvCxnSpPr>
            <a:cxnSpLocks noChangeShapeType="1"/>
            <a:stCxn id="16" idx="2"/>
            <a:endCxn id="13" idx="5"/>
          </p:cNvCxnSpPr>
          <p:nvPr/>
        </p:nvCxnSpPr>
        <p:spPr bwMode="auto">
          <a:xfrm flipH="1" flipV="1">
            <a:off x="1477963" y="4067175"/>
            <a:ext cx="301625" cy="47625"/>
          </a:xfrm>
          <a:prstGeom prst="straightConnector1">
            <a:avLst/>
          </a:prstGeom>
          <a:noFill/>
          <a:ln w="9525">
            <a:solidFill>
              <a:schemeClr val="tx1"/>
            </a:solidFill>
            <a:round/>
            <a:headEnd/>
            <a:tailEnd/>
          </a:ln>
          <a:effectLst/>
        </p:spPr>
      </p:cxnSp>
      <p:cxnSp>
        <p:nvCxnSpPr>
          <p:cNvPr id="32" name="AutoShape 27"/>
          <p:cNvCxnSpPr>
            <a:cxnSpLocks noChangeShapeType="1"/>
            <a:stCxn id="21" idx="3"/>
            <a:endCxn id="13" idx="1"/>
          </p:cNvCxnSpPr>
          <p:nvPr/>
        </p:nvCxnSpPr>
        <p:spPr bwMode="auto">
          <a:xfrm flipH="1">
            <a:off x="1428750" y="3778250"/>
            <a:ext cx="215900" cy="239713"/>
          </a:xfrm>
          <a:prstGeom prst="straightConnector1">
            <a:avLst/>
          </a:prstGeom>
          <a:noFill/>
          <a:ln w="9525">
            <a:solidFill>
              <a:schemeClr val="tx1"/>
            </a:solidFill>
            <a:round/>
            <a:headEnd/>
            <a:tailEnd/>
          </a:ln>
          <a:effectLst/>
        </p:spPr>
      </p:cxnSp>
      <p:cxnSp>
        <p:nvCxnSpPr>
          <p:cNvPr id="33" name="AutoShape 28"/>
          <p:cNvCxnSpPr>
            <a:cxnSpLocks noChangeShapeType="1"/>
            <a:stCxn id="13" idx="3"/>
            <a:endCxn id="26" idx="0"/>
          </p:cNvCxnSpPr>
          <p:nvPr/>
        </p:nvCxnSpPr>
        <p:spPr bwMode="auto">
          <a:xfrm flipH="1">
            <a:off x="1095375" y="4067175"/>
            <a:ext cx="333375" cy="155575"/>
          </a:xfrm>
          <a:prstGeom prst="straightConnector1">
            <a:avLst/>
          </a:prstGeom>
          <a:noFill/>
          <a:ln w="9525">
            <a:solidFill>
              <a:schemeClr val="tx1"/>
            </a:solidFill>
            <a:round/>
            <a:headEnd/>
            <a:tailEnd/>
          </a:ln>
          <a:effectLst/>
        </p:spPr>
      </p:cxnSp>
      <p:cxnSp>
        <p:nvCxnSpPr>
          <p:cNvPr id="34" name="AutoShape 29"/>
          <p:cNvCxnSpPr>
            <a:cxnSpLocks noChangeShapeType="1"/>
            <a:stCxn id="14" idx="4"/>
            <a:endCxn id="25" idx="7"/>
          </p:cNvCxnSpPr>
          <p:nvPr/>
        </p:nvCxnSpPr>
        <p:spPr bwMode="auto">
          <a:xfrm flipH="1">
            <a:off x="1047750" y="3717925"/>
            <a:ext cx="190500" cy="155575"/>
          </a:xfrm>
          <a:prstGeom prst="straightConnector1">
            <a:avLst/>
          </a:prstGeom>
          <a:noFill/>
          <a:ln w="9525">
            <a:solidFill>
              <a:schemeClr val="tx1"/>
            </a:solidFill>
            <a:round/>
            <a:headEnd/>
            <a:tailEnd/>
          </a:ln>
          <a:effectLst/>
        </p:spPr>
      </p:cxnSp>
      <p:cxnSp>
        <p:nvCxnSpPr>
          <p:cNvPr id="35" name="AutoShape 30"/>
          <p:cNvCxnSpPr>
            <a:cxnSpLocks noChangeShapeType="1"/>
            <a:stCxn id="25" idx="3"/>
            <a:endCxn id="26" idx="1"/>
          </p:cNvCxnSpPr>
          <p:nvPr/>
        </p:nvCxnSpPr>
        <p:spPr bwMode="auto">
          <a:xfrm>
            <a:off x="998538" y="3922713"/>
            <a:ext cx="71437" cy="311150"/>
          </a:xfrm>
          <a:prstGeom prst="straightConnector1">
            <a:avLst/>
          </a:prstGeom>
          <a:noFill/>
          <a:ln w="9525">
            <a:solidFill>
              <a:schemeClr val="tx1"/>
            </a:solidFill>
            <a:round/>
            <a:headEnd/>
            <a:tailEnd/>
          </a:ln>
          <a:effectLst/>
        </p:spPr>
      </p:cxnSp>
      <p:cxnSp>
        <p:nvCxnSpPr>
          <p:cNvPr id="36" name="AutoShape 31"/>
          <p:cNvCxnSpPr>
            <a:cxnSpLocks noChangeShapeType="1"/>
            <a:stCxn id="18" idx="4"/>
            <a:endCxn id="25" idx="1"/>
          </p:cNvCxnSpPr>
          <p:nvPr/>
        </p:nvCxnSpPr>
        <p:spPr bwMode="auto">
          <a:xfrm>
            <a:off x="735013" y="3646488"/>
            <a:ext cx="263525" cy="227012"/>
          </a:xfrm>
          <a:prstGeom prst="straightConnector1">
            <a:avLst/>
          </a:prstGeom>
          <a:noFill/>
          <a:ln w="9525">
            <a:solidFill>
              <a:schemeClr val="tx1"/>
            </a:solidFill>
            <a:round/>
            <a:headEnd/>
            <a:tailEnd/>
          </a:ln>
          <a:effectLst/>
        </p:spPr>
      </p:cxnSp>
      <p:cxnSp>
        <p:nvCxnSpPr>
          <p:cNvPr id="37" name="AutoShape 32"/>
          <p:cNvCxnSpPr>
            <a:cxnSpLocks noChangeShapeType="1"/>
            <a:stCxn id="11" idx="4"/>
            <a:endCxn id="12" idx="1"/>
          </p:cNvCxnSpPr>
          <p:nvPr/>
        </p:nvCxnSpPr>
        <p:spPr bwMode="auto">
          <a:xfrm>
            <a:off x="374650" y="4078288"/>
            <a:ext cx="190500" cy="155575"/>
          </a:xfrm>
          <a:prstGeom prst="straightConnector1">
            <a:avLst/>
          </a:prstGeom>
          <a:noFill/>
          <a:ln w="9525">
            <a:solidFill>
              <a:schemeClr val="tx1"/>
            </a:solidFill>
            <a:round/>
            <a:headEnd/>
            <a:tailEnd/>
          </a:ln>
          <a:effectLst/>
        </p:spPr>
      </p:cxnSp>
      <p:cxnSp>
        <p:nvCxnSpPr>
          <p:cNvPr id="38" name="AutoShape 33"/>
          <p:cNvCxnSpPr>
            <a:cxnSpLocks noChangeShapeType="1"/>
            <a:stCxn id="22" idx="6"/>
            <a:endCxn id="23" idx="2"/>
          </p:cNvCxnSpPr>
          <p:nvPr/>
        </p:nvCxnSpPr>
        <p:spPr bwMode="auto">
          <a:xfrm>
            <a:off x="338138" y="4546600"/>
            <a:ext cx="431800" cy="0"/>
          </a:xfrm>
          <a:prstGeom prst="straightConnector1">
            <a:avLst/>
          </a:prstGeom>
          <a:noFill/>
          <a:ln w="9525">
            <a:solidFill>
              <a:schemeClr val="tx1"/>
            </a:solidFill>
            <a:round/>
            <a:headEnd/>
            <a:tailEnd/>
          </a:ln>
          <a:effectLst/>
        </p:spPr>
      </p:cxnSp>
      <p:cxnSp>
        <p:nvCxnSpPr>
          <p:cNvPr id="39" name="AutoShape 34"/>
          <p:cNvCxnSpPr>
            <a:cxnSpLocks noChangeShapeType="1"/>
            <a:stCxn id="24" idx="0"/>
            <a:endCxn id="23" idx="4"/>
          </p:cNvCxnSpPr>
          <p:nvPr/>
        </p:nvCxnSpPr>
        <p:spPr bwMode="auto">
          <a:xfrm flipV="1">
            <a:off x="590550" y="4581525"/>
            <a:ext cx="215900" cy="217488"/>
          </a:xfrm>
          <a:prstGeom prst="straightConnector1">
            <a:avLst/>
          </a:prstGeom>
          <a:noFill/>
          <a:ln w="9525">
            <a:solidFill>
              <a:schemeClr val="tx1"/>
            </a:solidFill>
            <a:round/>
            <a:headEnd/>
            <a:tailEnd/>
          </a:ln>
          <a:effectLst/>
        </p:spPr>
      </p:cxnSp>
      <p:cxnSp>
        <p:nvCxnSpPr>
          <p:cNvPr id="40" name="AutoShape 35"/>
          <p:cNvCxnSpPr>
            <a:cxnSpLocks noChangeShapeType="1"/>
            <a:stCxn id="23" idx="7"/>
            <a:endCxn id="26" idx="3"/>
          </p:cNvCxnSpPr>
          <p:nvPr/>
        </p:nvCxnSpPr>
        <p:spPr bwMode="auto">
          <a:xfrm flipV="1">
            <a:off x="830263" y="4283075"/>
            <a:ext cx="239712" cy="238125"/>
          </a:xfrm>
          <a:prstGeom prst="straightConnector1">
            <a:avLst/>
          </a:prstGeom>
          <a:noFill/>
          <a:ln w="9525">
            <a:solidFill>
              <a:schemeClr val="tx1"/>
            </a:solidFill>
            <a:round/>
            <a:headEnd/>
            <a:tailEnd/>
          </a:ln>
          <a:effectLst/>
        </p:spPr>
      </p:cxnSp>
      <p:cxnSp>
        <p:nvCxnSpPr>
          <p:cNvPr id="41" name="AutoShape 36"/>
          <p:cNvCxnSpPr>
            <a:cxnSpLocks noChangeShapeType="1"/>
            <a:stCxn id="12" idx="5"/>
            <a:endCxn id="26" idx="2"/>
          </p:cNvCxnSpPr>
          <p:nvPr/>
        </p:nvCxnSpPr>
        <p:spPr bwMode="auto">
          <a:xfrm flipV="1">
            <a:off x="614363" y="4259263"/>
            <a:ext cx="444500" cy="23812"/>
          </a:xfrm>
          <a:prstGeom prst="straightConnector1">
            <a:avLst/>
          </a:prstGeom>
          <a:noFill/>
          <a:ln w="9525">
            <a:solidFill>
              <a:schemeClr val="tx1"/>
            </a:solidFill>
            <a:round/>
            <a:headEnd/>
            <a:tailEnd/>
          </a:ln>
          <a:effectLst/>
        </p:spPr>
      </p:cxnSp>
      <p:sp>
        <p:nvSpPr>
          <p:cNvPr id="42" name="Oval 69"/>
          <p:cNvSpPr>
            <a:spLocks noChangeArrowheads="1"/>
          </p:cNvSpPr>
          <p:nvPr/>
        </p:nvSpPr>
        <p:spPr bwMode="auto">
          <a:xfrm>
            <a:off x="18351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3" name="Oval 70"/>
          <p:cNvSpPr>
            <a:spLocks noChangeArrowheads="1"/>
          </p:cNvSpPr>
          <p:nvPr/>
        </p:nvSpPr>
        <p:spPr bwMode="auto">
          <a:xfrm>
            <a:off x="2051050"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4" name="Oval 71"/>
          <p:cNvSpPr>
            <a:spLocks noChangeArrowheads="1"/>
          </p:cNvSpPr>
          <p:nvPr/>
        </p:nvSpPr>
        <p:spPr bwMode="auto">
          <a:xfrm>
            <a:off x="2914650"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5" name="Oval 72"/>
          <p:cNvSpPr>
            <a:spLocks noChangeArrowheads="1"/>
          </p:cNvSpPr>
          <p:nvPr/>
        </p:nvSpPr>
        <p:spPr bwMode="auto">
          <a:xfrm>
            <a:off x="2698750"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6" name="Oval 73"/>
          <p:cNvSpPr>
            <a:spLocks noChangeArrowheads="1"/>
          </p:cNvSpPr>
          <p:nvPr/>
        </p:nvSpPr>
        <p:spPr bwMode="auto">
          <a:xfrm>
            <a:off x="2914650"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7" name="Oval 74"/>
          <p:cNvSpPr>
            <a:spLocks noChangeArrowheads="1"/>
          </p:cNvSpPr>
          <p:nvPr/>
        </p:nvSpPr>
        <p:spPr bwMode="auto">
          <a:xfrm>
            <a:off x="3276600"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8" name="Oval 75"/>
          <p:cNvSpPr>
            <a:spLocks noChangeArrowheads="1"/>
          </p:cNvSpPr>
          <p:nvPr/>
        </p:nvSpPr>
        <p:spPr bwMode="auto">
          <a:xfrm>
            <a:off x="2771775"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49" name="Oval 76"/>
          <p:cNvSpPr>
            <a:spLocks noChangeArrowheads="1"/>
          </p:cNvSpPr>
          <p:nvPr/>
        </p:nvSpPr>
        <p:spPr bwMode="auto">
          <a:xfrm>
            <a:off x="2195513"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0" name="Oval 77"/>
          <p:cNvSpPr>
            <a:spLocks noChangeArrowheads="1"/>
          </p:cNvSpPr>
          <p:nvPr/>
        </p:nvSpPr>
        <p:spPr bwMode="auto">
          <a:xfrm>
            <a:off x="3275013"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1" name="Oval 78"/>
          <p:cNvSpPr>
            <a:spLocks noChangeArrowheads="1"/>
          </p:cNvSpPr>
          <p:nvPr/>
        </p:nvSpPr>
        <p:spPr bwMode="auto">
          <a:xfrm>
            <a:off x="2698750"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2" name="Oval 79"/>
          <p:cNvSpPr>
            <a:spLocks noChangeArrowheads="1"/>
          </p:cNvSpPr>
          <p:nvPr/>
        </p:nvSpPr>
        <p:spPr bwMode="auto">
          <a:xfrm>
            <a:off x="3130550"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3" name="Oval 80"/>
          <p:cNvSpPr>
            <a:spLocks noChangeArrowheads="1"/>
          </p:cNvSpPr>
          <p:nvPr/>
        </p:nvSpPr>
        <p:spPr bwMode="auto">
          <a:xfrm>
            <a:off x="1763713"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4" name="Oval 81"/>
          <p:cNvSpPr>
            <a:spLocks noChangeArrowheads="1"/>
          </p:cNvSpPr>
          <p:nvPr/>
        </p:nvSpPr>
        <p:spPr bwMode="auto">
          <a:xfrm>
            <a:off x="2266950"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5" name="Oval 82"/>
          <p:cNvSpPr>
            <a:spLocks noChangeArrowheads="1"/>
          </p:cNvSpPr>
          <p:nvPr/>
        </p:nvSpPr>
        <p:spPr bwMode="auto">
          <a:xfrm>
            <a:off x="2051050"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6" name="Oval 83"/>
          <p:cNvSpPr>
            <a:spLocks noChangeArrowheads="1"/>
          </p:cNvSpPr>
          <p:nvPr/>
        </p:nvSpPr>
        <p:spPr bwMode="auto">
          <a:xfrm>
            <a:off x="2484438"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57" name="Oval 84"/>
          <p:cNvSpPr>
            <a:spLocks noChangeArrowheads="1"/>
          </p:cNvSpPr>
          <p:nvPr/>
        </p:nvSpPr>
        <p:spPr bwMode="auto">
          <a:xfrm>
            <a:off x="2555875"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58" name="AutoShape 85"/>
          <p:cNvCxnSpPr>
            <a:cxnSpLocks noChangeShapeType="1"/>
            <a:stCxn id="51" idx="2"/>
            <a:endCxn id="48" idx="5"/>
          </p:cNvCxnSpPr>
          <p:nvPr/>
        </p:nvCxnSpPr>
        <p:spPr bwMode="auto">
          <a:xfrm flipV="1">
            <a:off x="2698750" y="5732463"/>
            <a:ext cx="133350" cy="334962"/>
          </a:xfrm>
          <a:prstGeom prst="straightConnector1">
            <a:avLst/>
          </a:prstGeom>
          <a:noFill/>
          <a:ln w="9525">
            <a:solidFill>
              <a:schemeClr val="tx1"/>
            </a:solidFill>
            <a:round/>
            <a:headEnd/>
            <a:tailEnd/>
          </a:ln>
          <a:effectLst/>
        </p:spPr>
      </p:cxnSp>
      <p:cxnSp>
        <p:nvCxnSpPr>
          <p:cNvPr id="59" name="AutoShape 86"/>
          <p:cNvCxnSpPr>
            <a:cxnSpLocks noChangeShapeType="1"/>
            <a:stCxn id="50" idx="2"/>
            <a:endCxn id="48" idx="6"/>
          </p:cNvCxnSpPr>
          <p:nvPr/>
        </p:nvCxnSpPr>
        <p:spPr bwMode="auto">
          <a:xfrm flipH="1" flipV="1">
            <a:off x="2843213" y="5708650"/>
            <a:ext cx="431800" cy="71438"/>
          </a:xfrm>
          <a:prstGeom prst="straightConnector1">
            <a:avLst/>
          </a:prstGeom>
          <a:noFill/>
          <a:ln w="9525">
            <a:solidFill>
              <a:schemeClr val="tx1"/>
            </a:solidFill>
            <a:round/>
            <a:headEnd/>
            <a:tailEnd/>
          </a:ln>
          <a:effectLst/>
        </p:spPr>
      </p:cxnSp>
      <p:cxnSp>
        <p:nvCxnSpPr>
          <p:cNvPr id="60" name="AutoShape 87"/>
          <p:cNvCxnSpPr>
            <a:cxnSpLocks noChangeShapeType="1"/>
            <a:stCxn id="48" idx="1"/>
            <a:endCxn id="57" idx="5"/>
          </p:cNvCxnSpPr>
          <p:nvPr/>
        </p:nvCxnSpPr>
        <p:spPr bwMode="auto">
          <a:xfrm flipH="1" flipV="1">
            <a:off x="2616200" y="5372100"/>
            <a:ext cx="166688" cy="311150"/>
          </a:xfrm>
          <a:prstGeom prst="straightConnector1">
            <a:avLst/>
          </a:prstGeom>
          <a:noFill/>
          <a:ln w="9525">
            <a:solidFill>
              <a:schemeClr val="tx1"/>
            </a:solidFill>
            <a:round/>
            <a:headEnd/>
            <a:tailEnd/>
          </a:ln>
          <a:effectLst/>
        </p:spPr>
      </p:cxnSp>
      <p:cxnSp>
        <p:nvCxnSpPr>
          <p:cNvPr id="61" name="AutoShape 88"/>
          <p:cNvCxnSpPr>
            <a:cxnSpLocks noChangeShapeType="1"/>
            <a:stCxn id="46" idx="2"/>
            <a:endCxn id="57" idx="6"/>
          </p:cNvCxnSpPr>
          <p:nvPr/>
        </p:nvCxnSpPr>
        <p:spPr bwMode="auto">
          <a:xfrm flipH="1" flipV="1">
            <a:off x="2627313" y="5348288"/>
            <a:ext cx="287337" cy="71437"/>
          </a:xfrm>
          <a:prstGeom prst="straightConnector1">
            <a:avLst/>
          </a:prstGeom>
          <a:noFill/>
          <a:ln w="9525">
            <a:solidFill>
              <a:schemeClr val="tx1"/>
            </a:solidFill>
            <a:round/>
            <a:headEnd/>
            <a:tailEnd/>
          </a:ln>
          <a:effectLst/>
        </p:spPr>
      </p:cxnSp>
      <p:cxnSp>
        <p:nvCxnSpPr>
          <p:cNvPr id="62" name="AutoShape 89"/>
          <p:cNvCxnSpPr>
            <a:cxnSpLocks noChangeShapeType="1"/>
            <a:stCxn id="47" idx="2"/>
            <a:endCxn id="44" idx="5"/>
          </p:cNvCxnSpPr>
          <p:nvPr/>
        </p:nvCxnSpPr>
        <p:spPr bwMode="auto">
          <a:xfrm flipH="1" flipV="1">
            <a:off x="2974975" y="5156200"/>
            <a:ext cx="301625" cy="47625"/>
          </a:xfrm>
          <a:prstGeom prst="straightConnector1">
            <a:avLst/>
          </a:prstGeom>
          <a:noFill/>
          <a:ln w="9525">
            <a:solidFill>
              <a:schemeClr val="tx1"/>
            </a:solidFill>
            <a:round/>
            <a:headEnd/>
            <a:tailEnd/>
          </a:ln>
          <a:effectLst/>
        </p:spPr>
      </p:cxnSp>
      <p:cxnSp>
        <p:nvCxnSpPr>
          <p:cNvPr id="63" name="AutoShape 90"/>
          <p:cNvCxnSpPr>
            <a:cxnSpLocks noChangeShapeType="1"/>
            <a:stCxn id="52" idx="3"/>
            <a:endCxn id="44" idx="1"/>
          </p:cNvCxnSpPr>
          <p:nvPr/>
        </p:nvCxnSpPr>
        <p:spPr bwMode="auto">
          <a:xfrm flipH="1">
            <a:off x="2925763" y="4867275"/>
            <a:ext cx="215900" cy="239713"/>
          </a:xfrm>
          <a:prstGeom prst="straightConnector1">
            <a:avLst/>
          </a:prstGeom>
          <a:noFill/>
          <a:ln w="9525">
            <a:solidFill>
              <a:schemeClr val="tx1"/>
            </a:solidFill>
            <a:round/>
            <a:headEnd/>
            <a:tailEnd/>
          </a:ln>
          <a:effectLst/>
        </p:spPr>
      </p:cxnSp>
      <p:cxnSp>
        <p:nvCxnSpPr>
          <p:cNvPr id="64" name="AutoShape 91"/>
          <p:cNvCxnSpPr>
            <a:cxnSpLocks noChangeShapeType="1"/>
            <a:stCxn id="44" idx="3"/>
            <a:endCxn id="57" idx="0"/>
          </p:cNvCxnSpPr>
          <p:nvPr/>
        </p:nvCxnSpPr>
        <p:spPr bwMode="auto">
          <a:xfrm flipH="1">
            <a:off x="2592388" y="5156200"/>
            <a:ext cx="333375" cy="155575"/>
          </a:xfrm>
          <a:prstGeom prst="straightConnector1">
            <a:avLst/>
          </a:prstGeom>
          <a:noFill/>
          <a:ln w="9525">
            <a:solidFill>
              <a:schemeClr val="tx1"/>
            </a:solidFill>
            <a:round/>
            <a:headEnd/>
            <a:tailEnd/>
          </a:ln>
          <a:effectLst/>
        </p:spPr>
      </p:cxnSp>
      <p:cxnSp>
        <p:nvCxnSpPr>
          <p:cNvPr id="65" name="AutoShape 92"/>
          <p:cNvCxnSpPr>
            <a:cxnSpLocks noChangeShapeType="1"/>
            <a:stCxn id="45" idx="4"/>
            <a:endCxn id="56" idx="7"/>
          </p:cNvCxnSpPr>
          <p:nvPr/>
        </p:nvCxnSpPr>
        <p:spPr bwMode="auto">
          <a:xfrm flipH="1">
            <a:off x="2544763" y="4806950"/>
            <a:ext cx="190500" cy="155575"/>
          </a:xfrm>
          <a:prstGeom prst="straightConnector1">
            <a:avLst/>
          </a:prstGeom>
          <a:noFill/>
          <a:ln w="9525">
            <a:solidFill>
              <a:schemeClr val="tx1"/>
            </a:solidFill>
            <a:round/>
            <a:headEnd/>
            <a:tailEnd/>
          </a:ln>
          <a:effectLst/>
        </p:spPr>
      </p:cxnSp>
      <p:cxnSp>
        <p:nvCxnSpPr>
          <p:cNvPr id="66" name="AutoShape 93"/>
          <p:cNvCxnSpPr>
            <a:cxnSpLocks noChangeShapeType="1"/>
            <a:stCxn id="56" idx="3"/>
            <a:endCxn id="57" idx="1"/>
          </p:cNvCxnSpPr>
          <p:nvPr/>
        </p:nvCxnSpPr>
        <p:spPr bwMode="auto">
          <a:xfrm>
            <a:off x="2495550" y="5011738"/>
            <a:ext cx="71438" cy="311150"/>
          </a:xfrm>
          <a:prstGeom prst="straightConnector1">
            <a:avLst/>
          </a:prstGeom>
          <a:noFill/>
          <a:ln w="9525">
            <a:solidFill>
              <a:schemeClr val="tx1"/>
            </a:solidFill>
            <a:round/>
            <a:headEnd/>
            <a:tailEnd/>
          </a:ln>
          <a:effectLst/>
        </p:spPr>
      </p:cxnSp>
      <p:cxnSp>
        <p:nvCxnSpPr>
          <p:cNvPr id="67" name="AutoShape 94"/>
          <p:cNvCxnSpPr>
            <a:cxnSpLocks noChangeShapeType="1"/>
            <a:stCxn id="49" idx="4"/>
            <a:endCxn id="56" idx="1"/>
          </p:cNvCxnSpPr>
          <p:nvPr/>
        </p:nvCxnSpPr>
        <p:spPr bwMode="auto">
          <a:xfrm>
            <a:off x="2232025" y="4735513"/>
            <a:ext cx="263525" cy="227012"/>
          </a:xfrm>
          <a:prstGeom prst="straightConnector1">
            <a:avLst/>
          </a:prstGeom>
          <a:noFill/>
          <a:ln w="9525">
            <a:solidFill>
              <a:schemeClr val="tx1"/>
            </a:solidFill>
            <a:round/>
            <a:headEnd/>
            <a:tailEnd/>
          </a:ln>
          <a:effectLst/>
        </p:spPr>
      </p:cxnSp>
      <p:cxnSp>
        <p:nvCxnSpPr>
          <p:cNvPr id="68" name="AutoShape 95"/>
          <p:cNvCxnSpPr>
            <a:cxnSpLocks noChangeShapeType="1"/>
            <a:stCxn id="42" idx="4"/>
            <a:endCxn id="43" idx="1"/>
          </p:cNvCxnSpPr>
          <p:nvPr/>
        </p:nvCxnSpPr>
        <p:spPr bwMode="auto">
          <a:xfrm>
            <a:off x="1871663" y="5167313"/>
            <a:ext cx="190500" cy="155575"/>
          </a:xfrm>
          <a:prstGeom prst="straightConnector1">
            <a:avLst/>
          </a:prstGeom>
          <a:noFill/>
          <a:ln w="9525">
            <a:solidFill>
              <a:schemeClr val="tx1"/>
            </a:solidFill>
            <a:round/>
            <a:headEnd/>
            <a:tailEnd/>
          </a:ln>
          <a:effectLst/>
        </p:spPr>
      </p:cxnSp>
      <p:cxnSp>
        <p:nvCxnSpPr>
          <p:cNvPr id="69" name="AutoShape 96"/>
          <p:cNvCxnSpPr>
            <a:cxnSpLocks noChangeShapeType="1"/>
            <a:stCxn id="53" idx="6"/>
            <a:endCxn id="54" idx="2"/>
          </p:cNvCxnSpPr>
          <p:nvPr/>
        </p:nvCxnSpPr>
        <p:spPr bwMode="auto">
          <a:xfrm>
            <a:off x="1835150" y="5635625"/>
            <a:ext cx="431800" cy="0"/>
          </a:xfrm>
          <a:prstGeom prst="straightConnector1">
            <a:avLst/>
          </a:prstGeom>
          <a:noFill/>
          <a:ln w="9525">
            <a:solidFill>
              <a:schemeClr val="tx1"/>
            </a:solidFill>
            <a:round/>
            <a:headEnd/>
            <a:tailEnd/>
          </a:ln>
          <a:effectLst/>
        </p:spPr>
      </p:cxnSp>
      <p:cxnSp>
        <p:nvCxnSpPr>
          <p:cNvPr id="70" name="AutoShape 97"/>
          <p:cNvCxnSpPr>
            <a:cxnSpLocks noChangeShapeType="1"/>
            <a:stCxn id="55" idx="0"/>
            <a:endCxn id="54" idx="4"/>
          </p:cNvCxnSpPr>
          <p:nvPr/>
        </p:nvCxnSpPr>
        <p:spPr bwMode="auto">
          <a:xfrm flipV="1">
            <a:off x="2087563" y="5670550"/>
            <a:ext cx="215900" cy="217488"/>
          </a:xfrm>
          <a:prstGeom prst="straightConnector1">
            <a:avLst/>
          </a:prstGeom>
          <a:noFill/>
          <a:ln w="9525">
            <a:solidFill>
              <a:schemeClr val="tx1"/>
            </a:solidFill>
            <a:round/>
            <a:headEnd/>
            <a:tailEnd/>
          </a:ln>
          <a:effectLst/>
        </p:spPr>
      </p:cxnSp>
      <p:cxnSp>
        <p:nvCxnSpPr>
          <p:cNvPr id="71" name="AutoShape 98"/>
          <p:cNvCxnSpPr>
            <a:cxnSpLocks noChangeShapeType="1"/>
            <a:stCxn id="54" idx="7"/>
            <a:endCxn id="57" idx="3"/>
          </p:cNvCxnSpPr>
          <p:nvPr/>
        </p:nvCxnSpPr>
        <p:spPr bwMode="auto">
          <a:xfrm flipV="1">
            <a:off x="2327275" y="5372100"/>
            <a:ext cx="239713" cy="238125"/>
          </a:xfrm>
          <a:prstGeom prst="straightConnector1">
            <a:avLst/>
          </a:prstGeom>
          <a:noFill/>
          <a:ln w="9525">
            <a:solidFill>
              <a:schemeClr val="tx1"/>
            </a:solidFill>
            <a:round/>
            <a:headEnd/>
            <a:tailEnd/>
          </a:ln>
          <a:effectLst/>
        </p:spPr>
      </p:cxnSp>
      <p:cxnSp>
        <p:nvCxnSpPr>
          <p:cNvPr id="72" name="AutoShape 99"/>
          <p:cNvCxnSpPr>
            <a:cxnSpLocks noChangeShapeType="1"/>
            <a:stCxn id="43" idx="5"/>
            <a:endCxn id="57" idx="2"/>
          </p:cNvCxnSpPr>
          <p:nvPr/>
        </p:nvCxnSpPr>
        <p:spPr bwMode="auto">
          <a:xfrm flipV="1">
            <a:off x="2111375" y="5348288"/>
            <a:ext cx="444500" cy="23812"/>
          </a:xfrm>
          <a:prstGeom prst="straightConnector1">
            <a:avLst/>
          </a:prstGeom>
          <a:noFill/>
          <a:ln w="9525">
            <a:solidFill>
              <a:schemeClr val="tx1"/>
            </a:solidFill>
            <a:round/>
            <a:headEnd/>
            <a:tailEnd/>
          </a:ln>
          <a:effectLst/>
        </p:spPr>
      </p:cxnSp>
      <p:sp>
        <p:nvSpPr>
          <p:cNvPr id="73" name="Oval 100"/>
          <p:cNvSpPr>
            <a:spLocks noChangeArrowheads="1"/>
          </p:cNvSpPr>
          <p:nvPr/>
        </p:nvSpPr>
        <p:spPr bwMode="auto">
          <a:xfrm>
            <a:off x="21367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4" name="Oval 101"/>
          <p:cNvSpPr>
            <a:spLocks noChangeArrowheads="1"/>
          </p:cNvSpPr>
          <p:nvPr/>
        </p:nvSpPr>
        <p:spPr bwMode="auto">
          <a:xfrm>
            <a:off x="235267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5" name="Oval 102"/>
          <p:cNvSpPr>
            <a:spLocks noChangeArrowheads="1"/>
          </p:cNvSpPr>
          <p:nvPr/>
        </p:nvSpPr>
        <p:spPr bwMode="auto">
          <a:xfrm>
            <a:off x="321627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6" name="Oval 103"/>
          <p:cNvSpPr>
            <a:spLocks noChangeArrowheads="1"/>
          </p:cNvSpPr>
          <p:nvPr/>
        </p:nvSpPr>
        <p:spPr bwMode="auto">
          <a:xfrm>
            <a:off x="300037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7" name="Oval 104"/>
          <p:cNvSpPr>
            <a:spLocks noChangeArrowheads="1"/>
          </p:cNvSpPr>
          <p:nvPr/>
        </p:nvSpPr>
        <p:spPr bwMode="auto">
          <a:xfrm>
            <a:off x="321627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8" name="Oval 105"/>
          <p:cNvSpPr>
            <a:spLocks noChangeArrowheads="1"/>
          </p:cNvSpPr>
          <p:nvPr/>
        </p:nvSpPr>
        <p:spPr bwMode="auto">
          <a:xfrm>
            <a:off x="357822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79" name="Oval 106"/>
          <p:cNvSpPr>
            <a:spLocks noChangeArrowheads="1"/>
          </p:cNvSpPr>
          <p:nvPr/>
        </p:nvSpPr>
        <p:spPr bwMode="auto">
          <a:xfrm>
            <a:off x="307340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0" name="Oval 107"/>
          <p:cNvSpPr>
            <a:spLocks noChangeArrowheads="1"/>
          </p:cNvSpPr>
          <p:nvPr/>
        </p:nvSpPr>
        <p:spPr bwMode="auto">
          <a:xfrm>
            <a:off x="249713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1" name="Oval 108"/>
          <p:cNvSpPr>
            <a:spLocks noChangeArrowheads="1"/>
          </p:cNvSpPr>
          <p:nvPr/>
        </p:nvSpPr>
        <p:spPr bwMode="auto">
          <a:xfrm>
            <a:off x="357663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2" name="Oval 109"/>
          <p:cNvSpPr>
            <a:spLocks noChangeArrowheads="1"/>
          </p:cNvSpPr>
          <p:nvPr/>
        </p:nvSpPr>
        <p:spPr bwMode="auto">
          <a:xfrm>
            <a:off x="300037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3" name="Oval 110"/>
          <p:cNvSpPr>
            <a:spLocks noChangeArrowheads="1"/>
          </p:cNvSpPr>
          <p:nvPr/>
        </p:nvSpPr>
        <p:spPr bwMode="auto">
          <a:xfrm>
            <a:off x="343217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4" name="Oval 111"/>
          <p:cNvSpPr>
            <a:spLocks noChangeArrowheads="1"/>
          </p:cNvSpPr>
          <p:nvPr/>
        </p:nvSpPr>
        <p:spPr bwMode="auto">
          <a:xfrm>
            <a:off x="206533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5" name="Oval 112"/>
          <p:cNvSpPr>
            <a:spLocks noChangeArrowheads="1"/>
          </p:cNvSpPr>
          <p:nvPr/>
        </p:nvSpPr>
        <p:spPr bwMode="auto">
          <a:xfrm>
            <a:off x="256857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6" name="Oval 113"/>
          <p:cNvSpPr>
            <a:spLocks noChangeArrowheads="1"/>
          </p:cNvSpPr>
          <p:nvPr/>
        </p:nvSpPr>
        <p:spPr bwMode="auto">
          <a:xfrm>
            <a:off x="235267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7" name="Oval 114"/>
          <p:cNvSpPr>
            <a:spLocks noChangeArrowheads="1"/>
          </p:cNvSpPr>
          <p:nvPr/>
        </p:nvSpPr>
        <p:spPr bwMode="auto">
          <a:xfrm>
            <a:off x="278606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88" name="Oval 115"/>
          <p:cNvSpPr>
            <a:spLocks noChangeArrowheads="1"/>
          </p:cNvSpPr>
          <p:nvPr/>
        </p:nvSpPr>
        <p:spPr bwMode="auto">
          <a:xfrm>
            <a:off x="2857500" y="3657600"/>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89" name="AutoShape 116"/>
          <p:cNvCxnSpPr>
            <a:cxnSpLocks noChangeShapeType="1"/>
            <a:stCxn id="82" idx="2"/>
            <a:endCxn id="79" idx="5"/>
          </p:cNvCxnSpPr>
          <p:nvPr/>
        </p:nvCxnSpPr>
        <p:spPr bwMode="auto">
          <a:xfrm flipV="1">
            <a:off x="3000375" y="4078288"/>
            <a:ext cx="133350" cy="334962"/>
          </a:xfrm>
          <a:prstGeom prst="straightConnector1">
            <a:avLst/>
          </a:prstGeom>
          <a:noFill/>
          <a:ln w="9525">
            <a:solidFill>
              <a:schemeClr val="tx1"/>
            </a:solidFill>
            <a:round/>
            <a:headEnd/>
            <a:tailEnd/>
          </a:ln>
          <a:effectLst/>
        </p:spPr>
      </p:cxnSp>
      <p:cxnSp>
        <p:nvCxnSpPr>
          <p:cNvPr id="90" name="AutoShape 117"/>
          <p:cNvCxnSpPr>
            <a:cxnSpLocks noChangeShapeType="1"/>
            <a:stCxn id="81" idx="2"/>
            <a:endCxn id="79" idx="6"/>
          </p:cNvCxnSpPr>
          <p:nvPr/>
        </p:nvCxnSpPr>
        <p:spPr bwMode="auto">
          <a:xfrm flipH="1" flipV="1">
            <a:off x="3144838" y="4054475"/>
            <a:ext cx="431800" cy="71438"/>
          </a:xfrm>
          <a:prstGeom prst="straightConnector1">
            <a:avLst/>
          </a:prstGeom>
          <a:noFill/>
          <a:ln w="9525">
            <a:solidFill>
              <a:schemeClr val="tx1"/>
            </a:solidFill>
            <a:round/>
            <a:headEnd/>
            <a:tailEnd/>
          </a:ln>
          <a:effectLst/>
        </p:spPr>
      </p:cxnSp>
      <p:cxnSp>
        <p:nvCxnSpPr>
          <p:cNvPr id="91" name="AutoShape 118"/>
          <p:cNvCxnSpPr>
            <a:cxnSpLocks noChangeShapeType="1"/>
            <a:stCxn id="79" idx="1"/>
            <a:endCxn id="88" idx="5"/>
          </p:cNvCxnSpPr>
          <p:nvPr/>
        </p:nvCxnSpPr>
        <p:spPr bwMode="auto">
          <a:xfrm flipH="1" flipV="1">
            <a:off x="2917825" y="3717925"/>
            <a:ext cx="166688" cy="311150"/>
          </a:xfrm>
          <a:prstGeom prst="straightConnector1">
            <a:avLst/>
          </a:prstGeom>
          <a:noFill/>
          <a:ln w="9525">
            <a:solidFill>
              <a:schemeClr val="tx1"/>
            </a:solidFill>
            <a:round/>
            <a:headEnd/>
            <a:tailEnd/>
          </a:ln>
          <a:effectLst/>
        </p:spPr>
      </p:cxnSp>
      <p:cxnSp>
        <p:nvCxnSpPr>
          <p:cNvPr id="92" name="AutoShape 119"/>
          <p:cNvCxnSpPr>
            <a:cxnSpLocks noChangeShapeType="1"/>
            <a:stCxn id="77" idx="2"/>
            <a:endCxn id="88" idx="6"/>
          </p:cNvCxnSpPr>
          <p:nvPr/>
        </p:nvCxnSpPr>
        <p:spPr bwMode="auto">
          <a:xfrm flipH="1" flipV="1">
            <a:off x="2928938" y="3694113"/>
            <a:ext cx="287337" cy="71437"/>
          </a:xfrm>
          <a:prstGeom prst="straightConnector1">
            <a:avLst/>
          </a:prstGeom>
          <a:noFill/>
          <a:ln w="9525">
            <a:solidFill>
              <a:schemeClr val="tx1"/>
            </a:solidFill>
            <a:round/>
            <a:headEnd/>
            <a:tailEnd/>
          </a:ln>
          <a:effectLst/>
        </p:spPr>
      </p:cxnSp>
      <p:cxnSp>
        <p:nvCxnSpPr>
          <p:cNvPr id="93" name="AutoShape 120"/>
          <p:cNvCxnSpPr>
            <a:cxnSpLocks noChangeShapeType="1"/>
            <a:stCxn id="78" idx="2"/>
            <a:endCxn id="75" idx="5"/>
          </p:cNvCxnSpPr>
          <p:nvPr/>
        </p:nvCxnSpPr>
        <p:spPr bwMode="auto">
          <a:xfrm flipH="1" flipV="1">
            <a:off x="3276600" y="3502025"/>
            <a:ext cx="301625" cy="47625"/>
          </a:xfrm>
          <a:prstGeom prst="straightConnector1">
            <a:avLst/>
          </a:prstGeom>
          <a:noFill/>
          <a:ln w="9525">
            <a:solidFill>
              <a:schemeClr val="tx1"/>
            </a:solidFill>
            <a:round/>
            <a:headEnd/>
            <a:tailEnd/>
          </a:ln>
          <a:effectLst/>
        </p:spPr>
      </p:cxnSp>
      <p:cxnSp>
        <p:nvCxnSpPr>
          <p:cNvPr id="94" name="AutoShape 121"/>
          <p:cNvCxnSpPr>
            <a:cxnSpLocks noChangeShapeType="1"/>
            <a:stCxn id="83" idx="3"/>
            <a:endCxn id="75" idx="1"/>
          </p:cNvCxnSpPr>
          <p:nvPr/>
        </p:nvCxnSpPr>
        <p:spPr bwMode="auto">
          <a:xfrm flipH="1">
            <a:off x="3227388" y="3213100"/>
            <a:ext cx="215900" cy="239713"/>
          </a:xfrm>
          <a:prstGeom prst="straightConnector1">
            <a:avLst/>
          </a:prstGeom>
          <a:noFill/>
          <a:ln w="9525">
            <a:solidFill>
              <a:schemeClr val="tx1"/>
            </a:solidFill>
            <a:round/>
            <a:headEnd/>
            <a:tailEnd/>
          </a:ln>
          <a:effectLst/>
        </p:spPr>
      </p:cxnSp>
      <p:cxnSp>
        <p:nvCxnSpPr>
          <p:cNvPr id="95" name="AutoShape 122"/>
          <p:cNvCxnSpPr>
            <a:cxnSpLocks noChangeShapeType="1"/>
            <a:stCxn id="75" idx="3"/>
            <a:endCxn id="88" idx="0"/>
          </p:cNvCxnSpPr>
          <p:nvPr/>
        </p:nvCxnSpPr>
        <p:spPr bwMode="auto">
          <a:xfrm flipH="1">
            <a:off x="2894013" y="3502025"/>
            <a:ext cx="333375" cy="155575"/>
          </a:xfrm>
          <a:prstGeom prst="straightConnector1">
            <a:avLst/>
          </a:prstGeom>
          <a:noFill/>
          <a:ln w="9525">
            <a:solidFill>
              <a:schemeClr val="tx1"/>
            </a:solidFill>
            <a:round/>
            <a:headEnd/>
            <a:tailEnd/>
          </a:ln>
          <a:effectLst/>
        </p:spPr>
      </p:cxnSp>
      <p:cxnSp>
        <p:nvCxnSpPr>
          <p:cNvPr id="96" name="AutoShape 123"/>
          <p:cNvCxnSpPr>
            <a:cxnSpLocks noChangeShapeType="1"/>
            <a:stCxn id="76" idx="4"/>
            <a:endCxn id="87" idx="7"/>
          </p:cNvCxnSpPr>
          <p:nvPr/>
        </p:nvCxnSpPr>
        <p:spPr bwMode="auto">
          <a:xfrm flipH="1">
            <a:off x="2846388" y="3152775"/>
            <a:ext cx="190500" cy="155575"/>
          </a:xfrm>
          <a:prstGeom prst="straightConnector1">
            <a:avLst/>
          </a:prstGeom>
          <a:noFill/>
          <a:ln w="9525">
            <a:solidFill>
              <a:schemeClr val="tx1"/>
            </a:solidFill>
            <a:round/>
            <a:headEnd/>
            <a:tailEnd/>
          </a:ln>
          <a:effectLst/>
        </p:spPr>
      </p:cxnSp>
      <p:cxnSp>
        <p:nvCxnSpPr>
          <p:cNvPr id="97" name="AutoShape 124"/>
          <p:cNvCxnSpPr>
            <a:cxnSpLocks noChangeShapeType="1"/>
            <a:stCxn id="87" idx="3"/>
            <a:endCxn id="88" idx="1"/>
          </p:cNvCxnSpPr>
          <p:nvPr/>
        </p:nvCxnSpPr>
        <p:spPr bwMode="auto">
          <a:xfrm>
            <a:off x="2797175" y="3357563"/>
            <a:ext cx="71438" cy="311150"/>
          </a:xfrm>
          <a:prstGeom prst="straightConnector1">
            <a:avLst/>
          </a:prstGeom>
          <a:noFill/>
          <a:ln w="9525">
            <a:solidFill>
              <a:schemeClr val="tx1"/>
            </a:solidFill>
            <a:round/>
            <a:headEnd/>
            <a:tailEnd/>
          </a:ln>
          <a:effectLst/>
        </p:spPr>
      </p:cxnSp>
      <p:cxnSp>
        <p:nvCxnSpPr>
          <p:cNvPr id="98" name="AutoShape 125"/>
          <p:cNvCxnSpPr>
            <a:cxnSpLocks noChangeShapeType="1"/>
            <a:stCxn id="80" idx="4"/>
            <a:endCxn id="87" idx="1"/>
          </p:cNvCxnSpPr>
          <p:nvPr/>
        </p:nvCxnSpPr>
        <p:spPr bwMode="auto">
          <a:xfrm>
            <a:off x="2533650" y="3081338"/>
            <a:ext cx="263525" cy="227012"/>
          </a:xfrm>
          <a:prstGeom prst="straightConnector1">
            <a:avLst/>
          </a:prstGeom>
          <a:noFill/>
          <a:ln w="9525">
            <a:solidFill>
              <a:schemeClr val="tx1"/>
            </a:solidFill>
            <a:round/>
            <a:headEnd/>
            <a:tailEnd/>
          </a:ln>
          <a:effectLst/>
        </p:spPr>
      </p:cxnSp>
      <p:cxnSp>
        <p:nvCxnSpPr>
          <p:cNvPr id="99" name="AutoShape 126"/>
          <p:cNvCxnSpPr>
            <a:cxnSpLocks noChangeShapeType="1"/>
            <a:stCxn id="73" idx="4"/>
            <a:endCxn id="74" idx="1"/>
          </p:cNvCxnSpPr>
          <p:nvPr/>
        </p:nvCxnSpPr>
        <p:spPr bwMode="auto">
          <a:xfrm>
            <a:off x="2173288" y="3513138"/>
            <a:ext cx="190500" cy="155575"/>
          </a:xfrm>
          <a:prstGeom prst="straightConnector1">
            <a:avLst/>
          </a:prstGeom>
          <a:noFill/>
          <a:ln w="9525">
            <a:solidFill>
              <a:schemeClr val="tx1"/>
            </a:solidFill>
            <a:round/>
            <a:headEnd/>
            <a:tailEnd/>
          </a:ln>
          <a:effectLst/>
        </p:spPr>
      </p:cxnSp>
      <p:cxnSp>
        <p:nvCxnSpPr>
          <p:cNvPr id="100" name="AutoShape 127"/>
          <p:cNvCxnSpPr>
            <a:cxnSpLocks noChangeShapeType="1"/>
            <a:stCxn id="84" idx="6"/>
            <a:endCxn id="85" idx="2"/>
          </p:cNvCxnSpPr>
          <p:nvPr/>
        </p:nvCxnSpPr>
        <p:spPr bwMode="auto">
          <a:xfrm>
            <a:off x="2136775" y="3981450"/>
            <a:ext cx="431800" cy="0"/>
          </a:xfrm>
          <a:prstGeom prst="straightConnector1">
            <a:avLst/>
          </a:prstGeom>
          <a:noFill/>
          <a:ln w="9525">
            <a:solidFill>
              <a:schemeClr val="tx1"/>
            </a:solidFill>
            <a:round/>
            <a:headEnd/>
            <a:tailEnd/>
          </a:ln>
          <a:effectLst/>
        </p:spPr>
      </p:cxnSp>
      <p:cxnSp>
        <p:nvCxnSpPr>
          <p:cNvPr id="101" name="AutoShape 128"/>
          <p:cNvCxnSpPr>
            <a:cxnSpLocks noChangeShapeType="1"/>
            <a:stCxn id="86" idx="0"/>
            <a:endCxn id="85" idx="4"/>
          </p:cNvCxnSpPr>
          <p:nvPr/>
        </p:nvCxnSpPr>
        <p:spPr bwMode="auto">
          <a:xfrm flipV="1">
            <a:off x="2389188" y="4016375"/>
            <a:ext cx="215900" cy="217488"/>
          </a:xfrm>
          <a:prstGeom prst="straightConnector1">
            <a:avLst/>
          </a:prstGeom>
          <a:noFill/>
          <a:ln w="9525">
            <a:solidFill>
              <a:schemeClr val="tx1"/>
            </a:solidFill>
            <a:round/>
            <a:headEnd/>
            <a:tailEnd/>
          </a:ln>
          <a:effectLst/>
        </p:spPr>
      </p:cxnSp>
      <p:cxnSp>
        <p:nvCxnSpPr>
          <p:cNvPr id="102" name="AutoShape 129"/>
          <p:cNvCxnSpPr>
            <a:cxnSpLocks noChangeShapeType="1"/>
            <a:stCxn id="85" idx="7"/>
            <a:endCxn id="88" idx="3"/>
          </p:cNvCxnSpPr>
          <p:nvPr/>
        </p:nvCxnSpPr>
        <p:spPr bwMode="auto">
          <a:xfrm flipV="1">
            <a:off x="2628900" y="3717925"/>
            <a:ext cx="239713" cy="238125"/>
          </a:xfrm>
          <a:prstGeom prst="straightConnector1">
            <a:avLst/>
          </a:prstGeom>
          <a:noFill/>
          <a:ln w="9525">
            <a:solidFill>
              <a:schemeClr val="tx1"/>
            </a:solidFill>
            <a:round/>
            <a:headEnd/>
            <a:tailEnd/>
          </a:ln>
          <a:effectLst/>
        </p:spPr>
      </p:cxnSp>
      <p:cxnSp>
        <p:nvCxnSpPr>
          <p:cNvPr id="103" name="AutoShape 130"/>
          <p:cNvCxnSpPr>
            <a:cxnSpLocks noChangeShapeType="1"/>
            <a:stCxn id="74" idx="5"/>
            <a:endCxn id="88" idx="2"/>
          </p:cNvCxnSpPr>
          <p:nvPr/>
        </p:nvCxnSpPr>
        <p:spPr bwMode="auto">
          <a:xfrm flipV="1">
            <a:off x="2413000" y="3694113"/>
            <a:ext cx="444500" cy="23812"/>
          </a:xfrm>
          <a:prstGeom prst="straightConnector1">
            <a:avLst/>
          </a:prstGeom>
          <a:noFill/>
          <a:ln w="9525">
            <a:solidFill>
              <a:schemeClr val="tx1"/>
            </a:solidFill>
            <a:round/>
            <a:headEnd/>
            <a:tailEnd/>
          </a:ln>
          <a:effectLst/>
        </p:spPr>
      </p:cxnSp>
      <p:sp>
        <p:nvSpPr>
          <p:cNvPr id="104" name="Text Box 140"/>
          <p:cNvSpPr txBox="1">
            <a:spLocks noChangeArrowheads="1"/>
          </p:cNvSpPr>
          <p:nvPr/>
        </p:nvSpPr>
        <p:spPr bwMode="auto">
          <a:xfrm>
            <a:off x="539750" y="4292600"/>
            <a:ext cx="10795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1</a:t>
            </a:r>
          </a:p>
        </p:txBody>
      </p:sp>
      <p:sp>
        <p:nvSpPr>
          <p:cNvPr id="105" name="Text Box 141"/>
          <p:cNvSpPr txBox="1">
            <a:spLocks noChangeArrowheads="1"/>
          </p:cNvSpPr>
          <p:nvPr/>
        </p:nvSpPr>
        <p:spPr bwMode="auto">
          <a:xfrm>
            <a:off x="2411413" y="3716338"/>
            <a:ext cx="1190625"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 2</a:t>
            </a:r>
          </a:p>
        </p:txBody>
      </p:sp>
      <p:sp>
        <p:nvSpPr>
          <p:cNvPr id="106" name="Text Box 143"/>
          <p:cNvSpPr txBox="1">
            <a:spLocks noChangeArrowheads="1"/>
          </p:cNvSpPr>
          <p:nvPr/>
        </p:nvSpPr>
        <p:spPr bwMode="auto">
          <a:xfrm>
            <a:off x="2195513" y="5445125"/>
            <a:ext cx="9906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Concentrator3</a:t>
            </a:r>
          </a:p>
        </p:txBody>
      </p:sp>
      <p:sp>
        <p:nvSpPr>
          <p:cNvPr id="107" name="Oval 145"/>
          <p:cNvSpPr>
            <a:spLocks noChangeArrowheads="1"/>
          </p:cNvSpPr>
          <p:nvPr/>
        </p:nvSpPr>
        <p:spPr bwMode="auto">
          <a:xfrm>
            <a:off x="55768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8" name="Oval 146"/>
          <p:cNvSpPr>
            <a:spLocks noChangeArrowheads="1"/>
          </p:cNvSpPr>
          <p:nvPr/>
        </p:nvSpPr>
        <p:spPr bwMode="auto">
          <a:xfrm>
            <a:off x="5792788" y="42227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09" name="Oval 147"/>
          <p:cNvSpPr>
            <a:spLocks noChangeArrowheads="1"/>
          </p:cNvSpPr>
          <p:nvPr/>
        </p:nvSpPr>
        <p:spPr bwMode="auto">
          <a:xfrm>
            <a:off x="6656388" y="400685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0" name="Oval 148"/>
          <p:cNvSpPr>
            <a:spLocks noChangeArrowheads="1"/>
          </p:cNvSpPr>
          <p:nvPr/>
        </p:nvSpPr>
        <p:spPr bwMode="auto">
          <a:xfrm>
            <a:off x="6440488" y="36464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1" name="Oval 149"/>
          <p:cNvSpPr>
            <a:spLocks noChangeArrowheads="1"/>
          </p:cNvSpPr>
          <p:nvPr/>
        </p:nvSpPr>
        <p:spPr bwMode="auto">
          <a:xfrm>
            <a:off x="6656388" y="42941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2" name="Oval 150"/>
          <p:cNvSpPr>
            <a:spLocks noChangeArrowheads="1"/>
          </p:cNvSpPr>
          <p:nvPr/>
        </p:nvSpPr>
        <p:spPr bwMode="auto">
          <a:xfrm>
            <a:off x="7018338" y="40782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3" name="Oval 151"/>
          <p:cNvSpPr>
            <a:spLocks noChangeArrowheads="1"/>
          </p:cNvSpPr>
          <p:nvPr/>
        </p:nvSpPr>
        <p:spPr bwMode="auto">
          <a:xfrm>
            <a:off x="6513513" y="4583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4" name="Oval 152"/>
          <p:cNvSpPr>
            <a:spLocks noChangeArrowheads="1"/>
          </p:cNvSpPr>
          <p:nvPr/>
        </p:nvSpPr>
        <p:spPr bwMode="auto">
          <a:xfrm>
            <a:off x="5937250" y="35750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5" name="Oval 153"/>
          <p:cNvSpPr>
            <a:spLocks noChangeArrowheads="1"/>
          </p:cNvSpPr>
          <p:nvPr/>
        </p:nvSpPr>
        <p:spPr bwMode="auto">
          <a:xfrm>
            <a:off x="7016750" y="46545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6" name="Oval 154"/>
          <p:cNvSpPr>
            <a:spLocks noChangeArrowheads="1"/>
          </p:cNvSpPr>
          <p:nvPr/>
        </p:nvSpPr>
        <p:spPr bwMode="auto">
          <a:xfrm>
            <a:off x="6440488" y="49418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7" name="Oval 155"/>
          <p:cNvSpPr>
            <a:spLocks noChangeArrowheads="1"/>
          </p:cNvSpPr>
          <p:nvPr/>
        </p:nvSpPr>
        <p:spPr bwMode="auto">
          <a:xfrm>
            <a:off x="6872288" y="371792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8" name="Oval 156"/>
          <p:cNvSpPr>
            <a:spLocks noChangeArrowheads="1"/>
          </p:cNvSpPr>
          <p:nvPr/>
        </p:nvSpPr>
        <p:spPr bwMode="auto">
          <a:xfrm>
            <a:off x="5505450" y="46497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19" name="Oval 157"/>
          <p:cNvSpPr>
            <a:spLocks noChangeArrowheads="1"/>
          </p:cNvSpPr>
          <p:nvPr/>
        </p:nvSpPr>
        <p:spPr bwMode="auto">
          <a:xfrm>
            <a:off x="6008688" y="451008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0" name="Oval 158"/>
          <p:cNvSpPr>
            <a:spLocks noChangeArrowheads="1"/>
          </p:cNvSpPr>
          <p:nvPr/>
        </p:nvSpPr>
        <p:spPr bwMode="auto">
          <a:xfrm>
            <a:off x="5792788" y="47990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1" name="Oval 159"/>
          <p:cNvSpPr>
            <a:spLocks noChangeArrowheads="1"/>
          </p:cNvSpPr>
          <p:nvPr/>
        </p:nvSpPr>
        <p:spPr bwMode="auto">
          <a:xfrm>
            <a:off x="6226175" y="386238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22" name="Oval 160"/>
          <p:cNvSpPr>
            <a:spLocks noChangeArrowheads="1"/>
          </p:cNvSpPr>
          <p:nvPr/>
        </p:nvSpPr>
        <p:spPr bwMode="auto">
          <a:xfrm>
            <a:off x="6297613" y="4222750"/>
            <a:ext cx="71437"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23" name="AutoShape 162"/>
          <p:cNvCxnSpPr>
            <a:cxnSpLocks noChangeShapeType="1"/>
            <a:stCxn id="116" idx="2"/>
            <a:endCxn id="113" idx="5"/>
          </p:cNvCxnSpPr>
          <p:nvPr/>
        </p:nvCxnSpPr>
        <p:spPr bwMode="auto">
          <a:xfrm flipV="1">
            <a:off x="6440488" y="4643438"/>
            <a:ext cx="133350" cy="334962"/>
          </a:xfrm>
          <a:prstGeom prst="straightConnector1">
            <a:avLst/>
          </a:prstGeom>
          <a:noFill/>
          <a:ln w="9525">
            <a:solidFill>
              <a:schemeClr val="tx1"/>
            </a:solidFill>
            <a:round/>
            <a:headEnd/>
            <a:tailEnd/>
          </a:ln>
          <a:effectLst/>
        </p:spPr>
      </p:cxnSp>
      <p:cxnSp>
        <p:nvCxnSpPr>
          <p:cNvPr id="124" name="AutoShape 163"/>
          <p:cNvCxnSpPr>
            <a:cxnSpLocks noChangeShapeType="1"/>
            <a:stCxn id="115" idx="2"/>
            <a:endCxn id="113" idx="6"/>
          </p:cNvCxnSpPr>
          <p:nvPr/>
        </p:nvCxnSpPr>
        <p:spPr bwMode="auto">
          <a:xfrm flipH="1" flipV="1">
            <a:off x="6584950" y="4619625"/>
            <a:ext cx="431800" cy="71438"/>
          </a:xfrm>
          <a:prstGeom prst="straightConnector1">
            <a:avLst/>
          </a:prstGeom>
          <a:noFill/>
          <a:ln w="9525">
            <a:solidFill>
              <a:schemeClr val="tx1"/>
            </a:solidFill>
            <a:round/>
            <a:headEnd/>
            <a:tailEnd/>
          </a:ln>
          <a:effectLst/>
        </p:spPr>
      </p:cxnSp>
      <p:cxnSp>
        <p:nvCxnSpPr>
          <p:cNvPr id="125" name="AutoShape 164"/>
          <p:cNvCxnSpPr>
            <a:cxnSpLocks noChangeShapeType="1"/>
            <a:stCxn id="113" idx="1"/>
            <a:endCxn id="122" idx="5"/>
          </p:cNvCxnSpPr>
          <p:nvPr/>
        </p:nvCxnSpPr>
        <p:spPr bwMode="auto">
          <a:xfrm flipH="1" flipV="1">
            <a:off x="6357938" y="4283075"/>
            <a:ext cx="166687" cy="311150"/>
          </a:xfrm>
          <a:prstGeom prst="straightConnector1">
            <a:avLst/>
          </a:prstGeom>
          <a:noFill/>
          <a:ln w="9525">
            <a:solidFill>
              <a:schemeClr val="tx1"/>
            </a:solidFill>
            <a:round/>
            <a:headEnd/>
            <a:tailEnd/>
          </a:ln>
          <a:effectLst/>
        </p:spPr>
      </p:cxnSp>
      <p:cxnSp>
        <p:nvCxnSpPr>
          <p:cNvPr id="126" name="AutoShape 165"/>
          <p:cNvCxnSpPr>
            <a:cxnSpLocks noChangeShapeType="1"/>
            <a:stCxn id="111" idx="2"/>
            <a:endCxn id="122" idx="6"/>
          </p:cNvCxnSpPr>
          <p:nvPr/>
        </p:nvCxnSpPr>
        <p:spPr bwMode="auto">
          <a:xfrm flipH="1" flipV="1">
            <a:off x="6369050" y="4259263"/>
            <a:ext cx="287338" cy="71437"/>
          </a:xfrm>
          <a:prstGeom prst="straightConnector1">
            <a:avLst/>
          </a:prstGeom>
          <a:noFill/>
          <a:ln w="9525">
            <a:solidFill>
              <a:schemeClr val="tx1"/>
            </a:solidFill>
            <a:round/>
            <a:headEnd/>
            <a:tailEnd/>
          </a:ln>
          <a:effectLst/>
        </p:spPr>
      </p:cxnSp>
      <p:cxnSp>
        <p:nvCxnSpPr>
          <p:cNvPr id="127" name="AutoShape 166"/>
          <p:cNvCxnSpPr>
            <a:cxnSpLocks noChangeShapeType="1"/>
            <a:stCxn id="112" idx="2"/>
            <a:endCxn id="109" idx="5"/>
          </p:cNvCxnSpPr>
          <p:nvPr/>
        </p:nvCxnSpPr>
        <p:spPr bwMode="auto">
          <a:xfrm flipH="1" flipV="1">
            <a:off x="6716713" y="4067175"/>
            <a:ext cx="301625" cy="47625"/>
          </a:xfrm>
          <a:prstGeom prst="straightConnector1">
            <a:avLst/>
          </a:prstGeom>
          <a:noFill/>
          <a:ln w="9525">
            <a:solidFill>
              <a:schemeClr val="tx1"/>
            </a:solidFill>
            <a:round/>
            <a:headEnd/>
            <a:tailEnd/>
          </a:ln>
          <a:effectLst/>
        </p:spPr>
      </p:cxnSp>
      <p:cxnSp>
        <p:nvCxnSpPr>
          <p:cNvPr id="128" name="AutoShape 167"/>
          <p:cNvCxnSpPr>
            <a:cxnSpLocks noChangeShapeType="1"/>
            <a:stCxn id="117" idx="3"/>
            <a:endCxn id="109" idx="1"/>
          </p:cNvCxnSpPr>
          <p:nvPr/>
        </p:nvCxnSpPr>
        <p:spPr bwMode="auto">
          <a:xfrm flipH="1">
            <a:off x="6667500" y="3778250"/>
            <a:ext cx="215900" cy="239713"/>
          </a:xfrm>
          <a:prstGeom prst="straightConnector1">
            <a:avLst/>
          </a:prstGeom>
          <a:noFill/>
          <a:ln w="9525">
            <a:solidFill>
              <a:schemeClr val="tx1"/>
            </a:solidFill>
            <a:round/>
            <a:headEnd/>
            <a:tailEnd/>
          </a:ln>
          <a:effectLst/>
        </p:spPr>
      </p:cxnSp>
      <p:cxnSp>
        <p:nvCxnSpPr>
          <p:cNvPr id="129" name="AutoShape 168"/>
          <p:cNvCxnSpPr>
            <a:cxnSpLocks noChangeShapeType="1"/>
            <a:stCxn id="109" idx="3"/>
            <a:endCxn id="122" idx="0"/>
          </p:cNvCxnSpPr>
          <p:nvPr/>
        </p:nvCxnSpPr>
        <p:spPr bwMode="auto">
          <a:xfrm flipH="1">
            <a:off x="6334125" y="4067175"/>
            <a:ext cx="333375" cy="155575"/>
          </a:xfrm>
          <a:prstGeom prst="straightConnector1">
            <a:avLst/>
          </a:prstGeom>
          <a:noFill/>
          <a:ln w="9525">
            <a:solidFill>
              <a:schemeClr val="tx1"/>
            </a:solidFill>
            <a:round/>
            <a:headEnd/>
            <a:tailEnd/>
          </a:ln>
          <a:effectLst/>
        </p:spPr>
      </p:cxnSp>
      <p:cxnSp>
        <p:nvCxnSpPr>
          <p:cNvPr id="130" name="AutoShape 169"/>
          <p:cNvCxnSpPr>
            <a:cxnSpLocks noChangeShapeType="1"/>
            <a:stCxn id="110" idx="4"/>
            <a:endCxn id="121" idx="7"/>
          </p:cNvCxnSpPr>
          <p:nvPr/>
        </p:nvCxnSpPr>
        <p:spPr bwMode="auto">
          <a:xfrm flipH="1">
            <a:off x="6286500" y="3717925"/>
            <a:ext cx="190500" cy="155575"/>
          </a:xfrm>
          <a:prstGeom prst="straightConnector1">
            <a:avLst/>
          </a:prstGeom>
          <a:noFill/>
          <a:ln w="9525">
            <a:solidFill>
              <a:schemeClr val="tx1"/>
            </a:solidFill>
            <a:round/>
            <a:headEnd/>
            <a:tailEnd/>
          </a:ln>
          <a:effectLst/>
        </p:spPr>
      </p:cxnSp>
      <p:cxnSp>
        <p:nvCxnSpPr>
          <p:cNvPr id="131" name="AutoShape 170"/>
          <p:cNvCxnSpPr>
            <a:cxnSpLocks noChangeShapeType="1"/>
            <a:stCxn id="121" idx="3"/>
            <a:endCxn id="122" idx="1"/>
          </p:cNvCxnSpPr>
          <p:nvPr/>
        </p:nvCxnSpPr>
        <p:spPr bwMode="auto">
          <a:xfrm>
            <a:off x="6237288" y="3922713"/>
            <a:ext cx="71437" cy="311150"/>
          </a:xfrm>
          <a:prstGeom prst="straightConnector1">
            <a:avLst/>
          </a:prstGeom>
          <a:noFill/>
          <a:ln w="9525">
            <a:solidFill>
              <a:schemeClr val="tx1"/>
            </a:solidFill>
            <a:round/>
            <a:headEnd/>
            <a:tailEnd/>
          </a:ln>
          <a:effectLst/>
        </p:spPr>
      </p:cxnSp>
      <p:cxnSp>
        <p:nvCxnSpPr>
          <p:cNvPr id="132" name="AutoShape 171"/>
          <p:cNvCxnSpPr>
            <a:cxnSpLocks noChangeShapeType="1"/>
            <a:stCxn id="114" idx="4"/>
            <a:endCxn id="121" idx="1"/>
          </p:cNvCxnSpPr>
          <p:nvPr/>
        </p:nvCxnSpPr>
        <p:spPr bwMode="auto">
          <a:xfrm>
            <a:off x="5973763" y="3646488"/>
            <a:ext cx="263525" cy="227012"/>
          </a:xfrm>
          <a:prstGeom prst="straightConnector1">
            <a:avLst/>
          </a:prstGeom>
          <a:noFill/>
          <a:ln w="9525">
            <a:solidFill>
              <a:schemeClr val="tx1"/>
            </a:solidFill>
            <a:round/>
            <a:headEnd/>
            <a:tailEnd/>
          </a:ln>
          <a:effectLst/>
        </p:spPr>
      </p:cxnSp>
      <p:cxnSp>
        <p:nvCxnSpPr>
          <p:cNvPr id="133" name="AutoShape 172"/>
          <p:cNvCxnSpPr>
            <a:cxnSpLocks noChangeShapeType="1"/>
            <a:stCxn id="107" idx="4"/>
            <a:endCxn id="108" idx="1"/>
          </p:cNvCxnSpPr>
          <p:nvPr/>
        </p:nvCxnSpPr>
        <p:spPr bwMode="auto">
          <a:xfrm>
            <a:off x="5613400" y="4078288"/>
            <a:ext cx="190500" cy="155575"/>
          </a:xfrm>
          <a:prstGeom prst="straightConnector1">
            <a:avLst/>
          </a:prstGeom>
          <a:noFill/>
          <a:ln w="9525">
            <a:solidFill>
              <a:schemeClr val="tx1"/>
            </a:solidFill>
            <a:round/>
            <a:headEnd/>
            <a:tailEnd/>
          </a:ln>
          <a:effectLst/>
        </p:spPr>
      </p:cxnSp>
      <p:cxnSp>
        <p:nvCxnSpPr>
          <p:cNvPr id="134" name="AutoShape 173"/>
          <p:cNvCxnSpPr>
            <a:cxnSpLocks noChangeShapeType="1"/>
            <a:stCxn id="118" idx="6"/>
            <a:endCxn id="119" idx="2"/>
          </p:cNvCxnSpPr>
          <p:nvPr/>
        </p:nvCxnSpPr>
        <p:spPr bwMode="auto">
          <a:xfrm flipV="1">
            <a:off x="5576888" y="4546600"/>
            <a:ext cx="431800" cy="139700"/>
          </a:xfrm>
          <a:prstGeom prst="straightConnector1">
            <a:avLst/>
          </a:prstGeom>
          <a:noFill/>
          <a:ln w="9525">
            <a:solidFill>
              <a:schemeClr val="tx1"/>
            </a:solidFill>
            <a:round/>
            <a:headEnd/>
            <a:tailEnd/>
          </a:ln>
          <a:effectLst/>
        </p:spPr>
      </p:cxnSp>
      <p:cxnSp>
        <p:nvCxnSpPr>
          <p:cNvPr id="135" name="AutoShape 174"/>
          <p:cNvCxnSpPr>
            <a:cxnSpLocks noChangeShapeType="1"/>
            <a:stCxn id="120" idx="0"/>
            <a:endCxn id="119" idx="4"/>
          </p:cNvCxnSpPr>
          <p:nvPr/>
        </p:nvCxnSpPr>
        <p:spPr bwMode="auto">
          <a:xfrm flipV="1">
            <a:off x="5829300" y="4581525"/>
            <a:ext cx="215900" cy="217488"/>
          </a:xfrm>
          <a:prstGeom prst="straightConnector1">
            <a:avLst/>
          </a:prstGeom>
          <a:noFill/>
          <a:ln w="9525">
            <a:solidFill>
              <a:schemeClr val="tx1"/>
            </a:solidFill>
            <a:round/>
            <a:headEnd/>
            <a:tailEnd/>
          </a:ln>
          <a:effectLst/>
        </p:spPr>
      </p:cxnSp>
      <p:cxnSp>
        <p:nvCxnSpPr>
          <p:cNvPr id="136" name="AutoShape 175"/>
          <p:cNvCxnSpPr>
            <a:cxnSpLocks noChangeShapeType="1"/>
            <a:stCxn id="119" idx="7"/>
            <a:endCxn id="122" idx="3"/>
          </p:cNvCxnSpPr>
          <p:nvPr/>
        </p:nvCxnSpPr>
        <p:spPr bwMode="auto">
          <a:xfrm flipV="1">
            <a:off x="6069013" y="4283075"/>
            <a:ext cx="239712" cy="238125"/>
          </a:xfrm>
          <a:prstGeom prst="straightConnector1">
            <a:avLst/>
          </a:prstGeom>
          <a:noFill/>
          <a:ln w="9525">
            <a:solidFill>
              <a:schemeClr val="tx1"/>
            </a:solidFill>
            <a:round/>
            <a:headEnd/>
            <a:tailEnd/>
          </a:ln>
          <a:effectLst/>
        </p:spPr>
      </p:cxnSp>
      <p:cxnSp>
        <p:nvCxnSpPr>
          <p:cNvPr id="137" name="AutoShape 176"/>
          <p:cNvCxnSpPr>
            <a:cxnSpLocks noChangeShapeType="1"/>
            <a:stCxn id="108" idx="5"/>
            <a:endCxn id="122" idx="2"/>
          </p:cNvCxnSpPr>
          <p:nvPr/>
        </p:nvCxnSpPr>
        <p:spPr bwMode="auto">
          <a:xfrm flipV="1">
            <a:off x="5853113" y="4259263"/>
            <a:ext cx="444500" cy="23812"/>
          </a:xfrm>
          <a:prstGeom prst="straightConnector1">
            <a:avLst/>
          </a:prstGeom>
          <a:noFill/>
          <a:ln w="9525">
            <a:solidFill>
              <a:schemeClr val="tx1"/>
            </a:solidFill>
            <a:round/>
            <a:headEnd/>
            <a:tailEnd/>
          </a:ln>
          <a:effectLst/>
        </p:spPr>
      </p:cxnSp>
      <p:sp>
        <p:nvSpPr>
          <p:cNvPr id="138" name="Oval 209"/>
          <p:cNvSpPr>
            <a:spLocks noChangeArrowheads="1"/>
          </p:cNvSpPr>
          <p:nvPr/>
        </p:nvSpPr>
        <p:spPr bwMode="auto">
          <a:xfrm>
            <a:off x="70199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39" name="Oval 210"/>
          <p:cNvSpPr>
            <a:spLocks noChangeArrowheads="1"/>
          </p:cNvSpPr>
          <p:nvPr/>
        </p:nvSpPr>
        <p:spPr bwMode="auto">
          <a:xfrm>
            <a:off x="7235825" y="5311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0" name="Oval 211"/>
          <p:cNvSpPr>
            <a:spLocks noChangeArrowheads="1"/>
          </p:cNvSpPr>
          <p:nvPr/>
        </p:nvSpPr>
        <p:spPr bwMode="auto">
          <a:xfrm>
            <a:off x="8099425" y="50958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1" name="Oval 212"/>
          <p:cNvSpPr>
            <a:spLocks noChangeArrowheads="1"/>
          </p:cNvSpPr>
          <p:nvPr/>
        </p:nvSpPr>
        <p:spPr bwMode="auto">
          <a:xfrm>
            <a:off x="7883525" y="47355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2" name="Oval 213"/>
          <p:cNvSpPr>
            <a:spLocks noChangeArrowheads="1"/>
          </p:cNvSpPr>
          <p:nvPr/>
        </p:nvSpPr>
        <p:spPr bwMode="auto">
          <a:xfrm>
            <a:off x="8099425" y="53832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3" name="Oval 214"/>
          <p:cNvSpPr>
            <a:spLocks noChangeArrowheads="1"/>
          </p:cNvSpPr>
          <p:nvPr/>
        </p:nvSpPr>
        <p:spPr bwMode="auto">
          <a:xfrm>
            <a:off x="8461375" y="51673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4" name="Oval 215"/>
          <p:cNvSpPr>
            <a:spLocks noChangeArrowheads="1"/>
          </p:cNvSpPr>
          <p:nvPr/>
        </p:nvSpPr>
        <p:spPr bwMode="auto">
          <a:xfrm>
            <a:off x="7956550" y="5672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5" name="Oval 216"/>
          <p:cNvSpPr>
            <a:spLocks noChangeArrowheads="1"/>
          </p:cNvSpPr>
          <p:nvPr/>
        </p:nvSpPr>
        <p:spPr bwMode="auto">
          <a:xfrm>
            <a:off x="7380288" y="46640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6" name="Oval 217"/>
          <p:cNvSpPr>
            <a:spLocks noChangeArrowheads="1"/>
          </p:cNvSpPr>
          <p:nvPr/>
        </p:nvSpPr>
        <p:spPr bwMode="auto">
          <a:xfrm>
            <a:off x="8459788" y="5743575"/>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7" name="Oval 218"/>
          <p:cNvSpPr>
            <a:spLocks noChangeArrowheads="1"/>
          </p:cNvSpPr>
          <p:nvPr/>
        </p:nvSpPr>
        <p:spPr bwMode="auto">
          <a:xfrm>
            <a:off x="7883525" y="60309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8" name="Oval 219"/>
          <p:cNvSpPr>
            <a:spLocks noChangeArrowheads="1"/>
          </p:cNvSpPr>
          <p:nvPr/>
        </p:nvSpPr>
        <p:spPr bwMode="auto">
          <a:xfrm>
            <a:off x="8315325" y="480695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49" name="Oval 220"/>
          <p:cNvSpPr>
            <a:spLocks noChangeArrowheads="1"/>
          </p:cNvSpPr>
          <p:nvPr/>
        </p:nvSpPr>
        <p:spPr bwMode="auto">
          <a:xfrm>
            <a:off x="6948488" y="55991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0" name="Oval 221"/>
          <p:cNvSpPr>
            <a:spLocks noChangeArrowheads="1"/>
          </p:cNvSpPr>
          <p:nvPr/>
        </p:nvSpPr>
        <p:spPr bwMode="auto">
          <a:xfrm>
            <a:off x="7451725" y="559911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1" name="Oval 222"/>
          <p:cNvSpPr>
            <a:spLocks noChangeArrowheads="1"/>
          </p:cNvSpPr>
          <p:nvPr/>
        </p:nvSpPr>
        <p:spPr bwMode="auto">
          <a:xfrm>
            <a:off x="7235825" y="5888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2" name="Oval 223"/>
          <p:cNvSpPr>
            <a:spLocks noChangeArrowheads="1"/>
          </p:cNvSpPr>
          <p:nvPr/>
        </p:nvSpPr>
        <p:spPr bwMode="auto">
          <a:xfrm>
            <a:off x="7669213" y="4951413"/>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53" name="Oval 224"/>
          <p:cNvSpPr>
            <a:spLocks noChangeArrowheads="1"/>
          </p:cNvSpPr>
          <p:nvPr/>
        </p:nvSpPr>
        <p:spPr bwMode="auto">
          <a:xfrm>
            <a:off x="7740650" y="5311775"/>
            <a:ext cx="71438" cy="71438"/>
          </a:xfrm>
          <a:prstGeom prst="ellipse">
            <a:avLst/>
          </a:prstGeom>
          <a:solidFill>
            <a:srgbClr val="CC99FF"/>
          </a:solidFill>
          <a:ln w="9525">
            <a:solidFill>
              <a:schemeClr val="tx1"/>
            </a:solidFill>
            <a:round/>
            <a:headEnd/>
            <a:tailEnd/>
          </a:ln>
          <a:effectLst/>
        </p:spPr>
        <p:txBody>
          <a:bodyPr wrap="none" anchor="ctr"/>
          <a:lstStyle/>
          <a:p>
            <a:endParaRPr lang="en-GB"/>
          </a:p>
        </p:txBody>
      </p:sp>
      <p:cxnSp>
        <p:nvCxnSpPr>
          <p:cNvPr id="154" name="AutoShape 225"/>
          <p:cNvCxnSpPr>
            <a:cxnSpLocks noChangeShapeType="1"/>
            <a:stCxn id="147" idx="2"/>
            <a:endCxn id="144" idx="5"/>
          </p:cNvCxnSpPr>
          <p:nvPr/>
        </p:nvCxnSpPr>
        <p:spPr bwMode="auto">
          <a:xfrm flipV="1">
            <a:off x="7883525" y="5732463"/>
            <a:ext cx="133350" cy="334962"/>
          </a:xfrm>
          <a:prstGeom prst="straightConnector1">
            <a:avLst/>
          </a:prstGeom>
          <a:noFill/>
          <a:ln w="9525">
            <a:solidFill>
              <a:schemeClr val="tx1"/>
            </a:solidFill>
            <a:round/>
            <a:headEnd/>
            <a:tailEnd/>
          </a:ln>
          <a:effectLst/>
        </p:spPr>
      </p:cxnSp>
      <p:cxnSp>
        <p:nvCxnSpPr>
          <p:cNvPr id="155" name="AutoShape 226"/>
          <p:cNvCxnSpPr>
            <a:cxnSpLocks noChangeShapeType="1"/>
            <a:stCxn id="146" idx="2"/>
            <a:endCxn id="144" idx="6"/>
          </p:cNvCxnSpPr>
          <p:nvPr/>
        </p:nvCxnSpPr>
        <p:spPr bwMode="auto">
          <a:xfrm flipH="1" flipV="1">
            <a:off x="8027988" y="5708650"/>
            <a:ext cx="431800" cy="71438"/>
          </a:xfrm>
          <a:prstGeom prst="straightConnector1">
            <a:avLst/>
          </a:prstGeom>
          <a:noFill/>
          <a:ln w="9525">
            <a:solidFill>
              <a:schemeClr val="tx1"/>
            </a:solidFill>
            <a:round/>
            <a:headEnd/>
            <a:tailEnd/>
          </a:ln>
          <a:effectLst/>
        </p:spPr>
      </p:cxnSp>
      <p:cxnSp>
        <p:nvCxnSpPr>
          <p:cNvPr id="156" name="AutoShape 227"/>
          <p:cNvCxnSpPr>
            <a:cxnSpLocks noChangeShapeType="1"/>
            <a:stCxn id="144" idx="1"/>
            <a:endCxn id="153" idx="5"/>
          </p:cNvCxnSpPr>
          <p:nvPr/>
        </p:nvCxnSpPr>
        <p:spPr bwMode="auto">
          <a:xfrm flipH="1" flipV="1">
            <a:off x="7800975" y="5372100"/>
            <a:ext cx="166688" cy="311150"/>
          </a:xfrm>
          <a:prstGeom prst="straightConnector1">
            <a:avLst/>
          </a:prstGeom>
          <a:noFill/>
          <a:ln w="9525">
            <a:solidFill>
              <a:schemeClr val="tx1"/>
            </a:solidFill>
            <a:round/>
            <a:headEnd/>
            <a:tailEnd/>
          </a:ln>
          <a:effectLst/>
        </p:spPr>
      </p:cxnSp>
      <p:cxnSp>
        <p:nvCxnSpPr>
          <p:cNvPr id="157" name="AutoShape 228"/>
          <p:cNvCxnSpPr>
            <a:cxnSpLocks noChangeShapeType="1"/>
            <a:stCxn id="142" idx="2"/>
            <a:endCxn id="153" idx="6"/>
          </p:cNvCxnSpPr>
          <p:nvPr/>
        </p:nvCxnSpPr>
        <p:spPr bwMode="auto">
          <a:xfrm flipH="1" flipV="1">
            <a:off x="7812088" y="5348288"/>
            <a:ext cx="287337" cy="71437"/>
          </a:xfrm>
          <a:prstGeom prst="straightConnector1">
            <a:avLst/>
          </a:prstGeom>
          <a:noFill/>
          <a:ln w="9525">
            <a:solidFill>
              <a:schemeClr val="tx1"/>
            </a:solidFill>
            <a:round/>
            <a:headEnd/>
            <a:tailEnd/>
          </a:ln>
          <a:effectLst/>
        </p:spPr>
      </p:cxnSp>
      <p:cxnSp>
        <p:nvCxnSpPr>
          <p:cNvPr id="158" name="AutoShape 229"/>
          <p:cNvCxnSpPr>
            <a:cxnSpLocks noChangeShapeType="1"/>
            <a:stCxn id="143" idx="2"/>
            <a:endCxn id="140" idx="5"/>
          </p:cNvCxnSpPr>
          <p:nvPr/>
        </p:nvCxnSpPr>
        <p:spPr bwMode="auto">
          <a:xfrm flipH="1" flipV="1">
            <a:off x="8159750" y="5156200"/>
            <a:ext cx="301625" cy="47625"/>
          </a:xfrm>
          <a:prstGeom prst="straightConnector1">
            <a:avLst/>
          </a:prstGeom>
          <a:noFill/>
          <a:ln w="9525">
            <a:solidFill>
              <a:schemeClr val="tx1"/>
            </a:solidFill>
            <a:round/>
            <a:headEnd/>
            <a:tailEnd/>
          </a:ln>
          <a:effectLst/>
        </p:spPr>
      </p:cxnSp>
      <p:cxnSp>
        <p:nvCxnSpPr>
          <p:cNvPr id="159" name="AutoShape 230"/>
          <p:cNvCxnSpPr>
            <a:cxnSpLocks noChangeShapeType="1"/>
            <a:stCxn id="148" idx="3"/>
            <a:endCxn id="140" idx="1"/>
          </p:cNvCxnSpPr>
          <p:nvPr/>
        </p:nvCxnSpPr>
        <p:spPr bwMode="auto">
          <a:xfrm flipH="1">
            <a:off x="8110538" y="4867275"/>
            <a:ext cx="215900" cy="239713"/>
          </a:xfrm>
          <a:prstGeom prst="straightConnector1">
            <a:avLst/>
          </a:prstGeom>
          <a:noFill/>
          <a:ln w="9525">
            <a:solidFill>
              <a:schemeClr val="tx1"/>
            </a:solidFill>
            <a:round/>
            <a:headEnd/>
            <a:tailEnd/>
          </a:ln>
          <a:effectLst/>
        </p:spPr>
      </p:cxnSp>
      <p:cxnSp>
        <p:nvCxnSpPr>
          <p:cNvPr id="160" name="AutoShape 231"/>
          <p:cNvCxnSpPr>
            <a:cxnSpLocks noChangeShapeType="1"/>
            <a:stCxn id="140" idx="3"/>
            <a:endCxn id="153" idx="0"/>
          </p:cNvCxnSpPr>
          <p:nvPr/>
        </p:nvCxnSpPr>
        <p:spPr bwMode="auto">
          <a:xfrm flipH="1">
            <a:off x="7777163" y="5156200"/>
            <a:ext cx="333375" cy="155575"/>
          </a:xfrm>
          <a:prstGeom prst="straightConnector1">
            <a:avLst/>
          </a:prstGeom>
          <a:noFill/>
          <a:ln w="9525">
            <a:solidFill>
              <a:schemeClr val="tx1"/>
            </a:solidFill>
            <a:round/>
            <a:headEnd/>
            <a:tailEnd/>
          </a:ln>
          <a:effectLst/>
        </p:spPr>
      </p:cxnSp>
      <p:cxnSp>
        <p:nvCxnSpPr>
          <p:cNvPr id="161" name="AutoShape 232"/>
          <p:cNvCxnSpPr>
            <a:cxnSpLocks noChangeShapeType="1"/>
            <a:stCxn id="141" idx="4"/>
            <a:endCxn id="152" idx="7"/>
          </p:cNvCxnSpPr>
          <p:nvPr/>
        </p:nvCxnSpPr>
        <p:spPr bwMode="auto">
          <a:xfrm flipH="1">
            <a:off x="7729538" y="4806950"/>
            <a:ext cx="190500" cy="155575"/>
          </a:xfrm>
          <a:prstGeom prst="straightConnector1">
            <a:avLst/>
          </a:prstGeom>
          <a:noFill/>
          <a:ln w="9525">
            <a:solidFill>
              <a:schemeClr val="tx1"/>
            </a:solidFill>
            <a:round/>
            <a:headEnd/>
            <a:tailEnd/>
          </a:ln>
          <a:effectLst/>
        </p:spPr>
      </p:cxnSp>
      <p:cxnSp>
        <p:nvCxnSpPr>
          <p:cNvPr id="162" name="AutoShape 233"/>
          <p:cNvCxnSpPr>
            <a:cxnSpLocks noChangeShapeType="1"/>
            <a:stCxn id="152" idx="3"/>
            <a:endCxn id="153" idx="1"/>
          </p:cNvCxnSpPr>
          <p:nvPr/>
        </p:nvCxnSpPr>
        <p:spPr bwMode="auto">
          <a:xfrm>
            <a:off x="7680325" y="5011738"/>
            <a:ext cx="71438" cy="311150"/>
          </a:xfrm>
          <a:prstGeom prst="straightConnector1">
            <a:avLst/>
          </a:prstGeom>
          <a:noFill/>
          <a:ln w="9525">
            <a:solidFill>
              <a:schemeClr val="tx1"/>
            </a:solidFill>
            <a:round/>
            <a:headEnd/>
            <a:tailEnd/>
          </a:ln>
          <a:effectLst/>
        </p:spPr>
      </p:cxnSp>
      <p:cxnSp>
        <p:nvCxnSpPr>
          <p:cNvPr id="163" name="AutoShape 234"/>
          <p:cNvCxnSpPr>
            <a:cxnSpLocks noChangeShapeType="1"/>
            <a:stCxn id="145" idx="4"/>
            <a:endCxn id="152" idx="1"/>
          </p:cNvCxnSpPr>
          <p:nvPr/>
        </p:nvCxnSpPr>
        <p:spPr bwMode="auto">
          <a:xfrm>
            <a:off x="7416800" y="4735513"/>
            <a:ext cx="263525" cy="227012"/>
          </a:xfrm>
          <a:prstGeom prst="straightConnector1">
            <a:avLst/>
          </a:prstGeom>
          <a:noFill/>
          <a:ln w="9525">
            <a:solidFill>
              <a:schemeClr val="tx1"/>
            </a:solidFill>
            <a:round/>
            <a:headEnd/>
            <a:tailEnd/>
          </a:ln>
          <a:effectLst/>
        </p:spPr>
      </p:cxnSp>
      <p:cxnSp>
        <p:nvCxnSpPr>
          <p:cNvPr id="164" name="AutoShape 235"/>
          <p:cNvCxnSpPr>
            <a:cxnSpLocks noChangeShapeType="1"/>
            <a:stCxn id="138" idx="4"/>
            <a:endCxn id="139" idx="1"/>
          </p:cNvCxnSpPr>
          <p:nvPr/>
        </p:nvCxnSpPr>
        <p:spPr bwMode="auto">
          <a:xfrm>
            <a:off x="7056438" y="5167313"/>
            <a:ext cx="190500" cy="155575"/>
          </a:xfrm>
          <a:prstGeom prst="straightConnector1">
            <a:avLst/>
          </a:prstGeom>
          <a:noFill/>
          <a:ln w="9525">
            <a:solidFill>
              <a:schemeClr val="tx1"/>
            </a:solidFill>
            <a:round/>
            <a:headEnd/>
            <a:tailEnd/>
          </a:ln>
          <a:effectLst/>
        </p:spPr>
      </p:cxnSp>
      <p:cxnSp>
        <p:nvCxnSpPr>
          <p:cNvPr id="165" name="AutoShape 236"/>
          <p:cNvCxnSpPr>
            <a:cxnSpLocks noChangeShapeType="1"/>
            <a:stCxn id="149" idx="6"/>
            <a:endCxn id="150" idx="2"/>
          </p:cNvCxnSpPr>
          <p:nvPr/>
        </p:nvCxnSpPr>
        <p:spPr bwMode="auto">
          <a:xfrm>
            <a:off x="7019925" y="5635625"/>
            <a:ext cx="431800" cy="0"/>
          </a:xfrm>
          <a:prstGeom prst="straightConnector1">
            <a:avLst/>
          </a:prstGeom>
          <a:noFill/>
          <a:ln w="9525">
            <a:solidFill>
              <a:schemeClr val="tx1"/>
            </a:solidFill>
            <a:round/>
            <a:headEnd/>
            <a:tailEnd/>
          </a:ln>
          <a:effectLst/>
        </p:spPr>
      </p:cxnSp>
      <p:cxnSp>
        <p:nvCxnSpPr>
          <p:cNvPr id="166" name="AutoShape 237"/>
          <p:cNvCxnSpPr>
            <a:cxnSpLocks noChangeShapeType="1"/>
            <a:stCxn id="151" idx="0"/>
            <a:endCxn id="150" idx="4"/>
          </p:cNvCxnSpPr>
          <p:nvPr/>
        </p:nvCxnSpPr>
        <p:spPr bwMode="auto">
          <a:xfrm flipV="1">
            <a:off x="7272338" y="5670550"/>
            <a:ext cx="215900" cy="217488"/>
          </a:xfrm>
          <a:prstGeom prst="straightConnector1">
            <a:avLst/>
          </a:prstGeom>
          <a:noFill/>
          <a:ln w="9525">
            <a:solidFill>
              <a:schemeClr val="tx1"/>
            </a:solidFill>
            <a:round/>
            <a:headEnd/>
            <a:tailEnd/>
          </a:ln>
          <a:effectLst/>
        </p:spPr>
      </p:cxnSp>
      <p:cxnSp>
        <p:nvCxnSpPr>
          <p:cNvPr id="167" name="AutoShape 238"/>
          <p:cNvCxnSpPr>
            <a:cxnSpLocks noChangeShapeType="1"/>
            <a:stCxn id="150" idx="7"/>
            <a:endCxn id="153" idx="3"/>
          </p:cNvCxnSpPr>
          <p:nvPr/>
        </p:nvCxnSpPr>
        <p:spPr bwMode="auto">
          <a:xfrm flipV="1">
            <a:off x="7512050" y="5372100"/>
            <a:ext cx="239713" cy="238125"/>
          </a:xfrm>
          <a:prstGeom prst="straightConnector1">
            <a:avLst/>
          </a:prstGeom>
          <a:noFill/>
          <a:ln w="9525">
            <a:solidFill>
              <a:schemeClr val="tx1"/>
            </a:solidFill>
            <a:round/>
            <a:headEnd/>
            <a:tailEnd/>
          </a:ln>
          <a:effectLst/>
        </p:spPr>
      </p:cxnSp>
      <p:cxnSp>
        <p:nvCxnSpPr>
          <p:cNvPr id="168" name="AutoShape 239"/>
          <p:cNvCxnSpPr>
            <a:cxnSpLocks noChangeShapeType="1"/>
            <a:stCxn id="139" idx="5"/>
            <a:endCxn id="153" idx="2"/>
          </p:cNvCxnSpPr>
          <p:nvPr/>
        </p:nvCxnSpPr>
        <p:spPr bwMode="auto">
          <a:xfrm flipV="1">
            <a:off x="7296150" y="5348288"/>
            <a:ext cx="444500" cy="23812"/>
          </a:xfrm>
          <a:prstGeom prst="straightConnector1">
            <a:avLst/>
          </a:prstGeom>
          <a:noFill/>
          <a:ln w="9525">
            <a:solidFill>
              <a:schemeClr val="tx1"/>
            </a:solidFill>
            <a:round/>
            <a:headEnd/>
            <a:tailEnd/>
          </a:ln>
          <a:effectLst/>
        </p:spPr>
      </p:cxnSp>
      <p:sp>
        <p:nvSpPr>
          <p:cNvPr id="169" name="Oval 240"/>
          <p:cNvSpPr>
            <a:spLocks noChangeArrowheads="1"/>
          </p:cNvSpPr>
          <p:nvPr/>
        </p:nvSpPr>
        <p:spPr bwMode="auto">
          <a:xfrm>
            <a:off x="73755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0" name="Oval 241"/>
          <p:cNvSpPr>
            <a:spLocks noChangeArrowheads="1"/>
          </p:cNvSpPr>
          <p:nvPr/>
        </p:nvSpPr>
        <p:spPr bwMode="auto">
          <a:xfrm>
            <a:off x="7591425" y="36576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1" name="Oval 242"/>
          <p:cNvSpPr>
            <a:spLocks noChangeArrowheads="1"/>
          </p:cNvSpPr>
          <p:nvPr/>
        </p:nvSpPr>
        <p:spPr bwMode="auto">
          <a:xfrm>
            <a:off x="8455025" y="3441700"/>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2" name="Oval 243"/>
          <p:cNvSpPr>
            <a:spLocks noChangeArrowheads="1"/>
          </p:cNvSpPr>
          <p:nvPr/>
        </p:nvSpPr>
        <p:spPr bwMode="auto">
          <a:xfrm>
            <a:off x="8239125" y="30813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3" name="Oval 244"/>
          <p:cNvSpPr>
            <a:spLocks noChangeArrowheads="1"/>
          </p:cNvSpPr>
          <p:nvPr/>
        </p:nvSpPr>
        <p:spPr bwMode="auto">
          <a:xfrm>
            <a:off x="8455025" y="37290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4" name="Oval 245"/>
          <p:cNvSpPr>
            <a:spLocks noChangeArrowheads="1"/>
          </p:cNvSpPr>
          <p:nvPr/>
        </p:nvSpPr>
        <p:spPr bwMode="auto">
          <a:xfrm>
            <a:off x="8816975" y="35131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5" name="Oval 246"/>
          <p:cNvSpPr>
            <a:spLocks noChangeArrowheads="1"/>
          </p:cNvSpPr>
          <p:nvPr/>
        </p:nvSpPr>
        <p:spPr bwMode="auto">
          <a:xfrm>
            <a:off x="8312150" y="40179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6" name="Oval 247"/>
          <p:cNvSpPr>
            <a:spLocks noChangeArrowheads="1"/>
          </p:cNvSpPr>
          <p:nvPr/>
        </p:nvSpPr>
        <p:spPr bwMode="auto">
          <a:xfrm>
            <a:off x="7735888" y="30099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7" name="Oval 248"/>
          <p:cNvSpPr>
            <a:spLocks noChangeArrowheads="1"/>
          </p:cNvSpPr>
          <p:nvPr/>
        </p:nvSpPr>
        <p:spPr bwMode="auto">
          <a:xfrm>
            <a:off x="8815388" y="4089400"/>
            <a:ext cx="71437"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8" name="Oval 249"/>
          <p:cNvSpPr>
            <a:spLocks noChangeArrowheads="1"/>
          </p:cNvSpPr>
          <p:nvPr/>
        </p:nvSpPr>
        <p:spPr bwMode="auto">
          <a:xfrm>
            <a:off x="8239125" y="43767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79" name="Oval 250"/>
          <p:cNvSpPr>
            <a:spLocks noChangeArrowheads="1"/>
          </p:cNvSpPr>
          <p:nvPr/>
        </p:nvSpPr>
        <p:spPr bwMode="auto">
          <a:xfrm>
            <a:off x="8670925" y="3152775"/>
            <a:ext cx="71438" cy="71438"/>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0" name="Oval 251"/>
          <p:cNvSpPr>
            <a:spLocks noChangeArrowheads="1"/>
          </p:cNvSpPr>
          <p:nvPr/>
        </p:nvSpPr>
        <p:spPr bwMode="auto">
          <a:xfrm>
            <a:off x="7304088" y="39449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1" name="Oval 252"/>
          <p:cNvSpPr>
            <a:spLocks noChangeArrowheads="1"/>
          </p:cNvSpPr>
          <p:nvPr/>
        </p:nvSpPr>
        <p:spPr bwMode="auto">
          <a:xfrm>
            <a:off x="7807325" y="3944938"/>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2" name="Oval 253"/>
          <p:cNvSpPr>
            <a:spLocks noChangeArrowheads="1"/>
          </p:cNvSpPr>
          <p:nvPr/>
        </p:nvSpPr>
        <p:spPr bwMode="auto">
          <a:xfrm>
            <a:off x="7591425" y="4233863"/>
            <a:ext cx="71438"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3" name="Oval 254"/>
          <p:cNvSpPr>
            <a:spLocks noChangeArrowheads="1"/>
          </p:cNvSpPr>
          <p:nvPr/>
        </p:nvSpPr>
        <p:spPr bwMode="auto">
          <a:xfrm>
            <a:off x="8024813" y="3297238"/>
            <a:ext cx="71437" cy="71437"/>
          </a:xfrm>
          <a:prstGeom prst="ellipse">
            <a:avLst/>
          </a:prstGeom>
          <a:solidFill>
            <a:srgbClr val="99CCFF"/>
          </a:solidFill>
          <a:ln w="9525">
            <a:solidFill>
              <a:schemeClr val="tx1"/>
            </a:solidFill>
            <a:round/>
            <a:headEnd/>
            <a:tailEnd/>
          </a:ln>
          <a:effectLst/>
        </p:spPr>
        <p:txBody>
          <a:bodyPr wrap="none" anchor="ctr"/>
          <a:lstStyle/>
          <a:p>
            <a:endParaRPr lang="en-GB"/>
          </a:p>
        </p:txBody>
      </p:sp>
      <p:sp>
        <p:nvSpPr>
          <p:cNvPr id="184" name="Oval 255"/>
          <p:cNvSpPr>
            <a:spLocks noChangeArrowheads="1"/>
          </p:cNvSpPr>
          <p:nvPr/>
        </p:nvSpPr>
        <p:spPr bwMode="auto">
          <a:xfrm>
            <a:off x="8096250" y="3657600"/>
            <a:ext cx="71438" cy="71438"/>
          </a:xfrm>
          <a:prstGeom prst="ellipse">
            <a:avLst/>
          </a:prstGeom>
          <a:solidFill>
            <a:srgbClr val="FF0000"/>
          </a:solidFill>
          <a:ln w="9525">
            <a:solidFill>
              <a:schemeClr val="tx1"/>
            </a:solidFill>
            <a:round/>
            <a:headEnd/>
            <a:tailEnd/>
          </a:ln>
          <a:effectLst/>
        </p:spPr>
        <p:txBody>
          <a:bodyPr wrap="none" anchor="ctr"/>
          <a:lstStyle/>
          <a:p>
            <a:endParaRPr lang="en-GB"/>
          </a:p>
        </p:txBody>
      </p:sp>
      <p:cxnSp>
        <p:nvCxnSpPr>
          <p:cNvPr id="185" name="AutoShape 256"/>
          <p:cNvCxnSpPr>
            <a:cxnSpLocks noChangeShapeType="1"/>
            <a:stCxn id="178" idx="2"/>
            <a:endCxn id="175" idx="5"/>
          </p:cNvCxnSpPr>
          <p:nvPr/>
        </p:nvCxnSpPr>
        <p:spPr bwMode="auto">
          <a:xfrm flipV="1">
            <a:off x="8239125" y="4078288"/>
            <a:ext cx="133350" cy="334962"/>
          </a:xfrm>
          <a:prstGeom prst="straightConnector1">
            <a:avLst/>
          </a:prstGeom>
          <a:noFill/>
          <a:ln w="9525">
            <a:solidFill>
              <a:schemeClr val="tx1"/>
            </a:solidFill>
            <a:round/>
            <a:headEnd/>
            <a:tailEnd/>
          </a:ln>
          <a:effectLst/>
        </p:spPr>
      </p:cxnSp>
      <p:cxnSp>
        <p:nvCxnSpPr>
          <p:cNvPr id="186" name="AutoShape 257"/>
          <p:cNvCxnSpPr>
            <a:cxnSpLocks noChangeShapeType="1"/>
            <a:stCxn id="177" idx="2"/>
            <a:endCxn id="175" idx="6"/>
          </p:cNvCxnSpPr>
          <p:nvPr/>
        </p:nvCxnSpPr>
        <p:spPr bwMode="auto">
          <a:xfrm flipH="1" flipV="1">
            <a:off x="8383588" y="4054475"/>
            <a:ext cx="431800" cy="71438"/>
          </a:xfrm>
          <a:prstGeom prst="straightConnector1">
            <a:avLst/>
          </a:prstGeom>
          <a:noFill/>
          <a:ln w="9525">
            <a:solidFill>
              <a:schemeClr val="tx1"/>
            </a:solidFill>
            <a:round/>
            <a:headEnd/>
            <a:tailEnd/>
          </a:ln>
          <a:effectLst/>
        </p:spPr>
      </p:cxnSp>
      <p:cxnSp>
        <p:nvCxnSpPr>
          <p:cNvPr id="187" name="AutoShape 258"/>
          <p:cNvCxnSpPr>
            <a:cxnSpLocks noChangeShapeType="1"/>
            <a:stCxn id="174" idx="2"/>
            <a:endCxn id="171" idx="5"/>
          </p:cNvCxnSpPr>
          <p:nvPr/>
        </p:nvCxnSpPr>
        <p:spPr bwMode="auto">
          <a:xfrm flipH="1" flipV="1">
            <a:off x="8515350" y="3502025"/>
            <a:ext cx="301625" cy="47625"/>
          </a:xfrm>
          <a:prstGeom prst="straightConnector1">
            <a:avLst/>
          </a:prstGeom>
          <a:noFill/>
          <a:ln w="9525">
            <a:solidFill>
              <a:schemeClr val="tx1"/>
            </a:solidFill>
            <a:round/>
            <a:headEnd/>
            <a:tailEnd/>
          </a:ln>
          <a:effectLst/>
        </p:spPr>
      </p:cxnSp>
      <p:cxnSp>
        <p:nvCxnSpPr>
          <p:cNvPr id="188" name="AutoShape 259"/>
          <p:cNvCxnSpPr>
            <a:cxnSpLocks noChangeShapeType="1"/>
            <a:stCxn id="179" idx="3"/>
            <a:endCxn id="171" idx="1"/>
          </p:cNvCxnSpPr>
          <p:nvPr/>
        </p:nvCxnSpPr>
        <p:spPr bwMode="auto">
          <a:xfrm flipH="1">
            <a:off x="8466138" y="3213100"/>
            <a:ext cx="215900" cy="239713"/>
          </a:xfrm>
          <a:prstGeom prst="straightConnector1">
            <a:avLst/>
          </a:prstGeom>
          <a:noFill/>
          <a:ln w="9525">
            <a:solidFill>
              <a:schemeClr val="tx1"/>
            </a:solidFill>
            <a:round/>
            <a:headEnd/>
            <a:tailEnd/>
          </a:ln>
          <a:effectLst/>
        </p:spPr>
      </p:cxnSp>
      <p:cxnSp>
        <p:nvCxnSpPr>
          <p:cNvPr id="189" name="AutoShape 260"/>
          <p:cNvCxnSpPr>
            <a:cxnSpLocks noChangeShapeType="1"/>
            <a:stCxn id="172" idx="4"/>
            <a:endCxn id="183" idx="7"/>
          </p:cNvCxnSpPr>
          <p:nvPr/>
        </p:nvCxnSpPr>
        <p:spPr bwMode="auto">
          <a:xfrm flipH="1">
            <a:off x="8085138" y="3152775"/>
            <a:ext cx="190500" cy="155575"/>
          </a:xfrm>
          <a:prstGeom prst="straightConnector1">
            <a:avLst/>
          </a:prstGeom>
          <a:noFill/>
          <a:ln w="9525">
            <a:solidFill>
              <a:schemeClr val="tx1"/>
            </a:solidFill>
            <a:round/>
            <a:headEnd/>
            <a:tailEnd/>
          </a:ln>
          <a:effectLst/>
        </p:spPr>
      </p:cxnSp>
      <p:cxnSp>
        <p:nvCxnSpPr>
          <p:cNvPr id="190" name="AutoShape 261"/>
          <p:cNvCxnSpPr>
            <a:cxnSpLocks noChangeShapeType="1"/>
            <a:stCxn id="176" idx="4"/>
            <a:endCxn id="183" idx="1"/>
          </p:cNvCxnSpPr>
          <p:nvPr/>
        </p:nvCxnSpPr>
        <p:spPr bwMode="auto">
          <a:xfrm>
            <a:off x="7772400" y="3081338"/>
            <a:ext cx="263525" cy="227012"/>
          </a:xfrm>
          <a:prstGeom prst="straightConnector1">
            <a:avLst/>
          </a:prstGeom>
          <a:noFill/>
          <a:ln w="9525">
            <a:solidFill>
              <a:schemeClr val="tx1"/>
            </a:solidFill>
            <a:round/>
            <a:headEnd/>
            <a:tailEnd/>
          </a:ln>
          <a:effectLst/>
        </p:spPr>
      </p:cxnSp>
      <p:cxnSp>
        <p:nvCxnSpPr>
          <p:cNvPr id="191" name="AutoShape 262"/>
          <p:cNvCxnSpPr>
            <a:cxnSpLocks noChangeShapeType="1"/>
            <a:stCxn id="180" idx="7"/>
            <a:endCxn id="181" idx="2"/>
          </p:cNvCxnSpPr>
          <p:nvPr/>
        </p:nvCxnSpPr>
        <p:spPr bwMode="auto">
          <a:xfrm>
            <a:off x="7364413" y="3956050"/>
            <a:ext cx="442912" cy="25400"/>
          </a:xfrm>
          <a:prstGeom prst="straightConnector1">
            <a:avLst/>
          </a:prstGeom>
          <a:noFill/>
          <a:ln w="9525">
            <a:solidFill>
              <a:schemeClr val="tx1"/>
            </a:solidFill>
            <a:round/>
            <a:headEnd/>
            <a:tailEnd/>
          </a:ln>
          <a:effectLst/>
        </p:spPr>
      </p:cxnSp>
      <p:cxnSp>
        <p:nvCxnSpPr>
          <p:cNvPr id="192" name="AutoShape 263"/>
          <p:cNvCxnSpPr>
            <a:cxnSpLocks noChangeShapeType="1"/>
            <a:stCxn id="183" idx="4"/>
            <a:endCxn id="169" idx="3"/>
          </p:cNvCxnSpPr>
          <p:nvPr/>
        </p:nvCxnSpPr>
        <p:spPr bwMode="auto">
          <a:xfrm flipH="1">
            <a:off x="7386638" y="3368675"/>
            <a:ext cx="674687" cy="133350"/>
          </a:xfrm>
          <a:prstGeom prst="straightConnector1">
            <a:avLst/>
          </a:prstGeom>
          <a:noFill/>
          <a:ln w="9525">
            <a:solidFill>
              <a:schemeClr val="tx1"/>
            </a:solidFill>
            <a:round/>
            <a:headEnd/>
            <a:tailEnd/>
          </a:ln>
          <a:effectLst/>
        </p:spPr>
      </p:cxnSp>
      <p:sp>
        <p:nvSpPr>
          <p:cNvPr id="193" name="Text Box 273"/>
          <p:cNvSpPr txBox="1">
            <a:spLocks noChangeArrowheads="1"/>
          </p:cNvSpPr>
          <p:nvPr/>
        </p:nvSpPr>
        <p:spPr bwMode="auto">
          <a:xfrm>
            <a:off x="5795963" y="4292600"/>
            <a:ext cx="1065212"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Concentrator1</a:t>
            </a:r>
          </a:p>
        </p:txBody>
      </p:sp>
      <p:sp>
        <p:nvSpPr>
          <p:cNvPr id="194" name="Text Box 274"/>
          <p:cNvSpPr txBox="1">
            <a:spLocks noChangeArrowheads="1"/>
          </p:cNvSpPr>
          <p:nvPr/>
        </p:nvSpPr>
        <p:spPr bwMode="auto">
          <a:xfrm>
            <a:off x="7596188" y="3716338"/>
            <a:ext cx="1231900"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Concentrator2</a:t>
            </a:r>
          </a:p>
        </p:txBody>
      </p:sp>
      <p:sp>
        <p:nvSpPr>
          <p:cNvPr id="195" name="Text Box 276"/>
          <p:cNvSpPr txBox="1">
            <a:spLocks noChangeArrowheads="1"/>
          </p:cNvSpPr>
          <p:nvPr/>
        </p:nvSpPr>
        <p:spPr bwMode="auto">
          <a:xfrm>
            <a:off x="7235825" y="5373688"/>
            <a:ext cx="1601788" cy="244475"/>
          </a:xfrm>
          <a:prstGeom prst="rect">
            <a:avLst/>
          </a:prstGeom>
          <a:noFill/>
          <a:ln w="9525">
            <a:noFill/>
            <a:miter lim="800000"/>
            <a:headEnd/>
            <a:tailEnd/>
          </a:ln>
          <a:effectLst/>
        </p:spPr>
        <p:txBody>
          <a:bodyPr>
            <a:spAutoFit/>
          </a:bodyPr>
          <a:lstStyle/>
          <a:p>
            <a:pPr eaLnBrk="1" hangingPunct="1"/>
            <a:r>
              <a:rPr kumimoji="1" lang="en-US" altLang="ja-JP" sz="1000">
                <a:latin typeface="MeiryoKe_PGothic" pitchFamily="50" charset="-128"/>
                <a:ea typeface="MeiryoKe_PGothic" pitchFamily="50" charset="-128"/>
              </a:rPr>
              <a:t>Concentrator4</a:t>
            </a:r>
          </a:p>
        </p:txBody>
      </p:sp>
      <p:cxnSp>
        <p:nvCxnSpPr>
          <p:cNvPr id="196" name="AutoShape 277"/>
          <p:cNvCxnSpPr>
            <a:cxnSpLocks noChangeShapeType="1"/>
            <a:stCxn id="169" idx="2"/>
            <a:endCxn id="112" idx="6"/>
          </p:cNvCxnSpPr>
          <p:nvPr/>
        </p:nvCxnSpPr>
        <p:spPr bwMode="auto">
          <a:xfrm flipH="1">
            <a:off x="7089775" y="3478213"/>
            <a:ext cx="285750" cy="636587"/>
          </a:xfrm>
          <a:prstGeom prst="straightConnector1">
            <a:avLst/>
          </a:prstGeom>
          <a:noFill/>
          <a:ln w="9525">
            <a:solidFill>
              <a:schemeClr val="tx1"/>
            </a:solidFill>
            <a:round/>
            <a:headEnd/>
            <a:tailEnd/>
          </a:ln>
          <a:effectLst/>
        </p:spPr>
      </p:cxnSp>
      <p:cxnSp>
        <p:nvCxnSpPr>
          <p:cNvPr id="197" name="AutoShape 278"/>
          <p:cNvCxnSpPr>
            <a:cxnSpLocks noChangeShapeType="1"/>
            <a:stCxn id="180" idx="3"/>
            <a:endCxn id="112" idx="6"/>
          </p:cNvCxnSpPr>
          <p:nvPr/>
        </p:nvCxnSpPr>
        <p:spPr bwMode="auto">
          <a:xfrm flipH="1">
            <a:off x="7089775" y="4005263"/>
            <a:ext cx="225425" cy="109537"/>
          </a:xfrm>
          <a:prstGeom prst="straightConnector1">
            <a:avLst/>
          </a:prstGeom>
          <a:noFill/>
          <a:ln w="9525">
            <a:solidFill>
              <a:schemeClr val="tx1"/>
            </a:solidFill>
            <a:round/>
            <a:headEnd/>
            <a:tailEnd/>
          </a:ln>
          <a:effectLst/>
        </p:spPr>
      </p:cxnSp>
      <p:cxnSp>
        <p:nvCxnSpPr>
          <p:cNvPr id="198" name="AutoShape 279"/>
          <p:cNvCxnSpPr>
            <a:cxnSpLocks noChangeShapeType="1"/>
            <a:stCxn id="169" idx="4"/>
            <a:endCxn id="170" idx="7"/>
          </p:cNvCxnSpPr>
          <p:nvPr/>
        </p:nvCxnSpPr>
        <p:spPr bwMode="auto">
          <a:xfrm>
            <a:off x="7412038" y="3513138"/>
            <a:ext cx="239712" cy="155575"/>
          </a:xfrm>
          <a:prstGeom prst="straightConnector1">
            <a:avLst/>
          </a:prstGeom>
          <a:noFill/>
          <a:ln w="9525">
            <a:solidFill>
              <a:schemeClr val="tx1"/>
            </a:solidFill>
            <a:round/>
            <a:headEnd/>
            <a:tailEnd/>
          </a:ln>
          <a:effectLst/>
        </p:spPr>
      </p:cxnSp>
      <p:cxnSp>
        <p:nvCxnSpPr>
          <p:cNvPr id="199" name="AutoShape 280"/>
          <p:cNvCxnSpPr>
            <a:cxnSpLocks noChangeShapeType="1"/>
            <a:stCxn id="173" idx="4"/>
            <a:endCxn id="175" idx="0"/>
          </p:cNvCxnSpPr>
          <p:nvPr/>
        </p:nvCxnSpPr>
        <p:spPr bwMode="auto">
          <a:xfrm flipH="1">
            <a:off x="8348663" y="3800475"/>
            <a:ext cx="142875" cy="217488"/>
          </a:xfrm>
          <a:prstGeom prst="straightConnector1">
            <a:avLst/>
          </a:prstGeom>
          <a:noFill/>
          <a:ln w="9525">
            <a:solidFill>
              <a:schemeClr val="tx1"/>
            </a:solidFill>
            <a:round/>
            <a:headEnd/>
            <a:tailEnd/>
          </a:ln>
          <a:effectLst/>
        </p:spPr>
      </p:cxnSp>
      <p:cxnSp>
        <p:nvCxnSpPr>
          <p:cNvPr id="200" name="AutoShape 281"/>
          <p:cNvCxnSpPr>
            <a:cxnSpLocks noChangeShapeType="1"/>
            <a:stCxn id="178" idx="4"/>
            <a:endCxn id="141" idx="0"/>
          </p:cNvCxnSpPr>
          <p:nvPr/>
        </p:nvCxnSpPr>
        <p:spPr bwMode="auto">
          <a:xfrm flipH="1">
            <a:off x="7920038" y="4448175"/>
            <a:ext cx="355600" cy="287338"/>
          </a:xfrm>
          <a:prstGeom prst="straightConnector1">
            <a:avLst/>
          </a:prstGeom>
          <a:noFill/>
          <a:ln w="9525">
            <a:solidFill>
              <a:schemeClr val="tx1"/>
            </a:solidFill>
            <a:round/>
            <a:headEnd/>
            <a:tailEnd/>
          </a:ln>
          <a:effectLst/>
        </p:spPr>
      </p:cxnSp>
      <p:cxnSp>
        <p:nvCxnSpPr>
          <p:cNvPr id="201" name="AutoShape 282"/>
          <p:cNvCxnSpPr>
            <a:cxnSpLocks noChangeShapeType="1"/>
            <a:stCxn id="171" idx="4"/>
            <a:endCxn id="173" idx="0"/>
          </p:cNvCxnSpPr>
          <p:nvPr/>
        </p:nvCxnSpPr>
        <p:spPr bwMode="auto">
          <a:xfrm>
            <a:off x="8491538" y="3513138"/>
            <a:ext cx="0" cy="215900"/>
          </a:xfrm>
          <a:prstGeom prst="straightConnector1">
            <a:avLst/>
          </a:prstGeom>
          <a:noFill/>
          <a:ln w="9525">
            <a:solidFill>
              <a:schemeClr val="tx1"/>
            </a:solidFill>
            <a:round/>
            <a:headEnd/>
            <a:tailEnd/>
          </a:ln>
          <a:effectLst/>
        </p:spPr>
      </p:cxnSp>
      <p:cxnSp>
        <p:nvCxnSpPr>
          <p:cNvPr id="202" name="AutoShape 283"/>
          <p:cNvCxnSpPr>
            <a:cxnSpLocks noChangeShapeType="1"/>
            <a:stCxn id="182" idx="4"/>
            <a:endCxn id="112" idx="5"/>
          </p:cNvCxnSpPr>
          <p:nvPr/>
        </p:nvCxnSpPr>
        <p:spPr bwMode="auto">
          <a:xfrm flipH="1" flipV="1">
            <a:off x="7078663" y="4138613"/>
            <a:ext cx="549275" cy="166687"/>
          </a:xfrm>
          <a:prstGeom prst="straightConnector1">
            <a:avLst/>
          </a:prstGeom>
          <a:noFill/>
          <a:ln w="9525">
            <a:solidFill>
              <a:schemeClr val="tx1"/>
            </a:solidFill>
            <a:round/>
            <a:headEnd/>
            <a:tailEnd/>
          </a:ln>
          <a:effectLst/>
        </p:spPr>
      </p:cxnSp>
      <p:sp>
        <p:nvSpPr>
          <p:cNvPr id="203" name="AutoShape 284"/>
          <p:cNvSpPr>
            <a:spLocks noChangeArrowheads="1"/>
          </p:cNvSpPr>
          <p:nvPr/>
        </p:nvSpPr>
        <p:spPr bwMode="auto">
          <a:xfrm>
            <a:off x="4216400" y="3797300"/>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4" name="AutoShape 287"/>
          <p:cNvSpPr>
            <a:spLocks noChangeArrowheads="1"/>
          </p:cNvSpPr>
          <p:nvPr/>
        </p:nvSpPr>
        <p:spPr bwMode="auto">
          <a:xfrm flipH="1">
            <a:off x="4191000" y="4948238"/>
            <a:ext cx="660400" cy="568325"/>
          </a:xfrm>
          <a:prstGeom prst="rightArrow">
            <a:avLst>
              <a:gd name="adj1" fmla="val 55509"/>
              <a:gd name="adj2" fmla="val 50838"/>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en-GB"/>
          </a:p>
        </p:txBody>
      </p:sp>
      <p:sp>
        <p:nvSpPr>
          <p:cNvPr id="205" name="Text Box 288"/>
          <p:cNvSpPr txBox="1">
            <a:spLocks noChangeArrowheads="1"/>
          </p:cNvSpPr>
          <p:nvPr/>
        </p:nvSpPr>
        <p:spPr bwMode="auto">
          <a:xfrm>
            <a:off x="3851275" y="3213100"/>
            <a:ext cx="1584325"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deactivated</a:t>
            </a:r>
            <a:endParaRPr kumimoji="1" lang="ja-JP" altLang="en-US" sz="1400">
              <a:latin typeface="Arial" charset="0"/>
              <a:ea typeface="ＭＳ Ｐゴシック" pitchFamily="50" charset="-128"/>
            </a:endParaRPr>
          </a:p>
        </p:txBody>
      </p:sp>
      <p:sp>
        <p:nvSpPr>
          <p:cNvPr id="206" name="Text Box 289"/>
          <p:cNvSpPr txBox="1">
            <a:spLocks noChangeArrowheads="1"/>
          </p:cNvSpPr>
          <p:nvPr/>
        </p:nvSpPr>
        <p:spPr bwMode="auto">
          <a:xfrm>
            <a:off x="3821113" y="4508500"/>
            <a:ext cx="1543050" cy="517525"/>
          </a:xfrm>
          <a:prstGeom prst="rect">
            <a:avLst/>
          </a:prstGeom>
          <a:noFill/>
          <a:ln w="9525">
            <a:noFill/>
            <a:miter lim="800000"/>
            <a:headEnd/>
            <a:tailEnd/>
          </a:ln>
          <a:effectLst/>
        </p:spPr>
        <p:txBody>
          <a:bodyPr>
            <a:spAutoFit/>
          </a:bodyPr>
          <a:lstStyle/>
          <a:p>
            <a:pPr eaLnBrk="1" hangingPunct="1"/>
            <a:r>
              <a:rPr kumimoji="1" lang="en-US" altLang="ja-JP" sz="1400">
                <a:latin typeface="Arial" charset="0"/>
                <a:ea typeface="ＭＳ Ｐゴシック" pitchFamily="50" charset="-128"/>
              </a:rPr>
              <a:t>Concentrator2 is reactivated</a:t>
            </a:r>
          </a:p>
        </p:txBody>
      </p:sp>
      <p:sp>
        <p:nvSpPr>
          <p:cNvPr id="207" name="Text Box 297"/>
          <p:cNvSpPr txBox="1">
            <a:spLocks noChangeArrowheads="1"/>
          </p:cNvSpPr>
          <p:nvPr/>
        </p:nvSpPr>
        <p:spPr bwMode="auto">
          <a:xfrm>
            <a:off x="250825" y="3275013"/>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08" name="Text Box 298"/>
          <p:cNvSpPr txBox="1">
            <a:spLocks noChangeArrowheads="1"/>
          </p:cNvSpPr>
          <p:nvPr/>
        </p:nvSpPr>
        <p:spPr bwMode="auto">
          <a:xfrm>
            <a:off x="1619250" y="2997200"/>
            <a:ext cx="547688"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PAN2</a:t>
            </a:r>
          </a:p>
        </p:txBody>
      </p:sp>
      <p:sp>
        <p:nvSpPr>
          <p:cNvPr id="209" name="Text Box 299"/>
          <p:cNvSpPr txBox="1">
            <a:spLocks noChangeArrowheads="1"/>
          </p:cNvSpPr>
          <p:nvPr/>
        </p:nvSpPr>
        <p:spPr bwMode="auto">
          <a:xfrm>
            <a:off x="1360488"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0" name="Text Box 300"/>
          <p:cNvSpPr txBox="1">
            <a:spLocks noChangeArrowheads="1"/>
          </p:cNvSpPr>
          <p:nvPr/>
        </p:nvSpPr>
        <p:spPr bwMode="auto">
          <a:xfrm>
            <a:off x="5724525" y="3068638"/>
            <a:ext cx="547688" cy="274637"/>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PAN1</a:t>
            </a:r>
          </a:p>
        </p:txBody>
      </p:sp>
      <p:sp>
        <p:nvSpPr>
          <p:cNvPr id="211" name="Text Box 301"/>
          <p:cNvSpPr txBox="1">
            <a:spLocks noChangeArrowheads="1"/>
          </p:cNvSpPr>
          <p:nvPr/>
        </p:nvSpPr>
        <p:spPr bwMode="auto">
          <a:xfrm>
            <a:off x="6443663" y="5876925"/>
            <a:ext cx="547687" cy="274638"/>
          </a:xfrm>
          <a:prstGeom prst="rect">
            <a:avLst/>
          </a:prstGeom>
          <a:noFill/>
          <a:ln w="12700">
            <a:noFill/>
            <a:miter lim="800000"/>
            <a:headEnd type="none" w="sm" len="sm"/>
            <a:tailEnd type="none" w="sm" len="sm"/>
          </a:ln>
          <a:effectLst/>
        </p:spPr>
        <p:txBody>
          <a:bodyPr wrap="none">
            <a:spAutoFit/>
          </a:bodyPr>
          <a:lstStyle/>
          <a:p>
            <a:r>
              <a:rPr lang="en-US" altLang="ja-JP">
                <a:latin typeface="HGPｺﾞｼｯｸE" pitchFamily="50" charset="-128"/>
                <a:ea typeface="HGPｺﾞｼｯｸE" pitchFamily="50" charset="-128"/>
              </a:rPr>
              <a:t>PAN3</a:t>
            </a:r>
          </a:p>
        </p:txBody>
      </p:sp>
      <p:sp>
        <p:nvSpPr>
          <p:cNvPr id="212" name="Rectangle 303"/>
          <p:cNvSpPr txBox="1">
            <a:spLocks noChangeArrowheads="1"/>
          </p:cNvSpPr>
          <p:nvPr/>
        </p:nvSpPr>
        <p:spPr>
          <a:xfrm>
            <a:off x="266450" y="692696"/>
            <a:ext cx="8636000" cy="6477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Example </a:t>
            </a:r>
            <a:r>
              <a:rPr lang="en-US" altLang="ja-JP" sz="4400" noProof="0" dirty="0" smtClean="0">
                <a:latin typeface="+mj-lt"/>
                <a:ea typeface="ＭＳ Ｐゴシック" pitchFamily="50" charset="-128"/>
                <a:cs typeface="+mj-cs"/>
              </a:rPr>
              <a:t>Sc</a:t>
            </a:r>
            <a:r>
              <a:rPr kumimoji="0" lang="en-US" altLang="ja-JP" sz="4400" b="0" i="0" u="none" strike="noStrike" kern="1200" cap="none" spc="0" normalizeH="0" baseline="0" noProof="0" dirty="0" smtClean="0">
                <a:ln>
                  <a:noFill/>
                </a:ln>
                <a:solidFill>
                  <a:schemeClr val="tx1"/>
                </a:solidFill>
                <a:effectLst/>
                <a:uLnTx/>
                <a:uFillTx/>
                <a:latin typeface="+mj-lt"/>
                <a:ea typeface="ＭＳ Ｐゴシック" pitchFamily="50" charset="-128"/>
                <a:cs typeface="+mj-cs"/>
              </a:rPr>
              <a:t>enario for Managing FAN</a:t>
            </a:r>
            <a:endParaRPr kumimoji="0" lang="en-US" altLang="ja-JP" sz="4400" b="0" i="0" u="none" strike="noStrike" kern="1200" cap="none" spc="0" normalizeH="0" baseline="0" noProof="0" dirty="0">
              <a:ln>
                <a:noFill/>
              </a:ln>
              <a:solidFill>
                <a:schemeClr val="tx1"/>
              </a:solidFill>
              <a:effectLst/>
              <a:uLnTx/>
              <a:uFillTx/>
              <a:latin typeface="+mj-lt"/>
              <a:ea typeface="ＭＳ Ｐゴシック" pitchFamily="50" charset="-128"/>
              <a:cs typeface="+mj-cs"/>
            </a:endParaRPr>
          </a:p>
        </p:txBody>
      </p:sp>
      <p:sp>
        <p:nvSpPr>
          <p:cNvPr id="213" name="Rectangle 304"/>
          <p:cNvSpPr txBox="1">
            <a:spLocks noChangeArrowheads="1"/>
          </p:cNvSpPr>
          <p:nvPr/>
        </p:nvSpPr>
        <p:spPr>
          <a:xfrm>
            <a:off x="684213" y="1412875"/>
            <a:ext cx="7772400" cy="1150938"/>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Network should be configurable and work automatically.</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Less cost repairing process is required when the network has a problem.</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After the problem has gone, network should be reformed</a:t>
            </a:r>
            <a:b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br>
            <a:r>
              <a:rPr kumimoji="0" lang="en-US" altLang="ja-JP" sz="1800" b="0" i="0" u="none" strike="noStrike" kern="1200" cap="none" spc="0" normalizeH="0" baseline="0" noProof="0" dirty="0" smtClean="0">
                <a:ln>
                  <a:noFill/>
                </a:ln>
                <a:solidFill>
                  <a:schemeClr val="tx1"/>
                </a:solidFill>
                <a:effectLst/>
                <a:uLnTx/>
                <a:uFillTx/>
                <a:latin typeface="+mn-lt"/>
                <a:ea typeface="ＭＳ Ｐゴシック" pitchFamily="50" charset="-128"/>
                <a:cs typeface="+mn-cs"/>
              </a:rPr>
              <a:t>(maybe to almost the original ) to reduce the load.</a:t>
            </a:r>
            <a:endParaRPr kumimoji="0" lang="en-US" altLang="ja-JP" sz="1800" b="0" i="0" u="none" strike="noStrike" kern="1200" cap="none" spc="0" normalizeH="0" baseline="0" noProof="0" dirty="0">
              <a:ln>
                <a:noFill/>
              </a:ln>
              <a:solidFill>
                <a:schemeClr val="tx1"/>
              </a:solidFill>
              <a:effectLst/>
              <a:uLnTx/>
              <a:uFillTx/>
              <a:latin typeface="+mn-lt"/>
              <a:ea typeface="ＭＳ Ｐゴシック" pitchFamily="50" charset="-128"/>
              <a:cs typeface="+mn-cs"/>
            </a:endParaRPr>
          </a:p>
        </p:txBody>
      </p:sp>
    </p:spTree>
    <p:extLst>
      <p:ext uri="{BB962C8B-B14F-4D97-AF65-F5344CB8AC3E}">
        <p14:creationId xmlns:p14="http://schemas.microsoft.com/office/powerpoint/2010/main" val="18080254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420688" y="1557338"/>
            <a:ext cx="8302625" cy="2287587"/>
          </a:xfrm>
          <a:prstGeom prst="rect">
            <a:avLst/>
          </a:prstGeom>
        </p:spPr>
        <p:txBody>
          <a:bodyPr/>
          <a:lstStyle/>
          <a:p>
            <a:pPr>
              <a:lnSpc>
                <a:spcPct val="80000"/>
              </a:lnSpc>
            </a:pPr>
            <a:r>
              <a:rPr lang="en-US" altLang="ja-JP" sz="1800" dirty="0">
                <a:ea typeface="ＭＳ Ｐゴシック" pitchFamily="50" charset="-128"/>
              </a:rPr>
              <a:t>Address allocation mechanism of </a:t>
            </a:r>
            <a:r>
              <a:rPr lang="en-US" altLang="ja-JP" sz="1800" dirty="0" smtClean="0">
                <a:ea typeface="ＭＳ Ｐゴシック" pitchFamily="50" charset="-128"/>
              </a:rPr>
              <a:t>IEEE 802.15.5</a:t>
            </a:r>
            <a:endParaRPr lang="ja-JP" altLang="en-US" sz="1800" dirty="0">
              <a:ea typeface="ＭＳ Ｐゴシック" pitchFamily="50" charset="-128"/>
            </a:endParaRPr>
          </a:p>
          <a:p>
            <a:pPr marL="700088" lvl="2">
              <a:lnSpc>
                <a:spcPct val="80000"/>
              </a:lnSpc>
            </a:pPr>
            <a:r>
              <a:rPr lang="en-US" altLang="ja-JP" sz="1600" dirty="0">
                <a:ea typeface="ＭＳ Ｐゴシック" pitchFamily="50" charset="-128"/>
              </a:rPr>
              <a:t>Step 1 : </a:t>
            </a:r>
            <a:r>
              <a:rPr lang="en-US" altLang="ja-JP" sz="1600" dirty="0" smtClean="0">
                <a:ea typeface="ＭＳ Ｐゴシック" pitchFamily="50" charset="-128"/>
              </a:rPr>
              <a:t>Create a </a:t>
            </a:r>
            <a:r>
              <a:rPr lang="en-US" altLang="ja-JP" sz="1600" dirty="0">
                <a:ea typeface="ＭＳ Ｐゴシック" pitchFamily="50" charset="-128"/>
              </a:rPr>
              <a:t>tree structure by joining from top level to lower</a:t>
            </a:r>
          </a:p>
          <a:p>
            <a:pPr marL="700088" lvl="2">
              <a:lnSpc>
                <a:spcPct val="80000"/>
              </a:lnSpc>
            </a:pPr>
            <a:r>
              <a:rPr lang="en-US" altLang="ja-JP" sz="1600" dirty="0">
                <a:ea typeface="ＭＳ Ｐゴシック" pitchFamily="50" charset="-128"/>
              </a:rPr>
              <a:t>Step 2 : </a:t>
            </a:r>
            <a:r>
              <a:rPr lang="en-US" altLang="ja-JP" sz="1600" dirty="0" smtClean="0">
                <a:ea typeface="ＭＳ Ｐゴシック" pitchFamily="50" charset="-128"/>
              </a:rPr>
              <a:t>Report the number </a:t>
            </a:r>
            <a:r>
              <a:rPr lang="en-US" altLang="ja-JP" sz="1600" dirty="0">
                <a:ea typeface="ＭＳ Ｐゴシック" pitchFamily="50" charset="-128"/>
              </a:rPr>
              <a:t>of children (including reservation) to parent from lowest level nodes to </a:t>
            </a:r>
            <a:r>
              <a:rPr lang="en-US" altLang="ja-JP" sz="1600" dirty="0" smtClean="0">
                <a:ea typeface="ＭＳ Ｐゴシック" pitchFamily="50" charset="-128"/>
              </a:rPr>
              <a:t>the highest. </a:t>
            </a:r>
            <a:r>
              <a:rPr lang="en-US" altLang="ja-JP" sz="1600" dirty="0">
                <a:ea typeface="ＭＳ Ｐゴシック" pitchFamily="50" charset="-128"/>
              </a:rPr>
              <a:t>After gathering all </a:t>
            </a:r>
            <a:r>
              <a:rPr lang="en-US" altLang="ja-JP" sz="1600" dirty="0" smtClean="0">
                <a:ea typeface="ＭＳ Ｐゴシック" pitchFamily="50" charset="-128"/>
              </a:rPr>
              <a:t>the number </a:t>
            </a:r>
            <a:r>
              <a:rPr lang="en-US" altLang="ja-JP" sz="1600" dirty="0">
                <a:ea typeface="ＭＳ Ｐゴシック" pitchFamily="50" charset="-128"/>
              </a:rPr>
              <a:t>of children, root node </a:t>
            </a:r>
            <a:r>
              <a:rPr lang="en-US" altLang="ja-JP" sz="1600" dirty="0" smtClean="0">
                <a:ea typeface="ＭＳ Ｐゴシック" pitchFamily="50" charset="-128"/>
              </a:rPr>
              <a:t>assigns </a:t>
            </a:r>
            <a:r>
              <a:rPr lang="en-US" altLang="ja-JP" sz="1600" dirty="0">
                <a:ea typeface="ＭＳ Ｐゴシック" pitchFamily="50" charset="-128"/>
              </a:rPr>
              <a:t>address spaces to nodes from top </a:t>
            </a:r>
            <a:r>
              <a:rPr lang="en-US" altLang="ja-JP" sz="1600" dirty="0" smtClean="0">
                <a:ea typeface="ＭＳ Ｐゴシック" pitchFamily="50" charset="-128"/>
              </a:rPr>
              <a:t>to bottom.</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Network topology plan </a:t>
            </a:r>
            <a:r>
              <a:rPr lang="en-US" altLang="ja-JP" sz="1600" dirty="0" smtClean="0">
                <a:ea typeface="ＭＳ Ｐゴシック" pitchFamily="50" charset="-128"/>
              </a:rPr>
              <a:t>needs to be made </a:t>
            </a:r>
            <a:r>
              <a:rPr lang="en-US" altLang="ja-JP" sz="1600" dirty="0">
                <a:ea typeface="ＭＳ Ｐゴシック" pitchFamily="50" charset="-128"/>
              </a:rPr>
              <a:t>before network formation.</a:t>
            </a:r>
            <a:endParaRPr lang="ja-JP" altLang="en-US" sz="1600" dirty="0">
              <a:ea typeface="ＭＳ Ｐゴシック" pitchFamily="50" charset="-128"/>
            </a:endParaRPr>
          </a:p>
          <a:p>
            <a:pPr lvl="1">
              <a:lnSpc>
                <a:spcPct val="80000"/>
              </a:lnSpc>
            </a:pPr>
            <a:r>
              <a:rPr lang="en-US" altLang="ja-JP" sz="1600" dirty="0">
                <a:ea typeface="ＭＳ Ｐゴシック" pitchFamily="50" charset="-128"/>
              </a:rPr>
              <a:t>Functionality of address space reservation for future use and adjustment of assignments </a:t>
            </a:r>
            <a:r>
              <a:rPr lang="en-US" altLang="ja-JP" sz="1600" dirty="0" smtClean="0">
                <a:ea typeface="ＭＳ Ｐゴシック" pitchFamily="50" charset="-128"/>
              </a:rPr>
              <a:t>is needed to </a:t>
            </a:r>
            <a:r>
              <a:rPr lang="en-US" altLang="ja-JP" sz="1600" dirty="0">
                <a:ea typeface="ＭＳ Ｐゴシック" pitchFamily="50" charset="-128"/>
              </a:rPr>
              <a:t>help </a:t>
            </a:r>
            <a:r>
              <a:rPr lang="en-US" altLang="ja-JP" sz="1600" dirty="0" smtClean="0">
                <a:ea typeface="ＭＳ Ｐゴシック" pitchFamily="50" charset="-128"/>
              </a:rPr>
              <a:t>in extending </a:t>
            </a:r>
            <a:r>
              <a:rPr lang="en-US" altLang="ja-JP" sz="1600" dirty="0">
                <a:ea typeface="ＭＳ Ｐゴシック" pitchFamily="50" charset="-128"/>
              </a:rPr>
              <a:t>network. </a:t>
            </a:r>
            <a:r>
              <a:rPr lang="en-US" altLang="ja-JP" sz="1600" dirty="0" smtClean="0">
                <a:ea typeface="ＭＳ Ｐゴシック" pitchFamily="50" charset="-128"/>
              </a:rPr>
              <a:t>However, </a:t>
            </a:r>
            <a:r>
              <a:rPr lang="en-US" altLang="ja-JP" sz="1600" dirty="0">
                <a:ea typeface="ＭＳ Ｐゴシック" pitchFamily="50" charset="-128"/>
              </a:rPr>
              <a:t>it is difficult </a:t>
            </a:r>
            <a:r>
              <a:rPr lang="en-US" altLang="ja-JP" sz="1600" dirty="0" smtClean="0">
                <a:ea typeface="ＭＳ Ｐゴシック" pitchFamily="50" charset="-128"/>
              </a:rPr>
              <a:t>in this case</a:t>
            </a:r>
            <a:r>
              <a:rPr lang="en-US" altLang="ja-JP" sz="1600" dirty="0">
                <a:ea typeface="ＭＳ Ｐゴシック" pitchFamily="50" charset="-128"/>
              </a:rPr>
              <a:t>, </a:t>
            </a:r>
            <a:r>
              <a:rPr lang="en-US" altLang="ja-JP" sz="1600" dirty="0" smtClean="0">
                <a:ea typeface="ＭＳ Ｐゴシック" pitchFamily="50" charset="-128"/>
              </a:rPr>
              <a:t>and the network </a:t>
            </a:r>
            <a:r>
              <a:rPr lang="en-US" altLang="ja-JP" sz="1600" dirty="0">
                <a:ea typeface="ＭＳ Ｐゴシック" pitchFamily="50" charset="-128"/>
              </a:rPr>
              <a:t>must start over from address assignment to address changes in routing </a:t>
            </a:r>
            <a:r>
              <a:rPr lang="en-US" altLang="ja-JP" sz="1600" dirty="0" smtClean="0">
                <a:ea typeface="ＭＳ Ｐゴシック" pitchFamily="50" charset="-128"/>
              </a:rPr>
              <a:t>topology.</a:t>
            </a:r>
            <a:endParaRPr lang="ja-JP" altLang="en-US" sz="1600" dirty="0">
              <a:ea typeface="ＭＳ Ｐゴシック" pitchFamily="50" charset="-128"/>
            </a:endParaRPr>
          </a:p>
        </p:txBody>
      </p:sp>
      <p:pic>
        <p:nvPicPr>
          <p:cNvPr id="450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2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61" name="Line 5"/>
          <p:cNvSpPr>
            <a:spLocks noChangeShapeType="1"/>
          </p:cNvSpPr>
          <p:nvPr/>
        </p:nvSpPr>
        <p:spPr bwMode="auto">
          <a:xfrm flipV="1">
            <a:off x="356394" y="4999165"/>
            <a:ext cx="246062" cy="306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2" name="Text Box 6"/>
          <p:cNvSpPr txBox="1">
            <a:spLocks noChangeArrowheads="1"/>
          </p:cNvSpPr>
          <p:nvPr/>
        </p:nvSpPr>
        <p:spPr bwMode="auto">
          <a:xfrm>
            <a:off x="281781" y="49991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3" name="Line 7"/>
          <p:cNvSpPr>
            <a:spLocks noChangeShapeType="1"/>
          </p:cNvSpPr>
          <p:nvPr/>
        </p:nvSpPr>
        <p:spPr bwMode="auto">
          <a:xfrm flipV="1">
            <a:off x="724694" y="4568953"/>
            <a:ext cx="246062"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p:cNvSpPr txBox="1">
            <a:spLocks noChangeArrowheads="1"/>
          </p:cNvSpPr>
          <p:nvPr/>
        </p:nvSpPr>
        <p:spPr bwMode="auto">
          <a:xfrm>
            <a:off x="650081" y="45086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65" name="Line 9"/>
          <p:cNvSpPr>
            <a:spLocks noChangeShapeType="1"/>
          </p:cNvSpPr>
          <p:nvPr/>
        </p:nvSpPr>
        <p:spPr bwMode="auto">
          <a:xfrm flipV="1">
            <a:off x="662781" y="5551615"/>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p:cNvSpPr>
            <a:spLocks noChangeShapeType="1"/>
          </p:cNvSpPr>
          <p:nvPr/>
        </p:nvSpPr>
        <p:spPr bwMode="auto">
          <a:xfrm flipV="1">
            <a:off x="662781" y="5061078"/>
            <a:ext cx="0" cy="2444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p:cNvSpPr>
            <a:spLocks noChangeShapeType="1"/>
          </p:cNvSpPr>
          <p:nvPr/>
        </p:nvSpPr>
        <p:spPr bwMode="auto">
          <a:xfrm flipH="1" flipV="1">
            <a:off x="846931" y="5061078"/>
            <a:ext cx="184150" cy="184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p:cNvSpPr txBox="1">
            <a:spLocks noChangeArrowheads="1"/>
          </p:cNvSpPr>
          <p:nvPr/>
        </p:nvSpPr>
        <p:spPr bwMode="auto">
          <a:xfrm>
            <a:off x="908844" y="5022978"/>
            <a:ext cx="2682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69" name="Text Box 13"/>
          <p:cNvSpPr txBox="1">
            <a:spLocks noChangeArrowheads="1"/>
          </p:cNvSpPr>
          <p:nvPr/>
        </p:nvSpPr>
        <p:spPr bwMode="auto">
          <a:xfrm>
            <a:off x="478631" y="561194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0" name="Text Box 14"/>
          <p:cNvSpPr txBox="1">
            <a:spLocks noChangeArrowheads="1"/>
          </p:cNvSpPr>
          <p:nvPr/>
        </p:nvSpPr>
        <p:spPr bwMode="auto">
          <a:xfrm>
            <a:off x="478631" y="51214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71" name="Line 15"/>
          <p:cNvSpPr>
            <a:spLocks noChangeShapeType="1"/>
          </p:cNvSpPr>
          <p:nvPr/>
        </p:nvSpPr>
        <p:spPr bwMode="auto">
          <a:xfrm flipV="1">
            <a:off x="1092994" y="4140328"/>
            <a:ext cx="244475" cy="2460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Text Box 16"/>
          <p:cNvSpPr txBox="1">
            <a:spLocks noChangeArrowheads="1"/>
          </p:cNvSpPr>
          <p:nvPr/>
        </p:nvSpPr>
        <p:spPr bwMode="auto">
          <a:xfrm>
            <a:off x="1031081" y="41038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pic>
        <p:nvPicPr>
          <p:cNvPr id="4507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7006" y="3956178"/>
            <a:ext cx="2362200" cy="21320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5074" name="Line 18"/>
          <p:cNvSpPr>
            <a:spLocks noChangeShapeType="1"/>
          </p:cNvSpPr>
          <p:nvPr/>
        </p:nvSpPr>
        <p:spPr bwMode="auto">
          <a:xfrm flipV="1">
            <a:off x="2937669" y="5026153"/>
            <a:ext cx="244475" cy="306387"/>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p:cNvSpPr txBox="1">
            <a:spLocks noChangeArrowheads="1"/>
          </p:cNvSpPr>
          <p:nvPr/>
        </p:nvSpPr>
        <p:spPr bwMode="auto">
          <a:xfrm>
            <a:off x="2863056" y="502615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76" name="Line 20"/>
          <p:cNvSpPr>
            <a:spLocks noChangeShapeType="1"/>
          </p:cNvSpPr>
          <p:nvPr/>
        </p:nvSpPr>
        <p:spPr bwMode="auto">
          <a:xfrm flipV="1">
            <a:off x="3305969" y="4595940"/>
            <a:ext cx="244475" cy="24606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7" name="Text Box 21"/>
          <p:cNvSpPr txBox="1">
            <a:spLocks noChangeArrowheads="1"/>
          </p:cNvSpPr>
          <p:nvPr/>
        </p:nvSpPr>
        <p:spPr bwMode="auto">
          <a:xfrm>
            <a:off x="3231356" y="453561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78" name="Line 22"/>
          <p:cNvSpPr>
            <a:spLocks noChangeShapeType="1"/>
          </p:cNvSpPr>
          <p:nvPr/>
        </p:nvSpPr>
        <p:spPr bwMode="auto">
          <a:xfrm flipV="1">
            <a:off x="3244056" y="5578603"/>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9" name="Line 23"/>
          <p:cNvSpPr>
            <a:spLocks noChangeShapeType="1"/>
          </p:cNvSpPr>
          <p:nvPr/>
        </p:nvSpPr>
        <p:spPr bwMode="auto">
          <a:xfrm flipV="1">
            <a:off x="3244056" y="5088065"/>
            <a:ext cx="0"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0" name="Line 24"/>
          <p:cNvSpPr>
            <a:spLocks noChangeShapeType="1"/>
          </p:cNvSpPr>
          <p:nvPr/>
        </p:nvSpPr>
        <p:spPr bwMode="auto">
          <a:xfrm flipH="1" flipV="1">
            <a:off x="3428206" y="5088065"/>
            <a:ext cx="184150" cy="18415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1" name="Text Box 25"/>
          <p:cNvSpPr txBox="1">
            <a:spLocks noChangeArrowheads="1"/>
          </p:cNvSpPr>
          <p:nvPr/>
        </p:nvSpPr>
        <p:spPr bwMode="auto">
          <a:xfrm>
            <a:off x="3488531" y="5049965"/>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2" name="Text Box 26"/>
          <p:cNvSpPr txBox="1">
            <a:spLocks noChangeArrowheads="1"/>
          </p:cNvSpPr>
          <p:nvPr/>
        </p:nvSpPr>
        <p:spPr bwMode="auto">
          <a:xfrm>
            <a:off x="3059906" y="5638928"/>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83" name="Text Box 27"/>
          <p:cNvSpPr txBox="1">
            <a:spLocks noChangeArrowheads="1"/>
          </p:cNvSpPr>
          <p:nvPr/>
        </p:nvSpPr>
        <p:spPr bwMode="auto">
          <a:xfrm>
            <a:off x="3059906" y="5148390"/>
            <a:ext cx="2682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084" name="Line 28"/>
          <p:cNvSpPr>
            <a:spLocks noChangeShapeType="1"/>
          </p:cNvSpPr>
          <p:nvPr/>
        </p:nvSpPr>
        <p:spPr bwMode="auto">
          <a:xfrm flipV="1">
            <a:off x="3672681" y="4167315"/>
            <a:ext cx="246063" cy="24447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85" name="Text Box 29"/>
          <p:cNvSpPr txBox="1">
            <a:spLocks noChangeArrowheads="1"/>
          </p:cNvSpPr>
          <p:nvPr/>
        </p:nvSpPr>
        <p:spPr bwMode="auto">
          <a:xfrm>
            <a:off x="3612356" y="413080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5086" name="Text Box 30"/>
          <p:cNvSpPr txBox="1">
            <a:spLocks noChangeArrowheads="1"/>
          </p:cNvSpPr>
          <p:nvPr/>
        </p:nvSpPr>
        <p:spPr bwMode="auto">
          <a:xfrm>
            <a:off x="126206" y="6194553"/>
            <a:ext cx="2201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Inform number of children</a:t>
            </a:r>
          </a:p>
        </p:txBody>
      </p:sp>
      <p:sp>
        <p:nvSpPr>
          <p:cNvPr id="45087" name="Text Box 31"/>
          <p:cNvSpPr txBox="1">
            <a:spLocks noChangeArrowheads="1"/>
          </p:cNvSpPr>
          <p:nvPr/>
        </p:nvSpPr>
        <p:spPr bwMode="auto">
          <a:xfrm>
            <a:off x="2564606" y="6194553"/>
            <a:ext cx="2598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grpSp>
        <p:nvGrpSpPr>
          <p:cNvPr id="45088" name="Group 32"/>
          <p:cNvGrpSpPr>
            <a:grpSpLocks/>
          </p:cNvGrpSpPr>
          <p:nvPr/>
        </p:nvGrpSpPr>
        <p:grpSpPr bwMode="auto">
          <a:xfrm>
            <a:off x="5698254" y="4042951"/>
            <a:ext cx="2514600" cy="2132012"/>
            <a:chOff x="2400" y="1584"/>
            <a:chExt cx="1968" cy="1668"/>
          </a:xfrm>
        </p:grpSpPr>
        <p:pic>
          <p:nvPicPr>
            <p:cNvPr id="45089"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1584"/>
              <a:ext cx="1968" cy="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090" name="Line 34"/>
            <p:cNvSpPr>
              <a:spLocks noChangeShapeType="1"/>
            </p:cNvSpPr>
            <p:nvPr/>
          </p:nvSpPr>
          <p:spPr bwMode="auto">
            <a:xfrm flipV="1">
              <a:off x="2632" y="2421"/>
              <a:ext cx="192" cy="24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1" name="Text Box 35"/>
            <p:cNvSpPr txBox="1">
              <a:spLocks noChangeArrowheads="1"/>
            </p:cNvSpPr>
            <p:nvPr/>
          </p:nvSpPr>
          <p:spPr bwMode="auto">
            <a:xfrm>
              <a:off x="2574" y="2421"/>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2" name="Line 36"/>
            <p:cNvSpPr>
              <a:spLocks noChangeShapeType="1"/>
            </p:cNvSpPr>
            <p:nvPr/>
          </p:nvSpPr>
          <p:spPr bwMode="auto">
            <a:xfrm flipV="1">
              <a:off x="2920" y="2085"/>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3" name="Text Box 37"/>
            <p:cNvSpPr txBox="1">
              <a:spLocks noChangeArrowheads="1"/>
            </p:cNvSpPr>
            <p:nvPr/>
          </p:nvSpPr>
          <p:spPr bwMode="auto">
            <a:xfrm>
              <a:off x="2862" y="203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5094" name="Line 38"/>
            <p:cNvSpPr>
              <a:spLocks noChangeShapeType="1"/>
            </p:cNvSpPr>
            <p:nvPr/>
          </p:nvSpPr>
          <p:spPr bwMode="auto">
            <a:xfrm flipV="1">
              <a:off x="2872" y="2853"/>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5" name="Line 39"/>
            <p:cNvSpPr>
              <a:spLocks noChangeShapeType="1"/>
            </p:cNvSpPr>
            <p:nvPr/>
          </p:nvSpPr>
          <p:spPr bwMode="auto">
            <a:xfrm flipV="1">
              <a:off x="2872" y="2469"/>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6" name="Line 40"/>
            <p:cNvSpPr>
              <a:spLocks noChangeShapeType="1"/>
            </p:cNvSpPr>
            <p:nvPr/>
          </p:nvSpPr>
          <p:spPr bwMode="auto">
            <a:xfrm flipH="1" flipV="1">
              <a:off x="3016" y="2469"/>
              <a:ext cx="144" cy="144"/>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97" name="Text Box 41"/>
            <p:cNvSpPr txBox="1">
              <a:spLocks noChangeArrowheads="1"/>
            </p:cNvSpPr>
            <p:nvPr/>
          </p:nvSpPr>
          <p:spPr bwMode="auto">
            <a:xfrm>
              <a:off x="3063" y="2440"/>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8" name="Text Box 42"/>
            <p:cNvSpPr txBox="1">
              <a:spLocks noChangeArrowheads="1"/>
            </p:cNvSpPr>
            <p:nvPr/>
          </p:nvSpPr>
          <p:spPr bwMode="auto">
            <a:xfrm>
              <a:off x="2728" y="290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a:t>
              </a:r>
            </a:p>
          </p:txBody>
        </p:sp>
        <p:sp>
          <p:nvSpPr>
            <p:cNvPr id="45099" name="Text Box 43"/>
            <p:cNvSpPr txBox="1">
              <a:spLocks noChangeArrowheads="1"/>
            </p:cNvSpPr>
            <p:nvPr/>
          </p:nvSpPr>
          <p:spPr bwMode="auto">
            <a:xfrm>
              <a:off x="2728" y="2517"/>
              <a:ext cx="210" cy="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a:t>
              </a:r>
            </a:p>
          </p:txBody>
        </p:sp>
        <p:sp>
          <p:nvSpPr>
            <p:cNvPr id="45100" name="Line 44"/>
            <p:cNvSpPr>
              <a:spLocks noChangeShapeType="1"/>
            </p:cNvSpPr>
            <p:nvPr/>
          </p:nvSpPr>
          <p:spPr bwMode="auto">
            <a:xfrm flipV="1">
              <a:off x="3208" y="1749"/>
              <a:ext cx="192"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1" name="Text Box 45"/>
            <p:cNvSpPr txBox="1">
              <a:spLocks noChangeArrowheads="1"/>
            </p:cNvSpPr>
            <p:nvPr/>
          </p:nvSpPr>
          <p:spPr bwMode="auto">
            <a:xfrm>
              <a:off x="3160" y="1721"/>
              <a:ext cx="210"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grpSp>
      <p:sp>
        <p:nvSpPr>
          <p:cNvPr id="45102" name="AutoShape 46"/>
          <p:cNvSpPr>
            <a:spLocks noChangeArrowheads="1"/>
          </p:cNvSpPr>
          <p:nvPr/>
        </p:nvSpPr>
        <p:spPr bwMode="auto">
          <a:xfrm>
            <a:off x="5164854" y="4809713"/>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3" name="Rectangle 47"/>
          <p:cNvSpPr>
            <a:spLocks noChangeArrowheads="1"/>
          </p:cNvSpPr>
          <p:nvPr/>
        </p:nvSpPr>
        <p:spPr bwMode="auto">
          <a:xfrm>
            <a:off x="5774454" y="3965163"/>
            <a:ext cx="28194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4" name="Oval 48"/>
          <p:cNvSpPr>
            <a:spLocks noChangeArrowheads="1"/>
          </p:cNvSpPr>
          <p:nvPr/>
        </p:nvSpPr>
        <p:spPr bwMode="auto">
          <a:xfrm>
            <a:off x="8212854" y="5489163"/>
            <a:ext cx="76200" cy="762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105" name="Text Box 49"/>
          <p:cNvSpPr txBox="1">
            <a:spLocks noChangeArrowheads="1"/>
          </p:cNvSpPr>
          <p:nvPr/>
        </p:nvSpPr>
        <p:spPr bwMode="auto">
          <a:xfrm>
            <a:off x="7977904" y="5624101"/>
            <a:ext cx="7826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000">
                <a:solidFill>
                  <a:srgbClr val="FF0000"/>
                </a:solidFill>
                <a:latin typeface="Arial" charset="0"/>
                <a:ea typeface="ＭＳ Ｐゴシック" pitchFamily="50" charset="-128"/>
              </a:rPr>
              <a:t>New joiner</a:t>
            </a:r>
          </a:p>
        </p:txBody>
      </p:sp>
      <p:sp>
        <p:nvSpPr>
          <p:cNvPr id="45106" name="Line 50"/>
          <p:cNvSpPr>
            <a:spLocks noChangeShapeType="1"/>
          </p:cNvSpPr>
          <p:nvPr/>
        </p:nvSpPr>
        <p:spPr bwMode="auto">
          <a:xfrm flipH="1" flipV="1">
            <a:off x="7755654" y="5108163"/>
            <a:ext cx="45720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07" name="Text Box 51"/>
          <p:cNvSpPr txBox="1">
            <a:spLocks noChangeArrowheads="1"/>
          </p:cNvSpPr>
          <p:nvPr/>
        </p:nvSpPr>
        <p:spPr bwMode="auto">
          <a:xfrm>
            <a:off x="7984254" y="5108163"/>
            <a:ext cx="4619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solidFill>
                  <a:srgbClr val="FF0000"/>
                </a:solidFill>
                <a:latin typeface="Arial" charset="0"/>
                <a:ea typeface="ＭＳ Ｐゴシック" pitchFamily="50" charset="-128"/>
              </a:rPr>
              <a:t>Join</a:t>
            </a:r>
          </a:p>
        </p:txBody>
      </p:sp>
      <p:sp>
        <p:nvSpPr>
          <p:cNvPr id="45108" name="Rectangle 52"/>
          <p:cNvSpPr>
            <a:spLocks noChangeArrowheads="1"/>
          </p:cNvSpPr>
          <p:nvPr/>
        </p:nvSpPr>
        <p:spPr bwMode="auto">
          <a:xfrm>
            <a:off x="7747622" y="3889692"/>
            <a:ext cx="1359618" cy="875679"/>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No address </a:t>
            </a:r>
            <a:r>
              <a:rPr kumimoji="1" lang="en-US" altLang="ja-JP" dirty="0">
                <a:solidFill>
                  <a:srgbClr val="FF0000"/>
                </a:solidFill>
                <a:latin typeface="Arial" charset="0"/>
                <a:ea typeface="ＭＳ Ｐゴシック" pitchFamily="50" charset="-128"/>
              </a:rPr>
              <a:t>to allocate!</a:t>
            </a:r>
          </a:p>
        </p:txBody>
      </p:sp>
      <p:sp>
        <p:nvSpPr>
          <p:cNvPr id="45109" name="Line 53"/>
          <p:cNvSpPr>
            <a:spLocks noChangeShapeType="1"/>
          </p:cNvSpPr>
          <p:nvPr/>
        </p:nvSpPr>
        <p:spPr bwMode="auto">
          <a:xfrm flipH="1">
            <a:off x="8047038" y="4765371"/>
            <a:ext cx="242016" cy="43010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110" name="Text Box 54"/>
          <p:cNvSpPr txBox="1">
            <a:spLocks noChangeArrowheads="1"/>
          </p:cNvSpPr>
          <p:nvPr/>
        </p:nvSpPr>
        <p:spPr bwMode="auto">
          <a:xfrm>
            <a:off x="5766517" y="6171788"/>
            <a:ext cx="2598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a:latin typeface="Arial" charset="0"/>
                <a:ea typeface="ＭＳ Ｐゴシック" pitchFamily="50" charset="-128"/>
              </a:rPr>
              <a:t>Assign address spaces by root</a:t>
            </a:r>
          </a:p>
        </p:txBody>
      </p:sp>
      <p:sp>
        <p:nvSpPr>
          <p:cNvPr id="45111" name="Text Box 55"/>
          <p:cNvSpPr txBox="1">
            <a:spLocks noChangeArrowheads="1"/>
          </p:cNvSpPr>
          <p:nvPr/>
        </p:nvSpPr>
        <p:spPr bwMode="auto">
          <a:xfrm>
            <a:off x="7566742" y="4903376"/>
            <a:ext cx="3873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600" b="1">
                <a:solidFill>
                  <a:srgbClr val="FF0000"/>
                </a:solidFill>
                <a:latin typeface="Arial" charset="0"/>
                <a:ea typeface="HGPｺﾞｼｯｸE" pitchFamily="50" charset="-128"/>
              </a:rPr>
              <a:t>×</a:t>
            </a:r>
          </a:p>
        </p:txBody>
      </p:sp>
      <p:sp>
        <p:nvSpPr>
          <p:cNvPr id="59"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Scalability Issues in 802.15.5</a:t>
            </a:r>
          </a:p>
        </p:txBody>
      </p:sp>
    </p:spTree>
    <p:extLst>
      <p:ext uri="{BB962C8B-B14F-4D97-AF65-F5344CB8AC3E}">
        <p14:creationId xmlns:p14="http://schemas.microsoft.com/office/powerpoint/2010/main" val="2057224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3568" y="1700808"/>
            <a:ext cx="7772400" cy="3386807"/>
          </a:xfrm>
          <a:prstGeom prst="rect">
            <a:avLst/>
          </a:prstGeom>
        </p:spPr>
        <p:txBody>
          <a:bodyPr/>
          <a:lstStyle/>
          <a:p>
            <a:pPr>
              <a:spcBef>
                <a:spcPts val="3000"/>
              </a:spcBef>
            </a:pPr>
            <a:r>
              <a:rPr lang="en-US" altLang="ja-JP" sz="4800" dirty="0">
                <a:ea typeface="ＭＳ Ｐゴシック" pitchFamily="50" charset="-128"/>
              </a:rPr>
              <a:t>Overview of Mesh Networking over IEEE </a:t>
            </a:r>
            <a:r>
              <a:rPr lang="en-US" altLang="ja-JP" sz="4800" dirty="0" smtClean="0">
                <a:ea typeface="ＭＳ Ｐゴシック" pitchFamily="50" charset="-128"/>
              </a:rPr>
              <a:t>802.15.4</a:t>
            </a:r>
            <a:br>
              <a:rPr lang="en-US" altLang="ja-JP" sz="4800" dirty="0" smtClean="0">
                <a:ea typeface="ＭＳ Ｐゴシック" pitchFamily="50" charset="-128"/>
              </a:rPr>
            </a:br>
            <a:r>
              <a:rPr lang="en-US" altLang="ja-JP" sz="4800" dirty="0" smtClean="0">
                <a:ea typeface="ＭＳ Ｐゴシック" pitchFamily="50" charset="-128"/>
              </a:rPr>
              <a:t>Part 1</a:t>
            </a:r>
            <a:br>
              <a:rPr lang="en-US" altLang="ja-JP" sz="4800" dirty="0" smtClean="0">
                <a:ea typeface="ＭＳ Ｐゴシック" pitchFamily="50" charset="-128"/>
              </a:rPr>
            </a:br>
            <a:r>
              <a:rPr lang="en-GB" sz="2000" dirty="0" smtClean="0"/>
              <a:t/>
            </a:r>
            <a:br>
              <a:rPr lang="en-GB" sz="2000" dirty="0" smtClean="0"/>
            </a:br>
            <a:r>
              <a:rPr lang="en-GB" sz="4000" dirty="0" smtClean="0"/>
              <a:t/>
            </a:r>
            <a:br>
              <a:rPr lang="en-GB" sz="4000" dirty="0" smtClean="0"/>
            </a:br>
            <a:endParaRPr lang="en-GB" sz="4000" dirty="0"/>
          </a:p>
        </p:txBody>
      </p:sp>
    </p:spTree>
    <p:extLst>
      <p:ext uri="{BB962C8B-B14F-4D97-AF65-F5344CB8AC3E}">
        <p14:creationId xmlns:p14="http://schemas.microsoft.com/office/powerpoint/2010/main" val="2435557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457200" y="1557338"/>
            <a:ext cx="8229600" cy="1876425"/>
          </a:xfrm>
          <a:prstGeom prst="rect">
            <a:avLst/>
          </a:prstGeom>
        </p:spPr>
        <p:txBody>
          <a:bodyPr/>
          <a:lstStyle/>
          <a:p>
            <a:pPr>
              <a:lnSpc>
                <a:spcPct val="80000"/>
              </a:lnSpc>
            </a:pPr>
            <a:r>
              <a:rPr lang="en-US" altLang="ja-JP" sz="1800" dirty="0">
                <a:ea typeface="ＭＳ Ｐゴシック" pitchFamily="50" charset="-128"/>
              </a:rPr>
              <a:t>Outline of routing algorithm of </a:t>
            </a:r>
            <a:r>
              <a:rPr lang="en-US" altLang="ja-JP" sz="1800" dirty="0" smtClean="0">
                <a:ea typeface="ＭＳ Ｐゴシック" pitchFamily="50" charset="-128"/>
              </a:rPr>
              <a:t>IEEE 802.15.5</a:t>
            </a:r>
            <a:endParaRPr lang="ja-JP" altLang="en-US" sz="1800" dirty="0">
              <a:ea typeface="ＭＳ Ｐゴシック" pitchFamily="50" charset="-128"/>
            </a:endParaRPr>
          </a:p>
          <a:p>
            <a:pPr lvl="1">
              <a:lnSpc>
                <a:spcPct val="80000"/>
              </a:lnSpc>
              <a:buFont typeface="Arial" pitchFamily="34" charset="0"/>
              <a:buChar char="•"/>
            </a:pPr>
            <a:r>
              <a:rPr lang="en-US" altLang="ja-JP" sz="1600" dirty="0">
                <a:ea typeface="ＭＳ Ｐゴシック" pitchFamily="50" charset="-128"/>
              </a:rPr>
              <a:t>Exchange the information with neighbors (address spaces, tree level etc</a:t>
            </a:r>
            <a:r>
              <a:rPr lang="en-US" altLang="ja-JP" sz="1600" dirty="0" smtClean="0">
                <a:ea typeface="ＭＳ Ｐゴシック" pitchFamily="50" charset="-128"/>
              </a:rPr>
              <a:t>.)</a:t>
            </a:r>
            <a:endParaRPr lang="en-US" altLang="ja-JP" sz="1600" dirty="0">
              <a:ea typeface="ＭＳ Ｐゴシック" pitchFamily="50" charset="-128"/>
            </a:endParaRPr>
          </a:p>
          <a:p>
            <a:pPr lvl="1">
              <a:lnSpc>
                <a:spcPct val="80000"/>
              </a:lnSpc>
              <a:buFont typeface="Arial" pitchFamily="34" charset="0"/>
              <a:buChar char="•"/>
            </a:pPr>
            <a:r>
              <a:rPr lang="en-US" altLang="ja-JP" sz="1600" dirty="0" smtClean="0">
                <a:ea typeface="ＭＳ Ｐゴシック" pitchFamily="50" charset="-128"/>
              </a:rPr>
              <a:t>Choose </a:t>
            </a:r>
            <a:r>
              <a:rPr lang="en-US" altLang="ja-JP" sz="1600" dirty="0">
                <a:ea typeface="ＭＳ Ｐゴシック" pitchFamily="50" charset="-128"/>
              </a:rPr>
              <a:t>next hop from the information</a:t>
            </a:r>
            <a:endParaRPr lang="ja-JP" altLang="en-US" sz="1600" dirty="0">
              <a:ea typeface="ＭＳ Ｐゴシック" pitchFamily="50" charset="-128"/>
            </a:endParaRPr>
          </a:p>
          <a:p>
            <a:pPr>
              <a:lnSpc>
                <a:spcPct val="80000"/>
              </a:lnSpc>
            </a:pPr>
            <a:r>
              <a:rPr lang="en-US" altLang="ja-JP" sz="1800" dirty="0">
                <a:ea typeface="ＭＳ Ｐゴシック" pitchFamily="50" charset="-128"/>
              </a:rPr>
              <a:t>Issue</a:t>
            </a:r>
          </a:p>
          <a:p>
            <a:pPr lvl="1">
              <a:lnSpc>
                <a:spcPct val="80000"/>
              </a:lnSpc>
            </a:pPr>
            <a:r>
              <a:rPr lang="en-US" altLang="ja-JP" sz="1600" dirty="0">
                <a:ea typeface="ＭＳ Ｐゴシック" pitchFamily="50" charset="-128"/>
              </a:rPr>
              <a:t>Since routing algorithm is based on address assignment, network </a:t>
            </a:r>
            <a:r>
              <a:rPr lang="en-US" altLang="ja-JP" sz="1600" dirty="0" smtClean="0">
                <a:ea typeface="ＭＳ Ｐゴシック" pitchFamily="50" charset="-128"/>
              </a:rPr>
              <a:t>must start </a:t>
            </a:r>
            <a:r>
              <a:rPr lang="en-US" altLang="ja-JP" sz="1600" dirty="0">
                <a:ea typeface="ＭＳ Ｐゴシック" pitchFamily="50" charset="-128"/>
              </a:rPr>
              <a:t>over from address assignment </a:t>
            </a:r>
            <a:r>
              <a:rPr lang="en-US" altLang="ja-JP" sz="1600" dirty="0" smtClean="0">
                <a:ea typeface="ＭＳ Ｐゴシック" pitchFamily="50" charset="-128"/>
              </a:rPr>
              <a:t>to address changes in </a:t>
            </a:r>
            <a:r>
              <a:rPr lang="en-US" altLang="ja-JP" sz="1600" dirty="0">
                <a:ea typeface="ＭＳ Ｐゴシック" pitchFamily="50" charset="-128"/>
              </a:rPr>
              <a:t>routing </a:t>
            </a:r>
            <a:r>
              <a:rPr lang="en-US" altLang="ja-JP" sz="1600" dirty="0" smtClean="0">
                <a:ea typeface="ＭＳ Ｐゴシック" pitchFamily="50" charset="-128"/>
              </a:rPr>
              <a:t>topology.</a:t>
            </a:r>
            <a:endParaRPr lang="ja-JP" altLang="en-US" sz="1600" dirty="0">
              <a:ea typeface="ＭＳ Ｐゴシック" pitchFamily="50" charset="-128"/>
            </a:endParaRPr>
          </a:p>
          <a:p>
            <a:pPr lvl="2">
              <a:lnSpc>
                <a:spcPct val="80000"/>
              </a:lnSpc>
            </a:pPr>
            <a:r>
              <a:rPr lang="en-US" altLang="ja-JP" sz="1600" dirty="0">
                <a:ea typeface="ＭＳ Ｐゴシック" pitchFamily="50" charset="-128"/>
              </a:rPr>
              <a:t>In p</a:t>
            </a:r>
            <a:r>
              <a:rPr lang="en-US" altLang="ja-JP" sz="1600" dirty="0" smtClean="0">
                <a:ea typeface="ＭＳ Ｐゴシック" pitchFamily="50" charset="-128"/>
              </a:rPr>
              <a:t>ublic </a:t>
            </a:r>
            <a:r>
              <a:rPr lang="en-US" altLang="ja-JP" sz="1600" dirty="0">
                <a:ea typeface="ＭＳ Ｐゴシック" pitchFamily="50" charset="-128"/>
              </a:rPr>
              <a:t>field area </a:t>
            </a:r>
            <a:r>
              <a:rPr lang="en-US" altLang="ja-JP" sz="1600" dirty="0" smtClean="0">
                <a:ea typeface="ＭＳ Ｐゴシック" pitchFamily="50" charset="-128"/>
              </a:rPr>
              <a:t>networks, </a:t>
            </a:r>
            <a:r>
              <a:rPr lang="en-US" altLang="ja-JP" sz="1600" dirty="0">
                <a:ea typeface="ＭＳ Ｐゴシック" pitchFamily="50" charset="-128"/>
              </a:rPr>
              <a:t>changes in routing </a:t>
            </a:r>
            <a:r>
              <a:rPr lang="en-US" altLang="ja-JP" sz="1600" dirty="0" smtClean="0">
                <a:ea typeface="ＭＳ Ｐゴシック" pitchFamily="50" charset="-128"/>
              </a:rPr>
              <a:t>topology occur often.</a:t>
            </a:r>
            <a:endParaRPr lang="ja-JP" altLang="en-US" sz="1600" dirty="0">
              <a:ea typeface="ＭＳ Ｐゴシック" pitchFamily="50" charset="-128"/>
            </a:endParaRPr>
          </a:p>
        </p:txBody>
      </p:sp>
      <p:sp>
        <p:nvSpPr>
          <p:cNvPr id="47108" name="Rectangle 4"/>
          <p:cNvSpPr>
            <a:spLocks noChangeArrowheads="1"/>
          </p:cNvSpPr>
          <p:nvPr/>
        </p:nvSpPr>
        <p:spPr bwMode="auto">
          <a:xfrm>
            <a:off x="4817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Oval 5"/>
          <p:cNvSpPr>
            <a:spLocks noChangeArrowheads="1"/>
          </p:cNvSpPr>
          <p:nvPr/>
        </p:nvSpPr>
        <p:spPr bwMode="auto">
          <a:xfrm>
            <a:off x="21581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10" name="Oval 6"/>
          <p:cNvSpPr>
            <a:spLocks noChangeArrowheads="1"/>
          </p:cNvSpPr>
          <p:nvPr/>
        </p:nvSpPr>
        <p:spPr bwMode="auto">
          <a:xfrm>
            <a:off x="17009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11" name="Oval 7"/>
          <p:cNvSpPr>
            <a:spLocks noChangeArrowheads="1"/>
          </p:cNvSpPr>
          <p:nvPr/>
        </p:nvSpPr>
        <p:spPr bwMode="auto">
          <a:xfrm>
            <a:off x="10913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12" name="Oval 8"/>
          <p:cNvSpPr>
            <a:spLocks noChangeArrowheads="1"/>
          </p:cNvSpPr>
          <p:nvPr/>
        </p:nvSpPr>
        <p:spPr bwMode="auto">
          <a:xfrm>
            <a:off x="6341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13" name="Oval 9"/>
          <p:cNvSpPr>
            <a:spLocks noChangeArrowheads="1"/>
          </p:cNvSpPr>
          <p:nvPr/>
        </p:nvSpPr>
        <p:spPr bwMode="auto">
          <a:xfrm>
            <a:off x="11040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14" name="Oval 10"/>
          <p:cNvSpPr>
            <a:spLocks noChangeArrowheads="1"/>
          </p:cNvSpPr>
          <p:nvPr/>
        </p:nvSpPr>
        <p:spPr bwMode="auto">
          <a:xfrm>
            <a:off x="10913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15" name="Oval 11"/>
          <p:cNvSpPr>
            <a:spLocks noChangeArrowheads="1"/>
          </p:cNvSpPr>
          <p:nvPr/>
        </p:nvSpPr>
        <p:spPr bwMode="auto">
          <a:xfrm>
            <a:off x="15485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16" name="Oval 12"/>
          <p:cNvSpPr>
            <a:spLocks noChangeArrowheads="1"/>
          </p:cNvSpPr>
          <p:nvPr/>
        </p:nvSpPr>
        <p:spPr bwMode="auto">
          <a:xfrm>
            <a:off x="2059763" y="4732665"/>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17" name="Oval 13"/>
          <p:cNvSpPr>
            <a:spLocks noChangeArrowheads="1"/>
          </p:cNvSpPr>
          <p:nvPr/>
        </p:nvSpPr>
        <p:spPr bwMode="auto">
          <a:xfrm>
            <a:off x="205976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18" name="Oval 14"/>
          <p:cNvSpPr>
            <a:spLocks noChangeArrowheads="1"/>
          </p:cNvSpPr>
          <p:nvPr/>
        </p:nvSpPr>
        <p:spPr bwMode="auto">
          <a:xfrm>
            <a:off x="25518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19" name="Oval 15"/>
          <p:cNvSpPr>
            <a:spLocks noChangeArrowheads="1"/>
          </p:cNvSpPr>
          <p:nvPr/>
        </p:nvSpPr>
        <p:spPr bwMode="auto">
          <a:xfrm>
            <a:off x="29328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20" name="Oval 16"/>
          <p:cNvSpPr>
            <a:spLocks noChangeArrowheads="1"/>
          </p:cNvSpPr>
          <p:nvPr/>
        </p:nvSpPr>
        <p:spPr bwMode="auto">
          <a:xfrm>
            <a:off x="26788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21" name="Oval 17"/>
          <p:cNvSpPr>
            <a:spLocks noChangeArrowheads="1"/>
          </p:cNvSpPr>
          <p:nvPr/>
        </p:nvSpPr>
        <p:spPr bwMode="auto">
          <a:xfrm>
            <a:off x="24121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22" name="Oval 18"/>
          <p:cNvSpPr>
            <a:spLocks noChangeArrowheads="1"/>
          </p:cNvSpPr>
          <p:nvPr/>
        </p:nvSpPr>
        <p:spPr bwMode="auto">
          <a:xfrm>
            <a:off x="30344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23" name="Oval 19"/>
          <p:cNvSpPr>
            <a:spLocks noChangeArrowheads="1"/>
          </p:cNvSpPr>
          <p:nvPr/>
        </p:nvSpPr>
        <p:spPr bwMode="auto">
          <a:xfrm>
            <a:off x="33392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24" name="AutoShape 20"/>
          <p:cNvCxnSpPr>
            <a:cxnSpLocks noChangeShapeType="1"/>
            <a:stCxn id="47109" idx="3"/>
            <a:endCxn id="47110" idx="7"/>
          </p:cNvCxnSpPr>
          <p:nvPr/>
        </p:nvCxnSpPr>
        <p:spPr bwMode="auto">
          <a:xfrm flipH="1">
            <a:off x="18962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5" name="AutoShape 21"/>
          <p:cNvCxnSpPr>
            <a:cxnSpLocks noChangeShapeType="1"/>
            <a:stCxn id="47110" idx="3"/>
            <a:endCxn id="47111" idx="7"/>
          </p:cNvCxnSpPr>
          <p:nvPr/>
        </p:nvCxnSpPr>
        <p:spPr bwMode="auto">
          <a:xfrm flipH="1">
            <a:off x="12866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6" name="AutoShape 22"/>
          <p:cNvCxnSpPr>
            <a:cxnSpLocks noChangeShapeType="1"/>
            <a:stCxn id="47111" idx="3"/>
            <a:endCxn id="47112" idx="7"/>
          </p:cNvCxnSpPr>
          <p:nvPr/>
        </p:nvCxnSpPr>
        <p:spPr bwMode="auto">
          <a:xfrm flipH="1">
            <a:off x="8294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7" name="AutoShape 23"/>
          <p:cNvCxnSpPr>
            <a:cxnSpLocks noChangeShapeType="1"/>
            <a:stCxn id="47111" idx="4"/>
            <a:endCxn id="47113" idx="0"/>
          </p:cNvCxnSpPr>
          <p:nvPr/>
        </p:nvCxnSpPr>
        <p:spPr bwMode="auto">
          <a:xfrm>
            <a:off x="12056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8" name="AutoShape 24"/>
          <p:cNvCxnSpPr>
            <a:cxnSpLocks noChangeShapeType="1"/>
            <a:stCxn id="47113" idx="4"/>
            <a:endCxn id="47114" idx="0"/>
          </p:cNvCxnSpPr>
          <p:nvPr/>
        </p:nvCxnSpPr>
        <p:spPr bwMode="auto">
          <a:xfrm flipH="1">
            <a:off x="12056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9" name="AutoShape 25"/>
          <p:cNvCxnSpPr>
            <a:cxnSpLocks noChangeShapeType="1"/>
            <a:stCxn id="47111" idx="5"/>
            <a:endCxn id="47115" idx="1"/>
          </p:cNvCxnSpPr>
          <p:nvPr/>
        </p:nvCxnSpPr>
        <p:spPr bwMode="auto">
          <a:xfrm>
            <a:off x="1286651" y="4875540"/>
            <a:ext cx="295275" cy="4349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0" name="AutoShape 26"/>
          <p:cNvCxnSpPr>
            <a:cxnSpLocks noChangeShapeType="1"/>
            <a:stCxn id="47110" idx="5"/>
            <a:endCxn id="47116" idx="0"/>
          </p:cNvCxnSpPr>
          <p:nvPr/>
        </p:nvCxnSpPr>
        <p:spPr bwMode="auto">
          <a:xfrm>
            <a:off x="1896251" y="4232603"/>
            <a:ext cx="277812" cy="50006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1" name="AutoShape 27"/>
          <p:cNvCxnSpPr>
            <a:cxnSpLocks noChangeShapeType="1"/>
            <a:stCxn id="47116" idx="4"/>
            <a:endCxn id="47117" idx="0"/>
          </p:cNvCxnSpPr>
          <p:nvPr/>
        </p:nvCxnSpPr>
        <p:spPr bwMode="auto">
          <a:xfrm>
            <a:off x="2174063" y="4961265"/>
            <a:ext cx="0" cy="347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2" name="AutoShape 28"/>
          <p:cNvCxnSpPr>
            <a:cxnSpLocks noChangeShapeType="1"/>
            <a:stCxn id="47109" idx="5"/>
            <a:endCxn id="47118" idx="1"/>
          </p:cNvCxnSpPr>
          <p:nvPr/>
        </p:nvCxnSpPr>
        <p:spPr bwMode="auto">
          <a:xfrm>
            <a:off x="23534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3" name="AutoShape 29"/>
          <p:cNvCxnSpPr>
            <a:cxnSpLocks noChangeShapeType="1"/>
            <a:stCxn id="47118" idx="5"/>
            <a:endCxn id="47119" idx="1"/>
          </p:cNvCxnSpPr>
          <p:nvPr/>
        </p:nvCxnSpPr>
        <p:spPr bwMode="auto">
          <a:xfrm>
            <a:off x="27471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4" name="AutoShape 30"/>
          <p:cNvCxnSpPr>
            <a:cxnSpLocks noChangeShapeType="1"/>
            <a:stCxn id="47119" idx="3"/>
            <a:endCxn id="47120" idx="0"/>
          </p:cNvCxnSpPr>
          <p:nvPr/>
        </p:nvCxnSpPr>
        <p:spPr bwMode="auto">
          <a:xfrm flipH="1">
            <a:off x="2793188" y="4846965"/>
            <a:ext cx="173038" cy="4397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5" name="AutoShape 31"/>
          <p:cNvCxnSpPr>
            <a:cxnSpLocks noChangeShapeType="1"/>
            <a:stCxn id="47119" idx="5"/>
            <a:endCxn id="47123" idx="0"/>
          </p:cNvCxnSpPr>
          <p:nvPr/>
        </p:nvCxnSpPr>
        <p:spPr bwMode="auto">
          <a:xfrm>
            <a:off x="31281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6" name="AutoShape 32"/>
          <p:cNvCxnSpPr>
            <a:cxnSpLocks noChangeShapeType="1"/>
            <a:stCxn id="47120" idx="3"/>
            <a:endCxn id="47121" idx="0"/>
          </p:cNvCxnSpPr>
          <p:nvPr/>
        </p:nvCxnSpPr>
        <p:spPr bwMode="auto">
          <a:xfrm flipH="1">
            <a:off x="25264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7" name="AutoShape 33"/>
          <p:cNvCxnSpPr>
            <a:cxnSpLocks noChangeShapeType="1"/>
            <a:stCxn id="47120" idx="5"/>
            <a:endCxn id="47122" idx="0"/>
          </p:cNvCxnSpPr>
          <p:nvPr/>
        </p:nvCxnSpPr>
        <p:spPr bwMode="auto">
          <a:xfrm>
            <a:off x="28741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38" name="AutoShape 34"/>
          <p:cNvCxnSpPr>
            <a:cxnSpLocks noChangeShapeType="1"/>
            <a:stCxn id="47116" idx="5"/>
            <a:endCxn id="47120" idx="1"/>
          </p:cNvCxnSpPr>
          <p:nvPr/>
        </p:nvCxnSpPr>
        <p:spPr bwMode="auto">
          <a:xfrm>
            <a:off x="2255026" y="4927928"/>
            <a:ext cx="457200" cy="392112"/>
          </a:xfrm>
          <a:prstGeom prst="straightConnector1">
            <a:avLst/>
          </a:prstGeom>
          <a:noFill/>
          <a:ln w="9525">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39" name="Text Box 35"/>
          <p:cNvSpPr txBox="1">
            <a:spLocks noChangeArrowheads="1"/>
          </p:cNvSpPr>
          <p:nvPr/>
        </p:nvSpPr>
        <p:spPr bwMode="auto">
          <a:xfrm>
            <a:off x="2655076" y="487712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47140" name="Text Box 36"/>
          <p:cNvSpPr txBox="1">
            <a:spLocks noChangeArrowheads="1"/>
          </p:cNvSpPr>
          <p:nvPr/>
        </p:nvSpPr>
        <p:spPr bwMode="auto">
          <a:xfrm rot="10800000" flipH="1">
            <a:off x="2347101" y="48041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ja-JP" altLang="en-US" sz="1800">
                <a:solidFill>
                  <a:srgbClr val="FF0000"/>
                </a:solidFill>
                <a:latin typeface="Arial" charset="0"/>
                <a:ea typeface="ＭＳ Ｐゴシック" pitchFamily="50" charset="-128"/>
              </a:rPr>
              <a:t>⇒</a:t>
            </a:r>
          </a:p>
        </p:txBody>
      </p:sp>
      <p:sp>
        <p:nvSpPr>
          <p:cNvPr id="47141" name="Text Box 37"/>
          <p:cNvSpPr txBox="1">
            <a:spLocks noChangeArrowheads="1"/>
          </p:cNvSpPr>
          <p:nvPr/>
        </p:nvSpPr>
        <p:spPr bwMode="auto">
          <a:xfrm>
            <a:off x="1324751" y="3864303"/>
            <a:ext cx="481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42" name="Text Box 38"/>
          <p:cNvSpPr txBox="1">
            <a:spLocks noChangeArrowheads="1"/>
          </p:cNvSpPr>
          <p:nvPr/>
        </p:nvSpPr>
        <p:spPr bwMode="auto">
          <a:xfrm>
            <a:off x="7103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43" name="Text Box 39"/>
          <p:cNvSpPr txBox="1">
            <a:spLocks noChangeArrowheads="1"/>
          </p:cNvSpPr>
          <p:nvPr/>
        </p:nvSpPr>
        <p:spPr bwMode="auto">
          <a:xfrm>
            <a:off x="6341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44" name="Text Box 40"/>
          <p:cNvSpPr txBox="1">
            <a:spLocks noChangeArrowheads="1"/>
          </p:cNvSpPr>
          <p:nvPr/>
        </p:nvSpPr>
        <p:spPr bwMode="auto">
          <a:xfrm>
            <a:off x="1167588" y="5434340"/>
            <a:ext cx="481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45" name="Text Box 41"/>
          <p:cNvSpPr txBox="1">
            <a:spLocks noChangeArrowheads="1"/>
          </p:cNvSpPr>
          <p:nvPr/>
        </p:nvSpPr>
        <p:spPr bwMode="auto">
          <a:xfrm>
            <a:off x="11675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46" name="Text Box 42"/>
          <p:cNvSpPr txBox="1">
            <a:spLocks noChangeArrowheads="1"/>
          </p:cNvSpPr>
          <p:nvPr/>
        </p:nvSpPr>
        <p:spPr bwMode="auto">
          <a:xfrm>
            <a:off x="1624788" y="5434340"/>
            <a:ext cx="354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47" name="Text Box 43"/>
          <p:cNvSpPr txBox="1">
            <a:spLocks noChangeArrowheads="1"/>
          </p:cNvSpPr>
          <p:nvPr/>
        </p:nvSpPr>
        <p:spPr bwMode="auto">
          <a:xfrm>
            <a:off x="2691588" y="3940503"/>
            <a:ext cx="565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48" name="Text Box 44"/>
          <p:cNvSpPr txBox="1">
            <a:spLocks noChangeArrowheads="1"/>
          </p:cNvSpPr>
          <p:nvPr/>
        </p:nvSpPr>
        <p:spPr bwMode="auto">
          <a:xfrm>
            <a:off x="30725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49" name="Text Box 45"/>
          <p:cNvSpPr txBox="1">
            <a:spLocks noChangeArrowheads="1"/>
          </p:cNvSpPr>
          <p:nvPr/>
        </p:nvSpPr>
        <p:spPr bwMode="auto">
          <a:xfrm>
            <a:off x="2131201" y="4529465"/>
            <a:ext cx="481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[7:8]</a:t>
            </a:r>
          </a:p>
        </p:txBody>
      </p:sp>
      <p:sp>
        <p:nvSpPr>
          <p:cNvPr id="47150" name="Text Box 46"/>
          <p:cNvSpPr txBox="1">
            <a:spLocks noChangeArrowheads="1"/>
          </p:cNvSpPr>
          <p:nvPr/>
        </p:nvSpPr>
        <p:spPr bwMode="auto">
          <a:xfrm>
            <a:off x="2137551" y="5453390"/>
            <a:ext cx="354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51" name="Text Box 47"/>
          <p:cNvSpPr txBox="1">
            <a:spLocks noChangeArrowheads="1"/>
          </p:cNvSpPr>
          <p:nvPr/>
        </p:nvSpPr>
        <p:spPr bwMode="auto">
          <a:xfrm>
            <a:off x="2996388" y="4877128"/>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52" name="Text Box 48"/>
          <p:cNvSpPr txBox="1">
            <a:spLocks noChangeArrowheads="1"/>
          </p:cNvSpPr>
          <p:nvPr/>
        </p:nvSpPr>
        <p:spPr bwMode="auto">
          <a:xfrm>
            <a:off x="31853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53" name="Text Box 49"/>
          <p:cNvSpPr txBox="1">
            <a:spLocks noChangeArrowheads="1"/>
          </p:cNvSpPr>
          <p:nvPr/>
        </p:nvSpPr>
        <p:spPr bwMode="auto">
          <a:xfrm>
            <a:off x="34535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54" name="Text Box 50"/>
          <p:cNvSpPr txBox="1">
            <a:spLocks noChangeArrowheads="1"/>
          </p:cNvSpPr>
          <p:nvPr/>
        </p:nvSpPr>
        <p:spPr bwMode="auto">
          <a:xfrm>
            <a:off x="24629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55" name="Text Box 51"/>
          <p:cNvSpPr txBox="1">
            <a:spLocks noChangeArrowheads="1"/>
          </p:cNvSpPr>
          <p:nvPr/>
        </p:nvSpPr>
        <p:spPr bwMode="auto">
          <a:xfrm>
            <a:off x="22343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sp>
        <p:nvSpPr>
          <p:cNvPr id="47156" name="Rectangle 52"/>
          <p:cNvSpPr>
            <a:spLocks noChangeArrowheads="1"/>
          </p:cNvSpPr>
          <p:nvPr/>
        </p:nvSpPr>
        <p:spPr bwMode="auto">
          <a:xfrm>
            <a:off x="4825188" y="3300740"/>
            <a:ext cx="3657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57" name="Oval 53"/>
          <p:cNvSpPr>
            <a:spLocks noChangeArrowheads="1"/>
          </p:cNvSpPr>
          <p:nvPr/>
        </p:nvSpPr>
        <p:spPr bwMode="auto">
          <a:xfrm>
            <a:off x="6501588" y="35801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A</a:t>
            </a:r>
          </a:p>
        </p:txBody>
      </p:sp>
      <p:sp>
        <p:nvSpPr>
          <p:cNvPr id="47158" name="Oval 54"/>
          <p:cNvSpPr>
            <a:spLocks noChangeArrowheads="1"/>
          </p:cNvSpPr>
          <p:nvPr/>
        </p:nvSpPr>
        <p:spPr bwMode="auto">
          <a:xfrm>
            <a:off x="6044388" y="4037340"/>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B</a:t>
            </a:r>
          </a:p>
        </p:txBody>
      </p:sp>
      <p:sp>
        <p:nvSpPr>
          <p:cNvPr id="47159" name="Oval 55"/>
          <p:cNvSpPr>
            <a:spLocks noChangeArrowheads="1"/>
          </p:cNvSpPr>
          <p:nvPr/>
        </p:nvSpPr>
        <p:spPr bwMode="auto">
          <a:xfrm>
            <a:off x="5434788" y="46802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C</a:t>
            </a:r>
          </a:p>
        </p:txBody>
      </p:sp>
      <p:sp>
        <p:nvSpPr>
          <p:cNvPr id="47160" name="Oval 56"/>
          <p:cNvSpPr>
            <a:spLocks noChangeArrowheads="1"/>
          </p:cNvSpPr>
          <p:nvPr/>
        </p:nvSpPr>
        <p:spPr bwMode="auto">
          <a:xfrm>
            <a:off x="4977588" y="52390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D</a:t>
            </a:r>
          </a:p>
        </p:txBody>
      </p:sp>
      <p:sp>
        <p:nvSpPr>
          <p:cNvPr id="47161" name="Oval 57"/>
          <p:cNvSpPr>
            <a:spLocks noChangeArrowheads="1"/>
          </p:cNvSpPr>
          <p:nvPr/>
        </p:nvSpPr>
        <p:spPr bwMode="auto">
          <a:xfrm>
            <a:off x="5447488" y="5277178"/>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E</a:t>
            </a:r>
          </a:p>
        </p:txBody>
      </p:sp>
      <p:sp>
        <p:nvSpPr>
          <p:cNvPr id="47162" name="Oval 58"/>
          <p:cNvSpPr>
            <a:spLocks noChangeArrowheads="1"/>
          </p:cNvSpPr>
          <p:nvPr/>
        </p:nvSpPr>
        <p:spPr bwMode="auto">
          <a:xfrm>
            <a:off x="5434788" y="58486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F</a:t>
            </a:r>
          </a:p>
        </p:txBody>
      </p:sp>
      <p:sp>
        <p:nvSpPr>
          <p:cNvPr id="47163" name="Oval 59"/>
          <p:cNvSpPr>
            <a:spLocks noChangeArrowheads="1"/>
          </p:cNvSpPr>
          <p:nvPr/>
        </p:nvSpPr>
        <p:spPr bwMode="auto">
          <a:xfrm>
            <a:off x="5891988" y="527717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G</a:t>
            </a:r>
          </a:p>
        </p:txBody>
      </p:sp>
      <p:sp>
        <p:nvSpPr>
          <p:cNvPr id="47164" name="Oval 60"/>
          <p:cNvSpPr>
            <a:spLocks noChangeArrowheads="1"/>
          </p:cNvSpPr>
          <p:nvPr/>
        </p:nvSpPr>
        <p:spPr bwMode="auto">
          <a:xfrm>
            <a:off x="6307913" y="47025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H</a:t>
            </a:r>
          </a:p>
        </p:txBody>
      </p:sp>
      <p:sp>
        <p:nvSpPr>
          <p:cNvPr id="47165" name="Oval 61"/>
          <p:cNvSpPr>
            <a:spLocks noChangeArrowheads="1"/>
          </p:cNvSpPr>
          <p:nvPr/>
        </p:nvSpPr>
        <p:spPr bwMode="auto">
          <a:xfrm>
            <a:off x="6307913" y="5308928"/>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I</a:t>
            </a:r>
          </a:p>
        </p:txBody>
      </p:sp>
      <p:sp>
        <p:nvSpPr>
          <p:cNvPr id="47166" name="Oval 62"/>
          <p:cNvSpPr>
            <a:spLocks noChangeArrowheads="1"/>
          </p:cNvSpPr>
          <p:nvPr/>
        </p:nvSpPr>
        <p:spPr bwMode="auto">
          <a:xfrm>
            <a:off x="6895288" y="4143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J</a:t>
            </a:r>
          </a:p>
        </p:txBody>
      </p:sp>
      <p:sp>
        <p:nvSpPr>
          <p:cNvPr id="47167" name="Oval 63"/>
          <p:cNvSpPr>
            <a:spLocks noChangeArrowheads="1"/>
          </p:cNvSpPr>
          <p:nvPr/>
        </p:nvSpPr>
        <p:spPr bwMode="auto">
          <a:xfrm>
            <a:off x="7276288" y="4651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K</a:t>
            </a:r>
          </a:p>
        </p:txBody>
      </p:sp>
      <p:sp>
        <p:nvSpPr>
          <p:cNvPr id="47168" name="Oval 64"/>
          <p:cNvSpPr>
            <a:spLocks noChangeArrowheads="1"/>
          </p:cNvSpPr>
          <p:nvPr/>
        </p:nvSpPr>
        <p:spPr bwMode="auto">
          <a:xfrm>
            <a:off x="7022288" y="5286703"/>
            <a:ext cx="228600" cy="228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L</a:t>
            </a:r>
          </a:p>
        </p:txBody>
      </p:sp>
      <p:sp>
        <p:nvSpPr>
          <p:cNvPr id="47169" name="Oval 65"/>
          <p:cNvSpPr>
            <a:spLocks noChangeArrowheads="1"/>
          </p:cNvSpPr>
          <p:nvPr/>
        </p:nvSpPr>
        <p:spPr bwMode="auto">
          <a:xfrm>
            <a:off x="6755588" y="58709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M</a:t>
            </a:r>
          </a:p>
        </p:txBody>
      </p:sp>
      <p:sp>
        <p:nvSpPr>
          <p:cNvPr id="47170" name="Oval 66"/>
          <p:cNvSpPr>
            <a:spLocks noChangeArrowheads="1"/>
          </p:cNvSpPr>
          <p:nvPr/>
        </p:nvSpPr>
        <p:spPr bwMode="auto">
          <a:xfrm>
            <a:off x="7377888" y="5896303"/>
            <a:ext cx="228600"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N</a:t>
            </a:r>
          </a:p>
        </p:txBody>
      </p:sp>
      <p:sp>
        <p:nvSpPr>
          <p:cNvPr id="47171" name="Oval 67"/>
          <p:cNvSpPr>
            <a:spLocks noChangeArrowheads="1"/>
          </p:cNvSpPr>
          <p:nvPr/>
        </p:nvSpPr>
        <p:spPr bwMode="auto">
          <a:xfrm>
            <a:off x="7682688" y="5274003"/>
            <a:ext cx="201613" cy="2286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kumimoji="1" lang="en-US" altLang="ja-JP" sz="1000">
                <a:latin typeface="Arial" charset="0"/>
                <a:ea typeface="ＭＳ Ｐゴシック" pitchFamily="50" charset="-128"/>
              </a:rPr>
              <a:t>O</a:t>
            </a:r>
          </a:p>
        </p:txBody>
      </p:sp>
      <p:cxnSp>
        <p:nvCxnSpPr>
          <p:cNvPr id="47172" name="AutoShape 68"/>
          <p:cNvCxnSpPr>
            <a:cxnSpLocks noChangeShapeType="1"/>
            <a:stCxn id="47157" idx="3"/>
            <a:endCxn id="47158" idx="7"/>
          </p:cNvCxnSpPr>
          <p:nvPr/>
        </p:nvCxnSpPr>
        <p:spPr bwMode="auto">
          <a:xfrm flipH="1">
            <a:off x="6239651" y="3775403"/>
            <a:ext cx="295275" cy="295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3" name="AutoShape 69"/>
          <p:cNvCxnSpPr>
            <a:cxnSpLocks noChangeShapeType="1"/>
            <a:stCxn id="47158" idx="3"/>
            <a:endCxn id="47159" idx="7"/>
          </p:cNvCxnSpPr>
          <p:nvPr/>
        </p:nvCxnSpPr>
        <p:spPr bwMode="auto">
          <a:xfrm flipH="1">
            <a:off x="5630051" y="4232603"/>
            <a:ext cx="447675" cy="481012"/>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4" name="AutoShape 70"/>
          <p:cNvCxnSpPr>
            <a:cxnSpLocks noChangeShapeType="1"/>
            <a:stCxn id="47159" idx="3"/>
            <a:endCxn id="47160" idx="7"/>
          </p:cNvCxnSpPr>
          <p:nvPr/>
        </p:nvCxnSpPr>
        <p:spPr bwMode="auto">
          <a:xfrm flipH="1">
            <a:off x="5172851" y="4875540"/>
            <a:ext cx="295275" cy="396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5" name="AutoShape 71"/>
          <p:cNvCxnSpPr>
            <a:cxnSpLocks noChangeShapeType="1"/>
            <a:stCxn id="47159" idx="4"/>
            <a:endCxn id="47161" idx="0"/>
          </p:cNvCxnSpPr>
          <p:nvPr/>
        </p:nvCxnSpPr>
        <p:spPr bwMode="auto">
          <a:xfrm>
            <a:off x="5549088" y="4908878"/>
            <a:ext cx="12700" cy="3683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6" name="AutoShape 72"/>
          <p:cNvCxnSpPr>
            <a:cxnSpLocks noChangeShapeType="1"/>
            <a:stCxn id="47161" idx="4"/>
            <a:endCxn id="47162" idx="0"/>
          </p:cNvCxnSpPr>
          <p:nvPr/>
        </p:nvCxnSpPr>
        <p:spPr bwMode="auto">
          <a:xfrm flipH="1">
            <a:off x="5549088" y="5505778"/>
            <a:ext cx="12700" cy="342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7" name="AutoShape 73"/>
          <p:cNvCxnSpPr>
            <a:cxnSpLocks noChangeShapeType="1"/>
            <a:stCxn id="47159" idx="5"/>
            <a:endCxn id="47163" idx="0"/>
          </p:cNvCxnSpPr>
          <p:nvPr/>
        </p:nvCxnSpPr>
        <p:spPr bwMode="auto">
          <a:xfrm>
            <a:off x="5630051" y="4875540"/>
            <a:ext cx="376237" cy="4016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8" name="AutoShape 74"/>
          <p:cNvCxnSpPr>
            <a:cxnSpLocks noChangeShapeType="1"/>
            <a:stCxn id="47164" idx="4"/>
            <a:endCxn id="47165" idx="0"/>
          </p:cNvCxnSpPr>
          <p:nvPr/>
        </p:nvCxnSpPr>
        <p:spPr bwMode="auto">
          <a:xfrm>
            <a:off x="6422213" y="4931103"/>
            <a:ext cx="0" cy="3778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79" name="AutoShape 75"/>
          <p:cNvCxnSpPr>
            <a:cxnSpLocks noChangeShapeType="1"/>
            <a:stCxn id="47157" idx="5"/>
            <a:endCxn id="47166" idx="1"/>
          </p:cNvCxnSpPr>
          <p:nvPr/>
        </p:nvCxnSpPr>
        <p:spPr bwMode="auto">
          <a:xfrm>
            <a:off x="6696851" y="3775403"/>
            <a:ext cx="231775" cy="4016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0" name="AutoShape 76"/>
          <p:cNvCxnSpPr>
            <a:cxnSpLocks noChangeShapeType="1"/>
            <a:stCxn id="47166" idx="5"/>
            <a:endCxn id="47167" idx="1"/>
          </p:cNvCxnSpPr>
          <p:nvPr/>
        </p:nvCxnSpPr>
        <p:spPr bwMode="auto">
          <a:xfrm>
            <a:off x="7090551" y="4338965"/>
            <a:ext cx="219075" cy="3460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1" name="AutoShape 77"/>
          <p:cNvCxnSpPr>
            <a:cxnSpLocks noChangeShapeType="1"/>
            <a:stCxn id="47164" idx="5"/>
            <a:endCxn id="47168" idx="1"/>
          </p:cNvCxnSpPr>
          <p:nvPr/>
        </p:nvCxnSpPr>
        <p:spPr bwMode="auto">
          <a:xfrm>
            <a:off x="6503176" y="4897765"/>
            <a:ext cx="552450" cy="4222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2" name="AutoShape 78"/>
          <p:cNvCxnSpPr>
            <a:cxnSpLocks noChangeShapeType="1"/>
            <a:stCxn id="47167" idx="5"/>
            <a:endCxn id="47171" idx="0"/>
          </p:cNvCxnSpPr>
          <p:nvPr/>
        </p:nvCxnSpPr>
        <p:spPr bwMode="auto">
          <a:xfrm>
            <a:off x="7471551" y="4846965"/>
            <a:ext cx="312737" cy="4270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3" name="AutoShape 79"/>
          <p:cNvCxnSpPr>
            <a:cxnSpLocks noChangeShapeType="1"/>
            <a:stCxn id="47168" idx="3"/>
            <a:endCxn id="47169" idx="0"/>
          </p:cNvCxnSpPr>
          <p:nvPr/>
        </p:nvCxnSpPr>
        <p:spPr bwMode="auto">
          <a:xfrm flipH="1">
            <a:off x="6869888" y="5481965"/>
            <a:ext cx="185738" cy="3889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84" name="AutoShape 80"/>
          <p:cNvCxnSpPr>
            <a:cxnSpLocks noChangeShapeType="1"/>
            <a:stCxn id="47168" idx="5"/>
            <a:endCxn id="47170" idx="0"/>
          </p:cNvCxnSpPr>
          <p:nvPr/>
        </p:nvCxnSpPr>
        <p:spPr bwMode="auto">
          <a:xfrm>
            <a:off x="7217551" y="5481965"/>
            <a:ext cx="274637" cy="414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85" name="Text Box 81"/>
          <p:cNvSpPr txBox="1">
            <a:spLocks noChangeArrowheads="1"/>
          </p:cNvSpPr>
          <p:nvPr/>
        </p:nvSpPr>
        <p:spPr bwMode="auto">
          <a:xfrm>
            <a:off x="5663388" y="38643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[1:8]</a:t>
            </a:r>
          </a:p>
        </p:txBody>
      </p:sp>
      <p:sp>
        <p:nvSpPr>
          <p:cNvPr id="47186" name="Text Box 82"/>
          <p:cNvSpPr txBox="1">
            <a:spLocks noChangeArrowheads="1"/>
          </p:cNvSpPr>
          <p:nvPr/>
        </p:nvSpPr>
        <p:spPr bwMode="auto">
          <a:xfrm>
            <a:off x="5053788" y="44739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[2:6]</a:t>
            </a:r>
          </a:p>
        </p:txBody>
      </p:sp>
      <p:sp>
        <p:nvSpPr>
          <p:cNvPr id="47187" name="Text Box 83"/>
          <p:cNvSpPr txBox="1">
            <a:spLocks noChangeArrowheads="1"/>
          </p:cNvSpPr>
          <p:nvPr/>
        </p:nvSpPr>
        <p:spPr bwMode="auto">
          <a:xfrm>
            <a:off x="49775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[3]</a:t>
            </a:r>
          </a:p>
        </p:txBody>
      </p:sp>
      <p:sp>
        <p:nvSpPr>
          <p:cNvPr id="47188" name="Text Box 84"/>
          <p:cNvSpPr txBox="1">
            <a:spLocks noChangeArrowheads="1"/>
          </p:cNvSpPr>
          <p:nvPr/>
        </p:nvSpPr>
        <p:spPr bwMode="auto">
          <a:xfrm>
            <a:off x="5510988" y="5464503"/>
            <a:ext cx="481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[4:5]</a:t>
            </a:r>
          </a:p>
        </p:txBody>
      </p:sp>
      <p:sp>
        <p:nvSpPr>
          <p:cNvPr id="47189" name="Text Box 85"/>
          <p:cNvSpPr txBox="1">
            <a:spLocks noChangeArrowheads="1"/>
          </p:cNvSpPr>
          <p:nvPr/>
        </p:nvSpPr>
        <p:spPr bwMode="auto">
          <a:xfrm>
            <a:off x="5510988" y="59979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[5]</a:t>
            </a:r>
          </a:p>
        </p:txBody>
      </p:sp>
      <p:sp>
        <p:nvSpPr>
          <p:cNvPr id="47190" name="Text Box 86"/>
          <p:cNvSpPr txBox="1">
            <a:spLocks noChangeArrowheads="1"/>
          </p:cNvSpPr>
          <p:nvPr/>
        </p:nvSpPr>
        <p:spPr bwMode="auto">
          <a:xfrm>
            <a:off x="59681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[6]</a:t>
            </a:r>
          </a:p>
        </p:txBody>
      </p:sp>
      <p:sp>
        <p:nvSpPr>
          <p:cNvPr id="47191" name="Text Box 87"/>
          <p:cNvSpPr txBox="1">
            <a:spLocks noChangeArrowheads="1"/>
          </p:cNvSpPr>
          <p:nvPr/>
        </p:nvSpPr>
        <p:spPr bwMode="auto">
          <a:xfrm>
            <a:off x="6882588" y="39103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[9:14]</a:t>
            </a:r>
          </a:p>
        </p:txBody>
      </p:sp>
      <p:sp>
        <p:nvSpPr>
          <p:cNvPr id="47192" name="Text Box 88"/>
          <p:cNvSpPr txBox="1">
            <a:spLocks noChangeArrowheads="1"/>
          </p:cNvSpPr>
          <p:nvPr/>
        </p:nvSpPr>
        <p:spPr bwMode="auto">
          <a:xfrm>
            <a:off x="7415988" y="45501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[10:14]</a:t>
            </a:r>
          </a:p>
        </p:txBody>
      </p:sp>
      <p:sp>
        <p:nvSpPr>
          <p:cNvPr id="47193" name="Text Box 89"/>
          <p:cNvSpPr txBox="1">
            <a:spLocks noChangeArrowheads="1"/>
          </p:cNvSpPr>
          <p:nvPr/>
        </p:nvSpPr>
        <p:spPr bwMode="auto">
          <a:xfrm>
            <a:off x="6116757" y="4424888"/>
            <a:ext cx="11154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400" dirty="0">
                <a:solidFill>
                  <a:srgbClr val="FF0000"/>
                </a:solidFill>
                <a:latin typeface="Arial" charset="0"/>
                <a:ea typeface="ＭＳ Ｐゴシック" pitchFamily="50" charset="-128"/>
              </a:rPr>
              <a:t>[7:8],[11:13]</a:t>
            </a:r>
            <a:endParaRPr kumimoji="1" lang="ja-JP" altLang="en-US" sz="1400" dirty="0">
              <a:solidFill>
                <a:srgbClr val="FF0000"/>
              </a:solidFill>
              <a:latin typeface="Arial" charset="0"/>
              <a:ea typeface="ＭＳ Ｐゴシック" pitchFamily="50" charset="-128"/>
            </a:endParaRPr>
          </a:p>
        </p:txBody>
      </p:sp>
      <p:sp>
        <p:nvSpPr>
          <p:cNvPr id="47194" name="Text Box 90"/>
          <p:cNvSpPr txBox="1">
            <a:spLocks noChangeArrowheads="1"/>
          </p:cNvSpPr>
          <p:nvPr/>
        </p:nvSpPr>
        <p:spPr bwMode="auto">
          <a:xfrm>
            <a:off x="6425388" y="5464503"/>
            <a:ext cx="354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[8]</a:t>
            </a:r>
          </a:p>
        </p:txBody>
      </p:sp>
      <p:sp>
        <p:nvSpPr>
          <p:cNvPr id="47195" name="Text Box 91"/>
          <p:cNvSpPr txBox="1">
            <a:spLocks noChangeArrowheads="1"/>
          </p:cNvSpPr>
          <p:nvPr/>
        </p:nvSpPr>
        <p:spPr bwMode="auto">
          <a:xfrm>
            <a:off x="7028638" y="5083503"/>
            <a:ext cx="649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[11:13]</a:t>
            </a:r>
          </a:p>
        </p:txBody>
      </p:sp>
      <p:sp>
        <p:nvSpPr>
          <p:cNvPr id="47196" name="Text Box 92"/>
          <p:cNvSpPr txBox="1">
            <a:spLocks noChangeArrowheads="1"/>
          </p:cNvSpPr>
          <p:nvPr/>
        </p:nvSpPr>
        <p:spPr bwMode="auto">
          <a:xfrm>
            <a:off x="7528701"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[13]</a:t>
            </a:r>
          </a:p>
        </p:txBody>
      </p:sp>
      <p:sp>
        <p:nvSpPr>
          <p:cNvPr id="47197" name="Text Box 93"/>
          <p:cNvSpPr txBox="1">
            <a:spLocks noChangeArrowheads="1"/>
          </p:cNvSpPr>
          <p:nvPr/>
        </p:nvSpPr>
        <p:spPr bwMode="auto">
          <a:xfrm>
            <a:off x="7796988" y="53121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[14]</a:t>
            </a:r>
          </a:p>
        </p:txBody>
      </p:sp>
      <p:sp>
        <p:nvSpPr>
          <p:cNvPr id="47198" name="Text Box 94"/>
          <p:cNvSpPr txBox="1">
            <a:spLocks noChangeArrowheads="1"/>
          </p:cNvSpPr>
          <p:nvPr/>
        </p:nvSpPr>
        <p:spPr bwMode="auto">
          <a:xfrm>
            <a:off x="6806388" y="5997903"/>
            <a:ext cx="438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[12]</a:t>
            </a:r>
          </a:p>
        </p:txBody>
      </p:sp>
      <p:sp>
        <p:nvSpPr>
          <p:cNvPr id="47199" name="Text Box 95"/>
          <p:cNvSpPr txBox="1">
            <a:spLocks noChangeArrowheads="1"/>
          </p:cNvSpPr>
          <p:nvPr/>
        </p:nvSpPr>
        <p:spPr bwMode="auto">
          <a:xfrm>
            <a:off x="6577788" y="3376940"/>
            <a:ext cx="565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a:latin typeface="Arial" charset="0"/>
                <a:ea typeface="ＭＳ Ｐゴシック" pitchFamily="50" charset="-128"/>
              </a:rPr>
              <a:t>[0:14]</a:t>
            </a:r>
          </a:p>
        </p:txBody>
      </p:sp>
      <p:cxnSp>
        <p:nvCxnSpPr>
          <p:cNvPr id="47200" name="AutoShape 96"/>
          <p:cNvCxnSpPr>
            <a:cxnSpLocks noChangeShapeType="1"/>
            <a:stCxn id="47158" idx="5"/>
            <a:endCxn id="47164" idx="0"/>
          </p:cNvCxnSpPr>
          <p:nvPr/>
        </p:nvCxnSpPr>
        <p:spPr bwMode="auto">
          <a:xfrm>
            <a:off x="6239651" y="4232603"/>
            <a:ext cx="182562" cy="4699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201" name="AutoShape 97"/>
          <p:cNvSpPr>
            <a:spLocks noChangeArrowheads="1"/>
          </p:cNvSpPr>
          <p:nvPr/>
        </p:nvSpPr>
        <p:spPr bwMode="auto">
          <a:xfrm>
            <a:off x="4215588" y="4748540"/>
            <a:ext cx="533400" cy="409575"/>
          </a:xfrm>
          <a:prstGeom prst="rightArrow">
            <a:avLst>
              <a:gd name="adj1" fmla="val 50000"/>
              <a:gd name="adj2" fmla="val 3255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202" name="Rectangle 98"/>
          <p:cNvSpPr>
            <a:spLocks noChangeArrowheads="1"/>
          </p:cNvSpPr>
          <p:nvPr/>
        </p:nvSpPr>
        <p:spPr bwMode="auto">
          <a:xfrm>
            <a:off x="7624526" y="3206777"/>
            <a:ext cx="1480120" cy="925652"/>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kumimoji="1" lang="en-US" altLang="ja-JP" dirty="0" smtClean="0">
                <a:solidFill>
                  <a:srgbClr val="FF0000"/>
                </a:solidFill>
                <a:latin typeface="Arial" charset="0"/>
                <a:ea typeface="ＭＳ Ｐゴシック" pitchFamily="50" charset="-128"/>
              </a:rPr>
              <a:t>Can’t merge </a:t>
            </a:r>
            <a:r>
              <a:rPr kumimoji="1" lang="en-US" altLang="ja-JP" dirty="0">
                <a:solidFill>
                  <a:srgbClr val="FF0000"/>
                </a:solidFill>
                <a:latin typeface="Arial" charset="0"/>
                <a:ea typeface="ＭＳ Ｐゴシック" pitchFamily="50" charset="-128"/>
              </a:rPr>
              <a:t>address spaces!</a:t>
            </a:r>
          </a:p>
        </p:txBody>
      </p:sp>
      <p:sp>
        <p:nvSpPr>
          <p:cNvPr id="47203" name="Line 99"/>
          <p:cNvSpPr>
            <a:spLocks noChangeShapeType="1"/>
          </p:cNvSpPr>
          <p:nvPr/>
        </p:nvSpPr>
        <p:spPr bwMode="auto">
          <a:xfrm flipH="1">
            <a:off x="6895287" y="4132429"/>
            <a:ext cx="1339849" cy="6002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205" name="Text Box 101"/>
          <p:cNvSpPr txBox="1">
            <a:spLocks noChangeArrowheads="1"/>
          </p:cNvSpPr>
          <p:nvPr/>
        </p:nvSpPr>
        <p:spPr bwMode="auto">
          <a:xfrm>
            <a:off x="6217426" y="461360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1" lang="en-US" altLang="ja-JP" sz="1800" b="1">
                <a:solidFill>
                  <a:srgbClr val="FF0000"/>
                </a:solidFill>
                <a:latin typeface="Arial" charset="0"/>
                <a:ea typeface="HGPｺﾞｼｯｸE" pitchFamily="50" charset="-128"/>
              </a:rPr>
              <a:t>×</a:t>
            </a:r>
          </a:p>
        </p:txBody>
      </p:sp>
      <p:sp>
        <p:nvSpPr>
          <p:cNvPr id="104" name="Rectangle 1"/>
          <p:cNvSpPr txBox="1">
            <a:spLocks noChangeArrowheads="1"/>
          </p:cNvSpPr>
          <p:nvPr/>
        </p:nvSpPr>
        <p:spPr>
          <a:xfrm>
            <a:off x="467544" y="656163"/>
            <a:ext cx="8223250" cy="75661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altLang="ja-JP" dirty="0">
                <a:ea typeface="ＭＳ Ｐゴシック" pitchFamily="50" charset="-128"/>
              </a:rPr>
              <a:t>Self H</a:t>
            </a:r>
            <a:r>
              <a:rPr lang="en-US" altLang="ja-JP" dirty="0" smtClean="0">
                <a:ea typeface="ＭＳ Ｐゴシック" pitchFamily="50" charset="-128"/>
              </a:rPr>
              <a:t>ealing </a:t>
            </a:r>
            <a:r>
              <a:rPr lang="en-US" altLang="ja-JP" dirty="0">
                <a:ea typeface="ＭＳ Ｐゴシック" pitchFamily="50" charset="-128"/>
              </a:rPr>
              <a:t>I</a:t>
            </a:r>
            <a:r>
              <a:rPr lang="en-US" dirty="0" smtClean="0"/>
              <a:t>ssues </a:t>
            </a:r>
            <a:r>
              <a:rPr lang="en-US" dirty="0"/>
              <a:t>in </a:t>
            </a:r>
            <a:r>
              <a:rPr lang="en-US" dirty="0" smtClean="0"/>
              <a:t>802.15.5 </a:t>
            </a:r>
          </a:p>
        </p:txBody>
      </p:sp>
    </p:spTree>
    <p:extLst>
      <p:ext uri="{BB962C8B-B14F-4D97-AF65-F5344CB8AC3E}">
        <p14:creationId xmlns:p14="http://schemas.microsoft.com/office/powerpoint/2010/main" val="31129679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Why do L2 Routing?</a:t>
            </a:r>
            <a:endParaRPr lang="en-GB" dirty="0"/>
          </a:p>
        </p:txBody>
      </p:sp>
      <p:sp>
        <p:nvSpPr>
          <p:cNvPr id="3" name="Content Placeholder 2"/>
          <p:cNvSpPr>
            <a:spLocks noGrp="1"/>
          </p:cNvSpPr>
          <p:nvPr>
            <p:ph idx="4294967295"/>
          </p:nvPr>
        </p:nvSpPr>
        <p:spPr>
          <a:xfrm>
            <a:off x="390525" y="1773238"/>
            <a:ext cx="8362950" cy="4525962"/>
          </a:xfrm>
          <a:prstGeom prst="rect">
            <a:avLst/>
          </a:prstGeom>
        </p:spPr>
        <p:txBody>
          <a:bodyPr>
            <a:normAutofit fontScale="92500" lnSpcReduction="10000"/>
          </a:bodyPr>
          <a:lstStyle/>
          <a:p>
            <a:r>
              <a:rPr lang="en-GB" sz="3000" dirty="0"/>
              <a:t>Robustness &amp; survivability</a:t>
            </a:r>
          </a:p>
          <a:p>
            <a:pPr lvl="1"/>
            <a:r>
              <a:rPr lang="en-GB" sz="2600" dirty="0"/>
              <a:t>Multiple / Alternative paths </a:t>
            </a:r>
          </a:p>
          <a:p>
            <a:pPr lvl="2"/>
            <a:r>
              <a:rPr lang="en-GB" sz="2200" dirty="0"/>
              <a:t>Avoid single point of failure</a:t>
            </a:r>
          </a:p>
          <a:p>
            <a:pPr lvl="1"/>
            <a:r>
              <a:rPr lang="en-GB" sz="2600" dirty="0"/>
              <a:t>Load balancing</a:t>
            </a:r>
          </a:p>
          <a:p>
            <a:pPr lvl="2"/>
            <a:r>
              <a:rPr lang="en-GB" sz="2200" dirty="0"/>
              <a:t>Avoid choke points in a network</a:t>
            </a:r>
          </a:p>
          <a:p>
            <a:r>
              <a:rPr lang="en-GB" sz="3000" dirty="0" smtClean="0"/>
              <a:t>Range Extension</a:t>
            </a:r>
          </a:p>
          <a:p>
            <a:pPr lvl="1"/>
            <a:r>
              <a:rPr lang="en-GB" sz="2600" dirty="0" smtClean="0"/>
              <a:t>Why not just shout louder?</a:t>
            </a:r>
          </a:p>
          <a:p>
            <a:pPr lvl="2"/>
            <a:r>
              <a:rPr lang="en-GB" sz="2600" dirty="0" smtClean="0"/>
              <a:t>Technology / Cost / Regulatory / Power consumption</a:t>
            </a:r>
          </a:p>
          <a:p>
            <a:r>
              <a:rPr lang="en-GB" sz="3000" dirty="0" smtClean="0"/>
              <a:t>Data Aggregation</a:t>
            </a:r>
          </a:p>
          <a:p>
            <a:r>
              <a:rPr lang="en-GB" sz="3000" dirty="0" smtClean="0"/>
              <a:t>Appropriateness</a:t>
            </a:r>
          </a:p>
          <a:p>
            <a:pPr>
              <a:buNone/>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457200" y="692150"/>
            <a:ext cx="8229600" cy="792163"/>
          </a:xfrm>
          <a:prstGeom prst="rect">
            <a:avLst/>
          </a:prstGeom>
        </p:spPr>
        <p:txBody>
          <a:bodyPr/>
          <a:lstStyle/>
          <a:p>
            <a:r>
              <a:rPr lang="en-US" altLang="ja-JP" dirty="0" smtClean="0">
                <a:ea typeface="ＭＳ Ｐゴシック" pitchFamily="50" charset="-128"/>
              </a:rPr>
              <a:t>Additional Requirements</a:t>
            </a:r>
            <a:endParaRPr lang="en-US" altLang="ja-JP" dirty="0">
              <a:ea typeface="ＭＳ Ｐゴシック" pitchFamily="50" charset="-128"/>
            </a:endParaRPr>
          </a:p>
        </p:txBody>
      </p:sp>
      <p:sp>
        <p:nvSpPr>
          <p:cNvPr id="64515" name="Rectangle 3"/>
          <p:cNvSpPr>
            <a:spLocks noGrp="1" noChangeArrowheads="1"/>
          </p:cNvSpPr>
          <p:nvPr>
            <p:ph type="body" idx="4294967295"/>
          </p:nvPr>
        </p:nvSpPr>
        <p:spPr>
          <a:xfrm>
            <a:off x="457200" y="1835150"/>
            <a:ext cx="8229600" cy="4478338"/>
          </a:xfrm>
          <a:prstGeom prst="rect">
            <a:avLst/>
          </a:prstGeom>
        </p:spPr>
        <p:txBody>
          <a:bodyPr>
            <a:normAutofit lnSpcReduction="10000"/>
          </a:bodyPr>
          <a:lstStyle/>
          <a:p>
            <a:pPr>
              <a:lnSpc>
                <a:spcPct val="80000"/>
              </a:lnSpc>
            </a:pPr>
            <a:r>
              <a:rPr lang="en-US" altLang="ja-JP" sz="2800" dirty="0" smtClean="0">
                <a:ea typeface="ＭＳ Ｐゴシック" pitchFamily="50" charset="-128"/>
              </a:rPr>
              <a:t>Reliability</a:t>
            </a:r>
          </a:p>
          <a:p>
            <a:pPr lvl="1">
              <a:lnSpc>
                <a:spcPct val="80000"/>
              </a:lnSpc>
            </a:pPr>
            <a:r>
              <a:rPr lang="en-US" altLang="ja-JP" sz="2400" dirty="0" smtClean="0">
                <a:ea typeface="ＭＳ Ｐゴシック" pitchFamily="50" charset="-128"/>
              </a:rPr>
              <a:t>Reduction of End-to-End retransmissions</a:t>
            </a:r>
          </a:p>
          <a:p>
            <a:pPr lvl="1">
              <a:lnSpc>
                <a:spcPct val="80000"/>
              </a:lnSpc>
            </a:pPr>
            <a:r>
              <a:rPr lang="en-US" altLang="ja-JP" sz="2400" dirty="0" smtClean="0">
                <a:ea typeface="ＭＳ Ｐゴシック" pitchFamily="50" charset="-128"/>
              </a:rPr>
              <a:t>Failure detection</a:t>
            </a:r>
          </a:p>
          <a:p>
            <a:pPr>
              <a:lnSpc>
                <a:spcPct val="80000"/>
              </a:lnSpc>
            </a:pPr>
            <a:r>
              <a:rPr lang="en-US" altLang="ja-JP" sz="2800" dirty="0" smtClean="0">
                <a:ea typeface="ＭＳ Ｐゴシック" pitchFamily="50" charset="-128"/>
              </a:rPr>
              <a:t>Scalability</a:t>
            </a:r>
          </a:p>
          <a:p>
            <a:pPr lvl="1">
              <a:lnSpc>
                <a:spcPct val="80000"/>
              </a:lnSpc>
            </a:pPr>
            <a:r>
              <a:rPr lang="en-US" altLang="ja-JP" sz="2400" dirty="0" smtClean="0">
                <a:ea typeface="ＭＳ Ｐゴシック" pitchFamily="50" charset="-128"/>
              </a:rPr>
              <a:t>Node density, network size etc.</a:t>
            </a:r>
          </a:p>
          <a:p>
            <a:pPr lvl="1">
              <a:lnSpc>
                <a:spcPct val="80000"/>
              </a:lnSpc>
            </a:pPr>
            <a:r>
              <a:rPr lang="en-US" altLang="ja-JP" sz="2400" dirty="0" smtClean="0">
                <a:ea typeface="ＭＳ Ｐゴシック" pitchFamily="50" charset="-128"/>
              </a:rPr>
              <a:t>Hardware resource requirements</a:t>
            </a:r>
          </a:p>
          <a:p>
            <a:pPr lvl="1">
              <a:lnSpc>
                <a:spcPct val="80000"/>
              </a:lnSpc>
            </a:pPr>
            <a:r>
              <a:rPr lang="en-US" altLang="ja-JP" sz="2400" dirty="0" smtClean="0">
                <a:ea typeface="ＭＳ Ｐゴシック" pitchFamily="50" charset="-128"/>
              </a:rPr>
              <a:t>Behaviour at restarts</a:t>
            </a:r>
          </a:p>
          <a:p>
            <a:pPr>
              <a:lnSpc>
                <a:spcPct val="80000"/>
              </a:lnSpc>
            </a:pPr>
            <a:r>
              <a:rPr lang="en-US" altLang="ja-JP" sz="2800" dirty="0" smtClean="0">
                <a:ea typeface="ＭＳ Ｐゴシック" pitchFamily="50" charset="-128"/>
              </a:rPr>
              <a:t>Management of flooding, multicasts</a:t>
            </a:r>
          </a:p>
          <a:p>
            <a:pPr lvl="1">
              <a:lnSpc>
                <a:spcPct val="80000"/>
              </a:lnSpc>
            </a:pPr>
            <a:r>
              <a:rPr lang="en-US" altLang="ja-JP" sz="2400" dirty="0" smtClean="0">
                <a:ea typeface="ＭＳ Ｐゴシック" pitchFamily="50" charset="-128"/>
              </a:rPr>
              <a:t>Timing, grouping etc.</a:t>
            </a:r>
          </a:p>
          <a:p>
            <a:pPr>
              <a:lnSpc>
                <a:spcPct val="80000"/>
              </a:lnSpc>
            </a:pPr>
            <a:r>
              <a:rPr lang="en-US" altLang="ja-JP" sz="2800" dirty="0" smtClean="0">
                <a:ea typeface="ＭＳ Ｐゴシック" pitchFamily="50" charset="-128"/>
              </a:rPr>
              <a:t>Congestion avoidance, flow control, Load balancing</a:t>
            </a:r>
          </a:p>
          <a:p>
            <a:pPr>
              <a:lnSpc>
                <a:spcPct val="80000"/>
              </a:lnSpc>
            </a:pPr>
            <a:r>
              <a:rPr lang="en-US" altLang="ja-JP" sz="2800" dirty="0" smtClean="0">
                <a:ea typeface="ＭＳ Ｐゴシック" pitchFamily="50" charset="-128"/>
              </a:rPr>
              <a:t>Security</a:t>
            </a:r>
          </a:p>
          <a:p>
            <a:pPr lvl="1">
              <a:lnSpc>
                <a:spcPct val="80000"/>
              </a:lnSpc>
            </a:pPr>
            <a:r>
              <a:rPr lang="en-US" altLang="ja-JP" sz="2400" dirty="0" smtClean="0">
                <a:ea typeface="ＭＳ Ｐゴシック" pitchFamily="50" charset="-128"/>
              </a:rPr>
              <a:t>Provisioning, Joining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The Internet of Things</a:t>
            </a:r>
            <a:endParaRPr lang="en-GB" dirty="0"/>
          </a:p>
        </p:txBody>
      </p:sp>
      <p:sp>
        <p:nvSpPr>
          <p:cNvPr id="3" name="Content Placeholder 2"/>
          <p:cNvSpPr>
            <a:spLocks noGrp="1"/>
          </p:cNvSpPr>
          <p:nvPr>
            <p:ph idx="4294967295"/>
          </p:nvPr>
        </p:nvSpPr>
        <p:spPr>
          <a:xfrm>
            <a:off x="457200" y="1700213"/>
            <a:ext cx="8229600" cy="4824412"/>
          </a:xfrm>
          <a:prstGeom prst="rect">
            <a:avLst/>
          </a:prstGeom>
        </p:spPr>
        <p:txBody>
          <a:bodyPr>
            <a:noAutofit/>
          </a:bodyPr>
          <a:lstStyle/>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Aim to connect many billions of devices to the internet and each other</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Enables finer control of processes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synergies between systems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Enable new applications and improve old ones</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Its really cool to be able to control things from my </a:t>
            </a:r>
            <a:r>
              <a:rPr lang="en-GB" sz="1600" dirty="0" smtClean="0"/>
              <a:t>phone, tablet, laptop…</a:t>
            </a:r>
            <a:endParaRPr lang="en-GB" sz="1600" dirty="0"/>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Enabling communications to devices on this scale must be small fraction of overall cost to be viable</a:t>
            </a:r>
          </a:p>
          <a:p>
            <a:pPr marL="785813" lvl="1"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1600" dirty="0"/>
              <a:t>Wireless device </a:t>
            </a:r>
            <a:r>
              <a:rPr lang="en-GB" sz="1600" dirty="0" err="1"/>
              <a:t>eg</a:t>
            </a:r>
            <a:r>
              <a:rPr lang="en-GB" sz="1600" dirty="0"/>
              <a:t> 802.15.4, Bluetooth etc</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But we still want to use the tried and tested protocols used on the Internet </a:t>
            </a:r>
          </a:p>
          <a:p>
            <a:pPr marL="385763" indent="-290513">
              <a:lnSpc>
                <a:spcPct val="110000"/>
              </a:lnSpc>
              <a:buSzPct val="33000"/>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GB" sz="2200" dirty="0"/>
              <a:t>Specifically, need to use IPv6 to cope with the expected volume of devices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457994" y="692150"/>
            <a:ext cx="8228012" cy="720725"/>
          </a:xfrm>
          <a:prstGeom prst="rect">
            <a:avLst/>
          </a:prstGeom>
        </p:spPr>
        <p:txBody>
          <a:bodyPr tIns="35268">
            <a:normAutofit fontScale="90000"/>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IP Routing in </a:t>
            </a:r>
            <a:r>
              <a:rPr lang="en-US" dirty="0"/>
              <a:t>M</a:t>
            </a:r>
            <a:r>
              <a:rPr lang="en-US" dirty="0" smtClean="0"/>
              <a:t>ulti-hop Networks</a:t>
            </a:r>
            <a:br>
              <a:rPr lang="en-US" dirty="0" smtClean="0"/>
            </a:br>
            <a:endParaRPr lang="en-US" dirty="0" smtClean="0"/>
          </a:p>
        </p:txBody>
      </p:sp>
      <p:sp>
        <p:nvSpPr>
          <p:cNvPr id="4099" name="Rectangle 2"/>
          <p:cNvSpPr>
            <a:spLocks noGrp="1" noChangeArrowheads="1"/>
          </p:cNvSpPr>
          <p:nvPr>
            <p:ph type="body" idx="4294967295"/>
          </p:nvPr>
        </p:nvSpPr>
        <p:spPr>
          <a:xfrm>
            <a:off x="550069" y="1773238"/>
            <a:ext cx="8043862" cy="4456112"/>
          </a:xfrm>
          <a:prstGeom prst="rect">
            <a:avLst/>
          </a:prstGeom>
        </p:spPr>
        <p:txBody>
          <a:bodyPr>
            <a:normAutofit fontScale="70000" lnSpcReduction="2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Classic IP uses IP addresses to perform the routing between hosts on different subnets</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Mechanisms (</a:t>
            </a:r>
            <a:r>
              <a:rPr lang="en-US" sz="3400" dirty="0" err="1" smtClean="0"/>
              <a:t>eg</a:t>
            </a:r>
            <a:r>
              <a:rPr lang="en-US" sz="3400" dirty="0" smtClean="0"/>
              <a:t> Neighbor Discovery) designed with the assumption that  IP multicast will work over link-local scope</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But this simple model breaks down if the underlying media doesn’t allow all hosts in a subnet to see each other</a:t>
            </a:r>
            <a:br>
              <a:rPr lang="en-US" sz="3400" dirty="0" smtClean="0"/>
            </a:br>
            <a:r>
              <a:rPr lang="en-US" sz="3400" dirty="0" smtClean="0"/>
              <a:t>(</a:t>
            </a:r>
            <a:r>
              <a:rPr lang="en-US" sz="3400" dirty="0" err="1" smtClean="0"/>
              <a:t>eg</a:t>
            </a:r>
            <a:r>
              <a:rPr lang="en-US" sz="3400" dirty="0" smtClean="0"/>
              <a:t> wireless)</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In this case we need some way to connect the hosts in a subnet together – more routing</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Two methods can be used</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Route-Over (L3 or IP routing)</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Mesh-Under (L2 routing) </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sz="3400" dirty="0" smtClean="0"/>
              <a:t>Each has slightly different characteristics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Route-over</a:t>
            </a:r>
            <a:endParaRPr lang="en-GB" dirty="0"/>
          </a:p>
        </p:txBody>
      </p:sp>
      <p:sp>
        <p:nvSpPr>
          <p:cNvPr id="3" name="Content Placeholder 2"/>
          <p:cNvSpPr>
            <a:spLocks noGrp="1"/>
          </p:cNvSpPr>
          <p:nvPr>
            <p:ph idx="4294967295"/>
          </p:nvPr>
        </p:nvSpPr>
        <p:spPr>
          <a:xfrm>
            <a:off x="457200" y="1484313"/>
            <a:ext cx="8229600" cy="4525962"/>
          </a:xfrm>
          <a:prstGeom prst="rect">
            <a:avLst/>
          </a:prstGeom>
        </p:spPr>
        <p:txBody>
          <a:bodyPr>
            <a:normAutofit fontScale="92500" lnSpcReduction="10000"/>
          </a:bodyPr>
          <a:lstStyle/>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Treats each host as a router in an independent subnet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Each hop to the destination is an IP transfer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Therefore it looks like the message is going from one router between subnet to the next</a:t>
            </a:r>
          </a:p>
          <a:p>
            <a:pPr marL="385763"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Problems with Route-over</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Breaks lots of things</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Difficult to define the scope of message</a:t>
            </a:r>
          </a:p>
          <a:p>
            <a:pPr marL="1185863" lvl="2"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Link-local is no longer equivalent to “my segment”</a:t>
            </a:r>
          </a:p>
          <a:p>
            <a:pPr marL="785813" lvl="1" indent="-290513">
              <a:buSzPct val="33000"/>
              <a:buFontTx/>
              <a:buBlip>
                <a:blip r:embed="rId2"/>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Efficiency issues</a:t>
            </a:r>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a:xfrm>
            <a:off x="457994" y="692150"/>
            <a:ext cx="8228012" cy="792163"/>
          </a:xfrm>
          <a:prstGeom prst="rect">
            <a:avLst/>
          </a:prstGeom>
        </p:spPr>
        <p:txBody>
          <a:bodyPr tIns="35268">
            <a:normAutofit/>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Mesh-under</a:t>
            </a:r>
          </a:p>
        </p:txBody>
      </p:sp>
      <p:sp>
        <p:nvSpPr>
          <p:cNvPr id="5123" name="Rectangle 2"/>
          <p:cNvSpPr>
            <a:spLocks noGrp="1" noChangeArrowheads="1"/>
          </p:cNvSpPr>
          <p:nvPr>
            <p:ph type="body" idx="4294967295"/>
          </p:nvPr>
        </p:nvSpPr>
        <p:spPr>
          <a:xfrm>
            <a:off x="550069" y="1439863"/>
            <a:ext cx="8043863" cy="3976687"/>
          </a:xfrm>
          <a:prstGeom prst="rect">
            <a:avLst/>
          </a:prstGeom>
        </p:spPr>
        <p:txBody>
          <a:bodyPr>
            <a:normAutofit fontScale="85000" lnSpcReduction="10000"/>
          </a:bodyPr>
          <a:lstStyle/>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Use L2 routing to connect devices in the subnet</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Multiple L2 hops are transparent to L3</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packet transfers from (Border) router is one IP hop</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IP hop count controlling a packet’s Time-To-Live is still sensible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Media boundary (</a:t>
            </a:r>
            <a:r>
              <a:rPr lang="en-US" dirty="0" err="1" smtClean="0"/>
              <a:t>eg</a:t>
            </a:r>
            <a:r>
              <a:rPr lang="en-US" dirty="0" smtClean="0"/>
              <a:t> Wireless PAN) is link local scope</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Maintains appearance of “</a:t>
            </a:r>
            <a:r>
              <a:rPr lang="en-US" dirty="0" err="1" smtClean="0"/>
              <a:t>ethernet</a:t>
            </a:r>
            <a:r>
              <a:rPr lang="en-US" dirty="0" smtClean="0"/>
              <a:t> like” network</a:t>
            </a:r>
          </a:p>
          <a:p>
            <a:pPr marL="385763"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Things just work</a:t>
            </a:r>
          </a:p>
          <a:p>
            <a:pPr marL="785813" lvl="1" indent="-290513">
              <a:buSzPct val="33000"/>
              <a:buFontTx/>
              <a:buBlip>
                <a:blip r:embed="rId3"/>
              </a:buBlip>
              <a:tabLst>
                <a:tab pos="385763" algn="l"/>
                <a:tab pos="487363" algn="l"/>
                <a:tab pos="901700" algn="l"/>
                <a:tab pos="1316038" algn="l"/>
                <a:tab pos="1731963" algn="l"/>
                <a:tab pos="2146300" algn="l"/>
                <a:tab pos="2560638" algn="l"/>
                <a:tab pos="2974975" algn="l"/>
                <a:tab pos="3390900" algn="l"/>
                <a:tab pos="3805238" algn="l"/>
                <a:tab pos="4219575" algn="l"/>
                <a:tab pos="4633913" algn="l"/>
                <a:tab pos="5049838" algn="l"/>
                <a:tab pos="5464175" algn="l"/>
                <a:tab pos="5878513" algn="l"/>
                <a:tab pos="6292850" algn="l"/>
                <a:tab pos="6708775" algn="l"/>
                <a:tab pos="7123113" algn="l"/>
                <a:tab pos="7537450" algn="l"/>
                <a:tab pos="7951788" algn="l"/>
                <a:tab pos="8367713" algn="l"/>
              </a:tabLst>
            </a:pPr>
            <a:r>
              <a:rPr lang="en-US" dirty="0" smtClean="0"/>
              <a:t>Multicast can be dealt with at L2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a:xfrm>
            <a:off x="459582" y="692150"/>
            <a:ext cx="8224837" cy="792163"/>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L2 </a:t>
            </a:r>
            <a:r>
              <a:rPr lang="en-US" dirty="0" smtClean="0"/>
              <a:t>Routing – Summary (Part 2)</a:t>
            </a:r>
            <a:endParaRPr lang="en-US" dirty="0" smtClean="0"/>
          </a:p>
        </p:txBody>
      </p:sp>
      <p:sp>
        <p:nvSpPr>
          <p:cNvPr id="14339" name="Rectangle 2"/>
          <p:cNvSpPr>
            <a:spLocks noGrp="1" noChangeArrowheads="1"/>
          </p:cNvSpPr>
          <p:nvPr>
            <p:ph type="body" idx="4294967295"/>
          </p:nvPr>
        </p:nvSpPr>
        <p:spPr>
          <a:xfrm>
            <a:off x="550863" y="1628775"/>
            <a:ext cx="8042275" cy="3973513"/>
          </a:xfrm>
          <a:prstGeom prst="rect">
            <a:avLst/>
          </a:prstGeom>
        </p:spPr>
        <p:txBody>
          <a:bodyPr>
            <a:normAutofit fontScale="70000" lnSpcReduction="20000"/>
          </a:bodyPr>
          <a:lstStyle/>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Simplifies higher layers – doesn't break IP</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Provides for hierarchical architecture</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better fit to idiosyncrasies of link</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a:t>
            </a:r>
            <a:r>
              <a:rPr lang="en-US" dirty="0"/>
              <a:t>i</a:t>
            </a:r>
            <a:r>
              <a:rPr lang="en-US" dirty="0" smtClean="0"/>
              <a:t>mprove performance</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Remember fragmentation?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Each IP packet has to be fragmented at source and reassembled at destination</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Route-over solution this is every hop</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With Mesh-under this only happens at the source and destination nodes – otherwise we just forward and route L2 packets</a:t>
            </a:r>
          </a:p>
          <a:p>
            <a:pPr marL="708025" lvl="1"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But it may not be as big a problem with the introduction of big L2 packets</a:t>
            </a:r>
          </a:p>
          <a:p>
            <a:pPr marL="307975" indent="-307975">
              <a:buSzPct val="33000"/>
              <a:buFontTx/>
              <a:buBlip>
                <a:blip r:embed="rId3"/>
              </a:buBlip>
              <a:tabLst>
                <a:tab pos="307975" algn="l"/>
                <a:tab pos="409575" algn="l"/>
                <a:tab pos="823913" algn="l"/>
                <a:tab pos="1239838" algn="l"/>
                <a:tab pos="1654175" algn="l"/>
                <a:tab pos="2068513" algn="l"/>
                <a:tab pos="2482850" algn="l"/>
                <a:tab pos="2897188" algn="l"/>
                <a:tab pos="3313113" algn="l"/>
                <a:tab pos="3727450" algn="l"/>
                <a:tab pos="4141788" algn="l"/>
                <a:tab pos="4556125" algn="l"/>
                <a:tab pos="4972050" algn="l"/>
                <a:tab pos="5386388" algn="l"/>
                <a:tab pos="5800725" algn="l"/>
                <a:tab pos="6215063" algn="l"/>
                <a:tab pos="6630988" algn="l"/>
                <a:tab pos="7045325" algn="l"/>
                <a:tab pos="7459663" algn="l"/>
                <a:tab pos="7874000" algn="l"/>
                <a:tab pos="8289925" algn="l"/>
              </a:tabLst>
            </a:pPr>
            <a:r>
              <a:rPr lang="en-US" dirty="0" smtClean="0"/>
              <a:t>Can provide more efficient multicast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idx="4294967295"/>
          </p:nvPr>
        </p:nvSpPr>
        <p:spPr>
          <a:xfrm>
            <a:off x="460375" y="655638"/>
            <a:ext cx="8223250" cy="828675"/>
          </a:xfrm>
          <a:prstGeom prst="rect">
            <a:avLst/>
          </a:prstGeom>
        </p:spPr>
        <p:txBody>
          <a:bodyPr/>
          <a:lstStyle/>
          <a:p>
            <a:pPr>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dirty="0" smtClean="0"/>
              <a:t>Potential Issues to Resolve</a:t>
            </a:r>
          </a:p>
        </p:txBody>
      </p:sp>
      <p:sp>
        <p:nvSpPr>
          <p:cNvPr id="18435" name="Rectangle 2"/>
          <p:cNvSpPr>
            <a:spLocks noGrp="1" noChangeArrowheads="1"/>
          </p:cNvSpPr>
          <p:nvPr>
            <p:ph type="body" idx="4294967295"/>
          </p:nvPr>
        </p:nvSpPr>
        <p:spPr>
          <a:xfrm>
            <a:off x="550863" y="1557338"/>
            <a:ext cx="8042275" cy="439261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a:t> Do we really need multicasting?</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Really? Battery powered routers?   Really!</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Rapid connectivity changes</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Wireless is not wired</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Are all nodes in the mesh in a single IP subnet?</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Making use of 6lowpan mesh header?</a:t>
            </a:r>
          </a:p>
          <a:p>
            <a:pPr marL="309563" indent="-307975">
              <a:buSzPct val="33000"/>
              <a:buFontTx/>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US" sz="2800" dirty="0" smtClean="0"/>
              <a:t> What functions of the MAC do we require (join)?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692150"/>
            <a:ext cx="8229600" cy="792163"/>
          </a:xfrm>
          <a:prstGeom prst="rect">
            <a:avLst/>
          </a:prstGeom>
        </p:spPr>
        <p:txBody>
          <a:bodyPr/>
          <a:lstStyle/>
          <a:p>
            <a:r>
              <a:rPr lang="en-GB" dirty="0" smtClean="0"/>
              <a:t>Things to Look </a:t>
            </a:r>
            <a:r>
              <a:rPr lang="en-GB" dirty="0"/>
              <a:t>A</a:t>
            </a:r>
            <a:r>
              <a:rPr lang="en-GB" dirty="0" smtClean="0"/>
              <a:t>t</a:t>
            </a:r>
            <a:endParaRPr lang="en-GB" dirty="0"/>
          </a:p>
        </p:txBody>
      </p:sp>
      <p:sp>
        <p:nvSpPr>
          <p:cNvPr id="3" name="Content Placeholder 2"/>
          <p:cNvSpPr>
            <a:spLocks noGrp="1"/>
          </p:cNvSpPr>
          <p:nvPr>
            <p:ph idx="4294967295"/>
          </p:nvPr>
        </p:nvSpPr>
        <p:spPr>
          <a:xfrm>
            <a:off x="457200" y="1468850"/>
            <a:ext cx="8229600" cy="4525962"/>
          </a:xfrm>
          <a:prstGeom prst="rect">
            <a:avLst/>
          </a:prstGeom>
        </p:spPr>
        <p:txBody>
          <a:bodyPr/>
          <a:lstStyle/>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Efficient multicast at L2</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Leveraging recent MAC improvements (4e</a:t>
            </a:r>
            <a:r>
              <a:rPr lang="en-GB" sz="2800" dirty="0" smtClean="0"/>
              <a:t>)</a:t>
            </a:r>
            <a:endParaRPr lang="en-GB" sz="2800" dirty="0"/>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Information elements to carry routing information</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Synchronisation mechanisms for low duty cycle (sleeping) networks</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Security in the mesh</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Securing multicast</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Network security</a:t>
            </a:r>
          </a:p>
          <a:p>
            <a:pPr marL="309563"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800" dirty="0"/>
              <a:t>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Cross Media bridging</a:t>
            </a:r>
          </a:p>
          <a:p>
            <a:pPr marL="709613" lvl="1" indent="-307975">
              <a:buSzPct val="33000"/>
              <a:buBlip>
                <a:blip r:embed="rId3"/>
              </a:buBlip>
              <a:tabLst>
                <a:tab pos="309563" algn="l"/>
                <a:tab pos="411163" algn="l"/>
                <a:tab pos="825500" algn="l"/>
                <a:tab pos="1239838" algn="l"/>
                <a:tab pos="1655763" algn="l"/>
                <a:tab pos="2070100" algn="l"/>
                <a:tab pos="2484438" algn="l"/>
                <a:tab pos="2898775" algn="l"/>
                <a:tab pos="3314700" algn="l"/>
                <a:tab pos="3729038" algn="l"/>
                <a:tab pos="4143375" algn="l"/>
                <a:tab pos="4557713" algn="l"/>
                <a:tab pos="4973638" algn="l"/>
                <a:tab pos="5387975" algn="l"/>
                <a:tab pos="5802313" algn="l"/>
                <a:tab pos="6216650" algn="l"/>
                <a:tab pos="6632575" algn="l"/>
                <a:tab pos="7046913" algn="l"/>
                <a:tab pos="7461250" algn="l"/>
                <a:tab pos="7875588" algn="l"/>
                <a:tab pos="8291513" algn="l"/>
              </a:tabLst>
            </a:pPr>
            <a:r>
              <a:rPr lang="en-GB" sz="2400" dirty="0"/>
              <a:t>Bridging between similar protocols (</a:t>
            </a:r>
            <a:r>
              <a:rPr lang="en-GB" sz="2400" dirty="0" err="1"/>
              <a:t>eg</a:t>
            </a:r>
            <a:r>
              <a:rPr lang="en-GB" sz="2400" dirty="0"/>
              <a:t> 4g &amp; 4m)</a:t>
            </a:r>
          </a:p>
          <a:p>
            <a:endParaRPr lang="en-GB"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dirty="0" smtClean="0"/>
              <a:t>IEEE 802.15.4 Overview</a:t>
            </a:r>
            <a:br>
              <a:rPr lang="en-US" dirty="0" smtClean="0"/>
            </a:br>
            <a:r>
              <a:rPr lang="en-US" dirty="0" smtClean="0"/>
              <a:t>Importance </a:t>
            </a:r>
            <a:r>
              <a:rPr lang="en-US" dirty="0"/>
              <a:t>&amp;</a:t>
            </a:r>
            <a:r>
              <a:rPr lang="en-US" dirty="0" smtClean="0"/>
              <a:t> Historical?</a:t>
            </a:r>
            <a:endParaRPr lang="en-US" dirty="0"/>
          </a:p>
        </p:txBody>
      </p:sp>
      <p:sp>
        <p:nvSpPr>
          <p:cNvPr id="3" name="Content Placeholder 2"/>
          <p:cNvSpPr>
            <a:spLocks noGrp="1"/>
          </p:cNvSpPr>
          <p:nvPr>
            <p:ph idx="1"/>
          </p:nvPr>
        </p:nvSpPr>
        <p:spPr>
          <a:xfrm>
            <a:off x="251520" y="2132856"/>
            <a:ext cx="8610600" cy="4875643"/>
          </a:xfrm>
        </p:spPr>
        <p:txBody>
          <a:bodyPr/>
          <a:lstStyle/>
          <a:p>
            <a:r>
              <a:rPr lang="en-US" sz="2400" dirty="0" smtClean="0"/>
              <a:t>~5 million 802.15.4 RFICs per month</a:t>
            </a:r>
          </a:p>
          <a:p>
            <a:r>
              <a:rPr lang="en-US" sz="2400" dirty="0" smtClean="0"/>
              <a:t>Volumes </a:t>
            </a:r>
            <a:r>
              <a:rPr lang="en-US" sz="2400" dirty="0" smtClean="0"/>
              <a:t>are now increasing in an exponential fashion due to the installed bases including smart meters</a:t>
            </a:r>
            <a:endParaRPr lang="en-US" sz="2000" dirty="0"/>
          </a:p>
          <a:p>
            <a:r>
              <a:rPr lang="en-US" sz="2400" dirty="0"/>
              <a:t>Initial publication was 2003, revision in 2006 and 2011</a:t>
            </a:r>
          </a:p>
          <a:p>
            <a:pPr lvl="1"/>
            <a:r>
              <a:rPr lang="en-US" sz="2400" dirty="0"/>
              <a:t>Next revision is anticipated in 2014</a:t>
            </a:r>
          </a:p>
          <a:p>
            <a:r>
              <a:rPr lang="en-US" sz="2400" dirty="0"/>
              <a:t>First uses of IEEE 802.15.4 RFICs beyond ZigBee were often not compliant with standard, e.g. using chips for bits</a:t>
            </a:r>
          </a:p>
          <a:p>
            <a:r>
              <a:rPr lang="en-US" sz="2400" dirty="0"/>
              <a:t>First trend in RFIC industry was to buy MAC firmware companies and then include the MAC with their RFIC</a:t>
            </a:r>
            <a:endParaRPr lang="en-US" sz="2000" dirty="0"/>
          </a:p>
          <a:p>
            <a:endParaRPr lang="en-US" sz="2000" dirty="0" smtClean="0"/>
          </a:p>
          <a:p>
            <a:endParaRPr lang="en-US" sz="2800" dirty="0"/>
          </a:p>
        </p:txBody>
      </p:sp>
    </p:spTree>
    <p:extLst>
      <p:ext uri="{BB962C8B-B14F-4D97-AF65-F5344CB8AC3E}">
        <p14:creationId xmlns:p14="http://schemas.microsoft.com/office/powerpoint/2010/main" val="3011400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1066800"/>
          </a:xfrm>
        </p:spPr>
        <p:txBody>
          <a:bodyPr/>
          <a:lstStyle/>
          <a:p>
            <a:r>
              <a:rPr lang="en-US" dirty="0" smtClean="0"/>
              <a:t>IEEE 802.15.4 Overview</a:t>
            </a:r>
            <a:endParaRPr lang="en-US" dirty="0"/>
          </a:p>
        </p:txBody>
      </p:sp>
      <p:sp>
        <p:nvSpPr>
          <p:cNvPr id="3" name="Content Placeholder 2"/>
          <p:cNvSpPr>
            <a:spLocks noGrp="1"/>
          </p:cNvSpPr>
          <p:nvPr>
            <p:ph idx="1"/>
          </p:nvPr>
        </p:nvSpPr>
        <p:spPr>
          <a:xfrm>
            <a:off x="114300" y="1628800"/>
            <a:ext cx="8915400" cy="5410200"/>
          </a:xfrm>
        </p:spPr>
        <p:txBody>
          <a:bodyPr/>
          <a:lstStyle/>
          <a:p>
            <a:r>
              <a:rPr lang="en-US" sz="2800" dirty="0" smtClean="0"/>
              <a:t>802.15.4 WPAN: </a:t>
            </a:r>
            <a:r>
              <a:rPr lang="en-US" sz="2400" dirty="0" smtClean="0"/>
              <a:t>a </a:t>
            </a:r>
            <a:r>
              <a:rPr lang="en-US" sz="2400" dirty="0"/>
              <a:t>simple, low-cost communication network that allows wireless connectivity </a:t>
            </a:r>
            <a:r>
              <a:rPr lang="en-US" sz="2400" dirty="0" smtClean="0"/>
              <a:t>in applications </a:t>
            </a:r>
            <a:r>
              <a:rPr lang="en-US" sz="2400" dirty="0"/>
              <a:t>with limited power and relaxed throughput requirements. The main objectives of </a:t>
            </a:r>
            <a:r>
              <a:rPr lang="en-US" sz="2400" dirty="0" smtClean="0"/>
              <a:t>the 802.15.4 WPAN are </a:t>
            </a:r>
            <a:r>
              <a:rPr lang="en-US" sz="2400" dirty="0"/>
              <a:t>ease of installation, reliable data transfer, extremely low cost, and a reasonable battery life, </a:t>
            </a:r>
            <a:r>
              <a:rPr lang="en-US" sz="2400" dirty="0" smtClean="0"/>
              <a:t>while maintaining </a:t>
            </a:r>
            <a:r>
              <a:rPr lang="en-US" sz="2400" dirty="0"/>
              <a:t>a simple and flexible protocol</a:t>
            </a:r>
            <a:r>
              <a:rPr lang="en-US" sz="2400" dirty="0" smtClean="0"/>
              <a:t>.</a:t>
            </a:r>
          </a:p>
          <a:p>
            <a:r>
              <a:rPr lang="en-US" sz="2800" dirty="0" smtClean="0"/>
              <a:t>Addressing</a:t>
            </a:r>
            <a:r>
              <a:rPr lang="en-US" sz="2800" dirty="0"/>
              <a:t>: </a:t>
            </a:r>
            <a:r>
              <a:rPr lang="en-US" sz="2400" dirty="0"/>
              <a:t>All devices operating on </a:t>
            </a:r>
            <a:r>
              <a:rPr lang="en-US" sz="2400" dirty="0" smtClean="0"/>
              <a:t>an </a:t>
            </a:r>
            <a:r>
              <a:rPr lang="en-US" sz="2400" dirty="0"/>
              <a:t>802.15.4 WPAN </a:t>
            </a:r>
            <a:r>
              <a:rPr lang="en-US" sz="2400" dirty="0" smtClean="0"/>
              <a:t>have </a:t>
            </a:r>
            <a:r>
              <a:rPr lang="en-US" sz="2400" dirty="0"/>
              <a:t>unique 64-bit </a:t>
            </a:r>
            <a:r>
              <a:rPr lang="en-US" sz="2400" dirty="0" smtClean="0"/>
              <a:t>MAC addresses</a:t>
            </a:r>
            <a:r>
              <a:rPr lang="en-US" sz="2400" dirty="0"/>
              <a:t>, referred to as extended addresses. A device will use either the extended address for direct communication within the </a:t>
            </a:r>
            <a:r>
              <a:rPr lang="en-US" sz="2400" dirty="0" smtClean="0"/>
              <a:t>WPAN </a:t>
            </a:r>
            <a:r>
              <a:rPr lang="en-US" sz="2400" dirty="0"/>
              <a:t>or the 16-bit short address that was allocated by the </a:t>
            </a:r>
            <a:r>
              <a:rPr lang="en-US" sz="2400" dirty="0" smtClean="0"/>
              <a:t>WPAN </a:t>
            </a:r>
            <a:r>
              <a:rPr lang="en-US" sz="2400" dirty="0"/>
              <a:t>coordinator when the device associated</a:t>
            </a:r>
          </a:p>
          <a:p>
            <a:endParaRPr lang="en-US" sz="2400" dirty="0" smtClean="0"/>
          </a:p>
          <a:p>
            <a:endParaRPr lang="en-US" dirty="0"/>
          </a:p>
        </p:txBody>
      </p:sp>
    </p:spTree>
    <p:extLst>
      <p:ext uri="{BB962C8B-B14F-4D97-AF65-F5344CB8AC3E}">
        <p14:creationId xmlns:p14="http://schemas.microsoft.com/office/powerpoint/2010/main" val="1424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1066800"/>
          </a:xfrm>
        </p:spPr>
        <p:txBody>
          <a:bodyPr/>
          <a:lstStyle/>
          <a:p>
            <a:r>
              <a:rPr lang="en-US" dirty="0" smtClean="0"/>
              <a:t>IEEE 802.15.4 Overview</a:t>
            </a:r>
            <a:endParaRPr lang="en-US" dirty="0"/>
          </a:p>
        </p:txBody>
      </p:sp>
      <p:sp>
        <p:nvSpPr>
          <p:cNvPr id="3" name="Content Placeholder 2"/>
          <p:cNvSpPr>
            <a:spLocks noGrp="1"/>
          </p:cNvSpPr>
          <p:nvPr>
            <p:ph idx="1"/>
          </p:nvPr>
        </p:nvSpPr>
        <p:spPr>
          <a:xfrm>
            <a:off x="0" y="1143000"/>
            <a:ext cx="9067800" cy="5410200"/>
          </a:xfrm>
        </p:spPr>
        <p:txBody>
          <a:bodyPr/>
          <a:lstStyle/>
          <a:p>
            <a:r>
              <a:rPr lang="en-US" sz="2800" dirty="0" smtClean="0"/>
              <a:t>MAC frame size: </a:t>
            </a:r>
          </a:p>
          <a:p>
            <a:pPr lvl="1"/>
            <a:r>
              <a:rPr lang="en-US" sz="1900" dirty="0" smtClean="0"/>
              <a:t>typically </a:t>
            </a:r>
            <a:r>
              <a:rPr lang="en-US" sz="1900" u="sng" dirty="0" smtClean="0"/>
              <a:t>&lt;</a:t>
            </a:r>
            <a:r>
              <a:rPr lang="en-US" sz="1900" dirty="0" smtClean="0"/>
              <a:t>127 octets</a:t>
            </a:r>
          </a:p>
          <a:p>
            <a:pPr lvl="1"/>
            <a:r>
              <a:rPr lang="en-US" sz="1900" dirty="0" smtClean="0"/>
              <a:t>Typical PHY data rates of 20kb/s to 250 kb/s yielding typical packet durations </a:t>
            </a:r>
            <a:r>
              <a:rPr lang="en-US" sz="1900" dirty="0" smtClean="0"/>
              <a:t>of</a:t>
            </a:r>
            <a:br>
              <a:rPr lang="en-US" sz="1900" dirty="0" smtClean="0"/>
            </a:br>
            <a:r>
              <a:rPr lang="en-US" sz="1900" dirty="0" smtClean="0"/>
              <a:t>4 </a:t>
            </a:r>
            <a:r>
              <a:rPr lang="en-US" sz="1900" dirty="0" err="1" smtClean="0"/>
              <a:t>ms</a:t>
            </a:r>
            <a:r>
              <a:rPr lang="en-US" sz="1900" dirty="0" smtClean="0"/>
              <a:t> to 51 </a:t>
            </a:r>
            <a:r>
              <a:rPr lang="en-US" sz="1900" dirty="0" err="1" smtClean="0"/>
              <a:t>ms</a:t>
            </a:r>
            <a:endParaRPr lang="en-US" sz="1900" dirty="0" smtClean="0"/>
          </a:p>
          <a:p>
            <a:pPr lvl="1"/>
            <a:r>
              <a:rPr lang="en-US" sz="1900" dirty="0"/>
              <a:t>Coherence time is the time duration over which the channel impulse response is considered to be not varying. Such channel variation is much more significant </a:t>
            </a:r>
            <a:r>
              <a:rPr lang="en-US" sz="1900" dirty="0" smtClean="0"/>
              <a:t>in wireless communications due to Doppler and multipath.  Typical coherence times run from 2 – 25 </a:t>
            </a:r>
            <a:r>
              <a:rPr lang="en-US" sz="1900" dirty="0" err="1" smtClean="0"/>
              <a:t>ms</a:t>
            </a:r>
            <a:endParaRPr lang="en-US" sz="1900" dirty="0" smtClean="0"/>
          </a:p>
          <a:p>
            <a:r>
              <a:rPr lang="en-US" sz="2800" dirty="0" smtClean="0"/>
              <a:t>Network </a:t>
            </a:r>
            <a:r>
              <a:rPr lang="en-US" sz="2800" dirty="0"/>
              <a:t>Components: </a:t>
            </a:r>
            <a:r>
              <a:rPr lang="en-US" sz="1900" dirty="0"/>
              <a:t>1) full-function device (FFD) and</a:t>
            </a:r>
            <a:br>
              <a:rPr lang="en-US" sz="1900" dirty="0"/>
            </a:br>
            <a:r>
              <a:rPr lang="en-US" sz="1900" dirty="0"/>
              <a:t> 2) reduced-function device (RFD). An FFD is a device that is capable of serving as the WPAN coordinator or a coordinator. An RFD is a device that is not capable of serving as either a PAN coordinator or a coordinator. An RFD is intended for applications that are extremely simple, such as a light switch or a passive infrared sensor; it does not have the need to send large amounts of data and only associates with a single FFD at a time. Consequently, the RFD can be implemented using minimal resources and memory capacity.</a:t>
            </a:r>
          </a:p>
          <a:p>
            <a:endParaRPr lang="en-US" sz="2000" dirty="0"/>
          </a:p>
        </p:txBody>
      </p:sp>
    </p:spTree>
    <p:extLst>
      <p:ext uri="{BB962C8B-B14F-4D97-AF65-F5344CB8AC3E}">
        <p14:creationId xmlns:p14="http://schemas.microsoft.com/office/powerpoint/2010/main" val="99040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1066800"/>
          </a:xfrm>
        </p:spPr>
        <p:txBody>
          <a:bodyPr/>
          <a:lstStyle/>
          <a:p>
            <a:r>
              <a:rPr lang="en-US" dirty="0" smtClean="0"/>
              <a:t>IEEE 802.15.4 Overview</a:t>
            </a:r>
            <a:endParaRPr lang="en-US" dirty="0"/>
          </a:p>
        </p:txBody>
      </p:sp>
      <p:sp>
        <p:nvSpPr>
          <p:cNvPr id="3" name="Content Placeholder 2"/>
          <p:cNvSpPr>
            <a:spLocks noGrp="1"/>
          </p:cNvSpPr>
          <p:nvPr>
            <p:ph idx="1"/>
          </p:nvPr>
        </p:nvSpPr>
        <p:spPr>
          <a:xfrm>
            <a:off x="179512" y="1556792"/>
            <a:ext cx="8458200" cy="5410200"/>
          </a:xfrm>
        </p:spPr>
        <p:txBody>
          <a:bodyPr/>
          <a:lstStyle/>
          <a:p>
            <a:r>
              <a:rPr lang="en-US" sz="2400" dirty="0" smtClean="0"/>
              <a:t>Network </a:t>
            </a:r>
            <a:r>
              <a:rPr lang="en-US" sz="2400" dirty="0"/>
              <a:t>types: </a:t>
            </a:r>
            <a:r>
              <a:rPr lang="en-US" sz="2000" dirty="0"/>
              <a:t>beacon-enabled, non beacon-enabled</a:t>
            </a:r>
          </a:p>
          <a:p>
            <a:pPr lvl="1">
              <a:buFont typeface="Arial"/>
              <a:buChar char="•"/>
            </a:pPr>
            <a:r>
              <a:rPr lang="en-US" sz="2000" dirty="0" smtClean="0"/>
              <a:t>Beacon-enabled</a:t>
            </a:r>
          </a:p>
          <a:p>
            <a:pPr marL="457200" lvl="1" indent="0">
              <a:buNone/>
            </a:pPr>
            <a:endParaRPr lang="en-US" sz="2000" dirty="0" smtClean="0"/>
          </a:p>
          <a:p>
            <a:pPr lvl="1"/>
            <a:endParaRPr lang="en-US" sz="2000" dirty="0" smtClean="0"/>
          </a:p>
          <a:p>
            <a:pPr lvl="1"/>
            <a:endParaRPr lang="en-US" sz="2000" dirty="0"/>
          </a:p>
          <a:p>
            <a:pPr lvl="1"/>
            <a:endParaRPr lang="en-US" sz="2000" dirty="0" smtClean="0"/>
          </a:p>
          <a:p>
            <a:pPr lvl="1"/>
            <a:endParaRPr lang="en-US" sz="2000" dirty="0"/>
          </a:p>
          <a:p>
            <a:pPr lvl="1">
              <a:buFont typeface="Arial"/>
              <a:buChar char="•"/>
            </a:pPr>
            <a:r>
              <a:rPr lang="en-US" sz="2000" dirty="0" smtClean="0"/>
              <a:t>Non beacon-enabled</a:t>
            </a:r>
          </a:p>
          <a:p>
            <a:pPr lvl="2">
              <a:buFont typeface="Arial"/>
              <a:buChar char="•"/>
            </a:pPr>
            <a:r>
              <a:rPr lang="en-US" sz="1600" dirty="0"/>
              <a:t>E</a:t>
            </a:r>
            <a:r>
              <a:rPr lang="en-US" sz="1600" dirty="0" smtClean="0"/>
              <a:t>ach </a:t>
            </a:r>
            <a:r>
              <a:rPr lang="en-US" sz="1600" dirty="0"/>
              <a:t>device communicates directly with </a:t>
            </a:r>
            <a:r>
              <a:rPr lang="en-US" sz="1600" dirty="0" smtClean="0"/>
              <a:t>other devices </a:t>
            </a:r>
            <a:r>
              <a:rPr lang="en-US" sz="1600" dirty="0"/>
              <a:t>in its </a:t>
            </a:r>
            <a:r>
              <a:rPr lang="en-US" sz="1600" dirty="0" smtClean="0"/>
              <a:t>radio communications </a:t>
            </a:r>
            <a:r>
              <a:rPr lang="en-US" sz="1600" dirty="0"/>
              <a:t>range. In order to do this effectively, the devices wishing to communicate will need to </a:t>
            </a:r>
            <a:r>
              <a:rPr lang="en-US" sz="1600" dirty="0" smtClean="0"/>
              <a:t>either receive </a:t>
            </a:r>
            <a:r>
              <a:rPr lang="en-US" sz="1600" dirty="0"/>
              <a:t>constantly or synchronize with each other. In the former case, the device can simply transmit its </a:t>
            </a:r>
            <a:r>
              <a:rPr lang="en-US" sz="1600" dirty="0" smtClean="0"/>
              <a:t>data. In </a:t>
            </a:r>
            <a:r>
              <a:rPr lang="en-US" sz="1600" dirty="0"/>
              <a:t>the latter case, other measures need to be taken in order to achieve synchronization. Such measures </a:t>
            </a:r>
            <a:r>
              <a:rPr lang="en-US" sz="1600" dirty="0" smtClean="0"/>
              <a:t>are beyond </a:t>
            </a:r>
            <a:r>
              <a:rPr lang="en-US" sz="1600" dirty="0"/>
              <a:t>the scope of this standard.</a:t>
            </a:r>
          </a:p>
        </p:txBody>
      </p:sp>
      <p:pic>
        <p:nvPicPr>
          <p:cNvPr id="7" name="Picture 6"/>
          <p:cNvPicPr>
            <a:picLocks noChangeAspect="1"/>
          </p:cNvPicPr>
          <p:nvPr/>
        </p:nvPicPr>
        <p:blipFill>
          <a:blip r:embed="rId2"/>
          <a:stretch>
            <a:fillRect/>
          </a:stretch>
        </p:blipFill>
        <p:spPr>
          <a:xfrm>
            <a:off x="1403648" y="2348880"/>
            <a:ext cx="6121400" cy="1922502"/>
          </a:xfrm>
          <a:prstGeom prst="rect">
            <a:avLst/>
          </a:prstGeom>
        </p:spPr>
      </p:pic>
    </p:spTree>
    <p:extLst>
      <p:ext uri="{BB962C8B-B14F-4D97-AF65-F5344CB8AC3E}">
        <p14:creationId xmlns:p14="http://schemas.microsoft.com/office/powerpoint/2010/main" val="298633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8680"/>
            <a:ext cx="7772400" cy="1066800"/>
          </a:xfrm>
        </p:spPr>
        <p:txBody>
          <a:bodyPr/>
          <a:lstStyle/>
          <a:p>
            <a:r>
              <a:rPr lang="en-US" dirty="0"/>
              <a:t>IEEE 802.15.4 Overview</a:t>
            </a:r>
          </a:p>
        </p:txBody>
      </p:sp>
      <p:sp>
        <p:nvSpPr>
          <p:cNvPr id="3" name="Content Placeholder 2"/>
          <p:cNvSpPr>
            <a:spLocks noGrp="1"/>
          </p:cNvSpPr>
          <p:nvPr>
            <p:ph idx="1"/>
          </p:nvPr>
        </p:nvSpPr>
        <p:spPr>
          <a:xfrm>
            <a:off x="304800" y="1371600"/>
            <a:ext cx="7620000" cy="685800"/>
          </a:xfrm>
        </p:spPr>
        <p:txBody>
          <a:bodyPr/>
          <a:lstStyle/>
          <a:p>
            <a:r>
              <a:rPr lang="en-US" sz="3600" dirty="0"/>
              <a:t>Topologies: </a:t>
            </a:r>
            <a:r>
              <a:rPr lang="en-US" dirty="0" smtClean="0"/>
              <a:t>star, or peer</a:t>
            </a:r>
            <a:r>
              <a:rPr lang="en-US" dirty="0"/>
              <a:t>-</a:t>
            </a:r>
            <a:r>
              <a:rPr lang="en-US" dirty="0" smtClean="0"/>
              <a:t>peer</a:t>
            </a:r>
            <a:endParaRPr lang="en-US" dirty="0"/>
          </a:p>
          <a:p>
            <a:endParaRPr lang="en-US" dirty="0"/>
          </a:p>
        </p:txBody>
      </p:sp>
      <p:pic>
        <p:nvPicPr>
          <p:cNvPr id="7" name="Picture 6"/>
          <p:cNvPicPr>
            <a:picLocks noChangeAspect="1"/>
          </p:cNvPicPr>
          <p:nvPr/>
        </p:nvPicPr>
        <p:blipFill>
          <a:blip r:embed="rId2"/>
          <a:stretch>
            <a:fillRect/>
          </a:stretch>
        </p:blipFill>
        <p:spPr>
          <a:xfrm>
            <a:off x="457200" y="2362200"/>
            <a:ext cx="8077200" cy="4021945"/>
          </a:xfrm>
          <a:prstGeom prst="rect">
            <a:avLst/>
          </a:prstGeom>
        </p:spPr>
      </p:pic>
    </p:spTree>
    <p:extLst>
      <p:ext uri="{BB962C8B-B14F-4D97-AF65-F5344CB8AC3E}">
        <p14:creationId xmlns:p14="http://schemas.microsoft.com/office/powerpoint/2010/main" val="287058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US" dirty="0" smtClean="0"/>
              <a:t>IEEE 802.15.4 </a:t>
            </a:r>
            <a:r>
              <a:rPr lang="en-US" dirty="0" smtClean="0"/>
              <a:t>Overview</a:t>
            </a:r>
            <a:r>
              <a:rPr lang="en-US" dirty="0" smtClean="0"/>
              <a:t/>
            </a:r>
            <a:br>
              <a:rPr lang="en-US" dirty="0" smtClean="0"/>
            </a:br>
            <a:r>
              <a:rPr lang="en-US" dirty="0" smtClean="0"/>
              <a:t>Cluster Tree as one form of a mesh</a:t>
            </a:r>
            <a:endParaRPr lang="en-US" dirty="0"/>
          </a:p>
        </p:txBody>
      </p:sp>
      <p:pic>
        <p:nvPicPr>
          <p:cNvPr id="7" name="Picture 6"/>
          <p:cNvPicPr>
            <a:picLocks noChangeAspect="1"/>
          </p:cNvPicPr>
          <p:nvPr/>
        </p:nvPicPr>
        <p:blipFill>
          <a:blip r:embed="rId2"/>
          <a:stretch>
            <a:fillRect/>
          </a:stretch>
        </p:blipFill>
        <p:spPr>
          <a:xfrm>
            <a:off x="827584" y="2132856"/>
            <a:ext cx="6705600" cy="4193754"/>
          </a:xfrm>
          <a:prstGeom prst="rect">
            <a:avLst/>
          </a:prstGeom>
        </p:spPr>
      </p:pic>
    </p:spTree>
    <p:extLst>
      <p:ext uri="{BB962C8B-B14F-4D97-AF65-F5344CB8AC3E}">
        <p14:creationId xmlns:p14="http://schemas.microsoft.com/office/powerpoint/2010/main" val="1662511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2320</Words>
  <Application>Microsoft Office PowerPoint</Application>
  <PresentationFormat>On-screen Show (4:3)</PresentationFormat>
  <Paragraphs>371</Paragraphs>
  <Slides>39</Slides>
  <Notes>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TG10 L2R and 802.15.4   - Overview of Mesh Networking over IEEE 802.15.4 (from 15-13-0493-01) - Why Layer 2 Routing in 802.15.4 (from 15-13-0495-00)  </vt:lpstr>
      <vt:lpstr>Overview of Mesh Networking over IEEE 802.15.4 Part 1   </vt:lpstr>
      <vt:lpstr>IEEE 802.15.4 Overview Importance &amp; Historical?</vt:lpstr>
      <vt:lpstr>IEEE 802.15.4 Overview</vt:lpstr>
      <vt:lpstr>IEEE 802.15.4 Overview</vt:lpstr>
      <vt:lpstr>IEEE 802.15.4 Overview</vt:lpstr>
      <vt:lpstr>IEEE 802.15.4 Overview</vt:lpstr>
      <vt:lpstr>IEEE 802.15.4 Overview Cluster Tree as one form of a mesh</vt:lpstr>
      <vt:lpstr>Mesh Standards</vt:lpstr>
      <vt:lpstr>Mesh Standards IEEE 802.15.5 Overview</vt:lpstr>
      <vt:lpstr>Mesh Standards IEEE 802.15.5 Overview</vt:lpstr>
      <vt:lpstr>Mesh Standards IEEE 802.15.5 Overview</vt:lpstr>
      <vt:lpstr>Mesh Standards  IEEE 802.15.5 Overview</vt:lpstr>
      <vt:lpstr>Mesh Standards IETF RPL Overview</vt:lpstr>
      <vt:lpstr>Mesh Standards Proprietary</vt:lpstr>
      <vt:lpstr>Industrial Mesh Networks Overview</vt:lpstr>
      <vt:lpstr>Utility Networks</vt:lpstr>
      <vt:lpstr>Utility Networks  ZigBee Overview</vt:lpstr>
      <vt:lpstr>Utility Networks ZigBee Overview</vt:lpstr>
      <vt:lpstr>Summary (Part 1)</vt:lpstr>
      <vt:lpstr>Summary Excerpt from a white paper written by a Smart Grid supplier</vt:lpstr>
      <vt:lpstr>Summary Excerpt from a white paper written by a Smart Grid supplier</vt:lpstr>
      <vt:lpstr>Why Layer 2 Routing in 802.15.4 (802.15 TG10) Part 2  </vt:lpstr>
      <vt:lpstr>Motivation for L2R</vt:lpstr>
      <vt:lpstr>Some Example FANs</vt:lpstr>
      <vt:lpstr>Characteristics of These Applications</vt:lpstr>
      <vt:lpstr>PowerPoint Presentation</vt:lpstr>
      <vt:lpstr>PowerPoint Presentation</vt:lpstr>
      <vt:lpstr>PowerPoint Presentation</vt:lpstr>
      <vt:lpstr>Why do L2 Routing?</vt:lpstr>
      <vt:lpstr>Additional Requirements</vt:lpstr>
      <vt:lpstr>The Internet of Things</vt:lpstr>
      <vt:lpstr>IP Routing in Multi-hop Networks </vt:lpstr>
      <vt:lpstr>Route-over</vt:lpstr>
      <vt:lpstr>Mesh-under</vt:lpstr>
      <vt:lpstr>L2 Routing – Summary (Part 2)</vt:lpstr>
      <vt:lpstr>Potential Issues to Resolve</vt:lpstr>
      <vt:lpstr>Things to Look At</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Layer 2 Routing Tutorial</dc:title>
  <dc:creator>Paul Chilton</dc:creator>
  <cp:lastModifiedBy>Clinton Powell</cp:lastModifiedBy>
  <cp:revision>135</cp:revision>
  <dcterms:created xsi:type="dcterms:W3CDTF">2012-11-05T15:12:57Z</dcterms:created>
  <dcterms:modified xsi:type="dcterms:W3CDTF">2013-11-12T19:30:42Z</dcterms:modified>
</cp:coreProperties>
</file>