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9" r:id="rId2"/>
    <p:sldId id="346" r:id="rId3"/>
    <p:sldId id="347" r:id="rId4"/>
    <p:sldId id="348" r:id="rId5"/>
    <p:sldId id="349" r:id="rId6"/>
    <p:sldId id="350" r:id="rId7"/>
    <p:sldId id="351" r:id="rId8"/>
    <p:sldId id="352" r:id="rId9"/>
    <p:sldId id="353" r:id="rId10"/>
    <p:sldId id="354" r:id="rId11"/>
    <p:sldId id="355" r:id="rId12"/>
    <p:sldId id="367" r:id="rId13"/>
    <p:sldId id="341" r:id="rId14"/>
    <p:sldId id="342" r:id="rId15"/>
    <p:sldId id="359" r:id="rId16"/>
    <p:sldId id="368" r:id="rId17"/>
    <p:sldId id="365" r:id="rId18"/>
    <p:sldId id="340" r:id="rId19"/>
    <p:sldId id="356" r:id="rId20"/>
    <p:sldId id="343" r:id="rId21"/>
    <p:sldId id="357" r:id="rId22"/>
    <p:sldId id="363" r:id="rId23"/>
    <p:sldId id="360" r:id="rId24"/>
    <p:sldId id="364" r:id="rId25"/>
    <p:sldId id="369" r:id="rId26"/>
  </p:sldIdLst>
  <p:sldSz cx="9144000" cy="6858000" type="screen4x3"/>
  <p:notesSz cx="6807200" cy="9939338"/>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alAccount" initials="" lastIdx="6" clrIdx="0"/>
  <p:cmAuthor id="1" name="c00228773"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5" autoAdjust="0"/>
    <p:restoredTop sz="82853" autoAdjust="0"/>
  </p:normalViewPr>
  <p:slideViewPr>
    <p:cSldViewPr>
      <p:cViewPr varScale="1">
        <p:scale>
          <a:sx n="64" d="100"/>
          <a:sy n="64" d="100"/>
        </p:scale>
        <p:origin x="-11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854" y="-84"/>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My%20Documents\study\&#12304;&#65300;&#12305;&#36817;&#20621;MIMO\&#12304;STEP1&#65292;2&#12305;&#36317;&#38626;&#29305;&#24615;&#12289;&#20301;&#32622;&#12378;&#12428;&#29305;&#24615;&#12398;&#35299;&#26512;&#12392;&#20998;&#26512;_20090701_r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56727504405743"/>
          <c:y val="0.10837246309782306"/>
          <c:w val="0.80984678417151501"/>
          <c:h val="0.71088042687885777"/>
        </c:manualLayout>
      </c:layout>
      <c:scatterChart>
        <c:scatterStyle val="smoothMarker"/>
        <c:ser>
          <c:idx val="0"/>
          <c:order val="0"/>
          <c:tx>
            <c:v>素子数特性</c:v>
          </c:tx>
          <c:spPr>
            <a:ln w="31750">
              <a:solidFill>
                <a:srgbClr val="0000FF"/>
              </a:solidFill>
              <a:prstDash val="solid"/>
            </a:ln>
          </c:spPr>
          <c:marker>
            <c:symbol val="circle"/>
            <c:size val="10"/>
            <c:spPr>
              <a:solidFill>
                <a:schemeClr val="accent3"/>
              </a:solidFill>
              <a:ln>
                <a:solidFill>
                  <a:srgbClr val="000000"/>
                </a:solidFill>
              </a:ln>
            </c:spPr>
          </c:marker>
          <c:xVal>
            <c:numRef>
              <c:f>素子数!$C$9:$C$13</c:f>
              <c:numCache>
                <c:formatCode>General</c:formatCode>
                <c:ptCount val="5"/>
                <c:pt idx="0">
                  <c:v>1</c:v>
                </c:pt>
                <c:pt idx="1">
                  <c:v>4</c:v>
                </c:pt>
                <c:pt idx="2">
                  <c:v>9</c:v>
                </c:pt>
                <c:pt idx="3">
                  <c:v>16</c:v>
                </c:pt>
                <c:pt idx="4">
                  <c:v>25</c:v>
                </c:pt>
              </c:numCache>
            </c:numRef>
          </c:xVal>
          <c:yVal>
            <c:numRef>
              <c:f>素子数!$D$9:$D$13</c:f>
              <c:numCache>
                <c:formatCode>General</c:formatCode>
                <c:ptCount val="5"/>
                <c:pt idx="0">
                  <c:v>16.007459999999988</c:v>
                </c:pt>
                <c:pt idx="1">
                  <c:v>56.079422000000001</c:v>
                </c:pt>
                <c:pt idx="2">
                  <c:v>115.811142</c:v>
                </c:pt>
                <c:pt idx="3">
                  <c:v>192.59840500000001</c:v>
                </c:pt>
                <c:pt idx="4">
                  <c:v>284.46007599999899</c:v>
                </c:pt>
              </c:numCache>
            </c:numRef>
          </c:yVal>
          <c:smooth val="1"/>
        </c:ser>
        <c:axId val="56764672"/>
        <c:axId val="58081664"/>
      </c:scatterChart>
      <c:valAx>
        <c:axId val="56764672"/>
        <c:scaling>
          <c:orientation val="minMax"/>
        </c:scaling>
        <c:axPos val="b"/>
        <c:title>
          <c:tx>
            <c:rich>
              <a:bodyPr/>
              <a:lstStyle/>
              <a:p>
                <a:pPr>
                  <a:defRPr i="1"/>
                </a:pPr>
                <a:r>
                  <a:rPr lang="en-US" i="0" dirty="0" smtClean="0"/>
                  <a:t>Number</a:t>
                </a:r>
                <a:r>
                  <a:rPr lang="en-US" i="0" baseline="0" dirty="0" smtClean="0"/>
                  <a:t> of elements </a:t>
                </a:r>
                <a:r>
                  <a:rPr lang="en-US" i="1" dirty="0" smtClean="0"/>
                  <a:t>M</a:t>
                </a:r>
                <a:endParaRPr lang="en-US" i="1" dirty="0"/>
              </a:p>
            </c:rich>
          </c:tx>
          <c:layout>
            <c:manualLayout>
              <c:xMode val="edge"/>
              <c:yMode val="edge"/>
              <c:x val="0.37259623428424354"/>
              <c:y val="0.92391113241333156"/>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a:pPr>
            <a:endParaRPr lang="ja-JP"/>
          </a:p>
        </c:txPr>
        <c:crossAx val="58081664"/>
        <c:crosses val="autoZero"/>
        <c:crossBetween val="midCat"/>
      </c:valAx>
      <c:valAx>
        <c:axId val="58081664"/>
        <c:scaling>
          <c:orientation val="minMax"/>
        </c:scaling>
        <c:axPos val="l"/>
        <c:title>
          <c:tx>
            <c:rich>
              <a:bodyPr/>
              <a:lstStyle/>
              <a:p>
                <a:pPr>
                  <a:defRPr/>
                </a:pPr>
                <a:r>
                  <a:rPr lang="en-US" dirty="0" smtClean="0"/>
                  <a:t>Channel capacity </a:t>
                </a:r>
                <a:r>
                  <a:rPr lang="en-US" dirty="0"/>
                  <a:t>[bit/s/Hz]</a:t>
                </a:r>
              </a:p>
            </c:rich>
          </c:tx>
          <c:layout>
            <c:manualLayout>
              <c:xMode val="edge"/>
              <c:yMode val="edge"/>
              <c:x val="1.5633001026131087E-2"/>
              <c:y val="0.14805077219925888"/>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a:pPr>
            <a:endParaRPr lang="ja-JP"/>
          </a:p>
        </c:txPr>
        <c:crossAx val="56764672"/>
        <c:crosses val="autoZero"/>
        <c:crossBetween val="midCat"/>
      </c:valAx>
      <c:spPr>
        <a:noFill/>
        <a:ln w="12700">
          <a:solidFill>
            <a:srgbClr val="000000"/>
          </a:solidFill>
          <a:prstDash val="sysDash"/>
        </a:ln>
      </c:spPr>
    </c:plotArea>
    <c:plotVisOnly val="1"/>
    <c:dispBlanksAs val="gap"/>
  </c:chart>
  <c:spPr>
    <a:noFill/>
    <a:ln w="9525">
      <a:noFill/>
    </a:ln>
  </c:spPr>
  <c:txPr>
    <a:bodyPr/>
    <a:lstStyle/>
    <a:p>
      <a:pPr>
        <a:defRPr sz="1600" b="0" i="0" u="none" strike="noStrike" baseline="0">
          <a:solidFill>
            <a:srgbClr val="000000"/>
          </a:solidFill>
          <a:latin typeface="Times New Roman" pitchFamily="18" charset="0"/>
          <a:ea typeface="ＭＳ Ｐゴシック"/>
          <a:cs typeface="Times New Roman" pitchFamily="18" charset="0"/>
        </a:defRPr>
      </a:pPr>
      <a:endParaRPr lang="ja-JP"/>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9964" y="202804"/>
            <a:ext cx="2644647"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ltLang="zh-CN"/>
              <a:t>doc.: IEEE 802.15-&lt;doc#&gt;</a:t>
            </a:r>
          </a:p>
        </p:txBody>
      </p:sp>
      <p:sp>
        <p:nvSpPr>
          <p:cNvPr id="3075" name="Rectangle 3"/>
          <p:cNvSpPr>
            <a:spLocks noGrp="1" noChangeArrowheads="1"/>
          </p:cNvSpPr>
          <p:nvPr>
            <p:ph type="dt" sz="quarter" idx="1"/>
          </p:nvPr>
        </p:nvSpPr>
        <p:spPr bwMode="auto">
          <a:xfrm>
            <a:off x="682590" y="202804"/>
            <a:ext cx="2267509"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ltLang="zh-CN"/>
              <a:t>&lt;month year&gt;</a:t>
            </a:r>
          </a:p>
        </p:txBody>
      </p:sp>
      <p:sp>
        <p:nvSpPr>
          <p:cNvPr id="3076" name="Rectangle 4"/>
          <p:cNvSpPr>
            <a:spLocks noGrp="1" noChangeArrowheads="1"/>
          </p:cNvSpPr>
          <p:nvPr>
            <p:ph type="ftr" sz="quarter" idx="2"/>
          </p:nvPr>
        </p:nvSpPr>
        <p:spPr bwMode="auto">
          <a:xfrm>
            <a:off x="4084632" y="9619701"/>
            <a:ext cx="2117899"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ltLang="zh-CN"/>
              <a:t>&lt;author&gt;, &lt;company&gt;</a:t>
            </a:r>
          </a:p>
        </p:txBody>
      </p:sp>
      <p:sp>
        <p:nvSpPr>
          <p:cNvPr id="3077" name="Rectangle 5"/>
          <p:cNvSpPr>
            <a:spLocks noGrp="1" noChangeArrowheads="1"/>
          </p:cNvSpPr>
          <p:nvPr>
            <p:ph type="sldNum" sz="quarter" idx="3"/>
          </p:nvPr>
        </p:nvSpPr>
        <p:spPr bwMode="auto">
          <a:xfrm>
            <a:off x="2647765" y="9619701"/>
            <a:ext cx="1360504"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ea typeface="+mn-ea"/>
              </a:defRPr>
            </a:lvl1pPr>
          </a:lstStyle>
          <a:p>
            <a:pPr>
              <a:defRPr/>
            </a:pPr>
            <a:r>
              <a:rPr lang="en-US" altLang="zh-CN"/>
              <a:t>Page </a:t>
            </a:r>
            <a:fld id="{28E74734-9D09-4A78-81E8-C411C390576B}" type="slidenum">
              <a:rPr lang="en-US" altLang="zh-CN"/>
              <a:pPr>
                <a:defRPr/>
              </a:pPr>
              <a:t>&lt;#&gt;</a:t>
            </a:fld>
            <a:endParaRPr lang="en-US" altLang="zh-CN"/>
          </a:p>
        </p:txBody>
      </p:sp>
      <p:sp>
        <p:nvSpPr>
          <p:cNvPr id="3078" name="Line 6"/>
          <p:cNvSpPr>
            <a:spLocks noChangeShapeType="1"/>
          </p:cNvSpPr>
          <p:nvPr/>
        </p:nvSpPr>
        <p:spPr bwMode="auto">
          <a:xfrm>
            <a:off x="681032" y="414847"/>
            <a:ext cx="5445137"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ea typeface="+mn-ea"/>
            </a:endParaRPr>
          </a:p>
        </p:txBody>
      </p:sp>
      <p:sp>
        <p:nvSpPr>
          <p:cNvPr id="3079" name="Rectangle 7"/>
          <p:cNvSpPr>
            <a:spLocks noChangeArrowheads="1"/>
          </p:cNvSpPr>
          <p:nvPr/>
        </p:nvSpPr>
        <p:spPr bwMode="auto">
          <a:xfrm>
            <a:off x="681032" y="9619702"/>
            <a:ext cx="698174" cy="369332"/>
          </a:xfrm>
          <a:prstGeom prst="rect">
            <a:avLst/>
          </a:prstGeom>
          <a:noFill/>
          <a:ln w="9525">
            <a:noFill/>
            <a:miter lim="800000"/>
            <a:headEnd/>
            <a:tailEnd/>
          </a:ln>
          <a:effectLst/>
        </p:spPr>
        <p:txBody>
          <a:bodyPr lIns="0" tIns="0" rIns="0" bIns="0">
            <a:spAutoFit/>
          </a:bodyPr>
          <a:lstStyle/>
          <a:p>
            <a:pPr defTabSz="933450" eaLnBrk="0" hangingPunct="0">
              <a:defRPr/>
            </a:pPr>
            <a:r>
              <a:rPr lang="en-US" altLang="zh-CN">
                <a:ea typeface="+mn-ea"/>
              </a:rPr>
              <a:t>Submission</a:t>
            </a:r>
          </a:p>
        </p:txBody>
      </p:sp>
      <p:sp>
        <p:nvSpPr>
          <p:cNvPr id="3080" name="Line 8"/>
          <p:cNvSpPr>
            <a:spLocks noChangeShapeType="1"/>
          </p:cNvSpPr>
          <p:nvPr/>
        </p:nvSpPr>
        <p:spPr bwMode="auto">
          <a:xfrm>
            <a:off x="681032" y="9607801"/>
            <a:ext cx="559630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ea typeface="+mn-ea"/>
            </a:endParaRPr>
          </a:p>
        </p:txBody>
      </p:sp>
    </p:spTree>
    <p:extLst>
      <p:ext uri="{BB962C8B-B14F-4D97-AF65-F5344CB8AC3E}">
        <p14:creationId xmlns:p14="http://schemas.microsoft.com/office/powerpoint/2010/main" xmlns="" val="2324361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03600" y="117795"/>
            <a:ext cx="276308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ltLang="zh-CN"/>
              <a:t>doc.: IEEE 802.15-&lt;doc#&gt;</a:t>
            </a:r>
          </a:p>
        </p:txBody>
      </p:sp>
      <p:sp>
        <p:nvSpPr>
          <p:cNvPr id="2051" name="Rectangle 3"/>
          <p:cNvSpPr>
            <a:spLocks noGrp="1" noChangeArrowheads="1"/>
          </p:cNvSpPr>
          <p:nvPr>
            <p:ph type="dt" idx="1"/>
          </p:nvPr>
        </p:nvSpPr>
        <p:spPr bwMode="auto">
          <a:xfrm>
            <a:off x="642071" y="117795"/>
            <a:ext cx="26867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ltLang="zh-CN"/>
              <a:t>&lt;month year&gt;</a:t>
            </a:r>
          </a:p>
        </p:txBody>
      </p:sp>
      <p:sp>
        <p:nvSpPr>
          <p:cNvPr id="13316"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7004" y="4721441"/>
            <a:ext cx="4993193" cy="44732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054" name="Rectangle 6"/>
          <p:cNvSpPr>
            <a:spLocks noGrp="1" noChangeArrowheads="1"/>
          </p:cNvSpPr>
          <p:nvPr>
            <p:ph type="ftr" sz="quarter" idx="4"/>
          </p:nvPr>
        </p:nvSpPr>
        <p:spPr bwMode="auto">
          <a:xfrm>
            <a:off x="3702818" y="9623102"/>
            <a:ext cx="246387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ltLang="zh-CN"/>
              <a:t>&lt;author&gt;, &lt;company&gt;</a:t>
            </a:r>
          </a:p>
        </p:txBody>
      </p:sp>
      <p:sp>
        <p:nvSpPr>
          <p:cNvPr id="2055" name="Rectangle 7"/>
          <p:cNvSpPr>
            <a:spLocks noGrp="1" noChangeArrowheads="1"/>
          </p:cNvSpPr>
          <p:nvPr>
            <p:ph type="sldNum" sz="quarter" idx="5"/>
          </p:nvPr>
        </p:nvSpPr>
        <p:spPr bwMode="auto">
          <a:xfrm>
            <a:off x="2879969" y="9623102"/>
            <a:ext cx="78700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ea typeface="+mn-ea"/>
              </a:defRPr>
            </a:lvl1pPr>
          </a:lstStyle>
          <a:p>
            <a:pPr>
              <a:defRPr/>
            </a:pPr>
            <a:r>
              <a:rPr lang="en-US" altLang="zh-CN"/>
              <a:t>Page </a:t>
            </a:r>
            <a:fld id="{95DCD814-E6D4-4FEE-8FC8-A336FA1A5D3A}" type="slidenum">
              <a:rPr lang="en-US" altLang="zh-CN"/>
              <a:pPr>
                <a:defRPr/>
              </a:pPr>
              <a:t>&lt;#&gt;</a:t>
            </a:fld>
            <a:endParaRPr lang="en-US" altLang="zh-CN"/>
          </a:p>
        </p:txBody>
      </p:sp>
      <p:sp>
        <p:nvSpPr>
          <p:cNvPr id="2056" name="Rectangle 8"/>
          <p:cNvSpPr>
            <a:spLocks noChangeArrowheads="1"/>
          </p:cNvSpPr>
          <p:nvPr/>
        </p:nvSpPr>
        <p:spPr bwMode="auto">
          <a:xfrm>
            <a:off x="710642" y="9623102"/>
            <a:ext cx="698174" cy="369332"/>
          </a:xfrm>
          <a:prstGeom prst="rect">
            <a:avLst/>
          </a:prstGeom>
          <a:noFill/>
          <a:ln w="9525">
            <a:noFill/>
            <a:miter lim="800000"/>
            <a:headEnd/>
            <a:tailEnd/>
          </a:ln>
          <a:effectLst/>
        </p:spPr>
        <p:txBody>
          <a:bodyPr lIns="0" tIns="0" rIns="0" bIns="0">
            <a:spAutoFit/>
          </a:bodyPr>
          <a:lstStyle/>
          <a:p>
            <a:pPr eaLnBrk="0" hangingPunct="0">
              <a:defRPr/>
            </a:pPr>
            <a:r>
              <a:rPr lang="en-US" altLang="zh-CN">
                <a:ea typeface="+mn-ea"/>
              </a:rPr>
              <a:t>Submission</a:t>
            </a:r>
          </a:p>
        </p:txBody>
      </p:sp>
      <p:sp>
        <p:nvSpPr>
          <p:cNvPr id="2057" name="Line 9"/>
          <p:cNvSpPr>
            <a:spLocks noChangeShapeType="1"/>
          </p:cNvSpPr>
          <p:nvPr/>
        </p:nvSpPr>
        <p:spPr bwMode="auto">
          <a:xfrm>
            <a:off x="710642" y="9621402"/>
            <a:ext cx="5385916"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ea typeface="+mn-ea"/>
            </a:endParaRPr>
          </a:p>
        </p:txBody>
      </p:sp>
      <p:sp>
        <p:nvSpPr>
          <p:cNvPr id="2058" name="Line 10"/>
          <p:cNvSpPr>
            <a:spLocks noChangeShapeType="1"/>
          </p:cNvSpPr>
          <p:nvPr/>
        </p:nvSpPr>
        <p:spPr bwMode="auto">
          <a:xfrm>
            <a:off x="635838" y="317937"/>
            <a:ext cx="55355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ea typeface="+mn-ea"/>
            </a:endParaRPr>
          </a:p>
        </p:txBody>
      </p:sp>
    </p:spTree>
    <p:extLst>
      <p:ext uri="{BB962C8B-B14F-4D97-AF65-F5344CB8AC3E}">
        <p14:creationId xmlns:p14="http://schemas.microsoft.com/office/powerpoint/2010/main" xmlns="" val="306049359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925513" y="744538"/>
            <a:ext cx="4967287" cy="3727450"/>
          </a:xfrm>
          <a:ln/>
        </p:spPr>
      </p:sp>
      <p:sp>
        <p:nvSpPr>
          <p:cNvPr id="14339" name="ノート プレースホルダ 2"/>
          <p:cNvSpPr>
            <a:spLocks noGrp="1"/>
          </p:cNvSpPr>
          <p:nvPr>
            <p:ph type="body" idx="1"/>
          </p:nvPr>
        </p:nvSpPr>
        <p:spPr>
          <a:xfrm>
            <a:off x="682296" y="4721186"/>
            <a:ext cx="5442609" cy="4472702"/>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67" tIns="46635" rIns="93267" bIns="46635"/>
          <a:lstStyle/>
          <a:p>
            <a:endParaRPr lang="ja-JP" altLang="en-US">
              <a:latin typeface="ＭＳ Ｐゴシック" pitchFamily="50" charset="-128"/>
            </a:endParaRPr>
          </a:p>
        </p:txBody>
      </p:sp>
      <p:sp>
        <p:nvSpPr>
          <p:cNvPr id="14340" name="スライド番号プレースホルダ 3"/>
          <p:cNvSpPr txBox="1">
            <a:spLocks noGrp="1"/>
          </p:cNvSpPr>
          <p:nvPr/>
        </p:nvSpPr>
        <p:spPr bwMode="auto">
          <a:xfrm>
            <a:off x="3849535" y="9442371"/>
            <a:ext cx="2927726" cy="460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67" tIns="46635" rIns="93267" bIns="46635" anchor="b"/>
          <a:lstStyle>
            <a:lvl1pPr defTabSz="909638">
              <a:defRPr>
                <a:solidFill>
                  <a:schemeClr val="tx1"/>
                </a:solidFill>
                <a:latin typeface="Arial" pitchFamily="34" charset="0"/>
              </a:defRPr>
            </a:lvl1pPr>
            <a:lvl2pPr marL="742950" indent="-285750" defTabSz="909638">
              <a:defRPr>
                <a:solidFill>
                  <a:schemeClr val="tx1"/>
                </a:solidFill>
                <a:latin typeface="Arial" pitchFamily="34" charset="0"/>
              </a:defRPr>
            </a:lvl2pPr>
            <a:lvl3pPr marL="1143000" indent="-228600" defTabSz="909638">
              <a:defRPr>
                <a:solidFill>
                  <a:schemeClr val="tx1"/>
                </a:solidFill>
                <a:latin typeface="Arial" pitchFamily="34" charset="0"/>
              </a:defRPr>
            </a:lvl3pPr>
            <a:lvl4pPr marL="1600200" indent="-228600" defTabSz="909638">
              <a:defRPr>
                <a:solidFill>
                  <a:schemeClr val="tx1"/>
                </a:solidFill>
                <a:latin typeface="Arial" pitchFamily="34" charset="0"/>
              </a:defRPr>
            </a:lvl4pPr>
            <a:lvl5pPr marL="2057400" indent="-228600" defTabSz="909638">
              <a:defRPr>
                <a:solidFill>
                  <a:schemeClr val="tx1"/>
                </a:solidFill>
                <a:latin typeface="Arial" pitchFamily="34" charset="0"/>
              </a:defRPr>
            </a:lvl5pPr>
            <a:lvl6pPr marL="2514600" indent="-228600" defTabSz="909638" fontAlgn="base">
              <a:spcBef>
                <a:spcPct val="0"/>
              </a:spcBef>
              <a:spcAft>
                <a:spcPct val="0"/>
              </a:spcAft>
              <a:defRPr>
                <a:solidFill>
                  <a:schemeClr val="tx1"/>
                </a:solidFill>
                <a:latin typeface="Arial" pitchFamily="34" charset="0"/>
              </a:defRPr>
            </a:lvl6pPr>
            <a:lvl7pPr marL="2971800" indent="-228600" defTabSz="909638" fontAlgn="base">
              <a:spcBef>
                <a:spcPct val="0"/>
              </a:spcBef>
              <a:spcAft>
                <a:spcPct val="0"/>
              </a:spcAft>
              <a:defRPr>
                <a:solidFill>
                  <a:schemeClr val="tx1"/>
                </a:solidFill>
                <a:latin typeface="Arial" pitchFamily="34" charset="0"/>
              </a:defRPr>
            </a:lvl7pPr>
            <a:lvl8pPr marL="3429000" indent="-228600" defTabSz="909638" fontAlgn="base">
              <a:spcBef>
                <a:spcPct val="0"/>
              </a:spcBef>
              <a:spcAft>
                <a:spcPct val="0"/>
              </a:spcAft>
              <a:defRPr>
                <a:solidFill>
                  <a:schemeClr val="tx1"/>
                </a:solidFill>
                <a:latin typeface="Arial" pitchFamily="34" charset="0"/>
              </a:defRPr>
            </a:lvl8pPr>
            <a:lvl9pPr marL="3886200" indent="-228600" defTabSz="909638" fontAlgn="base">
              <a:spcBef>
                <a:spcPct val="0"/>
              </a:spcBef>
              <a:spcAft>
                <a:spcPct val="0"/>
              </a:spcAft>
              <a:defRPr>
                <a:solidFill>
                  <a:schemeClr val="tx1"/>
                </a:solidFill>
                <a:latin typeface="Arial" pitchFamily="34" charset="0"/>
              </a:defRPr>
            </a:lvl9pPr>
          </a:lstStyle>
          <a:p>
            <a:pPr algn="r"/>
            <a:fld id="{A94160D7-CE34-4A8C-B5D7-B6D6E0E6D967}" type="slidenum">
              <a:rPr lang="en-US" altLang="ja-JP" sz="1300" b="1">
                <a:latin typeface="Times New Roman" pitchFamily="18" charset="0"/>
              </a:rPr>
              <a:pPr algn="r"/>
              <a:t>3</a:t>
            </a:fld>
            <a:endParaRPr lang="en-US" altLang="ja-JP" sz="1300" b="1">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5838" y="9440646"/>
            <a:ext cx="2949787"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598" tIns="46298" rIns="92598" bIns="46298"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116E45C0-0B49-437E-86AA-821CFD44D94D}" type="slidenum">
              <a:rPr lang="en-US" altLang="ja-JP"/>
              <a:pPr algn="r"/>
              <a:t>8</a:t>
            </a:fld>
            <a:endParaRPr lang="en-US" altLang="ja-JP"/>
          </a:p>
        </p:txBody>
      </p:sp>
      <p:sp>
        <p:nvSpPr>
          <p:cNvPr id="20483" name="Rectangle 7"/>
          <p:cNvSpPr txBox="1">
            <a:spLocks noGrp="1" noChangeArrowheads="1"/>
          </p:cNvSpPr>
          <p:nvPr/>
        </p:nvSpPr>
        <p:spPr bwMode="auto">
          <a:xfrm>
            <a:off x="3855839" y="9442371"/>
            <a:ext cx="2951362" cy="49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07" tIns="46650" rIns="93307" bIns="46650" anchor="b"/>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fontAlgn="base">
              <a:spcBef>
                <a:spcPct val="0"/>
              </a:spcBef>
              <a:spcAft>
                <a:spcPct val="0"/>
              </a:spcAft>
              <a:defRPr>
                <a:solidFill>
                  <a:schemeClr val="tx1"/>
                </a:solidFill>
                <a:latin typeface="Arial" pitchFamily="34" charset="0"/>
              </a:defRPr>
            </a:lvl6pPr>
            <a:lvl7pPr marL="2971800" indent="-228600" defTabSz="922338" fontAlgn="base">
              <a:spcBef>
                <a:spcPct val="0"/>
              </a:spcBef>
              <a:spcAft>
                <a:spcPct val="0"/>
              </a:spcAft>
              <a:defRPr>
                <a:solidFill>
                  <a:schemeClr val="tx1"/>
                </a:solidFill>
                <a:latin typeface="Arial" pitchFamily="34" charset="0"/>
              </a:defRPr>
            </a:lvl7pPr>
            <a:lvl8pPr marL="3429000" indent="-228600" defTabSz="922338" fontAlgn="base">
              <a:spcBef>
                <a:spcPct val="0"/>
              </a:spcBef>
              <a:spcAft>
                <a:spcPct val="0"/>
              </a:spcAft>
              <a:defRPr>
                <a:solidFill>
                  <a:schemeClr val="tx1"/>
                </a:solidFill>
                <a:latin typeface="Arial" pitchFamily="34" charset="0"/>
              </a:defRPr>
            </a:lvl8pPr>
            <a:lvl9pPr marL="3886200" indent="-228600" defTabSz="922338" fontAlgn="base">
              <a:spcBef>
                <a:spcPct val="0"/>
              </a:spcBef>
              <a:spcAft>
                <a:spcPct val="0"/>
              </a:spcAft>
              <a:defRPr>
                <a:solidFill>
                  <a:schemeClr val="tx1"/>
                </a:solidFill>
                <a:latin typeface="Arial" pitchFamily="34" charset="0"/>
              </a:defRPr>
            </a:lvl9pPr>
          </a:lstStyle>
          <a:p>
            <a:pPr algn="r"/>
            <a:fld id="{93EBE68E-7561-4ACF-944C-4C22DEFDF53F}" type="slidenum">
              <a:rPr lang="en-US" altLang="ja-JP">
                <a:latin typeface="Times New Roman" pitchFamily="18" charset="0"/>
              </a:rPr>
              <a:pPr algn="r"/>
              <a:t>8</a:t>
            </a:fld>
            <a:endParaRPr lang="en-US" altLang="ja-JP">
              <a:latin typeface="Times New Roman" pitchFamily="18" charset="0"/>
            </a:endParaRPr>
          </a:p>
        </p:txBody>
      </p:sp>
      <p:sp>
        <p:nvSpPr>
          <p:cNvPr id="20484" name="Rectangle 7"/>
          <p:cNvSpPr txBox="1">
            <a:spLocks noGrp="1" noChangeArrowheads="1"/>
          </p:cNvSpPr>
          <p:nvPr/>
        </p:nvSpPr>
        <p:spPr bwMode="auto">
          <a:xfrm>
            <a:off x="3857413" y="9442371"/>
            <a:ext cx="2949787" cy="49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57" tIns="46631" rIns="93257" bIns="46631" anchor="b"/>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fontAlgn="base">
              <a:spcBef>
                <a:spcPct val="0"/>
              </a:spcBef>
              <a:spcAft>
                <a:spcPct val="0"/>
              </a:spcAft>
              <a:defRPr>
                <a:solidFill>
                  <a:schemeClr val="tx1"/>
                </a:solidFill>
                <a:latin typeface="Arial" pitchFamily="34" charset="0"/>
              </a:defRPr>
            </a:lvl6pPr>
            <a:lvl7pPr marL="2971800" indent="-228600" defTabSz="922338" fontAlgn="base">
              <a:spcBef>
                <a:spcPct val="0"/>
              </a:spcBef>
              <a:spcAft>
                <a:spcPct val="0"/>
              </a:spcAft>
              <a:defRPr>
                <a:solidFill>
                  <a:schemeClr val="tx1"/>
                </a:solidFill>
                <a:latin typeface="Arial" pitchFamily="34" charset="0"/>
              </a:defRPr>
            </a:lvl7pPr>
            <a:lvl8pPr marL="3429000" indent="-228600" defTabSz="922338" fontAlgn="base">
              <a:spcBef>
                <a:spcPct val="0"/>
              </a:spcBef>
              <a:spcAft>
                <a:spcPct val="0"/>
              </a:spcAft>
              <a:defRPr>
                <a:solidFill>
                  <a:schemeClr val="tx1"/>
                </a:solidFill>
                <a:latin typeface="Arial" pitchFamily="34" charset="0"/>
              </a:defRPr>
            </a:lvl8pPr>
            <a:lvl9pPr marL="3886200" indent="-228600" defTabSz="922338" fontAlgn="base">
              <a:spcBef>
                <a:spcPct val="0"/>
              </a:spcBef>
              <a:spcAft>
                <a:spcPct val="0"/>
              </a:spcAft>
              <a:defRPr>
                <a:solidFill>
                  <a:schemeClr val="tx1"/>
                </a:solidFill>
                <a:latin typeface="Arial" pitchFamily="34" charset="0"/>
              </a:defRPr>
            </a:lvl9pPr>
          </a:lstStyle>
          <a:p>
            <a:pPr algn="r"/>
            <a:fld id="{9BB3624A-DB4B-4B38-9DE5-6F0EC79BE100}" type="slidenum">
              <a:rPr lang="en-US" altLang="ja-JP">
                <a:latin typeface="Times New Roman" pitchFamily="18" charset="0"/>
              </a:rPr>
              <a:pPr algn="r"/>
              <a:t>8</a:t>
            </a:fld>
            <a:endParaRPr lang="en-US" altLang="ja-JP">
              <a:latin typeface="Times New Roman" pitchFamily="18" charset="0"/>
            </a:endParaRPr>
          </a:p>
        </p:txBody>
      </p:sp>
      <p:sp>
        <p:nvSpPr>
          <p:cNvPr id="20485" name="Rectangle 2"/>
          <p:cNvSpPr>
            <a:spLocks noGrp="1" noRot="1" noChangeAspect="1" noChangeArrowheads="1" noTextEdit="1"/>
          </p:cNvSpPr>
          <p:nvPr>
            <p:ph type="sldImg"/>
          </p:nvPr>
        </p:nvSpPr>
        <p:spPr>
          <a:xfrm>
            <a:off x="892175" y="293688"/>
            <a:ext cx="4981575" cy="3736975"/>
          </a:xfrm>
          <a:ln/>
        </p:spPr>
      </p:sp>
      <p:sp>
        <p:nvSpPr>
          <p:cNvPr id="20486" name="Rectangle 3"/>
          <p:cNvSpPr>
            <a:spLocks noGrp="1" noChangeArrowheads="1"/>
          </p:cNvSpPr>
          <p:nvPr>
            <p:ph type="body" idx="1"/>
          </p:nvPr>
        </p:nvSpPr>
        <p:spPr>
          <a:xfrm>
            <a:off x="403390" y="4170726"/>
            <a:ext cx="6053996" cy="5494245"/>
          </a:xfrm>
        </p:spPr>
        <p:txBody>
          <a:bodyPr lIns="93265" tIns="46635" rIns="93265" bIns="46635"/>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ja-JP" sz="1200" dirty="0" smtClean="0">
                <a:solidFill>
                  <a:srgbClr val="000000"/>
                </a:solidFill>
                <a:ea typeface="ＭＳ ゴシック" pitchFamily="49" charset="-128"/>
                <a:cs typeface="Times New Roman" pitchFamily="18" charset="0"/>
              </a:rPr>
              <a:t>MIMO</a:t>
            </a:r>
            <a:r>
              <a:rPr lang="ja-JP" altLang="en-US" sz="1200" dirty="0" smtClean="0">
                <a:solidFill>
                  <a:srgbClr val="000000"/>
                </a:solidFill>
                <a:ea typeface="ＭＳ ゴシック" pitchFamily="49" charset="-128"/>
                <a:cs typeface="Times New Roman" pitchFamily="18" charset="0"/>
              </a:rPr>
              <a:t> </a:t>
            </a:r>
            <a:r>
              <a:rPr lang="en-US" altLang="ja-JP" sz="1200" dirty="0" smtClean="0">
                <a:solidFill>
                  <a:srgbClr val="000000"/>
                </a:solidFill>
                <a:ea typeface="ＭＳ ゴシック" pitchFamily="49" charset="-128"/>
                <a:cs typeface="Times New Roman" pitchFamily="18" charset="0"/>
              </a:rPr>
              <a:t>or wider bandwidth is required</a:t>
            </a:r>
            <a:endParaRPr lang="ja-JP" altLang="en-US" sz="1200" dirty="0" smtClean="0">
              <a:solidFill>
                <a:srgbClr val="000000"/>
              </a:solidFill>
              <a:ea typeface="ＭＳ ゴシック" pitchFamily="49" charset="-128"/>
              <a:cs typeface="Times New Roman" pitchFamily="18" charset="0"/>
            </a:endParaRPr>
          </a:p>
        </p:txBody>
      </p:sp>
      <p:sp>
        <p:nvSpPr>
          <p:cNvPr id="4" name="ヘッダー プレースホルダー 3"/>
          <p:cNvSpPr>
            <a:spLocks noGrp="1"/>
          </p:cNvSpPr>
          <p:nvPr>
            <p:ph type="hdr" sz="quarter" idx="10"/>
          </p:nvPr>
        </p:nvSpPr>
        <p:spPr/>
        <p:txBody>
          <a:bodyPr/>
          <a:lstStyle/>
          <a:p>
            <a:pPr>
              <a:defRPr/>
            </a:pPr>
            <a:r>
              <a:rPr lang="en-US" altLang="zh-CN" smtClean="0"/>
              <a:t>doc.: IEEE 802.15-&lt;doc#&gt;</a:t>
            </a:r>
            <a:endParaRPr lang="en-US" altLang="zh-CN"/>
          </a:p>
        </p:txBody>
      </p:sp>
      <p:sp>
        <p:nvSpPr>
          <p:cNvPr id="5" name="日付プレースホルダー 4"/>
          <p:cNvSpPr>
            <a:spLocks noGrp="1"/>
          </p:cNvSpPr>
          <p:nvPr>
            <p:ph type="dt" idx="11"/>
          </p:nvPr>
        </p:nvSpPr>
        <p:spPr/>
        <p:txBody>
          <a:bodyPr/>
          <a:lstStyle/>
          <a:p>
            <a:pPr>
              <a:defRPr/>
            </a:pPr>
            <a:r>
              <a:rPr lang="en-US" altLang="zh-CN" smtClean="0"/>
              <a:t>&lt;month year&gt;</a:t>
            </a:r>
            <a:endParaRPr lang="en-US" altLang="zh-CN"/>
          </a:p>
        </p:txBody>
      </p:sp>
      <p:sp>
        <p:nvSpPr>
          <p:cNvPr id="6" name="フッター プレースホルダー 5"/>
          <p:cNvSpPr>
            <a:spLocks noGrp="1"/>
          </p:cNvSpPr>
          <p:nvPr>
            <p:ph type="ftr" sz="quarter" idx="12"/>
          </p:nvPr>
        </p:nvSpPr>
        <p:spPr/>
        <p:txBody>
          <a:bodyPr/>
          <a:lstStyle/>
          <a:p>
            <a:pPr lvl="4">
              <a:defRPr/>
            </a:pPr>
            <a:r>
              <a:rPr lang="en-US" altLang="zh-CN" smtClean="0"/>
              <a:t>&lt;author&gt;, &lt;company&gt;</a:t>
            </a:r>
            <a:endParaRPr lang="en-US" altLang="zh-CN"/>
          </a:p>
        </p:txBody>
      </p:sp>
      <p:sp>
        <p:nvSpPr>
          <p:cNvPr id="7" name="スライド番号プレースホルダー 6"/>
          <p:cNvSpPr>
            <a:spLocks noGrp="1"/>
          </p:cNvSpPr>
          <p:nvPr>
            <p:ph type="sldNum" sz="quarter" idx="13"/>
          </p:nvPr>
        </p:nvSpPr>
        <p:spPr/>
        <p:txBody>
          <a:bodyPr/>
          <a:lstStyle/>
          <a:p>
            <a:pPr>
              <a:defRPr/>
            </a:pPr>
            <a:r>
              <a:rPr lang="en-US" altLang="zh-CN" smtClean="0"/>
              <a:t>Page </a:t>
            </a:r>
            <a:fld id="{95DCD814-E6D4-4FEE-8FC8-A336FA1A5D3A}" type="slidenum">
              <a:rPr lang="en-US" altLang="zh-CN" smtClean="0"/>
              <a:pPr>
                <a:defRPr/>
              </a:pPr>
              <a:t>12</a:t>
            </a:fld>
            <a:endParaRPr lang="en-US" altLang="zh-CN"/>
          </a:p>
        </p:txBody>
      </p:sp>
    </p:spTree>
    <p:extLst>
      <p:ext uri="{BB962C8B-B14F-4D97-AF65-F5344CB8AC3E}">
        <p14:creationId xmlns:p14="http://schemas.microsoft.com/office/powerpoint/2010/main" xmlns="" val="162055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750888"/>
            <a:ext cx="4953000" cy="3714750"/>
          </a:xfrm>
        </p:spPr>
      </p:sp>
      <p:sp>
        <p:nvSpPr>
          <p:cNvPr id="3" name="ノート プレースホルダー 2"/>
          <p:cNvSpPr>
            <a:spLocks noGrp="1"/>
          </p:cNvSpPr>
          <p:nvPr>
            <p:ph type="body" idx="1"/>
          </p:nvPr>
        </p:nvSpPr>
        <p:spPr/>
        <p:txBody>
          <a:bodyPr/>
          <a:lstStyle/>
          <a:p>
            <a:r>
              <a:rPr lang="en-US" altLang="ja-JP" sz="1200" dirty="0" smtClean="0">
                <a:latin typeface="Times New Roman" pitchFamily="18" charset="0"/>
                <a:cs typeface="Times New Roman" pitchFamily="18" charset="0"/>
              </a:rPr>
              <a:t>Proportional relationship to the number of elements </a:t>
            </a:r>
            <a:r>
              <a:rPr lang="en-US" altLang="ja-JP" sz="1200" i="1" dirty="0" smtClean="0">
                <a:latin typeface="Times New Roman" pitchFamily="18" charset="0"/>
                <a:cs typeface="Times New Roman" pitchFamily="18" charset="0"/>
              </a:rPr>
              <a:t>M</a:t>
            </a:r>
            <a:endParaRPr kumimoji="1" lang="ja-JP" altLang="en-US" dirty="0">
              <a:latin typeface="Times New Roman" pitchFamily="18" charset="0"/>
              <a:cs typeface="Times New Roman" pitchFamily="18" charset="0"/>
            </a:endParaRPr>
          </a:p>
        </p:txBody>
      </p:sp>
      <p:sp>
        <p:nvSpPr>
          <p:cNvPr id="4" name="ヘッダー プレースホルダー 3"/>
          <p:cNvSpPr>
            <a:spLocks noGrp="1"/>
          </p:cNvSpPr>
          <p:nvPr>
            <p:ph type="hdr" sz="quarter" idx="10"/>
          </p:nvPr>
        </p:nvSpPr>
        <p:spPr/>
        <p:txBody>
          <a:bodyPr/>
          <a:lstStyle/>
          <a:p>
            <a:pPr>
              <a:defRPr/>
            </a:pPr>
            <a:r>
              <a:rPr lang="en-US" altLang="zh-CN" smtClean="0"/>
              <a:t>doc.: IEEE 802.15-&lt;doc#&gt;</a:t>
            </a:r>
            <a:endParaRPr lang="en-US" altLang="zh-CN"/>
          </a:p>
        </p:txBody>
      </p:sp>
      <p:sp>
        <p:nvSpPr>
          <p:cNvPr id="5" name="日付プレースホルダー 4"/>
          <p:cNvSpPr>
            <a:spLocks noGrp="1"/>
          </p:cNvSpPr>
          <p:nvPr>
            <p:ph type="dt" idx="11"/>
          </p:nvPr>
        </p:nvSpPr>
        <p:spPr/>
        <p:txBody>
          <a:bodyPr/>
          <a:lstStyle/>
          <a:p>
            <a:pPr>
              <a:defRPr/>
            </a:pPr>
            <a:r>
              <a:rPr lang="en-US" altLang="zh-CN" smtClean="0"/>
              <a:t>&lt;month year&gt;</a:t>
            </a:r>
            <a:endParaRPr lang="en-US" altLang="zh-CN"/>
          </a:p>
        </p:txBody>
      </p:sp>
      <p:sp>
        <p:nvSpPr>
          <p:cNvPr id="6" name="フッター プレースホルダー 5"/>
          <p:cNvSpPr>
            <a:spLocks noGrp="1"/>
          </p:cNvSpPr>
          <p:nvPr>
            <p:ph type="ftr" sz="quarter" idx="12"/>
          </p:nvPr>
        </p:nvSpPr>
        <p:spPr/>
        <p:txBody>
          <a:bodyPr/>
          <a:lstStyle/>
          <a:p>
            <a:pPr lvl="4">
              <a:defRPr/>
            </a:pPr>
            <a:r>
              <a:rPr lang="en-US" altLang="zh-CN" smtClean="0"/>
              <a:t>&lt;author&gt;, &lt;company&gt;</a:t>
            </a:r>
            <a:endParaRPr lang="en-US" altLang="zh-CN"/>
          </a:p>
        </p:txBody>
      </p:sp>
      <p:sp>
        <p:nvSpPr>
          <p:cNvPr id="7" name="スライド番号プレースホルダー 6"/>
          <p:cNvSpPr>
            <a:spLocks noGrp="1"/>
          </p:cNvSpPr>
          <p:nvPr>
            <p:ph type="sldNum" sz="quarter" idx="13"/>
          </p:nvPr>
        </p:nvSpPr>
        <p:spPr/>
        <p:txBody>
          <a:bodyPr/>
          <a:lstStyle/>
          <a:p>
            <a:pPr>
              <a:defRPr/>
            </a:pPr>
            <a:r>
              <a:rPr lang="en-US" altLang="zh-CN" smtClean="0"/>
              <a:t>Page </a:t>
            </a:r>
            <a:fld id="{95DCD814-E6D4-4FEE-8FC8-A336FA1A5D3A}" type="slidenum">
              <a:rPr lang="en-US" altLang="zh-CN" smtClean="0"/>
              <a:pPr>
                <a:defRPr/>
              </a:pPr>
              <a:t>13</a:t>
            </a:fld>
            <a:endParaRPr lang="en-US" altLang="zh-CN"/>
          </a:p>
        </p:txBody>
      </p:sp>
    </p:spTree>
    <p:extLst>
      <p:ext uri="{BB962C8B-B14F-4D97-AF65-F5344CB8AC3E}">
        <p14:creationId xmlns:p14="http://schemas.microsoft.com/office/powerpoint/2010/main" xmlns="" val="339623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7100" y="750888"/>
            <a:ext cx="4953000" cy="3714750"/>
          </a:xfrm>
        </p:spPr>
      </p:sp>
      <p:sp>
        <p:nvSpPr>
          <p:cNvPr id="3" name="ノート プレースホルダ 2"/>
          <p:cNvSpPr>
            <a:spLocks noGrp="1"/>
          </p:cNvSpPr>
          <p:nvPr>
            <p:ph type="body" idx="1"/>
          </p:nvPr>
        </p:nvSpPr>
        <p:spPr/>
        <p:txBody>
          <a:bodyPr>
            <a:normAutofit/>
          </a:bodyPr>
          <a:lstStyle/>
          <a:p>
            <a:pPr marL="342900" indent="-342900" eaLnBrk="0" hangingPunct="0">
              <a:spcBef>
                <a:spcPct val="20000"/>
              </a:spcBef>
              <a:buFont typeface="Wingdings" pitchFamily="2" charset="2"/>
              <a:buChar char="n"/>
            </a:pPr>
            <a:r>
              <a:rPr lang="en-US" altLang="ja-JP" sz="1200" dirty="0" smtClean="0">
                <a:latin typeface="Times New Roman" pitchFamily="18" charset="0"/>
                <a:cs typeface="Times New Roman" pitchFamily="18" charset="0"/>
              </a:rPr>
              <a:t>There are multiple streams of signals even in finite element spacing </a:t>
            </a:r>
            <a:r>
              <a:rPr lang="en-US" altLang="ja-JP" sz="1200" dirty="0" smtClean="0">
                <a:solidFill>
                  <a:srgbClr val="0000FF"/>
                </a:solidFill>
                <a:latin typeface="Times New Roman" pitchFamily="18" charset="0"/>
                <a:cs typeface="Times New Roman" pitchFamily="18" charset="0"/>
              </a:rPr>
              <a:t>in </a:t>
            </a:r>
            <a:r>
              <a:rPr lang="en-US" altLang="ja-JP" sz="1200" dirty="0" smtClean="0">
                <a:solidFill>
                  <a:schemeClr val="hlink"/>
                </a:solidFill>
                <a:latin typeface="Times New Roman" pitchFamily="18" charset="0"/>
                <a:cs typeface="Times New Roman" pitchFamily="18" charset="0"/>
              </a:rPr>
              <a:t>multipath-rich environments.</a:t>
            </a:r>
          </a:p>
          <a:p>
            <a:pPr marL="342900" indent="-342900" eaLnBrk="0" hangingPunct="0">
              <a:spcBef>
                <a:spcPct val="20000"/>
              </a:spcBef>
              <a:buFont typeface="Wingdings" pitchFamily="2" charset="2"/>
              <a:buChar char="n"/>
            </a:pPr>
            <a:r>
              <a:rPr lang="en-US" altLang="ja-JP" sz="1200" dirty="0" smtClean="0">
                <a:latin typeface="Times New Roman" pitchFamily="18" charset="0"/>
                <a:cs typeface="Times New Roman" pitchFamily="18" charset="0"/>
              </a:rPr>
              <a:t>With few multi-path waves, it is difficult to transmit multiple streams.</a:t>
            </a:r>
          </a:p>
          <a:p>
            <a:r>
              <a:rPr lang="en-US" altLang="ja-JP" dirty="0" smtClean="0"/>
              <a:t>Transmission distance is </a:t>
            </a:r>
            <a:r>
              <a:rPr lang="en-US" altLang="ja-JP" dirty="0" smtClean="0">
                <a:solidFill>
                  <a:srgbClr val="FF0000"/>
                </a:solidFill>
              </a:rPr>
              <a:t>short</a:t>
            </a:r>
            <a:r>
              <a:rPr lang="en-US" altLang="ja-JP" dirty="0" smtClean="0"/>
              <a:t> compared with the aperture size.</a:t>
            </a:r>
          </a:p>
          <a:p>
            <a:r>
              <a:rPr lang="en-US" altLang="ja-JP" dirty="0" smtClean="0"/>
              <a:t>Transmission lines are </a:t>
            </a:r>
            <a:r>
              <a:rPr lang="en-US" altLang="ja-JP" dirty="0" smtClean="0">
                <a:solidFill>
                  <a:srgbClr val="FF0000"/>
                </a:solidFill>
              </a:rPr>
              <a:t>formed in parallel </a:t>
            </a:r>
            <a:r>
              <a:rPr lang="en-US" altLang="ja-JP" b="1" dirty="0" smtClean="0"/>
              <a:t>without multipath.</a:t>
            </a:r>
            <a:endParaRPr lang="en-US" altLang="ja-JP" dirty="0" smtClean="0">
              <a:solidFill>
                <a:srgbClr val="FF0000"/>
              </a:solidFill>
            </a:endParaRPr>
          </a:p>
          <a:p>
            <a:r>
              <a:rPr lang="en-US" altLang="ja-JP" dirty="0" smtClean="0"/>
              <a:t>Both</a:t>
            </a:r>
            <a:r>
              <a:rPr lang="en-US" altLang="ja-JP" dirty="0" smtClean="0">
                <a:solidFill>
                  <a:srgbClr val="FF0000"/>
                </a:solidFill>
              </a:rPr>
              <a:t> low spatial correlation</a:t>
            </a:r>
            <a:r>
              <a:rPr lang="en-US" altLang="ja-JP" dirty="0" smtClean="0"/>
              <a:t> and </a:t>
            </a:r>
            <a:r>
              <a:rPr lang="en-US" altLang="ja-JP" dirty="0" smtClean="0">
                <a:solidFill>
                  <a:srgbClr val="FF0000"/>
                </a:solidFill>
              </a:rPr>
              <a:t>high SNR</a:t>
            </a:r>
            <a:r>
              <a:rPr lang="en-US" altLang="ja-JP" dirty="0" smtClean="0"/>
              <a:t> can be achieved with small </a:t>
            </a:r>
            <a:r>
              <a:rPr lang="en-US" altLang="ja-JP" dirty="0" err="1" smtClean="0"/>
              <a:t>interelement</a:t>
            </a:r>
            <a:r>
              <a:rPr lang="en-US" altLang="ja-JP" dirty="0" smtClean="0"/>
              <a:t> spacing.</a:t>
            </a:r>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solidFill>
                  <a:schemeClr val="tx1"/>
                </a:solidFill>
                <a:latin typeface="Times New Roman" pitchFamily="18" charset="0"/>
                <a:cs typeface="Times New Roman" pitchFamily="18" charset="0"/>
              </a:rPr>
              <a:t>Short-range MIMO is suitable for </a:t>
            </a:r>
            <a:r>
              <a:rPr lang="en-US" altLang="ja-JP" sz="1200" dirty="0" smtClean="0">
                <a:solidFill>
                  <a:srgbClr val="FF0000"/>
                </a:solidFill>
                <a:latin typeface="Times New Roman" pitchFamily="18" charset="0"/>
                <a:cs typeface="Times New Roman" pitchFamily="18" charset="0"/>
              </a:rPr>
              <a:t>short-range, high-speed</a:t>
            </a:r>
            <a:r>
              <a:rPr lang="en-US" altLang="ja-JP" sz="1200" dirty="0" smtClean="0">
                <a:solidFill>
                  <a:schemeClr val="tx1"/>
                </a:solidFill>
                <a:latin typeface="Times New Roman" pitchFamily="18" charset="0"/>
                <a:cs typeface="Times New Roman" pitchFamily="18" charset="0"/>
              </a:rPr>
              <a:t> transmission.</a:t>
            </a:r>
            <a:endParaRPr lang="ja-JP" altLang="en-US" sz="1200" dirty="0" smtClean="0">
              <a:solidFill>
                <a:schemeClr val="tx1"/>
              </a:solidFill>
              <a:latin typeface="Times New Roman" pitchFamily="18" charset="0"/>
              <a:cs typeface="Times New Roman" pitchFamily="18" charset="0"/>
            </a:endParaRPr>
          </a:p>
          <a:p>
            <a:endParaRPr kumimoji="1" lang="ja-JP" altLang="en-US" dirty="0"/>
          </a:p>
        </p:txBody>
      </p:sp>
      <p:sp>
        <p:nvSpPr>
          <p:cNvPr id="4" name="スライド番号プレースホルダ 3"/>
          <p:cNvSpPr>
            <a:spLocks noGrp="1"/>
          </p:cNvSpPr>
          <p:nvPr>
            <p:ph type="sldNum" sz="quarter" idx="10"/>
          </p:nvPr>
        </p:nvSpPr>
        <p:spPr>
          <a:xfrm>
            <a:off x="2879969" y="9623102"/>
            <a:ext cx="787005" cy="184666"/>
          </a:xfrm>
        </p:spPr>
        <p:txBody>
          <a:bodyPr/>
          <a:lstStyle/>
          <a:p>
            <a:pPr>
              <a:defRPr/>
            </a:pPr>
            <a:fld id="{B5E0EC9D-3011-4BFA-9B2F-EF8F63A0E8AB}" type="slidenum">
              <a:rPr lang="en-US" altLang="ja-JP" smtClean="0"/>
              <a:pPr>
                <a:defRPr/>
              </a:pPr>
              <a:t>21</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750888"/>
            <a:ext cx="4953000" cy="3714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2879969" y="9623102"/>
            <a:ext cx="787005" cy="184666"/>
          </a:xfrm>
        </p:spPr>
        <p:txBody>
          <a:bodyPr/>
          <a:lstStyle/>
          <a:p>
            <a:pPr>
              <a:defRPr/>
            </a:pPr>
            <a:fld id="{B5E0EC9D-3011-4BFA-9B2F-EF8F63A0E8AB}" type="slidenum">
              <a:rPr lang="en-US" altLang="ja-JP" smtClean="0"/>
              <a:pPr>
                <a:defRPr/>
              </a:pPr>
              <a:t>23</a:t>
            </a:fld>
            <a:endParaRPr lang="en-US" altLang="ja-JP"/>
          </a:p>
        </p:txBody>
      </p:sp>
    </p:spTree>
    <p:extLst>
      <p:ext uri="{BB962C8B-B14F-4D97-AF65-F5344CB8AC3E}">
        <p14:creationId xmlns:p14="http://schemas.microsoft.com/office/powerpoint/2010/main" xmlns="" val="23624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AFBCE706-3A2A-4167-801C-D7343E98F3FF}" type="slidenum">
              <a:rPr lang="en-US" altLang="zh-CN"/>
              <a:pPr>
                <a:defRPr/>
              </a:pPr>
              <a:t>&lt;#&gt;</a:t>
            </a:fld>
            <a:endParaRPr lang="en-US" altLang="zh-CN"/>
          </a:p>
        </p:txBody>
      </p:sp>
      <p:sp>
        <p:nvSpPr>
          <p:cNvPr id="5" name="正方形/長方形 4"/>
          <p:cNvSpPr/>
          <p:nvPr userDrawn="1"/>
        </p:nvSpPr>
        <p:spPr>
          <a:xfrm>
            <a:off x="6629400" y="6400800"/>
            <a:ext cx="2408480" cy="276999"/>
          </a:xfrm>
          <a:prstGeom prst="rect">
            <a:avLst/>
          </a:prstGeom>
        </p:spPr>
        <p:txBody>
          <a:bodyPr wrap="none">
            <a:spAutoFit/>
          </a:bodyPr>
          <a:lstStyle/>
          <a:p>
            <a:pPr algn="r"/>
            <a:r>
              <a:rPr lang="en-US" altLang="zh-CN" dirty="0" smtClean="0"/>
              <a:t>Masashi Shimizu, NTT Corporation</a:t>
            </a:r>
          </a:p>
        </p:txBody>
      </p:sp>
      <p:sp>
        <p:nvSpPr>
          <p:cNvPr id="8"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err="1" smtClean="0"/>
              <a:t>Novemver</a:t>
            </a:r>
            <a:r>
              <a:rPr lang="en-US" altLang="zh-CN" dirty="0" smtClean="0"/>
              <a:t> </a:t>
            </a:r>
            <a:r>
              <a:rPr lang="en-US" altLang="zh-CN" dirty="0"/>
              <a:t>2013</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baseline="0">
                <a:ea typeface="ＭＳ ゴシック" pitchFamily="49" charset="-128"/>
              </a:defRPr>
            </a:lvl1pPr>
          </a:lstStyle>
          <a:p>
            <a:pPr>
              <a:defRPr/>
            </a:pPr>
            <a:r>
              <a:rPr lang="en-US" altLang="zh-CN" smtClean="0"/>
              <a:t>Slide </a:t>
            </a:r>
            <a:fld id="{93939074-CCD3-4EB0-B460-D28620A7546C}" type="slidenum">
              <a:rPr lang="en-US" altLang="zh-CN" smtClean="0"/>
              <a:pPr>
                <a:defRPr/>
              </a:pPr>
              <a:t>&lt;#&gt;</a:t>
            </a:fld>
            <a:endParaRPr lang="en-US" altLang="zh-CN"/>
          </a:p>
        </p:txBody>
      </p:sp>
      <p:sp>
        <p:nvSpPr>
          <p:cNvPr id="6" name="页脚占位符 3"/>
          <p:cNvSpPr>
            <a:spLocks noGrp="1"/>
          </p:cNvSpPr>
          <p:nvPr>
            <p:ph type="ftr" sz="quarter" idx="11"/>
          </p:nvPr>
        </p:nvSpPr>
        <p:spPr>
          <a:xfrm>
            <a:off x="5791200" y="6553200"/>
            <a:ext cx="3124200" cy="184150"/>
          </a:xfrm>
          <a:prstGeom prst="rect">
            <a:avLst/>
          </a:prstGeom>
          <a:noFill/>
        </p:spPr>
        <p:txBody>
          <a:bodyPr/>
          <a:lstStyle>
            <a:lvl1pPr>
              <a:defRPr baseline="0">
                <a:ea typeface="ＭＳ ゴシック" pitchFamily="49" charset="-128"/>
              </a:defRPr>
            </a:lvl1pPr>
          </a:lstStyle>
          <a:p>
            <a:pPr algn="r"/>
            <a:r>
              <a:rPr lang="en-US" altLang="zh-CN" dirty="0" smtClean="0"/>
              <a:t>Masashi Shimizu, NTT Corporation</a:t>
            </a:r>
          </a:p>
        </p:txBody>
      </p:sp>
      <p:sp>
        <p:nvSpPr>
          <p:cNvPr id="7"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err="1" smtClean="0"/>
              <a:t>Novemver</a:t>
            </a:r>
            <a:r>
              <a:rPr lang="en-US" altLang="zh-CN" dirty="0" smtClean="0"/>
              <a:t> </a:t>
            </a:r>
            <a:r>
              <a:rPr lang="en-US" altLang="zh-CN" dirty="0"/>
              <a:t>2013</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09550"/>
            <a:ext cx="7470775" cy="760413"/>
          </a:xfrm>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228600" y="1198563"/>
            <a:ext cx="4221163" cy="51196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602163" y="1198563"/>
            <a:ext cx="4221162" cy="51196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正方形/長方形 4"/>
          <p:cNvSpPr/>
          <p:nvPr userDrawn="1"/>
        </p:nvSpPr>
        <p:spPr>
          <a:xfrm>
            <a:off x="6629400" y="6477000"/>
            <a:ext cx="2408480" cy="276999"/>
          </a:xfrm>
          <a:prstGeom prst="rect">
            <a:avLst/>
          </a:prstGeom>
        </p:spPr>
        <p:txBody>
          <a:bodyPr wrap="none">
            <a:spAutoFit/>
          </a:bodyPr>
          <a:lstStyle/>
          <a:p>
            <a:pPr algn="r"/>
            <a:r>
              <a:rPr lang="en-US" altLang="zh-CN" dirty="0" smtClean="0"/>
              <a:t>Masashi Shimizu, NTT Corporation</a:t>
            </a:r>
          </a:p>
        </p:txBody>
      </p:sp>
      <p:sp>
        <p:nvSpPr>
          <p:cNvPr id="7" name="Rectangle 4"/>
          <p:cNvSpPr>
            <a:spLocks noGrp="1" noChangeArrowheads="1"/>
          </p:cNvSpPr>
          <p:nvPr>
            <p:ph type="dt" sz="half" idx="10"/>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err="1" smtClean="0"/>
              <a:t>Novemver</a:t>
            </a:r>
            <a:r>
              <a:rPr lang="en-US" altLang="zh-CN" dirty="0" smtClean="0"/>
              <a:t> </a:t>
            </a:r>
            <a:r>
              <a:rPr lang="en-US" altLang="zh-CN" dirty="0"/>
              <a:t>2013</a:t>
            </a:r>
          </a:p>
        </p:txBody>
      </p:sp>
    </p:spTree>
    <p:extLst>
      <p:ext uri="{BB962C8B-B14F-4D97-AF65-F5344CB8AC3E}">
        <p14:creationId xmlns:p14="http://schemas.microsoft.com/office/powerpoint/2010/main" xmlns="" val="3678658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正方形/長方形 1"/>
          <p:cNvSpPr/>
          <p:nvPr userDrawn="1"/>
        </p:nvSpPr>
        <p:spPr>
          <a:xfrm>
            <a:off x="6629400" y="6477000"/>
            <a:ext cx="2408480" cy="276999"/>
          </a:xfrm>
          <a:prstGeom prst="rect">
            <a:avLst/>
          </a:prstGeom>
        </p:spPr>
        <p:txBody>
          <a:bodyPr wrap="none">
            <a:spAutoFit/>
          </a:bodyPr>
          <a:lstStyle/>
          <a:p>
            <a:pPr algn="r"/>
            <a:r>
              <a:rPr lang="en-US" altLang="zh-CN" dirty="0" smtClean="0"/>
              <a:t>Masashi Shimizu, NTT Corporation</a:t>
            </a:r>
          </a:p>
        </p:txBody>
      </p:sp>
      <p:sp>
        <p:nvSpPr>
          <p:cNvPr id="4"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err="1" smtClean="0"/>
              <a:t>Novemver</a:t>
            </a:r>
            <a:r>
              <a:rPr lang="en-US" altLang="zh-CN" dirty="0" smtClean="0"/>
              <a:t> </a:t>
            </a:r>
            <a:r>
              <a:rPr lang="en-US" altLang="zh-CN" dirty="0"/>
              <a:t>2013</a:t>
            </a:r>
          </a:p>
        </p:txBody>
      </p:sp>
    </p:spTree>
    <p:extLst>
      <p:ext uri="{BB962C8B-B14F-4D97-AF65-F5344CB8AC3E}">
        <p14:creationId xmlns:p14="http://schemas.microsoft.com/office/powerpoint/2010/main" xmlns="" val="656280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defRPr/>
            </a:pPr>
            <a:r>
              <a:rPr lang="en-US" altLang="ja-JP" dirty="0" smtClean="0"/>
              <a:t>November</a:t>
            </a:r>
            <a:r>
              <a:rPr lang="en-US" altLang="zh-CN" dirty="0" smtClean="0"/>
              <a:t> </a:t>
            </a:r>
            <a:r>
              <a:rPr lang="en-US" altLang="zh-CN" dirty="0"/>
              <a:t>2013</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ea typeface="宋体" charset="-122"/>
              </a:defRPr>
            </a:lvl1pPr>
          </a:lstStyle>
          <a:p>
            <a:pPr>
              <a:defRPr/>
            </a:pPr>
            <a:r>
              <a:rPr lang="en-US" altLang="zh-CN"/>
              <a:t>Slide </a:t>
            </a:r>
            <a:fld id="{23FAA438-6B34-4BB7-B1AA-69C5455453EF}" type="slidenum">
              <a:rPr lang="en-US" altLang="zh-CN"/>
              <a:pPr>
                <a:defRPr/>
              </a:pPr>
              <a:t>&lt;#&gt;</a:t>
            </a:fld>
            <a:endParaRPr lang="en-US" altLang="zh-CN"/>
          </a:p>
        </p:txBody>
      </p:sp>
      <p:sp>
        <p:nvSpPr>
          <p:cNvPr id="1031" name="Rectangle 7"/>
          <p:cNvSpPr>
            <a:spLocks noChangeArrowheads="1"/>
          </p:cNvSpPr>
          <p:nvPr/>
        </p:nvSpPr>
        <p:spPr bwMode="auto">
          <a:xfrm>
            <a:off x="2514600" y="381000"/>
            <a:ext cx="5943600" cy="215444"/>
          </a:xfrm>
          <a:prstGeom prst="rect">
            <a:avLst/>
          </a:prstGeom>
          <a:noFill/>
          <a:ln w="9525">
            <a:noFill/>
            <a:miter lim="800000"/>
            <a:headEnd/>
            <a:tailEnd/>
          </a:ln>
          <a:effectLst/>
        </p:spPr>
        <p:txBody>
          <a:bodyPr lIns="0" tIns="0" rIns="0" bIns="0" anchor="b">
            <a:spAutoFit/>
          </a:bodyPr>
          <a:lstStyle/>
          <a:p>
            <a:pPr lvl="4" algn="r" eaLnBrk="0" hangingPunct="0">
              <a:defRPr/>
            </a:pPr>
            <a:r>
              <a:rPr lang="en-US" altLang="zh-CN" sz="1400" b="1" dirty="0"/>
              <a:t>doc.: IEEE </a:t>
            </a:r>
            <a:r>
              <a:rPr lang="en-US" altLang="zh-CN" sz="1400" b="1" dirty="0" smtClean="0"/>
              <a:t>802.15-13</a:t>
            </a:r>
            <a:r>
              <a:rPr lang="en-US" altLang="zh-CN" sz="1400" b="1" dirty="0" smtClean="0"/>
              <a:t>:</a:t>
            </a:r>
            <a:r>
              <a:rPr lang="en-US" altLang="ja-JP" sz="1400" b="1" i="0" kern="1200" dirty="0" smtClean="0">
                <a:solidFill>
                  <a:schemeClr val="tx1"/>
                </a:solidFill>
                <a:latin typeface="Times New Roman" pitchFamily="18" charset="0"/>
                <a:ea typeface="宋体" charset="-122"/>
                <a:cs typeface="+mn-cs"/>
              </a:rPr>
              <a:t> 15-13-0684-00-0thz</a:t>
            </a:r>
            <a:endParaRPr lang="en-US" altLang="zh-CN"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sz="1400" dirty="0">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ltLang="zh-CN"/>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ea typeface="+mn-ea"/>
            </a:endParaRPr>
          </a:p>
        </p:txBody>
      </p:sp>
      <p:sp>
        <p:nvSpPr>
          <p:cNvPr id="11" name="页脚占位符 3"/>
          <p:cNvSpPr>
            <a:spLocks noGrp="1"/>
          </p:cNvSpPr>
          <p:nvPr>
            <p:ph type="ftr" sz="quarter" idx="3"/>
          </p:nvPr>
        </p:nvSpPr>
        <p:spPr>
          <a:xfrm>
            <a:off x="5486400" y="6475413"/>
            <a:ext cx="3124200" cy="184150"/>
          </a:xfrm>
          <a:prstGeom prst="rect">
            <a:avLst/>
          </a:prstGeom>
          <a:noFill/>
        </p:spPr>
        <p:txBody>
          <a:bodyPr/>
          <a:lstStyle>
            <a:lvl1pPr>
              <a:defRPr baseline="0">
                <a:ea typeface="ＭＳ ゴシック" pitchFamily="49" charset="-128"/>
              </a:defRPr>
            </a:lvl1pPr>
          </a:lstStyle>
          <a:p>
            <a:pPr algn="r"/>
            <a:r>
              <a:rPr lang="en-US" altLang="zh-CN" dirty="0" smtClean="0"/>
              <a:t>Masashi Shimizu, NTT Corporation</a:t>
            </a:r>
          </a:p>
        </p:txBody>
      </p:sp>
    </p:spTree>
  </p:cSld>
  <p:clrMap bg1="lt1" tx1="dk1" bg2="lt2" tx2="dk2" accent1="accent1" accent2="accent2" accent3="accent3" accent4="accent4" accent5="accent5" accent6="accent6" hlink="hlink" folHlink="folHlink"/>
  <p:sldLayoutIdLst>
    <p:sldLayoutId id="2147483658" r:id="rId1"/>
    <p:sldLayoutId id="2147483653" r:id="rId2"/>
    <p:sldLayoutId id="2147483661" r:id="rId3"/>
    <p:sldLayoutId id="2147483662" r:id="rId4"/>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wmf"/><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wmf"/></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灯片编号占位符 3"/>
          <p:cNvSpPr>
            <a:spLocks noGrp="1"/>
          </p:cNvSpPr>
          <p:nvPr>
            <p:ph type="sldNum" sz="quarter" idx="12"/>
          </p:nvPr>
        </p:nvSpPr>
        <p:spPr>
          <a:xfrm>
            <a:off x="4394200" y="6475413"/>
            <a:ext cx="558800" cy="184150"/>
          </a:xfrm>
          <a:noFill/>
        </p:spPr>
        <p:txBody>
          <a:bodyPr/>
          <a:lstStyle/>
          <a:p>
            <a:r>
              <a:rPr lang="en-US" altLang="zh-CN" dirty="0" smtClean="0">
                <a:cs typeface="Times New Roman" pitchFamily="18" charset="0"/>
              </a:rPr>
              <a:t>Slide </a:t>
            </a:r>
            <a:fld id="{449D2B2F-DC1F-4F85-93B2-8B9685969AFB}" type="slidenum">
              <a:rPr lang="en-US" altLang="zh-CN" smtClean="0">
                <a:cs typeface="Times New Roman" pitchFamily="18" charset="0"/>
              </a:rPr>
              <a:pPr/>
              <a:t>1</a:t>
            </a:fld>
            <a:endParaRPr lang="en-US" altLang="zh-CN" dirty="0" smtClean="0">
              <a:cs typeface="Times New Roman" pitchFamily="18" charset="0"/>
            </a:endParaRPr>
          </a:p>
        </p:txBody>
      </p:sp>
      <p:sp>
        <p:nvSpPr>
          <p:cNvPr id="27651" name="Rectangle 3"/>
          <p:cNvSpPr>
            <a:spLocks noChangeArrowheads="1"/>
          </p:cNvSpPr>
          <p:nvPr/>
        </p:nvSpPr>
        <p:spPr bwMode="auto">
          <a:xfrm>
            <a:off x="175846" y="609600"/>
            <a:ext cx="8763000" cy="4862870"/>
          </a:xfrm>
          <a:prstGeom prst="rect">
            <a:avLst/>
          </a:prstGeom>
          <a:noFill/>
          <a:ln w="12700">
            <a:noFill/>
            <a:miter lim="800000"/>
            <a:headEnd type="none" w="sm" len="sm"/>
            <a:tailEnd type="none" w="sm" len="sm"/>
          </a:ln>
          <a:effectLst/>
        </p:spPr>
        <p:txBody>
          <a:bodyPr wrap="square">
            <a:spAutoFit/>
          </a:bodyPr>
          <a:lstStyle/>
          <a:p>
            <a:pPr algn="ctr" eaLnBrk="0" hangingPunct="0"/>
            <a:r>
              <a:rPr lang="en-US" altLang="zh-CN" sz="1800" b="1" u="sng" dirty="0">
                <a:solidFill>
                  <a:schemeClr val="tx2"/>
                </a:solidFill>
                <a:effectLst>
                  <a:outerShdw blurRad="38100" dist="38100" dir="2700000" algn="tl">
                    <a:srgbClr val="C0C0C0"/>
                  </a:outerShdw>
                </a:effectLst>
                <a:cs typeface="Times New Roman" pitchFamily="18" charset="0"/>
              </a:rPr>
              <a:t>Project: IEEE P802.15 Working Group for Wireless Personal Area Networks (WPANs)</a:t>
            </a:r>
            <a:endParaRPr lang="en-US" altLang="zh-CN" sz="1600" b="1" dirty="0">
              <a:solidFill>
                <a:schemeClr val="tx2"/>
              </a:solidFill>
              <a:cs typeface="Times New Roman" pitchFamily="18" charset="0"/>
            </a:endParaRPr>
          </a:p>
          <a:p>
            <a:pPr eaLnBrk="0" hangingPunct="0"/>
            <a:endParaRPr lang="en-US" altLang="zh-CN" sz="1600" dirty="0">
              <a:solidFill>
                <a:schemeClr val="tx2"/>
              </a:solidFill>
              <a:cs typeface="Times New Roman" pitchFamily="18" charset="0"/>
            </a:endParaRPr>
          </a:p>
          <a:p>
            <a:pPr eaLnBrk="0" hangingPunct="0"/>
            <a:r>
              <a:rPr lang="en-US" altLang="zh-CN" sz="1600" b="1" dirty="0">
                <a:cs typeface="Times New Roman" pitchFamily="18" charset="0"/>
              </a:rPr>
              <a:t>Submission </a:t>
            </a:r>
            <a:r>
              <a:rPr lang="en-US" altLang="zh-CN" sz="1600" b="1" dirty="0" smtClean="0">
                <a:cs typeface="Times New Roman" pitchFamily="18" charset="0"/>
              </a:rPr>
              <a:t>Title:</a:t>
            </a:r>
            <a:r>
              <a:rPr lang="en-US" altLang="zh-CN" sz="1600" dirty="0" smtClean="0">
                <a:cs typeface="Times New Roman" pitchFamily="18" charset="0"/>
              </a:rPr>
              <a:t> </a:t>
            </a:r>
            <a:r>
              <a:rPr lang="en-US" altLang="ja-JP" sz="1600" dirty="0"/>
              <a:t>The New Public Phone Service -Non Contact Ultra High Speed Contents </a:t>
            </a:r>
            <a:r>
              <a:rPr lang="en-US" altLang="ja-JP" sz="1600" dirty="0" smtClean="0"/>
              <a:t>Download </a:t>
            </a:r>
            <a:r>
              <a:rPr lang="en-US" altLang="zh-CN" sz="1600" b="1" dirty="0" smtClean="0">
                <a:cs typeface="Times New Roman" pitchFamily="18" charset="0"/>
              </a:rPr>
              <a:t>Date Submitted</a:t>
            </a:r>
            <a:r>
              <a:rPr lang="en-US" altLang="zh-CN" sz="1600" b="1" dirty="0" smtClean="0">
                <a:cs typeface="Times New Roman" pitchFamily="18" charset="0"/>
              </a:rPr>
              <a:t>:</a:t>
            </a:r>
            <a:r>
              <a:rPr lang="ja-JP" altLang="en-US" sz="1600" dirty="0" smtClean="0">
                <a:cs typeface="Times New Roman" pitchFamily="18" charset="0"/>
              </a:rPr>
              <a:t> </a:t>
            </a:r>
            <a:r>
              <a:rPr lang="en-US" altLang="ja-JP" sz="1600" dirty="0" err="1" smtClean="0">
                <a:cs typeface="Times New Roman" pitchFamily="18" charset="0"/>
              </a:rPr>
              <a:t>Novermber</a:t>
            </a:r>
            <a:r>
              <a:rPr lang="en-US" altLang="ja-JP" sz="1600" dirty="0" smtClean="0">
                <a:cs typeface="Times New Roman" pitchFamily="18" charset="0"/>
              </a:rPr>
              <a:t> 12, 2013</a:t>
            </a:r>
            <a:endParaRPr lang="en-US" altLang="zh-CN" sz="1600" dirty="0" smtClean="0">
              <a:cs typeface="Times New Roman" pitchFamily="18" charset="0"/>
            </a:endParaRPr>
          </a:p>
          <a:p>
            <a:pPr eaLnBrk="0" hangingPunct="0"/>
            <a:r>
              <a:rPr lang="en-US" altLang="zh-CN" sz="1600" b="1" dirty="0" smtClean="0">
                <a:cs typeface="Times New Roman" pitchFamily="18" charset="0"/>
              </a:rPr>
              <a:t>Source</a:t>
            </a:r>
            <a:r>
              <a:rPr lang="en-US" altLang="zh-CN" sz="1600" b="1" dirty="0">
                <a:cs typeface="Times New Roman" pitchFamily="18" charset="0"/>
              </a:rPr>
              <a:t>:</a:t>
            </a:r>
            <a:r>
              <a:rPr lang="en-US" altLang="zh-CN" sz="1600" dirty="0">
                <a:cs typeface="Times New Roman" pitchFamily="18" charset="0"/>
              </a:rPr>
              <a:t> Masashi </a:t>
            </a:r>
            <a:r>
              <a:rPr lang="en-US" altLang="zh-CN" sz="1600" dirty="0" smtClean="0">
                <a:cs typeface="Times New Roman" pitchFamily="18" charset="0"/>
              </a:rPr>
              <a:t>Shimizu, </a:t>
            </a:r>
            <a:r>
              <a:rPr lang="en-US" altLang="zh-CN" sz="1600" dirty="0">
                <a:cs typeface="Times New Roman" pitchFamily="18" charset="0"/>
              </a:rPr>
              <a:t>Ken </a:t>
            </a:r>
            <a:r>
              <a:rPr lang="en-US" altLang="zh-CN" sz="1600" dirty="0" err="1" smtClean="0">
                <a:cs typeface="Times New Roman" pitchFamily="18" charset="0"/>
              </a:rPr>
              <a:t>Hiraga</a:t>
            </a:r>
            <a:r>
              <a:rPr lang="en-US" altLang="zh-CN" sz="1600" dirty="0" smtClean="0">
                <a:cs typeface="Times New Roman" pitchFamily="18" charset="0"/>
              </a:rPr>
              <a:t>, </a:t>
            </a:r>
            <a:r>
              <a:rPr lang="en-US" altLang="ja-JP" sz="1600" dirty="0" err="1">
                <a:cs typeface="Times New Roman" pitchFamily="18" charset="0"/>
              </a:rPr>
              <a:t>Toshimitsu</a:t>
            </a:r>
            <a:r>
              <a:rPr lang="en-US" altLang="ja-JP" sz="1600" dirty="0">
                <a:cs typeface="Times New Roman" pitchFamily="18" charset="0"/>
              </a:rPr>
              <a:t> </a:t>
            </a:r>
            <a:r>
              <a:rPr lang="en-US" altLang="ja-JP" sz="1600" dirty="0" err="1" smtClean="0">
                <a:cs typeface="Times New Roman" pitchFamily="18" charset="0"/>
              </a:rPr>
              <a:t>Tsubaki</a:t>
            </a:r>
            <a:r>
              <a:rPr lang="en-US" altLang="zh-CN" sz="1600" dirty="0" smtClean="0">
                <a:cs typeface="Times New Roman" pitchFamily="18" charset="0"/>
              </a:rPr>
              <a:t>, Hideki </a:t>
            </a:r>
            <a:r>
              <a:rPr lang="en-US" altLang="zh-CN" sz="1600" dirty="0" err="1" smtClean="0">
                <a:cs typeface="Times New Roman" pitchFamily="18" charset="0"/>
              </a:rPr>
              <a:t>Toshinaga</a:t>
            </a:r>
            <a:r>
              <a:rPr lang="en-US" altLang="zh-CN" sz="1600" dirty="0" smtClean="0">
                <a:cs typeface="Times New Roman" pitchFamily="18" charset="0"/>
              </a:rPr>
              <a:t>, </a:t>
            </a:r>
            <a:r>
              <a:rPr lang="en-US" altLang="zh-CN" sz="1600" dirty="0" err="1" smtClean="0">
                <a:cs typeface="Times New Roman" pitchFamily="18" charset="0"/>
              </a:rPr>
              <a:t>Tadao</a:t>
            </a:r>
            <a:r>
              <a:rPr lang="en-US" altLang="zh-CN" sz="1600" dirty="0" smtClean="0">
                <a:cs typeface="Times New Roman" pitchFamily="18" charset="0"/>
              </a:rPr>
              <a:t> Nakagawa, Company NTT</a:t>
            </a:r>
            <a:endParaRPr lang="en-US" altLang="zh-CN" sz="1600" dirty="0">
              <a:cs typeface="Times New Roman" pitchFamily="18" charset="0"/>
            </a:endParaRPr>
          </a:p>
          <a:p>
            <a:pPr eaLnBrk="0" hangingPunct="0"/>
            <a:r>
              <a:rPr lang="en-US" altLang="zh-CN" sz="1600" dirty="0" smtClean="0">
                <a:cs typeface="Times New Roman" pitchFamily="18" charset="0"/>
              </a:rPr>
              <a:t>Address: </a:t>
            </a:r>
            <a:r>
              <a:rPr lang="en-US" altLang="zh-CN" sz="1600" dirty="0" err="1" smtClean="0">
                <a:cs typeface="Times New Roman" pitchFamily="18" charset="0"/>
              </a:rPr>
              <a:t>Hikarinooka</a:t>
            </a:r>
            <a:r>
              <a:rPr lang="en-US" altLang="zh-CN" sz="1600" dirty="0" smtClean="0">
                <a:cs typeface="Times New Roman" pitchFamily="18" charset="0"/>
              </a:rPr>
              <a:t> 1-1, Yokosuka 239-0847 Japan</a:t>
            </a:r>
            <a:endParaRPr lang="en-US" altLang="zh-CN" sz="1600" dirty="0">
              <a:cs typeface="Times New Roman" pitchFamily="18" charset="0"/>
            </a:endParaRPr>
          </a:p>
          <a:p>
            <a:pPr eaLnBrk="0" hangingPunct="0"/>
            <a:r>
              <a:rPr lang="en-US" altLang="ja-JP" sz="1600" dirty="0" smtClean="0">
                <a:cs typeface="Times New Roman" pitchFamily="18" charset="0"/>
              </a:rPr>
              <a:t>Voice: +81-46-859-3474, FAX: +81-46-855-1497, </a:t>
            </a:r>
            <a:r>
              <a:rPr lang="en-US" altLang="zh-CN" sz="1600" dirty="0" smtClean="0">
                <a:cs typeface="Times New Roman" pitchFamily="18" charset="0"/>
              </a:rPr>
              <a:t>E-Mail</a:t>
            </a:r>
            <a:r>
              <a:rPr lang="en-US" altLang="zh-CN" sz="1600" dirty="0">
                <a:cs typeface="Times New Roman" pitchFamily="18" charset="0"/>
              </a:rPr>
              <a:t>: </a:t>
            </a:r>
            <a:r>
              <a:rPr lang="en-US" altLang="zh-CN" sz="1600" dirty="0" smtClean="0">
                <a:cs typeface="Times New Roman" pitchFamily="18" charset="0"/>
              </a:rPr>
              <a:t>shimizu.masashi@lab.ntt.co.jp</a:t>
            </a:r>
            <a:endParaRPr lang="en-US" altLang="zh-CN" sz="1600" dirty="0">
              <a:cs typeface="Times New Roman" pitchFamily="18" charset="0"/>
            </a:endParaRPr>
          </a:p>
          <a:p>
            <a:pPr eaLnBrk="0" hangingPunct="0">
              <a:spcBef>
                <a:spcPts val="600"/>
              </a:spcBef>
              <a:spcAft>
                <a:spcPts val="600"/>
              </a:spcAft>
            </a:pPr>
            <a:r>
              <a:rPr lang="en-US" altLang="zh-CN" sz="1600" b="1" dirty="0">
                <a:cs typeface="Times New Roman" pitchFamily="18" charset="0"/>
              </a:rPr>
              <a:t>Abstract:</a:t>
            </a:r>
            <a:r>
              <a:rPr lang="en-US" altLang="zh-CN" sz="1600" dirty="0">
                <a:cs typeface="Times New Roman" pitchFamily="18" charset="0"/>
              </a:rPr>
              <a:t>	This contribution will </a:t>
            </a:r>
            <a:r>
              <a:rPr lang="en-US" altLang="zh-CN" sz="1600" dirty="0" smtClean="0">
                <a:cs typeface="Times New Roman" pitchFamily="18" charset="0"/>
              </a:rPr>
              <a:t>present </a:t>
            </a:r>
            <a:r>
              <a:rPr lang="en-US" altLang="zh-CN" sz="1600" dirty="0">
                <a:cs typeface="Times New Roman" pitchFamily="18" charset="0"/>
              </a:rPr>
              <a:t>the non-contact </a:t>
            </a:r>
            <a:r>
              <a:rPr lang="en-US" altLang="zh-CN" sz="1600" dirty="0" smtClean="0">
                <a:cs typeface="Times New Roman" pitchFamily="18" charset="0"/>
              </a:rPr>
              <a:t>ultra high speed transmission service over 60-GHz band. With</a:t>
            </a:r>
            <a:r>
              <a:rPr lang="ja-JP" altLang="en-US" sz="1600" dirty="0">
                <a:cs typeface="Times New Roman" pitchFamily="18" charset="0"/>
              </a:rPr>
              <a:t> </a:t>
            </a:r>
            <a:r>
              <a:rPr lang="en-US" altLang="zh-CN" sz="1600" dirty="0" smtClean="0">
                <a:cs typeface="Times New Roman" pitchFamily="18" charset="0"/>
              </a:rPr>
              <a:t>this </a:t>
            </a:r>
            <a:r>
              <a:rPr lang="en-US" altLang="zh-CN" sz="1600" dirty="0">
                <a:cs typeface="Times New Roman" pitchFamily="18" charset="0"/>
              </a:rPr>
              <a:t>contribution, </a:t>
            </a:r>
            <a:r>
              <a:rPr lang="en-US" altLang="zh-CN" sz="1600" dirty="0" smtClean="0">
                <a:cs typeface="Times New Roman" pitchFamily="18" charset="0"/>
              </a:rPr>
              <a:t>it </a:t>
            </a:r>
            <a:r>
              <a:rPr lang="en-US" altLang="zh-CN" sz="1600" dirty="0">
                <a:cs typeface="Times New Roman" pitchFamily="18" charset="0"/>
              </a:rPr>
              <a:t>is considered that </a:t>
            </a:r>
            <a:r>
              <a:rPr lang="en-US" altLang="zh-CN" sz="1600" dirty="0" smtClean="0">
                <a:cs typeface="Times New Roman" pitchFamily="18" charset="0"/>
              </a:rPr>
              <a:t>the 60-GHz band will be useful in non-contact file download ki</a:t>
            </a:r>
            <a:r>
              <a:rPr lang="en-US" altLang="zh-CN" sz="1600" dirty="0">
                <a:cs typeface="Times New Roman" pitchFamily="18" charset="0"/>
              </a:rPr>
              <a:t>o</a:t>
            </a:r>
            <a:r>
              <a:rPr lang="en-US" altLang="zh-CN" sz="1600" dirty="0" smtClean="0">
                <a:cs typeface="Times New Roman" pitchFamily="18" charset="0"/>
              </a:rPr>
              <a:t>sk system with up to 24 G bit/s and with over 100 G bit/s using MIMO.</a:t>
            </a:r>
            <a:endParaRPr lang="en-US" altLang="zh-CN" sz="1600" dirty="0">
              <a:cs typeface="Times New Roman" pitchFamily="18" charset="0"/>
            </a:endParaRPr>
          </a:p>
          <a:p>
            <a:pPr eaLnBrk="0" hangingPunct="0">
              <a:spcBef>
                <a:spcPts val="600"/>
              </a:spcBef>
              <a:spcAft>
                <a:spcPts val="600"/>
              </a:spcAft>
            </a:pPr>
            <a:r>
              <a:rPr lang="en-US" altLang="zh-CN" sz="1600" b="1" dirty="0">
                <a:cs typeface="Times New Roman" pitchFamily="18" charset="0"/>
              </a:rPr>
              <a:t>Purpose: </a:t>
            </a:r>
            <a:r>
              <a:rPr lang="en-US" altLang="zh-CN" sz="1600" dirty="0">
                <a:cs typeface="Times New Roman" pitchFamily="18" charset="0"/>
              </a:rPr>
              <a:t>Input for discussion </a:t>
            </a:r>
            <a:r>
              <a:rPr lang="en-US" altLang="zh-CN" sz="1600" dirty="0" smtClean="0">
                <a:cs typeface="Times New Roman" pitchFamily="18" charset="0"/>
              </a:rPr>
              <a:t>on utilizing 60-GHz band for Kiosk download in SG 100G.</a:t>
            </a:r>
            <a:endParaRPr lang="en-US" altLang="zh-CN" sz="1600" dirty="0">
              <a:cs typeface="Times New Roman" pitchFamily="18" charset="0"/>
            </a:endParaRPr>
          </a:p>
          <a:p>
            <a:pPr eaLnBrk="0" hangingPunct="0"/>
            <a:r>
              <a:rPr lang="en-US" altLang="zh-CN" sz="1600" b="1" dirty="0">
                <a:solidFill>
                  <a:schemeClr val="tx2"/>
                </a:solidFill>
                <a:cs typeface="Times New Roman" pitchFamily="18" charset="0"/>
              </a:rPr>
              <a:t>Notice:</a:t>
            </a:r>
            <a:r>
              <a:rPr lang="en-US" altLang="zh-CN" sz="1600" dirty="0">
                <a:solidFill>
                  <a:schemeClr val="tx2"/>
                </a:solidFill>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altLang="zh-CN" sz="1600" b="1" dirty="0">
                <a:solidFill>
                  <a:schemeClr val="tx2"/>
                </a:solidFill>
                <a:cs typeface="Times New Roman" pitchFamily="18" charset="0"/>
              </a:rPr>
              <a:t>Release:</a:t>
            </a:r>
            <a:r>
              <a:rPr lang="en-US" altLang="zh-CN" sz="1600" dirty="0">
                <a:solidFill>
                  <a:schemeClr val="tx2"/>
                </a:solidFill>
                <a:cs typeface="Times New Roman" pitchFamily="18" charset="0"/>
              </a:rPr>
              <a:t> The contributor acknowledges and accepts that this contribution becomes the property of IEEE and may be made publicly available by </a:t>
            </a:r>
            <a:r>
              <a:rPr lang="en-US" altLang="zh-CN" sz="1600" dirty="0" smtClean="0">
                <a:solidFill>
                  <a:schemeClr val="tx2"/>
                </a:solidFill>
                <a:cs typeface="Times New Roman" pitchFamily="18" charset="0"/>
              </a:rPr>
              <a:t>P802.15.</a:t>
            </a:r>
            <a:endParaRPr lang="en-US" altLang="zh-CN" sz="1600" dirty="0">
              <a:solidFill>
                <a:schemeClr val="tx2"/>
              </a:solidFill>
              <a:cs typeface="Times New Roman" pitchFamily="18" charset="0"/>
            </a:endParaRPr>
          </a:p>
        </p:txBody>
      </p:sp>
      <p:sp>
        <p:nvSpPr>
          <p:cNvPr id="2" name="正方形/長方形 1"/>
          <p:cNvSpPr/>
          <p:nvPr/>
        </p:nvSpPr>
        <p:spPr>
          <a:xfrm>
            <a:off x="6530366" y="6477000"/>
            <a:ext cx="2408480" cy="276999"/>
          </a:xfrm>
          <a:prstGeom prst="rect">
            <a:avLst/>
          </a:prstGeom>
        </p:spPr>
        <p:txBody>
          <a:bodyPr wrap="none">
            <a:spAutoFit/>
          </a:bodyPr>
          <a:lstStyle/>
          <a:p>
            <a:pPr algn="r"/>
            <a:r>
              <a:rPr lang="en-US" altLang="zh-CN" dirty="0"/>
              <a:t>Masashi Shimizu, NTT Corporation</a:t>
            </a:r>
          </a:p>
        </p:txBody>
      </p:sp>
      <p:sp>
        <p:nvSpPr>
          <p:cNvPr id="9"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idx="4294967295"/>
          </p:nvPr>
        </p:nvSpPr>
        <p:spPr>
          <a:xfrm>
            <a:off x="457200" y="838200"/>
            <a:ext cx="8156575" cy="1066800"/>
          </a:xfrm>
        </p:spPr>
        <p:txBody>
          <a:bodyPr/>
          <a:lstStyle/>
          <a:p>
            <a:r>
              <a:rPr lang="en-US" altLang="ja-JP" dirty="0" smtClean="0">
                <a:solidFill>
                  <a:schemeClr val="tx2"/>
                </a:solidFill>
              </a:rPr>
              <a:t>Surveillance of Waiting Time for Web Site</a:t>
            </a:r>
            <a:r>
              <a:rPr lang="en-US" altLang="ja-JP" sz="2000" dirty="0" smtClean="0">
                <a:solidFill>
                  <a:schemeClr val="tx2"/>
                </a:solidFill>
              </a:rPr>
              <a:t> </a:t>
            </a:r>
            <a:r>
              <a:rPr lang="en-US" altLang="ja-JP" dirty="0" smtClean="0">
                <a:solidFill>
                  <a:schemeClr val="tx2"/>
                </a:solidFill>
              </a:rPr>
              <a:t>Response</a:t>
            </a:r>
          </a:p>
        </p:txBody>
      </p:sp>
      <p:graphicFrame>
        <p:nvGraphicFramePr>
          <p:cNvPr id="32859" name="Group 91"/>
          <p:cNvGraphicFramePr>
            <a:graphicFrameLocks noGrp="1"/>
          </p:cNvGraphicFramePr>
          <p:nvPr>
            <p:extLst>
              <p:ext uri="{D42A27DB-BD31-4B8C-83A1-F6EECF244321}">
                <p14:modId xmlns:p14="http://schemas.microsoft.com/office/powerpoint/2010/main" xmlns="" val="939531295"/>
              </p:ext>
            </p:extLst>
          </p:nvPr>
        </p:nvGraphicFramePr>
        <p:xfrm>
          <a:off x="484188" y="2882976"/>
          <a:ext cx="8208962" cy="3362249"/>
        </p:xfrm>
        <a:graphic>
          <a:graphicData uri="http://schemas.openxmlformats.org/drawingml/2006/table">
            <a:tbl>
              <a:tblPr/>
              <a:tblGrid>
                <a:gridCol w="1130300"/>
                <a:gridCol w="1743075"/>
                <a:gridCol w="1066800"/>
                <a:gridCol w="1066800"/>
                <a:gridCol w="1066800"/>
                <a:gridCol w="1068387"/>
                <a:gridCol w="10668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 </a:t>
                      </a: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Average</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Men</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Women</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Age 20’s</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Age 30’s</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Age40’s</a:t>
                      </a:r>
                      <a:endParaRPr kumimoji="1" lang="ja-JP" altLang="en-US" sz="1800" b="0"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17.0</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17.0</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20.9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12.2</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22.8</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14.0</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14.9</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23.8</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40.8</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25.5</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21.7</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18.9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23.8</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29.7</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8Sec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7.5</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48.3</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5.0</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10.6</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7.1</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7.6</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7.9</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10Sec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25.0</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73.3</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25.9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23.9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26.8</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27.9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17.8</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15Sec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13.3</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86.6</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11.8</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15.0</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12.6</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11.0</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17.8</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30Sec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8.0</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94.6</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7.3</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8.9</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6.3</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10.5</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5.9</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More than 30Sec</a:t>
                      </a:r>
                      <a:endPar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5.5</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100</a:t>
                      </a:r>
                      <a:r>
                        <a:rPr kumimoji="1" lang="ja-JP" altLang="en-US"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a:t>
                      </a:r>
                      <a:endPar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3.6</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7.8</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5.5</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5.2</a:t>
                      </a:r>
                    </a:p>
                  </a:txBody>
                  <a:tcPr marL="44997" marR="44997" marT="22503" marB="225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5.9</a:t>
                      </a:r>
                    </a:p>
                  </a:txBody>
                  <a:tcPr marL="44997" marR="44997" marT="22503" marB="225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45" name="テキスト ボックス 4"/>
          <p:cNvSpPr txBox="1">
            <a:spLocks noChangeArrowheads="1"/>
          </p:cNvSpPr>
          <p:nvPr/>
        </p:nvSpPr>
        <p:spPr bwMode="auto">
          <a:xfrm>
            <a:off x="8229600" y="2461488"/>
            <a:ext cx="58862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2100" dirty="0" smtClean="0">
                <a:solidFill>
                  <a:schemeClr val="tx2"/>
                </a:solidFill>
                <a:latin typeface="Times New Roman" pitchFamily="18" charset="0"/>
                <a:ea typeface="HGP創英角ｺﾞｼｯｸUB" pitchFamily="50" charset="-128"/>
                <a:cs typeface="Times New Roman" pitchFamily="18" charset="0"/>
              </a:rPr>
              <a:t>(%)</a:t>
            </a:r>
            <a:endParaRPr lang="ja-JP" altLang="en-US" sz="2100" dirty="0">
              <a:solidFill>
                <a:schemeClr val="tx2"/>
              </a:solidFill>
              <a:latin typeface="Times New Roman" pitchFamily="18" charset="0"/>
              <a:ea typeface="HGP創英角ｺﾞｼｯｸUB" pitchFamily="50" charset="-128"/>
              <a:cs typeface="Times New Roman" pitchFamily="18" charset="0"/>
            </a:endParaRPr>
          </a:p>
        </p:txBody>
      </p:sp>
      <p:sp>
        <p:nvSpPr>
          <p:cNvPr id="32846" name="正方形/長方形 5"/>
          <p:cNvSpPr>
            <a:spLocks noChangeArrowheads="1"/>
          </p:cNvSpPr>
          <p:nvPr/>
        </p:nvSpPr>
        <p:spPr bwMode="auto">
          <a:xfrm>
            <a:off x="471488" y="6229350"/>
            <a:ext cx="457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ja-JP" sz="1400" dirty="0">
                <a:solidFill>
                  <a:schemeClr val="tx2"/>
                </a:solidFill>
                <a:ea typeface="HGP創英角ｺﾞｼｯｸUB" pitchFamily="50" charset="-128"/>
                <a:cs typeface="Times New Roman" pitchFamily="18" charset="0"/>
              </a:rPr>
              <a:t>http://www.citizen.co.jp/research/index.html</a:t>
            </a:r>
            <a:endParaRPr lang="ja-JP" altLang="en-US" sz="1400" dirty="0">
              <a:solidFill>
                <a:schemeClr val="tx2"/>
              </a:solidFill>
              <a:ea typeface="HGP創英角ｺﾞｼｯｸUB" pitchFamily="50" charset="-128"/>
              <a:cs typeface="Times New Roman" pitchFamily="18" charset="0"/>
            </a:endParaRPr>
          </a:p>
        </p:txBody>
      </p:sp>
      <p:sp>
        <p:nvSpPr>
          <p:cNvPr id="32853" name="Text Box 85"/>
          <p:cNvSpPr txBox="1">
            <a:spLocks noChangeArrowheads="1"/>
          </p:cNvSpPr>
          <p:nvPr/>
        </p:nvSpPr>
        <p:spPr bwMode="auto">
          <a:xfrm>
            <a:off x="13855" y="2362200"/>
            <a:ext cx="85963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ja-JP" sz="2400" dirty="0">
                <a:solidFill>
                  <a:srgbClr val="0000FF"/>
                </a:solidFill>
              </a:rPr>
              <a:t>How long can you wait a response on the web site without stress ?</a:t>
            </a:r>
          </a:p>
        </p:txBody>
      </p:sp>
      <p:sp>
        <p:nvSpPr>
          <p:cNvPr id="8" name="灯片编号占位符 3"/>
          <p:cNvSpPr txBox="1">
            <a:spLocks/>
          </p:cNvSpPr>
          <p:nvPr/>
        </p:nvSpPr>
        <p:spPr>
          <a:xfrm>
            <a:off x="4394200" y="6475412"/>
            <a:ext cx="787400" cy="306387"/>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10</a:t>
            </a:fld>
            <a:endParaRPr lang="en-US" altLang="zh-CN" dirty="0" smtClean="0">
              <a:cs typeface="Times New Roman" pitchFamily="18" charset="0"/>
            </a:endParaRPr>
          </a:p>
        </p:txBody>
      </p:sp>
      <p:sp>
        <p:nvSpPr>
          <p:cNvPr id="10"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2046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31" name="Group 87"/>
          <p:cNvGraphicFramePr>
            <a:graphicFrameLocks noGrp="1"/>
          </p:cNvGraphicFramePr>
          <p:nvPr>
            <p:extLst>
              <p:ext uri="{D42A27DB-BD31-4B8C-83A1-F6EECF244321}">
                <p14:modId xmlns:p14="http://schemas.microsoft.com/office/powerpoint/2010/main" xmlns="" val="4002473941"/>
              </p:ext>
            </p:extLst>
          </p:nvPr>
        </p:nvGraphicFramePr>
        <p:xfrm>
          <a:off x="450850" y="1700213"/>
          <a:ext cx="8307388" cy="4622028"/>
        </p:xfrm>
        <a:graphic>
          <a:graphicData uri="http://schemas.openxmlformats.org/drawingml/2006/table">
            <a:tbl>
              <a:tblPr/>
              <a:tblGrid>
                <a:gridCol w="1384300"/>
                <a:gridCol w="1385888"/>
                <a:gridCol w="1384300"/>
                <a:gridCol w="1382712"/>
                <a:gridCol w="1385888"/>
                <a:gridCol w="1384300"/>
              </a:tblGrid>
              <a:tr h="3714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Contents</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File size</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Download time (Sec)</a:t>
                      </a:r>
                      <a:endParaRPr kumimoji="1" lang="ja-JP" altLang="en-US" sz="2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5878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First Step</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Second Step</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Transfer Jet</a:t>
                      </a:r>
                      <a:endParaRPr kumimoji="1" lang="ja-JP" altLang="en-US" sz="1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802.11ac</a:t>
                      </a:r>
                      <a:br>
                        <a:rPr kumimoji="1" lang="en-US" altLang="ja-JP"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br>
                      <a:r>
                        <a:rPr kumimoji="1" lang="en-US" altLang="ja-JP"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(Draft)</a:t>
                      </a:r>
                      <a:endParaRPr kumimoji="1" lang="ja-JP" altLang="en-US"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Read Speed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2 </a:t>
                      </a:r>
                      <a:r>
                        <a:rPr kumimoji="1" lang="en-US" altLang="ja-JP" sz="1400" b="1" i="0" u="none" strike="noStrike" cap="none" normalizeH="0" baseline="0" dirty="0" err="1" smtClean="0">
                          <a:ln>
                            <a:noFill/>
                          </a:ln>
                          <a:solidFill>
                            <a:schemeClr val="tx2"/>
                          </a:solidFill>
                          <a:effectLst/>
                          <a:latin typeface="Times New Roman" pitchFamily="18" charset="0"/>
                          <a:ea typeface="ＭＳ Ｐゴシック" pitchFamily="50" charset="-128"/>
                          <a:cs typeface="Times New Roman" pitchFamily="18" charset="0"/>
                        </a:rPr>
                        <a:t>Gbit</a:t>
                      </a: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/s</a:t>
                      </a:r>
                      <a:endParaRPr kumimoji="1" lang="ja-JP" altLang="en-US"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Read Speed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4 </a:t>
                      </a:r>
                      <a:r>
                        <a:rPr kumimoji="1" lang="en-US" altLang="ja-JP" sz="1400" b="1" i="0" u="none" strike="noStrike" cap="none" normalizeH="0" baseline="0" dirty="0" err="1" smtClean="0">
                          <a:ln>
                            <a:noFill/>
                          </a:ln>
                          <a:solidFill>
                            <a:schemeClr val="tx2"/>
                          </a:solidFill>
                          <a:effectLst/>
                          <a:latin typeface="Times New Roman" pitchFamily="18" charset="0"/>
                          <a:ea typeface="ＭＳ Ｐゴシック" pitchFamily="50" charset="-128"/>
                          <a:cs typeface="Times New Roman" pitchFamily="18" charset="0"/>
                        </a:rPr>
                        <a:t>Gbit</a:t>
                      </a: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/s</a:t>
                      </a:r>
                      <a:endParaRPr kumimoji="1" lang="ja-JP" altLang="en-US"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Real Speed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375 Mbit/s</a:t>
                      </a:r>
                      <a:endParaRPr kumimoji="1" lang="ja-JP" altLang="en-US"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Read Speed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530 Mbit/s</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Book</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１ </a:t>
                      </a: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MByte</a:t>
                      </a:r>
                      <a:endParaRPr kumimoji="1" lang="en-US" altLang="ja-JP" sz="1600" b="1" i="0" u="none" strike="noStrike" cap="none" normalizeH="0" baseline="3000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0.004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0.002</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0.021</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0.015</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Comic</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30 MByte</a:t>
                      </a:r>
                      <a:endParaRPr kumimoji="1" lang="ja-JP" altLang="en-US" sz="1600" b="1" i="0" u="none" strike="noStrike" cap="none" normalizeH="0" baseline="3000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0.12</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0.06</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0.64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0.45</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Magazine</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300 MByte</a:t>
                      </a:r>
                      <a:endParaRPr kumimoji="1" lang="ja-JP" altLang="en-US" sz="1600" b="1" i="0" u="none" strike="noStrike" cap="none" normalizeH="0" baseline="3000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1.2</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0.6</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6.4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4.5</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CD</a:t>
                      </a:r>
                      <a:endParaRPr kumimoji="1" lang="ja-JP" altLang="en-US"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700 MByte</a:t>
                      </a:r>
                      <a:endParaRPr kumimoji="1" lang="ja-JP" altLang="en-US"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2.8</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14.9</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10.6</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Movie (1hour)</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1.8</a:t>
                      </a:r>
                      <a:r>
                        <a:rPr kumimoji="1" lang="ja-JP" altLang="en-US"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 </a:t>
                      </a: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GByte</a:t>
                      </a:r>
                      <a:endParaRPr kumimoji="1" lang="ja-JP" altLang="en-US" sz="1600" b="1" i="0" u="none" strike="noStrike" cap="none" normalizeH="0" baseline="3000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7.2</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3.6</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38.4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27.2</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Movie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(2hour)</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3.6 GByte</a:t>
                      </a:r>
                      <a:endParaRPr kumimoji="1" lang="en-US" altLang="ja-JP" sz="1600" b="1" i="0" u="none" strike="noStrike" cap="none" normalizeH="0" baseline="3000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14.4</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7.2</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rPr>
                        <a:t>76.8</a:t>
                      </a:r>
                      <a:endParaRPr kumimoji="1" lang="ja-JP" altLang="en-US" sz="2000" b="1" i="0" u="none" strike="noStrike" cap="none" normalizeH="0" baseline="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rPr>
                        <a:t>54.3</a:t>
                      </a:r>
                      <a:endParaRPr kumimoji="1" lang="ja-JP" altLang="en-US" sz="2000" b="1" i="0" u="none" strike="noStrike" cap="none" normalizeH="0" baseline="0" dirty="0" smtClean="0">
                        <a:ln>
                          <a:noFill/>
                        </a:ln>
                        <a:solidFill>
                          <a:schemeClr val="tx2"/>
                        </a:solidFill>
                        <a:effectLst/>
                        <a:latin typeface="Times New Roman" pitchFamily="18" charset="0"/>
                        <a:ea typeface="ＭＳ Ｐゴシック" pitchFamily="50" charset="-128"/>
                        <a:cs typeface="Times New Roman" pitchFamily="18"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タイトル 1"/>
          <p:cNvSpPr>
            <a:spLocks noGrp="1"/>
          </p:cNvSpPr>
          <p:nvPr>
            <p:ph type="title" idx="4294967295"/>
          </p:nvPr>
        </p:nvSpPr>
        <p:spPr/>
        <p:txBody>
          <a:bodyPr>
            <a:normAutofit/>
          </a:bodyPr>
          <a:lstStyle/>
          <a:p>
            <a:pPr algn="ctr"/>
            <a:r>
              <a:rPr lang="en-US" altLang="ja-JP" sz="3600" dirty="0" smtClean="0">
                <a:solidFill>
                  <a:schemeClr val="tx2"/>
                </a:solidFill>
              </a:rPr>
              <a:t>Download Time Comparison</a:t>
            </a:r>
            <a:endParaRPr lang="en-US" altLang="ja-JP" sz="3400" dirty="0" smtClean="0">
              <a:solidFill>
                <a:schemeClr val="tx2"/>
              </a:solidFill>
            </a:endParaRPr>
          </a:p>
        </p:txBody>
      </p:sp>
      <p:sp>
        <p:nvSpPr>
          <p:cNvPr id="5" name="灯片编号占位符 3"/>
          <p:cNvSpPr txBox="1">
            <a:spLocks/>
          </p:cNvSpPr>
          <p:nvPr/>
        </p:nvSpPr>
        <p:spPr>
          <a:xfrm>
            <a:off x="4394200" y="6475412"/>
            <a:ext cx="787400" cy="230187"/>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11</a:t>
            </a:fld>
            <a:endParaRPr lang="en-US" altLang="zh-CN" dirty="0" smtClean="0">
              <a:cs typeface="Times New Roman" pitchFamily="18" charset="0"/>
            </a:endParaRPr>
          </a:p>
        </p:txBody>
      </p:sp>
      <p:sp>
        <p:nvSpPr>
          <p:cNvPr id="8"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103747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12</a:t>
            </a:fld>
            <a:endParaRPr lang="en-US" altLang="zh-CN"/>
          </a:p>
        </p:txBody>
      </p:sp>
      <p:sp>
        <p:nvSpPr>
          <p:cNvPr id="3" name="フッター プレースホルダ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sp>
        <p:nvSpPr>
          <p:cNvPr id="5" name="テキスト ボックス 72"/>
          <p:cNvSpPr txBox="1">
            <a:spLocks noChangeArrowheads="1"/>
          </p:cNvSpPr>
          <p:nvPr/>
        </p:nvSpPr>
        <p:spPr bwMode="auto">
          <a:xfrm>
            <a:off x="654748" y="737305"/>
            <a:ext cx="7652983" cy="646331"/>
          </a:xfrm>
          <a:prstGeom prst="rect">
            <a:avLst/>
          </a:prstGeom>
          <a:noFill/>
          <a:ln w="9525">
            <a:noFill/>
            <a:miter lim="800000"/>
            <a:headEnd/>
            <a:tailEnd/>
          </a:ln>
        </p:spPr>
        <p:txBody>
          <a:bodyPr wrap="square">
            <a:spAutoFit/>
          </a:bodyPr>
          <a:lstStyle/>
          <a:p>
            <a:pPr algn="ctr"/>
            <a:r>
              <a:rPr lang="en-US" altLang="ja-JP" sz="3600" dirty="0" smtClean="0">
                <a:cs typeface="Times New Roman" pitchFamily="18" charset="0"/>
              </a:rPr>
              <a:t>Realization of “Real </a:t>
            </a:r>
            <a:r>
              <a:rPr lang="en-US" altLang="ja-JP" sz="3600" dirty="0">
                <a:cs typeface="Times New Roman" pitchFamily="18" charset="0"/>
              </a:rPr>
              <a:t>touch-and-get</a:t>
            </a:r>
            <a:r>
              <a:rPr lang="en-US" altLang="ja-JP" sz="3600" dirty="0" smtClean="0">
                <a:cs typeface="Times New Roman" pitchFamily="18" charset="0"/>
              </a:rPr>
              <a:t>”</a:t>
            </a:r>
            <a:endParaRPr lang="en-US" altLang="ja-JP" sz="3600" dirty="0">
              <a:cs typeface="Times New Roman" pitchFamily="18" charset="0"/>
            </a:endParaRPr>
          </a:p>
        </p:txBody>
      </p:sp>
      <p:grpSp>
        <p:nvGrpSpPr>
          <p:cNvPr id="37" name="グループ化 36"/>
          <p:cNvGrpSpPr/>
          <p:nvPr/>
        </p:nvGrpSpPr>
        <p:grpSpPr>
          <a:xfrm>
            <a:off x="1450974" y="3018163"/>
            <a:ext cx="1647734" cy="2179781"/>
            <a:chOff x="1247866" y="2437937"/>
            <a:chExt cx="2232940" cy="2953948"/>
          </a:xfrm>
        </p:grpSpPr>
        <p:pic>
          <p:nvPicPr>
            <p:cNvPr id="11266" name="Picture 2" descr="http://www.photo-kako.com/img/2cae8f1b1c0bfc31bd5028/kako-1xlTrjBGo4COO40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7866" y="2437937"/>
              <a:ext cx="2232940" cy="2953948"/>
            </a:xfrm>
            <a:prstGeom prst="rect">
              <a:avLst/>
            </a:prstGeom>
            <a:noFill/>
            <a:extLst>
              <a:ext uri="{909E8E84-426E-40DD-AFC4-6F175D3DCCD1}">
                <a14:hiddenFill xmlns:a14="http://schemas.microsoft.com/office/drawing/2010/main" xmlns="">
                  <a:solidFill>
                    <a:srgbClr val="FFFFFF"/>
                  </a:solidFill>
                </a14:hiddenFill>
              </a:ext>
            </a:extLst>
          </p:spPr>
        </p:pic>
        <p:sp>
          <p:nvSpPr>
            <p:cNvPr id="94" name="Freeform 142"/>
            <p:cNvSpPr>
              <a:spLocks/>
            </p:cNvSpPr>
            <p:nvPr/>
          </p:nvSpPr>
          <p:spPr bwMode="auto">
            <a:xfrm rot="1073597" flipH="1">
              <a:off x="2099834" y="2955211"/>
              <a:ext cx="529004" cy="201612"/>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p:spPr>
          <p:txBody>
            <a:bodyPr/>
            <a:lstStyle/>
            <a:p>
              <a:endParaRPr lang="ja-JP" altLang="en-US"/>
            </a:p>
          </p:txBody>
        </p:sp>
        <p:pic>
          <p:nvPicPr>
            <p:cNvPr id="95" name="Picture 208" descr="overview_safari_20100225"/>
            <p:cNvPicPr>
              <a:picLocks noChangeAspect="1" noChangeArrowheads="1"/>
            </p:cNvPicPr>
            <p:nvPr/>
          </p:nvPicPr>
          <p:blipFill>
            <a:blip r:embed="rId4" cstate="print"/>
            <a:srcRect/>
            <a:stretch>
              <a:fillRect/>
            </a:stretch>
          </p:blipFill>
          <p:spPr bwMode="auto">
            <a:xfrm>
              <a:off x="1828224" y="2679431"/>
              <a:ext cx="316523" cy="501650"/>
            </a:xfrm>
            <a:prstGeom prst="rect">
              <a:avLst/>
            </a:prstGeom>
            <a:noFill/>
            <a:ln w="9525">
              <a:noFill/>
              <a:miter lim="800000"/>
              <a:headEnd/>
              <a:tailEnd/>
            </a:ln>
          </p:spPr>
        </p:pic>
      </p:grpSp>
      <p:sp>
        <p:nvSpPr>
          <p:cNvPr id="96" name="正方形/長方形 95"/>
          <p:cNvSpPr/>
          <p:nvPr/>
        </p:nvSpPr>
        <p:spPr>
          <a:xfrm>
            <a:off x="152401" y="1579013"/>
            <a:ext cx="4156163" cy="1384995"/>
          </a:xfrm>
          <a:prstGeom prst="rect">
            <a:avLst/>
          </a:prstGeom>
        </p:spPr>
        <p:txBody>
          <a:bodyPr wrap="square">
            <a:spAutoFit/>
          </a:bodyPr>
          <a:lstStyle/>
          <a:p>
            <a:r>
              <a:rPr lang="en-US" altLang="ja-JP" sz="2800" dirty="0" smtClean="0">
                <a:solidFill>
                  <a:srgbClr val="0000FF"/>
                </a:solidFill>
                <a:cs typeface="Times New Roman" pitchFamily="18" charset="0"/>
              </a:rPr>
              <a:t>“Real touch-and-get” within 0.5 sec</a:t>
            </a:r>
          </a:p>
          <a:p>
            <a:r>
              <a:rPr lang="en-US" altLang="ja-JP" sz="2800" dirty="0" smtClean="0">
                <a:cs typeface="Times New Roman" pitchFamily="18" charset="0"/>
              </a:rPr>
              <a:t>download with toll-gate</a:t>
            </a:r>
            <a:endParaRPr lang="en-US" altLang="ja-JP" sz="2800" dirty="0" smtClean="0"/>
          </a:p>
        </p:txBody>
      </p:sp>
      <p:sp>
        <p:nvSpPr>
          <p:cNvPr id="97" name="正方形/長方形 115"/>
          <p:cNvSpPr>
            <a:spLocks noChangeArrowheads="1"/>
          </p:cNvSpPr>
          <p:nvPr/>
        </p:nvSpPr>
        <p:spPr bwMode="auto">
          <a:xfrm>
            <a:off x="2731444" y="2907738"/>
            <a:ext cx="1267771" cy="523220"/>
          </a:xfrm>
          <a:prstGeom prst="rect">
            <a:avLst/>
          </a:prstGeom>
          <a:noFill/>
          <a:ln w="9525">
            <a:noFill/>
            <a:miter lim="800000"/>
            <a:headEnd/>
            <a:tailEnd/>
          </a:ln>
        </p:spPr>
        <p:txBody>
          <a:bodyPr wrap="square">
            <a:spAutoFit/>
          </a:bodyPr>
          <a:lstStyle/>
          <a:p>
            <a:pPr>
              <a:spcBef>
                <a:spcPct val="50000"/>
              </a:spcBef>
            </a:pPr>
            <a:r>
              <a:rPr lang="en-US" altLang="ja-JP" sz="1400" dirty="0">
                <a:solidFill>
                  <a:srgbClr val="000000"/>
                </a:solidFill>
                <a:ea typeface="ＭＳ ゴシック" pitchFamily="49" charset="-128"/>
                <a:cs typeface="Times New Roman" pitchFamily="18" charset="0"/>
              </a:rPr>
              <a:t>&lt;</a:t>
            </a:r>
            <a:r>
              <a:rPr lang="en-US" altLang="ja-JP" sz="1400" dirty="0" smtClean="0">
                <a:solidFill>
                  <a:srgbClr val="FF0000"/>
                </a:solidFill>
                <a:ea typeface="ＭＳ ゴシック" pitchFamily="49" charset="-128"/>
                <a:cs typeface="Times New Roman" pitchFamily="18" charset="0"/>
              </a:rPr>
              <a:t>0.5-sec</a:t>
            </a:r>
            <a:r>
              <a:rPr lang="en-US" altLang="ja-JP" sz="1400" dirty="0" smtClean="0">
                <a:solidFill>
                  <a:srgbClr val="000000"/>
                </a:solidFill>
                <a:ea typeface="ＭＳ ゴシック" pitchFamily="49" charset="-128"/>
                <a:cs typeface="Times New Roman" pitchFamily="18" charset="0"/>
              </a:rPr>
              <a:t> download</a:t>
            </a:r>
            <a:endParaRPr lang="ja-JP" altLang="en-US" sz="1400" dirty="0">
              <a:solidFill>
                <a:srgbClr val="000000"/>
              </a:solidFill>
              <a:ea typeface="ＭＳ ゴシック" pitchFamily="49" charset="-128"/>
              <a:cs typeface="Times New Roman" pitchFamily="18" charset="0"/>
            </a:endParaRPr>
          </a:p>
        </p:txBody>
      </p:sp>
      <p:grpSp>
        <p:nvGrpSpPr>
          <p:cNvPr id="16" name="グループ化 15"/>
          <p:cNvGrpSpPr/>
          <p:nvPr/>
        </p:nvGrpSpPr>
        <p:grpSpPr>
          <a:xfrm>
            <a:off x="4308564" y="1637524"/>
            <a:ext cx="3933374" cy="3703443"/>
            <a:chOff x="3719911" y="1944688"/>
            <a:chExt cx="4724498" cy="4448321"/>
          </a:xfrm>
        </p:grpSpPr>
        <p:pic>
          <p:nvPicPr>
            <p:cNvPr id="6" name="Picture 3"/>
            <p:cNvPicPr>
              <a:picLocks noChangeAspect="1" noChangeArrowheads="1"/>
            </p:cNvPicPr>
            <p:nvPr/>
          </p:nvPicPr>
          <p:blipFill>
            <a:blip r:embed="rId5" cstate="print"/>
            <a:srcRect/>
            <a:stretch>
              <a:fillRect/>
            </a:stretch>
          </p:blipFill>
          <p:spPr bwMode="auto">
            <a:xfrm>
              <a:off x="4472166" y="2038350"/>
              <a:ext cx="3822700" cy="3825875"/>
            </a:xfrm>
            <a:prstGeom prst="rect">
              <a:avLst/>
            </a:prstGeom>
            <a:noFill/>
            <a:ln w="12700" algn="ctr">
              <a:noFill/>
              <a:miter lim="800000"/>
              <a:headEnd/>
              <a:tailEnd/>
            </a:ln>
            <a:effectLst/>
          </p:spPr>
        </p:pic>
        <p:sp>
          <p:nvSpPr>
            <p:cNvPr id="8" name="角丸四角形吹き出し 132"/>
            <p:cNvSpPr>
              <a:spLocks noChangeArrowheads="1"/>
            </p:cNvSpPr>
            <p:nvPr/>
          </p:nvSpPr>
          <p:spPr bwMode="auto">
            <a:xfrm>
              <a:off x="3719911" y="5259398"/>
              <a:ext cx="1258667" cy="351670"/>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spAutoFit/>
            </a:bodyPr>
            <a:lstStyle/>
            <a:p>
              <a:r>
                <a:rPr lang="en-US" altLang="ja-JP" dirty="0">
                  <a:solidFill>
                    <a:srgbClr val="000000"/>
                  </a:solidFill>
                  <a:ea typeface="ＭＳ ゴシック" pitchFamily="49" charset="-128"/>
                  <a:cs typeface="Times New Roman" pitchFamily="18" charset="0"/>
                </a:rPr>
                <a:t>4</a:t>
              </a:r>
              <a:r>
                <a:rPr lang="ja-JP" altLang="en-US" dirty="0">
                  <a:solidFill>
                    <a:srgbClr val="000000"/>
                  </a:solidFill>
                  <a:ea typeface="ＭＳ ゴシック" pitchFamily="49" charset="-128"/>
                  <a:cs typeface="Times New Roman" pitchFamily="18" charset="0"/>
                </a:rPr>
                <a:t> </a:t>
              </a:r>
              <a:r>
                <a:rPr lang="en-US" altLang="ja-JP" dirty="0">
                  <a:solidFill>
                    <a:srgbClr val="000000"/>
                  </a:solidFill>
                  <a:ea typeface="ＭＳ ゴシック" pitchFamily="49" charset="-128"/>
                  <a:cs typeface="Times New Roman" pitchFamily="18" charset="0"/>
                </a:rPr>
                <a:t>newspapers</a:t>
              </a:r>
              <a:endParaRPr lang="ja-JP" altLang="en-US" dirty="0">
                <a:solidFill>
                  <a:srgbClr val="000000"/>
                </a:solidFill>
                <a:ea typeface="ＭＳ ゴシック" pitchFamily="49" charset="-128"/>
                <a:cs typeface="Times New Roman" pitchFamily="18" charset="0"/>
              </a:endParaRPr>
            </a:p>
          </p:txBody>
        </p:sp>
        <p:sp>
          <p:nvSpPr>
            <p:cNvPr id="11" name="角丸四角形吹き出し 1"/>
            <p:cNvSpPr>
              <a:spLocks noChangeArrowheads="1"/>
            </p:cNvSpPr>
            <p:nvPr/>
          </p:nvSpPr>
          <p:spPr bwMode="auto">
            <a:xfrm>
              <a:off x="4076407" y="4837429"/>
              <a:ext cx="1215291" cy="371005"/>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spAutoFit/>
            </a:bodyPr>
            <a:lstStyle/>
            <a:p>
              <a:r>
                <a:rPr lang="en-US" altLang="ja-JP" dirty="0" smtClean="0">
                  <a:solidFill>
                    <a:srgbClr val="000000"/>
                  </a:solidFill>
                  <a:ea typeface="ＭＳ ゴシック" pitchFamily="49" charset="-128"/>
                  <a:cs typeface="Times New Roman" pitchFamily="18" charset="0"/>
                </a:rPr>
                <a:t>1</a:t>
              </a:r>
              <a:r>
                <a:rPr lang="ja-JP" altLang="en-US" dirty="0">
                  <a:solidFill>
                    <a:srgbClr val="000000"/>
                  </a:solidFill>
                  <a:ea typeface="ＭＳ ゴシック" pitchFamily="49" charset="-128"/>
                  <a:cs typeface="Times New Roman" pitchFamily="18" charset="0"/>
                </a:rPr>
                <a:t> </a:t>
              </a:r>
              <a:r>
                <a:rPr lang="en-US" altLang="ja-JP" dirty="0" smtClean="0">
                  <a:solidFill>
                    <a:srgbClr val="000000"/>
                  </a:solidFill>
                  <a:ea typeface="ＭＳ ゴシック" pitchFamily="49" charset="-128"/>
                  <a:cs typeface="Times New Roman" pitchFamily="18" charset="0"/>
                </a:rPr>
                <a:t>Magazine</a:t>
              </a:r>
              <a:endParaRPr lang="ja-JP" altLang="en-US" sz="1200" dirty="0">
                <a:solidFill>
                  <a:srgbClr val="000000"/>
                </a:solidFill>
                <a:ea typeface="ＭＳ ゴシック" pitchFamily="49" charset="-128"/>
                <a:cs typeface="Times New Roman" pitchFamily="18" charset="0"/>
              </a:endParaRPr>
            </a:p>
          </p:txBody>
        </p:sp>
        <p:sp>
          <p:nvSpPr>
            <p:cNvPr id="14" name="角丸四角形吹き出し 135"/>
            <p:cNvSpPr>
              <a:spLocks noChangeArrowheads="1"/>
            </p:cNvSpPr>
            <p:nvPr/>
          </p:nvSpPr>
          <p:spPr bwMode="auto">
            <a:xfrm>
              <a:off x="4843641" y="4346589"/>
              <a:ext cx="913571" cy="371005"/>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spAutoFit/>
            </a:bodyPr>
            <a:lstStyle/>
            <a:p>
              <a:pPr algn="ctr"/>
              <a:r>
                <a:rPr lang="en-US" altLang="ja-JP" dirty="0">
                  <a:solidFill>
                    <a:srgbClr val="000000"/>
                  </a:solidFill>
                  <a:ea typeface="ＭＳ ゴシック" pitchFamily="49" charset="-128"/>
                  <a:cs typeface="Times New Roman" pitchFamily="18" charset="0"/>
                </a:rPr>
                <a:t>1 CD</a:t>
              </a:r>
              <a:endParaRPr lang="ja-JP" altLang="en-US" dirty="0">
                <a:solidFill>
                  <a:srgbClr val="000000"/>
                </a:solidFill>
                <a:ea typeface="ＭＳ ゴシック" pitchFamily="49" charset="-128"/>
                <a:cs typeface="Times New Roman" pitchFamily="18" charset="0"/>
              </a:endParaRPr>
            </a:p>
          </p:txBody>
        </p:sp>
        <p:sp>
          <p:nvSpPr>
            <p:cNvPr id="17" name="角丸四角形吹き出し 139"/>
            <p:cNvSpPr>
              <a:spLocks noChangeArrowheads="1"/>
            </p:cNvSpPr>
            <p:nvPr/>
          </p:nvSpPr>
          <p:spPr bwMode="auto">
            <a:xfrm>
              <a:off x="5139633" y="3495571"/>
              <a:ext cx="1425710" cy="616410"/>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spAutoFit/>
            </a:bodyPr>
            <a:lstStyle/>
            <a:p>
              <a:pPr algn="ctr"/>
              <a:r>
                <a:rPr lang="en-US" altLang="ja-JP" dirty="0">
                  <a:solidFill>
                    <a:srgbClr val="000000"/>
                  </a:solidFill>
                  <a:ea typeface="ＭＳ ゴシック" pitchFamily="49" charset="-128"/>
                  <a:cs typeface="Times New Roman" pitchFamily="18" charset="0"/>
                </a:rPr>
                <a:t>1-hr Video</a:t>
              </a:r>
              <a:endParaRPr lang="ja-JP" altLang="en-US" dirty="0">
                <a:solidFill>
                  <a:srgbClr val="000000"/>
                </a:solidFill>
                <a:ea typeface="ＭＳ ゴシック" pitchFamily="49" charset="-128"/>
                <a:cs typeface="Times New Roman" pitchFamily="18" charset="0"/>
              </a:endParaRPr>
            </a:p>
            <a:p>
              <a:pPr algn="ctr"/>
              <a:r>
                <a:rPr lang="en-US" altLang="ja-JP" dirty="0">
                  <a:solidFill>
                    <a:srgbClr val="000000"/>
                  </a:solidFill>
                  <a:ea typeface="ＭＳ ゴシック" pitchFamily="49" charset="-128"/>
                  <a:cs typeface="Times New Roman" pitchFamily="18" charset="0"/>
                </a:rPr>
                <a:t>(MPEG2)</a:t>
              </a:r>
            </a:p>
          </p:txBody>
        </p:sp>
        <p:sp>
          <p:nvSpPr>
            <p:cNvPr id="20" name="角丸四角形吹き出し 144"/>
            <p:cNvSpPr>
              <a:spLocks noChangeArrowheads="1"/>
            </p:cNvSpPr>
            <p:nvPr/>
          </p:nvSpPr>
          <p:spPr bwMode="auto">
            <a:xfrm>
              <a:off x="6161598" y="3143184"/>
              <a:ext cx="807492" cy="308881"/>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spAutoFit/>
            </a:bodyPr>
            <a:lstStyle/>
            <a:p>
              <a:pPr algn="ctr"/>
              <a:r>
                <a:rPr lang="en-US" altLang="ja-JP" dirty="0" smtClean="0">
                  <a:solidFill>
                    <a:srgbClr val="000000"/>
                  </a:solidFill>
                  <a:ea typeface="ＭＳ ゴシック" pitchFamily="49" charset="-128"/>
                  <a:cs typeface="Times New Roman" pitchFamily="18" charset="0"/>
                </a:rPr>
                <a:t>1 DVD</a:t>
              </a:r>
              <a:endParaRPr lang="ja-JP" altLang="en-US" dirty="0">
                <a:solidFill>
                  <a:srgbClr val="000000"/>
                </a:solidFill>
                <a:ea typeface="ＭＳ ゴシック" pitchFamily="49" charset="-128"/>
                <a:cs typeface="Times New Roman" pitchFamily="18" charset="0"/>
              </a:endParaRPr>
            </a:p>
          </p:txBody>
        </p:sp>
        <p:sp>
          <p:nvSpPr>
            <p:cNvPr id="25" name="テキスト ボックス 3"/>
            <p:cNvSpPr txBox="1">
              <a:spLocks noChangeArrowheads="1"/>
            </p:cNvSpPr>
            <p:nvPr/>
          </p:nvSpPr>
          <p:spPr bwMode="auto">
            <a:xfrm>
              <a:off x="4518657" y="5977511"/>
              <a:ext cx="3754438" cy="415498"/>
            </a:xfrm>
            <a:prstGeom prst="rect">
              <a:avLst/>
            </a:prstGeom>
            <a:noFill/>
            <a:ln w="9525">
              <a:noFill/>
              <a:miter lim="800000"/>
              <a:headEnd/>
              <a:tailEnd/>
            </a:ln>
          </p:spPr>
          <p:txBody>
            <a:bodyPr>
              <a:spAutoFit/>
            </a:bodyPr>
            <a:lstStyle/>
            <a:p>
              <a:pPr algn="ctr"/>
              <a:r>
                <a:rPr lang="en-US" altLang="ja-JP" sz="2100" dirty="0" smtClean="0">
                  <a:solidFill>
                    <a:srgbClr val="000000"/>
                  </a:solidFill>
                  <a:ea typeface="ＭＳ ゴシック" pitchFamily="49" charset="-128"/>
                  <a:cs typeface="Times New Roman" pitchFamily="18" charset="0"/>
                </a:rPr>
                <a:t>Transmission rate [</a:t>
              </a:r>
              <a:r>
                <a:rPr lang="en-US" altLang="ja-JP" sz="2100" dirty="0" err="1" smtClean="0">
                  <a:solidFill>
                    <a:srgbClr val="000000"/>
                  </a:solidFill>
                  <a:ea typeface="ＭＳ ゴシック" pitchFamily="49" charset="-128"/>
                  <a:cs typeface="Times New Roman" pitchFamily="18" charset="0"/>
                </a:rPr>
                <a:t>Gbit</a:t>
              </a:r>
              <a:r>
                <a:rPr lang="en-US" altLang="ja-JP" sz="2100" dirty="0" smtClean="0">
                  <a:solidFill>
                    <a:srgbClr val="000000"/>
                  </a:solidFill>
                  <a:ea typeface="ＭＳ ゴシック" pitchFamily="49" charset="-128"/>
                  <a:cs typeface="Times New Roman" pitchFamily="18" charset="0"/>
                </a:rPr>
                <a:t>/s]</a:t>
              </a:r>
              <a:endParaRPr lang="ja-JP" altLang="en-US" sz="2100" dirty="0">
                <a:solidFill>
                  <a:srgbClr val="000000"/>
                </a:solidFill>
                <a:ea typeface="ＭＳ ゴシック" pitchFamily="49" charset="-128"/>
                <a:cs typeface="Times New Roman" pitchFamily="18" charset="0"/>
              </a:endParaRPr>
            </a:p>
          </p:txBody>
        </p:sp>
        <p:sp>
          <p:nvSpPr>
            <p:cNvPr id="26" name="テキスト ボックス 71"/>
            <p:cNvSpPr txBox="1">
              <a:spLocks noChangeArrowheads="1"/>
            </p:cNvSpPr>
            <p:nvPr/>
          </p:nvSpPr>
          <p:spPr bwMode="auto">
            <a:xfrm rot="16200000">
              <a:off x="2339115" y="3325485"/>
              <a:ext cx="3234651" cy="473058"/>
            </a:xfrm>
            <a:prstGeom prst="rect">
              <a:avLst/>
            </a:prstGeom>
            <a:noFill/>
            <a:ln w="9525">
              <a:noFill/>
              <a:miter lim="800000"/>
              <a:headEnd/>
              <a:tailEnd/>
            </a:ln>
          </p:spPr>
          <p:txBody>
            <a:bodyPr wrap="square">
              <a:spAutoFit/>
            </a:bodyPr>
            <a:lstStyle/>
            <a:p>
              <a:pPr algn="ctr"/>
              <a:r>
                <a:rPr lang="en-US" altLang="ja-JP" sz="2100" dirty="0" smtClean="0">
                  <a:solidFill>
                    <a:srgbClr val="000000"/>
                  </a:solidFill>
                  <a:ea typeface="ＭＳ ゴシック" pitchFamily="49" charset="-128"/>
                  <a:cs typeface="Times New Roman" pitchFamily="18" charset="0"/>
                </a:rPr>
                <a:t>File size [</a:t>
              </a:r>
              <a:r>
                <a:rPr lang="en-US" altLang="ja-JP" sz="2100" dirty="0" err="1" smtClean="0">
                  <a:solidFill>
                    <a:srgbClr val="000000"/>
                  </a:solidFill>
                  <a:ea typeface="ＭＳ ゴシック" pitchFamily="49" charset="-128"/>
                  <a:cs typeface="Times New Roman" pitchFamily="18" charset="0"/>
                </a:rPr>
                <a:t>GBytes</a:t>
              </a:r>
              <a:r>
                <a:rPr lang="en-US" altLang="ja-JP" sz="2100" dirty="0" smtClean="0">
                  <a:solidFill>
                    <a:srgbClr val="000000"/>
                  </a:solidFill>
                  <a:ea typeface="ＭＳ ゴシック" pitchFamily="49" charset="-128"/>
                  <a:cs typeface="Times New Roman" pitchFamily="18" charset="0"/>
                </a:rPr>
                <a:t>]</a:t>
              </a:r>
              <a:endParaRPr lang="ja-JP" altLang="en-US" sz="2100" dirty="0">
                <a:solidFill>
                  <a:srgbClr val="000000"/>
                </a:solidFill>
                <a:ea typeface="ＭＳ ゴシック" pitchFamily="49" charset="-128"/>
                <a:cs typeface="Times New Roman" pitchFamily="18" charset="0"/>
              </a:endParaRPr>
            </a:p>
          </p:txBody>
        </p:sp>
        <p:sp>
          <p:nvSpPr>
            <p:cNvPr id="27" name="テキスト ボックス 2"/>
            <p:cNvSpPr txBox="1">
              <a:spLocks noChangeArrowheads="1"/>
            </p:cNvSpPr>
            <p:nvPr/>
          </p:nvSpPr>
          <p:spPr bwMode="auto">
            <a:xfrm>
              <a:off x="4708703" y="5784850"/>
              <a:ext cx="269875" cy="276225"/>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2</a:t>
              </a:r>
              <a:endParaRPr lang="ja-JP" altLang="en-US" sz="1200">
                <a:solidFill>
                  <a:srgbClr val="000000"/>
                </a:solidFill>
                <a:ea typeface="ＭＳ ゴシック" pitchFamily="49" charset="-128"/>
                <a:cs typeface="Times New Roman" pitchFamily="18" charset="0"/>
              </a:endParaRPr>
            </a:p>
          </p:txBody>
        </p:sp>
        <p:sp>
          <p:nvSpPr>
            <p:cNvPr id="28" name="テキスト ボックス 2"/>
            <p:cNvSpPr txBox="1">
              <a:spLocks noChangeArrowheads="1"/>
            </p:cNvSpPr>
            <p:nvPr/>
          </p:nvSpPr>
          <p:spPr bwMode="auto">
            <a:xfrm>
              <a:off x="5105578" y="5784850"/>
              <a:ext cx="269875" cy="276225"/>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4</a:t>
              </a:r>
              <a:endParaRPr lang="ja-JP" altLang="en-US" sz="1200">
                <a:solidFill>
                  <a:srgbClr val="000000"/>
                </a:solidFill>
                <a:ea typeface="ＭＳ ゴシック" pitchFamily="49" charset="-128"/>
                <a:cs typeface="Times New Roman" pitchFamily="18" charset="0"/>
              </a:endParaRPr>
            </a:p>
          </p:txBody>
        </p:sp>
        <p:sp>
          <p:nvSpPr>
            <p:cNvPr id="29" name="テキスト ボックス 2"/>
            <p:cNvSpPr txBox="1">
              <a:spLocks noChangeArrowheads="1"/>
            </p:cNvSpPr>
            <p:nvPr/>
          </p:nvSpPr>
          <p:spPr bwMode="auto">
            <a:xfrm>
              <a:off x="6316841" y="5784850"/>
              <a:ext cx="338554"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40</a:t>
              </a:r>
              <a:endParaRPr lang="ja-JP" altLang="en-US" sz="1200">
                <a:solidFill>
                  <a:srgbClr val="000000"/>
                </a:solidFill>
                <a:ea typeface="ＭＳ ゴシック" pitchFamily="49" charset="-128"/>
                <a:cs typeface="Times New Roman" pitchFamily="18" charset="0"/>
              </a:endParaRPr>
            </a:p>
          </p:txBody>
        </p:sp>
        <p:sp>
          <p:nvSpPr>
            <p:cNvPr id="30" name="テキスト ボックス 2"/>
            <p:cNvSpPr txBox="1">
              <a:spLocks noChangeArrowheads="1"/>
            </p:cNvSpPr>
            <p:nvPr/>
          </p:nvSpPr>
          <p:spPr bwMode="auto">
            <a:xfrm>
              <a:off x="6761341" y="5784850"/>
              <a:ext cx="415498"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100</a:t>
              </a:r>
              <a:endParaRPr lang="ja-JP" altLang="en-US" sz="1200">
                <a:solidFill>
                  <a:srgbClr val="000000"/>
                </a:solidFill>
                <a:ea typeface="ＭＳ ゴシック" pitchFamily="49" charset="-128"/>
                <a:cs typeface="Times New Roman" pitchFamily="18" charset="0"/>
              </a:endParaRPr>
            </a:p>
          </p:txBody>
        </p:sp>
        <p:sp>
          <p:nvSpPr>
            <p:cNvPr id="31" name="テキスト ボックス 2"/>
            <p:cNvSpPr txBox="1">
              <a:spLocks noChangeArrowheads="1"/>
            </p:cNvSpPr>
            <p:nvPr/>
          </p:nvSpPr>
          <p:spPr bwMode="auto">
            <a:xfrm>
              <a:off x="5550078" y="5784850"/>
              <a:ext cx="338554"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10</a:t>
              </a:r>
              <a:endParaRPr lang="ja-JP" altLang="en-US" sz="1200">
                <a:solidFill>
                  <a:srgbClr val="000000"/>
                </a:solidFill>
                <a:ea typeface="ＭＳ ゴシック" pitchFamily="49" charset="-128"/>
                <a:cs typeface="Times New Roman" pitchFamily="18" charset="0"/>
              </a:endParaRPr>
            </a:p>
          </p:txBody>
        </p:sp>
        <p:sp>
          <p:nvSpPr>
            <p:cNvPr id="32" name="テキスト ボックス 2"/>
            <p:cNvSpPr txBox="1">
              <a:spLocks noChangeArrowheads="1"/>
            </p:cNvSpPr>
            <p:nvPr/>
          </p:nvSpPr>
          <p:spPr bwMode="auto">
            <a:xfrm>
              <a:off x="7563028" y="5784850"/>
              <a:ext cx="415498"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400</a:t>
              </a:r>
              <a:endParaRPr lang="ja-JP" altLang="en-US" sz="1200">
                <a:solidFill>
                  <a:srgbClr val="000000"/>
                </a:solidFill>
                <a:ea typeface="ＭＳ ゴシック" pitchFamily="49" charset="-128"/>
                <a:cs typeface="Times New Roman" pitchFamily="18" charset="0"/>
              </a:endParaRPr>
            </a:p>
          </p:txBody>
        </p:sp>
        <p:sp>
          <p:nvSpPr>
            <p:cNvPr id="33" name="テキスト ボックス 2"/>
            <p:cNvSpPr txBox="1">
              <a:spLocks noChangeArrowheads="1"/>
            </p:cNvSpPr>
            <p:nvPr/>
          </p:nvSpPr>
          <p:spPr bwMode="auto">
            <a:xfrm>
              <a:off x="7951966" y="5784850"/>
              <a:ext cx="492443"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1000</a:t>
              </a:r>
              <a:endParaRPr lang="ja-JP" altLang="en-US" sz="1200">
                <a:solidFill>
                  <a:srgbClr val="000000"/>
                </a:solidFill>
                <a:ea typeface="ＭＳ ゴシック" pitchFamily="49" charset="-128"/>
                <a:cs typeface="Times New Roman" pitchFamily="18" charset="0"/>
              </a:endParaRPr>
            </a:p>
          </p:txBody>
        </p:sp>
        <p:cxnSp>
          <p:nvCxnSpPr>
            <p:cNvPr id="34" name="直線コネクタ 77"/>
            <p:cNvCxnSpPr>
              <a:cxnSpLocks noChangeShapeType="1"/>
            </p:cNvCxnSpPr>
            <p:nvPr/>
          </p:nvCxnSpPr>
          <p:spPr bwMode="auto">
            <a:xfrm>
              <a:off x="7002867" y="1944688"/>
              <a:ext cx="0" cy="3921124"/>
            </a:xfrm>
            <a:prstGeom prst="line">
              <a:avLst/>
            </a:prstGeom>
            <a:noFill/>
            <a:ln w="19050" algn="ctr">
              <a:solidFill>
                <a:srgbClr val="FF0000"/>
              </a:solidFill>
              <a:round/>
              <a:headEnd/>
              <a:tailEnd/>
            </a:ln>
          </p:spPr>
        </p:cxnSp>
        <p:sp>
          <p:nvSpPr>
            <p:cNvPr id="41" name="テキスト ボックス 78"/>
            <p:cNvSpPr txBox="1">
              <a:spLocks noChangeArrowheads="1"/>
            </p:cNvSpPr>
            <p:nvPr/>
          </p:nvSpPr>
          <p:spPr bwMode="auto">
            <a:xfrm>
              <a:off x="4208641" y="4438650"/>
              <a:ext cx="269875" cy="276225"/>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a:t>
              </a:r>
              <a:endParaRPr lang="ja-JP" altLang="en-US" sz="1200">
                <a:solidFill>
                  <a:srgbClr val="000000"/>
                </a:solidFill>
                <a:ea typeface="ＭＳ ゴシック" pitchFamily="49" charset="-128"/>
                <a:cs typeface="Times New Roman" pitchFamily="18" charset="0"/>
              </a:endParaRPr>
            </a:p>
          </p:txBody>
        </p:sp>
        <p:sp>
          <p:nvSpPr>
            <p:cNvPr id="42" name="テキスト ボックス 78"/>
            <p:cNvSpPr txBox="1">
              <a:spLocks noChangeArrowheads="1"/>
            </p:cNvSpPr>
            <p:nvPr/>
          </p:nvSpPr>
          <p:spPr bwMode="auto">
            <a:xfrm>
              <a:off x="4121328" y="5680075"/>
              <a:ext cx="377026"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0.1</a:t>
              </a:r>
              <a:endParaRPr lang="ja-JP" altLang="en-US" sz="1200">
                <a:solidFill>
                  <a:srgbClr val="000000"/>
                </a:solidFill>
                <a:ea typeface="ＭＳ ゴシック" pitchFamily="49" charset="-128"/>
                <a:cs typeface="Times New Roman" pitchFamily="18" charset="0"/>
              </a:endParaRPr>
            </a:p>
          </p:txBody>
        </p:sp>
        <p:sp>
          <p:nvSpPr>
            <p:cNvPr id="43" name="テキスト ボックス 78"/>
            <p:cNvSpPr txBox="1">
              <a:spLocks noChangeArrowheads="1"/>
            </p:cNvSpPr>
            <p:nvPr/>
          </p:nvSpPr>
          <p:spPr bwMode="auto">
            <a:xfrm>
              <a:off x="4164191" y="3159125"/>
              <a:ext cx="338554"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10</a:t>
              </a:r>
              <a:endParaRPr lang="ja-JP" altLang="en-US" sz="1200">
                <a:solidFill>
                  <a:srgbClr val="000000"/>
                </a:solidFill>
                <a:ea typeface="ＭＳ ゴシック" pitchFamily="49" charset="-128"/>
                <a:cs typeface="Times New Roman" pitchFamily="18" charset="0"/>
              </a:endParaRPr>
            </a:p>
          </p:txBody>
        </p:sp>
        <p:sp>
          <p:nvSpPr>
            <p:cNvPr id="44" name="テキスト ボックス 78"/>
            <p:cNvSpPr txBox="1">
              <a:spLocks noChangeArrowheads="1"/>
            </p:cNvSpPr>
            <p:nvPr/>
          </p:nvSpPr>
          <p:spPr bwMode="auto">
            <a:xfrm>
              <a:off x="4057828" y="1944688"/>
              <a:ext cx="415498" cy="276999"/>
            </a:xfrm>
            <a:prstGeom prst="rect">
              <a:avLst/>
            </a:prstGeom>
            <a:noFill/>
            <a:ln w="9525">
              <a:noFill/>
              <a:miter lim="800000"/>
              <a:headEnd/>
              <a:tailEnd/>
            </a:ln>
          </p:spPr>
          <p:txBody>
            <a:bodyPr wrap="none">
              <a:spAutoFit/>
            </a:bodyPr>
            <a:lstStyle/>
            <a:p>
              <a:r>
                <a:rPr lang="en-US" altLang="ja-JP" sz="1200">
                  <a:solidFill>
                    <a:srgbClr val="000000"/>
                  </a:solidFill>
                  <a:ea typeface="ＭＳ ゴシック" pitchFamily="49" charset="-128"/>
                  <a:cs typeface="Times New Roman" pitchFamily="18" charset="0"/>
                </a:rPr>
                <a:t>100</a:t>
              </a:r>
              <a:endParaRPr lang="ja-JP" altLang="en-US" sz="1200">
                <a:solidFill>
                  <a:srgbClr val="000000"/>
                </a:solidFill>
                <a:ea typeface="ＭＳ ゴシック" pitchFamily="49" charset="-128"/>
                <a:cs typeface="Times New Roman" pitchFamily="18" charset="0"/>
              </a:endParaRPr>
            </a:p>
          </p:txBody>
        </p:sp>
        <p:sp>
          <p:nvSpPr>
            <p:cNvPr id="93" name="テキスト ボックス 15"/>
            <p:cNvSpPr txBox="1">
              <a:spLocks noChangeArrowheads="1"/>
            </p:cNvSpPr>
            <p:nvPr/>
          </p:nvSpPr>
          <p:spPr bwMode="auto">
            <a:xfrm>
              <a:off x="6384694" y="5312994"/>
              <a:ext cx="1292341" cy="415498"/>
            </a:xfrm>
            <a:prstGeom prst="rect">
              <a:avLst/>
            </a:prstGeom>
            <a:solidFill>
              <a:schemeClr val="bg1"/>
            </a:solidFill>
            <a:ln w="9525">
              <a:noFill/>
              <a:miter lim="800000"/>
              <a:headEnd/>
              <a:tailEnd/>
            </a:ln>
          </p:spPr>
          <p:txBody>
            <a:bodyPr wrap="none">
              <a:spAutoFit/>
            </a:bodyPr>
            <a:lstStyle/>
            <a:p>
              <a:r>
                <a:rPr lang="en-US" altLang="ja-JP" sz="2100" b="1" dirty="0" smtClean="0">
                  <a:solidFill>
                    <a:srgbClr val="FF0000"/>
                  </a:solidFill>
                  <a:ea typeface="ＭＳ ゴシック" pitchFamily="49" charset="-128"/>
                  <a:cs typeface="Times New Roman" pitchFamily="18" charset="0"/>
                </a:rPr>
                <a:t>100Gbit/s</a:t>
              </a:r>
              <a:endParaRPr lang="ja-JP" altLang="en-US" sz="2100" b="1" dirty="0">
                <a:solidFill>
                  <a:srgbClr val="FF0000"/>
                </a:solidFill>
                <a:ea typeface="ＭＳ ゴシック" pitchFamily="49" charset="-128"/>
                <a:cs typeface="Times New Roman" pitchFamily="18" charset="0"/>
              </a:endParaRPr>
            </a:p>
          </p:txBody>
        </p:sp>
        <p:sp>
          <p:nvSpPr>
            <p:cNvPr id="23" name="角丸四角形吹き出し 144"/>
            <p:cNvSpPr>
              <a:spLocks noChangeArrowheads="1"/>
            </p:cNvSpPr>
            <p:nvPr/>
          </p:nvSpPr>
          <p:spPr bwMode="auto">
            <a:xfrm>
              <a:off x="6761341" y="2221688"/>
              <a:ext cx="1095782" cy="484501"/>
            </a:xfrm>
            <a:prstGeom prst="wedgeRoundRectCallout">
              <a:avLst>
                <a:gd name="adj1" fmla="val 40764"/>
                <a:gd name="adj2" fmla="val 72310"/>
                <a:gd name="adj3" fmla="val 16667"/>
              </a:avLst>
            </a:prstGeom>
            <a:solidFill>
              <a:schemeClr val="bg1"/>
            </a:solidFill>
            <a:ln w="12700" algn="ctr">
              <a:solidFill>
                <a:schemeClr val="tx1"/>
              </a:solidFill>
              <a:round/>
              <a:headEnd/>
              <a:tailEnd/>
            </a:ln>
          </p:spPr>
          <p:txBody>
            <a:bodyPr wrap="square" lIns="90000" tIns="46800" rIns="90000" bIns="46800">
              <a:noAutofit/>
            </a:bodyPr>
            <a:lstStyle/>
            <a:p>
              <a:pPr algn="ctr"/>
              <a:r>
                <a:rPr lang="en-US" altLang="ja-JP" dirty="0">
                  <a:solidFill>
                    <a:srgbClr val="000000"/>
                  </a:solidFill>
                  <a:ea typeface="ＭＳ ゴシック" pitchFamily="49" charset="-128"/>
                  <a:cs typeface="Times New Roman" pitchFamily="18" charset="0"/>
                </a:rPr>
                <a:t>Blu-ray Disc</a:t>
              </a:r>
              <a:endParaRPr lang="ja-JP" altLang="en-US" dirty="0">
                <a:solidFill>
                  <a:srgbClr val="000000"/>
                </a:solidFill>
                <a:ea typeface="ＭＳ ゴシック" pitchFamily="49" charset="-128"/>
                <a:cs typeface="Times New Roman" pitchFamily="18" charset="0"/>
              </a:endParaRPr>
            </a:p>
          </p:txBody>
        </p:sp>
      </p:grpSp>
      <p:sp>
        <p:nvSpPr>
          <p:cNvPr id="98" name="正方形/長方形 97"/>
          <p:cNvSpPr/>
          <p:nvPr/>
        </p:nvSpPr>
        <p:spPr>
          <a:xfrm>
            <a:off x="510335" y="5545871"/>
            <a:ext cx="8051890" cy="830997"/>
          </a:xfrm>
          <a:prstGeom prst="rect">
            <a:avLst/>
          </a:prstGeom>
          <a:solidFill>
            <a:srgbClr val="FFFF00"/>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lvl="1" eaLnBrk="0" hangingPunct="0">
              <a:defRPr/>
            </a:pPr>
            <a:r>
              <a:rPr lang="en-US" altLang="ja-JP" sz="2400" dirty="0" smtClean="0">
                <a:latin typeface="Times New Roman" pitchFamily="18" charset="0"/>
                <a:cs typeface="Times New Roman" pitchFamily="18" charset="0"/>
              </a:rPr>
              <a:t>With 100 </a:t>
            </a:r>
            <a:r>
              <a:rPr lang="en-US" altLang="ja-JP" sz="2400" dirty="0" err="1" smtClean="0">
                <a:latin typeface="Times New Roman" pitchFamily="18" charset="0"/>
                <a:cs typeface="Times New Roman" pitchFamily="18" charset="0"/>
              </a:rPr>
              <a:t>Gbit</a:t>
            </a:r>
            <a:r>
              <a:rPr lang="en-US" altLang="ja-JP" sz="2400" dirty="0" smtClean="0">
                <a:latin typeface="Times New Roman" pitchFamily="18" charset="0"/>
                <a:cs typeface="Times New Roman" pitchFamily="18" charset="0"/>
              </a:rPr>
              <a:t>/s, data sizes of up to a DVD (4.7 </a:t>
            </a:r>
            <a:r>
              <a:rPr lang="en-US" altLang="ja-JP" sz="2400" dirty="0" err="1" smtClean="0">
                <a:latin typeface="Times New Roman" pitchFamily="18" charset="0"/>
                <a:cs typeface="Times New Roman" pitchFamily="18" charset="0"/>
              </a:rPr>
              <a:t>GBytes</a:t>
            </a:r>
            <a:r>
              <a:rPr lang="en-US" altLang="ja-JP" sz="2400" dirty="0" smtClean="0">
                <a:latin typeface="Times New Roman" pitchFamily="18" charset="0"/>
                <a:cs typeface="Times New Roman" pitchFamily="18" charset="0"/>
              </a:rPr>
              <a:t>) are downloaded within 0.5 sec.</a:t>
            </a:r>
          </a:p>
        </p:txBody>
      </p:sp>
      <p:sp>
        <p:nvSpPr>
          <p:cNvPr id="38" name="テキスト ボックス 37"/>
          <p:cNvSpPr txBox="1"/>
          <p:nvPr/>
        </p:nvSpPr>
        <p:spPr>
          <a:xfrm>
            <a:off x="4409548" y="1376108"/>
            <a:ext cx="4253774" cy="338554"/>
          </a:xfrm>
          <a:prstGeom prst="rect">
            <a:avLst/>
          </a:prstGeom>
          <a:noFill/>
        </p:spPr>
        <p:txBody>
          <a:bodyPr wrap="square" rtlCol="0">
            <a:spAutoFit/>
          </a:bodyPr>
          <a:lstStyle/>
          <a:p>
            <a:r>
              <a:rPr kumimoji="1" lang="en-US" altLang="ja-JP" sz="1600" dirty="0" smtClean="0">
                <a:solidFill>
                  <a:srgbClr val="0000FF"/>
                </a:solidFill>
              </a:rPr>
              <a:t>Maximum file sizes</a:t>
            </a:r>
            <a:r>
              <a:rPr kumimoji="1" lang="ja-JP" altLang="en-US" sz="1600" dirty="0">
                <a:solidFill>
                  <a:srgbClr val="0000FF"/>
                </a:solidFill>
              </a:rPr>
              <a:t> </a:t>
            </a:r>
            <a:r>
              <a:rPr kumimoji="1" lang="en-US" altLang="ja-JP" sz="1600" dirty="0" smtClean="0">
                <a:solidFill>
                  <a:srgbClr val="0000FF"/>
                </a:solidFill>
              </a:rPr>
              <a:t>allowed in 0.5-sec download </a:t>
            </a:r>
            <a:endParaRPr kumimoji="1" lang="ja-JP" altLang="en-US" sz="1600" dirty="0">
              <a:solidFill>
                <a:srgbClr val="0000FF"/>
              </a:solidFill>
            </a:endParaRPr>
          </a:p>
        </p:txBody>
      </p:sp>
      <p:sp>
        <p:nvSpPr>
          <p:cNvPr id="39" name="正方形/長方形 38"/>
          <p:cNvSpPr/>
          <p:nvPr/>
        </p:nvSpPr>
        <p:spPr>
          <a:xfrm>
            <a:off x="84280" y="5064616"/>
            <a:ext cx="2733390" cy="523220"/>
          </a:xfrm>
          <a:prstGeom prst="rect">
            <a:avLst/>
          </a:prstGeom>
        </p:spPr>
        <p:txBody>
          <a:bodyPr wrap="square">
            <a:spAutoFit/>
          </a:bodyPr>
          <a:lstStyle/>
          <a:p>
            <a:r>
              <a:rPr lang="en-US" altLang="ja-JP" dirty="0" smtClean="0"/>
              <a:t>Video: Busy </a:t>
            </a:r>
            <a:r>
              <a:rPr lang="en-US" altLang="ja-JP" dirty="0"/>
              <a:t>toll-gates in the train station</a:t>
            </a:r>
          </a:p>
          <a:p>
            <a:r>
              <a:rPr lang="en-US" altLang="ja-JP" dirty="0"/>
              <a:t>e.g., “http://youtu.be/_r5rjvjquzY</a:t>
            </a:r>
            <a:r>
              <a:rPr lang="en-US" altLang="ja-JP" sz="1600" dirty="0"/>
              <a:t>”</a:t>
            </a:r>
            <a:endParaRPr lang="ja-JP" altLang="en-US" sz="1600" dirty="0"/>
          </a:p>
        </p:txBody>
      </p:sp>
      <p:sp>
        <p:nvSpPr>
          <p:cNvPr id="45"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13</a:t>
            </a:fld>
            <a:endParaRPr lang="en-US" altLang="zh-CN"/>
          </a:p>
        </p:txBody>
      </p:sp>
      <p:sp>
        <p:nvSpPr>
          <p:cNvPr id="3" name="フッター プレースホルダー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graphicFrame>
        <p:nvGraphicFramePr>
          <p:cNvPr id="5" name="Group 380"/>
          <p:cNvGraphicFramePr>
            <a:graphicFrameLocks noGrp="1"/>
          </p:cNvGraphicFramePr>
          <p:nvPr>
            <p:extLst>
              <p:ext uri="{D42A27DB-BD31-4B8C-83A1-F6EECF244321}">
                <p14:modId xmlns:p14="http://schemas.microsoft.com/office/powerpoint/2010/main" xmlns="" val="3575268860"/>
              </p:ext>
            </p:extLst>
          </p:nvPr>
        </p:nvGraphicFramePr>
        <p:xfrm>
          <a:off x="65314" y="1371600"/>
          <a:ext cx="8991600" cy="2515405"/>
        </p:xfrm>
        <a:graphic>
          <a:graphicData uri="http://schemas.openxmlformats.org/drawingml/2006/table">
            <a:tbl>
              <a:tblPr/>
              <a:tblGrid>
                <a:gridCol w="1611086"/>
                <a:gridCol w="2386161"/>
                <a:gridCol w="1439056"/>
                <a:gridCol w="2044573"/>
                <a:gridCol w="1510724"/>
              </a:tblGrid>
              <a:tr h="410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Rate</a:t>
                      </a:r>
                    </a:p>
                  </a:txBody>
                  <a:tcPr marL="84413" marR="844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Download time for DVD data (4.7 </a:t>
                      </a:r>
                      <a:r>
                        <a:rPr kumimoji="1" lang="en-US" altLang="ja-JP" sz="1800" b="0" i="0" u="none" strike="noStrike" cap="none" normalizeH="0" baseline="0" dirty="0" err="1" smtClean="0">
                          <a:ln>
                            <a:noFill/>
                          </a:ln>
                          <a:solidFill>
                            <a:schemeClr val="tx1"/>
                          </a:solidFill>
                          <a:effectLst/>
                          <a:latin typeface="Times New Roman" pitchFamily="18" charset="0"/>
                          <a:ea typeface="ＭＳ ゴシック" pitchFamily="49" charset="-128"/>
                          <a:cs typeface="Times New Roman" pitchFamily="18" charset="0"/>
                        </a:rPr>
                        <a:t>GBytes</a:t>
                      </a: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Modulation</a:t>
                      </a:r>
                    </a:p>
                  </a:txBody>
                  <a:tcPr marL="84413" marR="844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No. of frequency channels</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MIMO</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r>
              <a:tr h="37506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4.5</a:t>
                      </a:r>
                      <a:r>
                        <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 </a:t>
                      </a:r>
                      <a:r>
                        <a:rPr kumimoji="1" lang="en-US" altLang="ja-JP" sz="1800" b="0" i="0" u="none" strike="noStrike" cap="none" normalizeH="0" baseline="0" dirty="0" err="1" smtClean="0">
                          <a:ln>
                            <a:noFill/>
                          </a:ln>
                          <a:solidFill>
                            <a:schemeClr val="tx1"/>
                          </a:solidFill>
                          <a:effectLst/>
                          <a:latin typeface="Times New Roman" pitchFamily="18" charset="0"/>
                          <a:ea typeface="ＭＳ ゴシック" pitchFamily="49" charset="-128"/>
                          <a:cs typeface="Times New Roman" pitchFamily="18" charset="0"/>
                        </a:rPr>
                        <a:t>Gbit</a:t>
                      </a: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/s</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8.4 sec</a:t>
                      </a:r>
                    </a:p>
                  </a:txBody>
                  <a:tcPr marL="36000" marR="21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16QAM</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a:t>
                      </a:r>
                      <a:r>
                        <a:rPr kumimoji="1" lang="en-US" altLang="ja-JP" sz="1800" dirty="0" smtClean="0">
                          <a:solidFill>
                            <a:schemeClr val="tx1"/>
                          </a:solidFill>
                          <a:latin typeface="Times New Roman" pitchFamily="18" charset="0"/>
                          <a:cs typeface="Times New Roman" pitchFamily="18" charset="0"/>
                        </a:rPr>
                        <a:t>SISO)</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7506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6.8</a:t>
                      </a:r>
                      <a:r>
                        <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 </a:t>
                      </a:r>
                      <a:r>
                        <a:rPr kumimoji="1" lang="en-US" altLang="ja-JP" sz="1800" b="0" i="0" u="none" strike="noStrike" cap="none" normalizeH="0" baseline="0" dirty="0" err="1" smtClean="0">
                          <a:ln>
                            <a:noFill/>
                          </a:ln>
                          <a:solidFill>
                            <a:schemeClr val="tx1"/>
                          </a:solidFill>
                          <a:effectLst/>
                          <a:latin typeface="Times New Roman" pitchFamily="18" charset="0"/>
                          <a:ea typeface="ＭＳ ゴシック" pitchFamily="49" charset="-128"/>
                          <a:cs typeface="Times New Roman" pitchFamily="18" charset="0"/>
                        </a:rPr>
                        <a:t>Gbit</a:t>
                      </a: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/s</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5.5 sec</a:t>
                      </a:r>
                    </a:p>
                  </a:txBody>
                  <a:tcPr marL="36000" marR="21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64QAM</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7506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27</a:t>
                      </a:r>
                      <a:r>
                        <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 </a:t>
                      </a:r>
                      <a:r>
                        <a:rPr kumimoji="1" lang="en-US" altLang="ja-JP" sz="1800" b="0" i="0" u="none" strike="noStrike" cap="none" normalizeH="0" baseline="0" dirty="0" err="1" smtClean="0">
                          <a:ln>
                            <a:noFill/>
                          </a:ln>
                          <a:solidFill>
                            <a:schemeClr val="tx1"/>
                          </a:solidFill>
                          <a:effectLst/>
                          <a:latin typeface="Times New Roman" pitchFamily="18" charset="0"/>
                          <a:ea typeface="ＭＳ ゴシック" pitchFamily="49" charset="-128"/>
                          <a:cs typeface="Times New Roman" pitchFamily="18" charset="0"/>
                        </a:rPr>
                        <a:t>Gbit</a:t>
                      </a: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/s</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1.4 sec</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36000" marR="21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64QAM</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4</a:t>
                      </a: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75065">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100 </a:t>
                      </a:r>
                      <a:r>
                        <a:rPr kumimoji="1" lang="en-US" altLang="ja-JP" sz="2800" b="0" i="0" u="none" strike="noStrike" cap="none" normalizeH="0" baseline="0" dirty="0" err="1" smtClean="0">
                          <a:ln>
                            <a:noFill/>
                          </a:ln>
                          <a:solidFill>
                            <a:schemeClr val="tx1"/>
                          </a:solidFill>
                          <a:effectLst/>
                          <a:latin typeface="Times New Roman" pitchFamily="18" charset="0"/>
                          <a:ea typeface="ＭＳ ゴシック" pitchFamily="49" charset="-128"/>
                          <a:cs typeface="Times New Roman" pitchFamily="18" charset="0"/>
                        </a:rPr>
                        <a:t>Gbit</a:t>
                      </a:r>
                      <a:r>
                        <a:rPr kumimoji="1" lang="en-US"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/s</a:t>
                      </a:r>
                    </a:p>
                  </a:txBody>
                  <a:tcPr marL="36000" marR="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0.4</a:t>
                      </a:r>
                      <a:r>
                        <a:rPr kumimoji="1" lang="pt-BR"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 sec</a:t>
                      </a:r>
                    </a:p>
                  </a:txBody>
                  <a:tcPr marL="36000" marR="21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16</a:t>
                      </a:r>
                      <a:r>
                        <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QAM</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2</a:t>
                      </a: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16</a:t>
                      </a:r>
                      <a:r>
                        <a:rPr kumimoji="1" lang="pt-BR"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x</a:t>
                      </a:r>
                      <a:r>
                        <a:rPr kumimoji="1" lang="en-US"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16</a:t>
                      </a:r>
                      <a:endParaRPr kumimoji="1" lang="pt-BR" altLang="ja-JP" sz="2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75065">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36000" marR="216000" marT="36000" marB="3600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64QAM</a:t>
                      </a:r>
                      <a:endPar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rPr>
                        <a:t>1</a:t>
                      </a:r>
                      <a:endPar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pt-BR" altLang="ja-JP" sz="1800" b="0" i="0" u="none" strike="noStrike" cap="none" normalizeH="0" baseline="0" dirty="0" smtClean="0">
                        <a:ln>
                          <a:noFill/>
                        </a:ln>
                        <a:solidFill>
                          <a:schemeClr val="tx1"/>
                        </a:solidFill>
                        <a:effectLst/>
                        <a:latin typeface="Times New Roman" pitchFamily="18" charset="0"/>
                        <a:ea typeface="ＭＳ ゴシック" pitchFamily="49" charset="-128"/>
                        <a:cs typeface="Times New Roman" pitchFamily="18" charset="0"/>
                      </a:endParaRPr>
                    </a:p>
                  </a:txBody>
                  <a:tcPr marL="84413" marR="844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テキスト ボックス 7"/>
          <p:cNvSpPr txBox="1"/>
          <p:nvPr/>
        </p:nvSpPr>
        <p:spPr>
          <a:xfrm>
            <a:off x="152400" y="762000"/>
            <a:ext cx="8763000" cy="646331"/>
          </a:xfrm>
          <a:prstGeom prst="rect">
            <a:avLst/>
          </a:prstGeom>
          <a:noFill/>
        </p:spPr>
        <p:txBody>
          <a:bodyPr wrap="square" rtlCol="0">
            <a:spAutoFit/>
          </a:bodyPr>
          <a:lstStyle/>
          <a:p>
            <a:pPr algn="ctr"/>
            <a:r>
              <a:rPr kumimoji="1" lang="en-US" altLang="ja-JP" sz="3600" dirty="0" smtClean="0"/>
              <a:t>Transmission</a:t>
            </a:r>
            <a:r>
              <a:rPr kumimoji="1" lang="ja-JP" altLang="en-US" sz="3600" dirty="0" smtClean="0"/>
              <a:t> </a:t>
            </a:r>
            <a:r>
              <a:rPr kumimoji="1" lang="en-US" altLang="ja-JP" sz="3600" dirty="0" smtClean="0"/>
              <a:t>rates over 60-GHz band</a:t>
            </a:r>
            <a:endParaRPr kumimoji="1" lang="ja-JP" altLang="en-US" sz="3600" dirty="0"/>
          </a:p>
        </p:txBody>
      </p:sp>
      <p:sp>
        <p:nvSpPr>
          <p:cNvPr id="9" name="テキスト ボックス 8"/>
          <p:cNvSpPr txBox="1"/>
          <p:nvPr/>
        </p:nvSpPr>
        <p:spPr>
          <a:xfrm>
            <a:off x="304801" y="4622493"/>
            <a:ext cx="4419600" cy="954107"/>
          </a:xfrm>
          <a:prstGeom prst="rect">
            <a:avLst/>
          </a:prstGeom>
          <a:noFill/>
        </p:spPr>
        <p:txBody>
          <a:bodyPr wrap="square" rtlCol="0">
            <a:spAutoFit/>
          </a:bodyPr>
          <a:lstStyle/>
          <a:p>
            <a:r>
              <a:rPr kumimoji="1" lang="en-US" altLang="ja-JP" sz="1400" dirty="0" smtClean="0">
                <a:solidFill>
                  <a:srgbClr val="0000FF"/>
                </a:solidFill>
                <a:ea typeface="ＭＳ ゴシック" pitchFamily="49" charset="-128"/>
                <a:cs typeface="Times New Roman" pitchFamily="18" charset="0"/>
              </a:rPr>
              <a:t>IEEE802.11ad OFDM PHY</a:t>
            </a:r>
          </a:p>
          <a:p>
            <a:r>
              <a:rPr kumimoji="1" lang="en-US" altLang="ja-JP" sz="1400" dirty="0" smtClean="0">
                <a:ea typeface="ＭＳ ゴシック" pitchFamily="49" charset="-128"/>
                <a:cs typeface="Times New Roman" pitchFamily="18" charset="0"/>
              </a:rPr>
              <a:t>MCS#17: 2.1 </a:t>
            </a:r>
            <a:r>
              <a:rPr kumimoji="1" lang="en-US" altLang="ja-JP" sz="1400" dirty="0" err="1" smtClean="0">
                <a:ea typeface="ＭＳ ゴシック" pitchFamily="49" charset="-128"/>
                <a:cs typeface="Times New Roman" pitchFamily="18" charset="0"/>
              </a:rPr>
              <a:t>Gbit</a:t>
            </a:r>
            <a:r>
              <a:rPr kumimoji="1" lang="en-US" altLang="ja-JP" sz="1400" dirty="0" smtClean="0">
                <a:ea typeface="ＭＳ ゴシック" pitchFamily="49" charset="-128"/>
                <a:cs typeface="Times New Roman" pitchFamily="18" charset="0"/>
              </a:rPr>
              <a:t>/s (QPSK, Code rate=3/4)</a:t>
            </a:r>
          </a:p>
          <a:p>
            <a:r>
              <a:rPr kumimoji="1" lang="en-US" altLang="ja-JP" sz="1400" dirty="0" smtClean="0">
                <a:ea typeface="ＭＳ ゴシック" pitchFamily="49" charset="-128"/>
                <a:cs typeface="Times New Roman" pitchFamily="18" charset="0"/>
              </a:rPr>
              <a:t>MCS#21: 4.5 G bit/s(16QAM,Code rate=13/16)</a:t>
            </a:r>
          </a:p>
          <a:p>
            <a:r>
              <a:rPr kumimoji="1" lang="en-US" altLang="ja-JP" sz="1400" dirty="0" smtClean="0">
                <a:ea typeface="ＭＳ ゴシック" pitchFamily="49" charset="-128"/>
                <a:cs typeface="Times New Roman" pitchFamily="18" charset="0"/>
              </a:rPr>
              <a:t>MCS#24: 6.8 G bit/s (64QAM,Code rate=13/16)</a:t>
            </a:r>
          </a:p>
        </p:txBody>
      </p:sp>
      <p:sp>
        <p:nvSpPr>
          <p:cNvPr id="10" name="正方形/長方形 9"/>
          <p:cNvSpPr/>
          <p:nvPr/>
        </p:nvSpPr>
        <p:spPr bwMode="auto">
          <a:xfrm>
            <a:off x="54428" y="3096985"/>
            <a:ext cx="9002486" cy="756557"/>
          </a:xfrm>
          <a:prstGeom prst="rect">
            <a:avLst/>
          </a:prstGeom>
          <a:noFill/>
          <a:ln w="76200" cap="sq" cmpd="sng" algn="ctr">
            <a:solidFill>
              <a:srgbClr val="FF0000"/>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1" name="テキスト ボックス 10"/>
          <p:cNvSpPr txBox="1"/>
          <p:nvPr/>
        </p:nvSpPr>
        <p:spPr>
          <a:xfrm>
            <a:off x="999222" y="3810000"/>
            <a:ext cx="7860422" cy="584775"/>
          </a:xfrm>
          <a:prstGeom prst="rect">
            <a:avLst/>
          </a:prstGeom>
          <a:noFill/>
        </p:spPr>
        <p:txBody>
          <a:bodyPr wrap="none" rtlCol="0">
            <a:spAutoFit/>
          </a:bodyPr>
          <a:lstStyle/>
          <a:p>
            <a:r>
              <a:rPr kumimoji="1" lang="en-US" altLang="ja-JP" sz="3200" b="1" dirty="0" smtClean="0">
                <a:solidFill>
                  <a:srgbClr val="FF0000"/>
                </a:solidFill>
              </a:rPr>
              <a:t>100 </a:t>
            </a:r>
            <a:r>
              <a:rPr kumimoji="1" lang="en-US" altLang="ja-JP" sz="3200" b="1" dirty="0" err="1" smtClean="0">
                <a:solidFill>
                  <a:srgbClr val="FF0000"/>
                </a:solidFill>
              </a:rPr>
              <a:t>Gbit</a:t>
            </a:r>
            <a:r>
              <a:rPr kumimoji="1" lang="en-US" altLang="ja-JP" sz="3200" b="1" dirty="0" smtClean="0">
                <a:solidFill>
                  <a:srgbClr val="FF0000"/>
                </a:solidFill>
              </a:rPr>
              <a:t>/s rates are attainable using MIMO</a:t>
            </a:r>
          </a:p>
        </p:txBody>
      </p:sp>
      <p:grpSp>
        <p:nvGrpSpPr>
          <p:cNvPr id="13" name="グループ化 12"/>
          <p:cNvGrpSpPr/>
          <p:nvPr/>
        </p:nvGrpSpPr>
        <p:grpSpPr>
          <a:xfrm>
            <a:off x="5909509" y="4634438"/>
            <a:ext cx="2396290" cy="1740320"/>
            <a:chOff x="5188574" y="2244529"/>
            <a:chExt cx="4075871" cy="2960125"/>
          </a:xfrm>
        </p:grpSpPr>
        <p:sp>
          <p:nvSpPr>
            <p:cNvPr id="14" name="二等辺三角形 13"/>
            <p:cNvSpPr/>
            <p:nvPr/>
          </p:nvSpPr>
          <p:spPr>
            <a:xfrm rot="16200000">
              <a:off x="5656392" y="2917897"/>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5" name="テキスト ボックス 14"/>
            <p:cNvSpPr txBox="1"/>
            <p:nvPr/>
          </p:nvSpPr>
          <p:spPr>
            <a:xfrm>
              <a:off x="5870643" y="3963266"/>
              <a:ext cx="543131" cy="981562"/>
            </a:xfrm>
            <a:prstGeom prst="rect">
              <a:avLst/>
            </a:prstGeom>
            <a:noFill/>
          </p:spPr>
          <p:txBody>
            <a:bodyPr wrap="none" rtlCol="0">
              <a:spAutoFit/>
            </a:bodyPr>
            <a:lstStyle/>
            <a:p>
              <a:r>
                <a:rPr lang="ja-JP" altLang="en-US" sz="1050" dirty="0" smtClean="0"/>
                <a:t>・</a:t>
              </a:r>
              <a:endParaRPr lang="en-US" altLang="ja-JP" sz="1050" dirty="0" smtClean="0"/>
            </a:p>
            <a:p>
              <a:r>
                <a:rPr kumimoji="1" lang="ja-JP" altLang="en-US" sz="1050" dirty="0" smtClean="0"/>
                <a:t>・</a:t>
              </a:r>
              <a:endParaRPr kumimoji="1" lang="en-US" altLang="ja-JP" sz="1050" dirty="0" smtClean="0"/>
            </a:p>
            <a:p>
              <a:r>
                <a:rPr lang="ja-JP" altLang="en-US" sz="1050" dirty="0" smtClean="0"/>
                <a:t>・</a:t>
              </a:r>
              <a:endParaRPr kumimoji="1" lang="ja-JP" altLang="en-US" sz="1050" dirty="0"/>
            </a:p>
          </p:txBody>
        </p:sp>
        <p:cxnSp>
          <p:nvCxnSpPr>
            <p:cNvPr id="16" name="直線コネクタ 15"/>
            <p:cNvCxnSpPr/>
            <p:nvPr/>
          </p:nvCxnSpPr>
          <p:spPr>
            <a:xfrm rot="10800000">
              <a:off x="5308664" y="3035635"/>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二等辺三角形 16"/>
            <p:cNvSpPr/>
            <p:nvPr/>
          </p:nvSpPr>
          <p:spPr>
            <a:xfrm rot="16200000">
              <a:off x="5656392" y="3572695"/>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18" name="直線コネクタ 17"/>
            <p:cNvCxnSpPr/>
            <p:nvPr/>
          </p:nvCxnSpPr>
          <p:spPr>
            <a:xfrm rot="10800000">
              <a:off x="5308664" y="3690433"/>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二等辺三角形 18"/>
            <p:cNvSpPr/>
            <p:nvPr/>
          </p:nvSpPr>
          <p:spPr>
            <a:xfrm rot="16200000">
              <a:off x="5656392" y="4827725"/>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20" name="直線コネクタ 19"/>
            <p:cNvCxnSpPr/>
            <p:nvPr/>
          </p:nvCxnSpPr>
          <p:spPr>
            <a:xfrm rot="10800000">
              <a:off x="5308664" y="4945462"/>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二等辺三角形 20"/>
            <p:cNvSpPr/>
            <p:nvPr/>
          </p:nvSpPr>
          <p:spPr>
            <a:xfrm rot="5400000">
              <a:off x="7573728" y="4796308"/>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2" name="テキスト ボックス 21"/>
            <p:cNvSpPr txBox="1"/>
            <p:nvPr/>
          </p:nvSpPr>
          <p:spPr>
            <a:xfrm rot="10800000">
              <a:off x="7542016" y="3790497"/>
              <a:ext cx="543131" cy="981562"/>
            </a:xfrm>
            <a:prstGeom prst="rect">
              <a:avLst/>
            </a:prstGeom>
            <a:noFill/>
            <a:scene3d>
              <a:camera prst="orthographicFront">
                <a:rot lat="0" lon="0" rev="0"/>
              </a:camera>
              <a:lightRig rig="threePt" dir="t"/>
            </a:scene3d>
          </p:spPr>
          <p:txBody>
            <a:bodyPr wrap="none" rtlCol="0">
              <a:spAutoFit/>
            </a:bodyPr>
            <a:lstStyle/>
            <a:p>
              <a:r>
                <a:rPr lang="ja-JP" altLang="en-US" sz="1050" dirty="0" smtClean="0"/>
                <a:t>・</a:t>
              </a:r>
              <a:endParaRPr lang="en-US" altLang="ja-JP" sz="1050" dirty="0" smtClean="0"/>
            </a:p>
            <a:p>
              <a:r>
                <a:rPr kumimoji="1" lang="ja-JP" altLang="en-US" sz="1050" dirty="0" smtClean="0"/>
                <a:t>・</a:t>
              </a:r>
              <a:endParaRPr kumimoji="1" lang="en-US" altLang="ja-JP" sz="1050" dirty="0" smtClean="0"/>
            </a:p>
            <a:p>
              <a:r>
                <a:rPr lang="ja-JP" altLang="en-US" sz="1050" dirty="0" smtClean="0"/>
                <a:t>・</a:t>
              </a:r>
              <a:endParaRPr kumimoji="1" lang="ja-JP" altLang="en-US" sz="1050" dirty="0"/>
            </a:p>
          </p:txBody>
        </p:sp>
        <p:cxnSp>
          <p:nvCxnSpPr>
            <p:cNvPr id="23" name="直線コネクタ 22"/>
            <p:cNvCxnSpPr/>
            <p:nvPr/>
          </p:nvCxnSpPr>
          <p:spPr>
            <a:xfrm>
              <a:off x="7950656" y="4900402"/>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二等辺三角形 23"/>
            <p:cNvSpPr/>
            <p:nvPr/>
          </p:nvSpPr>
          <p:spPr>
            <a:xfrm rot="5400000">
              <a:off x="7573728" y="3554919"/>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25" name="直線コネクタ 24"/>
            <p:cNvCxnSpPr/>
            <p:nvPr/>
          </p:nvCxnSpPr>
          <p:spPr>
            <a:xfrm>
              <a:off x="7950656" y="3659015"/>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6" name="二等辺三角形 25"/>
            <p:cNvSpPr/>
            <p:nvPr/>
          </p:nvSpPr>
          <p:spPr>
            <a:xfrm rot="5400000">
              <a:off x="7573728" y="2886479"/>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cxnSp>
          <p:nvCxnSpPr>
            <p:cNvPr id="27" name="直線コネクタ 26"/>
            <p:cNvCxnSpPr/>
            <p:nvPr/>
          </p:nvCxnSpPr>
          <p:spPr>
            <a:xfrm>
              <a:off x="7950656" y="2990575"/>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188574" y="2244529"/>
              <a:ext cx="775863" cy="575849"/>
            </a:xfrm>
            <a:prstGeom prst="rect">
              <a:avLst/>
            </a:prstGeom>
            <a:noFill/>
          </p:spPr>
          <p:txBody>
            <a:bodyPr wrap="square" rtlCol="0">
              <a:spAutoFit/>
            </a:bodyPr>
            <a:lstStyle/>
            <a:p>
              <a:pPr algn="l"/>
              <a:r>
                <a:rPr kumimoji="1" lang="en-US" altLang="ja-JP" sz="1600" dirty="0" smtClean="0">
                  <a:latin typeface="Times New Roman" pitchFamily="18" charset="0"/>
                  <a:cs typeface="Times New Roman" pitchFamily="18" charset="0"/>
                </a:rPr>
                <a:t>TX</a:t>
              </a:r>
              <a:endParaRPr kumimoji="1" lang="ja-JP" altLang="en-US" sz="1600" dirty="0">
                <a:latin typeface="Times New Roman" pitchFamily="18" charset="0"/>
                <a:cs typeface="Times New Roman" pitchFamily="18" charset="0"/>
              </a:endParaRPr>
            </a:p>
          </p:txBody>
        </p:sp>
        <p:sp>
          <p:nvSpPr>
            <p:cNvPr id="29" name="テキスト ボックス 28"/>
            <p:cNvSpPr txBox="1"/>
            <p:nvPr/>
          </p:nvSpPr>
          <p:spPr>
            <a:xfrm>
              <a:off x="7814568" y="2244529"/>
              <a:ext cx="1449877" cy="575849"/>
            </a:xfrm>
            <a:prstGeom prst="rect">
              <a:avLst/>
            </a:prstGeom>
            <a:noFill/>
          </p:spPr>
          <p:txBody>
            <a:bodyPr wrap="square" rtlCol="0">
              <a:spAutoFit/>
            </a:bodyPr>
            <a:lstStyle/>
            <a:p>
              <a:pPr algn="l"/>
              <a:r>
                <a:rPr kumimoji="1" lang="en-US" altLang="ja-JP" sz="1600" dirty="0" smtClean="0">
                  <a:latin typeface="Times New Roman" pitchFamily="18" charset="0"/>
                  <a:cs typeface="Times New Roman" pitchFamily="18" charset="0"/>
                </a:rPr>
                <a:t>RX </a:t>
              </a:r>
              <a:endParaRPr kumimoji="1" lang="ja-JP" altLang="en-US" sz="1600" dirty="0">
                <a:latin typeface="Times New Roman" pitchFamily="18" charset="0"/>
                <a:cs typeface="Times New Roman" pitchFamily="18" charset="0"/>
              </a:endParaRPr>
            </a:p>
          </p:txBody>
        </p:sp>
        <p:cxnSp>
          <p:nvCxnSpPr>
            <p:cNvPr id="30" name="直線矢印コネクタ 29"/>
            <p:cNvCxnSpPr/>
            <p:nvPr/>
          </p:nvCxnSpPr>
          <p:spPr>
            <a:xfrm>
              <a:off x="6109267" y="2970710"/>
              <a:ext cx="1561177" cy="162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6109267" y="3632634"/>
              <a:ext cx="1561177" cy="271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109267" y="4890794"/>
              <a:ext cx="1561177" cy="162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109267" y="2970710"/>
              <a:ext cx="1561177" cy="59687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H="1">
              <a:off x="5995134" y="3084842"/>
              <a:ext cx="1789443" cy="156117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6109267" y="3044558"/>
              <a:ext cx="1561177" cy="59079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6109267" y="3635353"/>
              <a:ext cx="1561177" cy="121153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flipH="1" flipV="1">
              <a:off x="6000580" y="3220931"/>
              <a:ext cx="1778553" cy="156117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109267" y="3676000"/>
              <a:ext cx="1561177" cy="121479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277816" y="2667001"/>
              <a:ext cx="663099"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#1</a:t>
              </a:r>
              <a:endParaRPr kumimoji="1" lang="ja-JP" altLang="en-US" sz="1600" dirty="0">
                <a:latin typeface="Times New Roman" pitchFamily="18" charset="0"/>
                <a:cs typeface="Times New Roman" pitchFamily="18" charset="0"/>
              </a:endParaRPr>
            </a:p>
          </p:txBody>
        </p:sp>
        <p:sp>
          <p:nvSpPr>
            <p:cNvPr id="40" name="テキスト ボックス 39"/>
            <p:cNvSpPr txBox="1"/>
            <p:nvPr/>
          </p:nvSpPr>
          <p:spPr>
            <a:xfrm>
              <a:off x="5257799" y="3339172"/>
              <a:ext cx="663099"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sp>
          <p:nvSpPr>
            <p:cNvPr id="41" name="テキスト ボックス 40"/>
            <p:cNvSpPr txBox="1"/>
            <p:nvPr/>
          </p:nvSpPr>
          <p:spPr>
            <a:xfrm>
              <a:off x="5277816" y="4498149"/>
              <a:ext cx="799427"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#M</a:t>
              </a:r>
              <a:endParaRPr kumimoji="1" lang="ja-JP" altLang="en-US" sz="1600" dirty="0">
                <a:latin typeface="Times New Roman" pitchFamily="18" charset="0"/>
                <a:cs typeface="Times New Roman" pitchFamily="18" charset="0"/>
              </a:endParaRPr>
            </a:p>
          </p:txBody>
        </p:sp>
        <p:sp>
          <p:nvSpPr>
            <p:cNvPr id="42" name="テキスト ボックス 41"/>
            <p:cNvSpPr txBox="1"/>
            <p:nvPr/>
          </p:nvSpPr>
          <p:spPr>
            <a:xfrm>
              <a:off x="8081148" y="2590800"/>
              <a:ext cx="663099"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#1</a:t>
              </a:r>
              <a:endParaRPr kumimoji="1" lang="ja-JP" altLang="en-US" sz="1600" dirty="0">
                <a:latin typeface="Times New Roman" pitchFamily="18" charset="0"/>
                <a:cs typeface="Times New Roman" pitchFamily="18" charset="0"/>
              </a:endParaRPr>
            </a:p>
          </p:txBody>
        </p:sp>
        <p:sp>
          <p:nvSpPr>
            <p:cNvPr id="43" name="テキスト ボックス 42"/>
            <p:cNvSpPr txBox="1"/>
            <p:nvPr/>
          </p:nvSpPr>
          <p:spPr>
            <a:xfrm>
              <a:off x="8088713" y="3234595"/>
              <a:ext cx="663099"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sp>
          <p:nvSpPr>
            <p:cNvPr id="44" name="テキスト ボックス 43"/>
            <p:cNvSpPr txBox="1"/>
            <p:nvPr/>
          </p:nvSpPr>
          <p:spPr>
            <a:xfrm>
              <a:off x="7993614" y="4442805"/>
              <a:ext cx="799427" cy="575849"/>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#M</a:t>
              </a:r>
              <a:endParaRPr kumimoji="1" lang="ja-JP" altLang="en-US" sz="1600" dirty="0">
                <a:latin typeface="Times New Roman" pitchFamily="18" charset="0"/>
                <a:cs typeface="Times New Roman" pitchFamily="18" charset="0"/>
              </a:endParaRPr>
            </a:p>
          </p:txBody>
        </p:sp>
        <p:sp>
          <p:nvSpPr>
            <p:cNvPr id="45" name="正方形/長方形 154"/>
            <p:cNvSpPr>
              <a:spLocks noChangeArrowheads="1"/>
            </p:cNvSpPr>
            <p:nvPr/>
          </p:nvSpPr>
          <p:spPr bwMode="auto">
            <a:xfrm>
              <a:off x="5683734" y="3736081"/>
              <a:ext cx="2162626" cy="994649"/>
            </a:xfrm>
            <a:prstGeom prst="rect">
              <a:avLst/>
            </a:prstGeom>
            <a:solidFill>
              <a:srgbClr val="FFFFFF">
                <a:alpha val="80000"/>
              </a:srgbClr>
            </a:solidFill>
            <a:ln w="9525">
              <a:noFill/>
              <a:miter lim="800000"/>
              <a:headEnd/>
              <a:tailEnd/>
            </a:ln>
          </p:spPr>
          <p:txBody>
            <a:bodyPr wrap="square">
              <a:spAutoFit/>
            </a:bodyPr>
            <a:lstStyle/>
            <a:p>
              <a:pPr algn="ctr"/>
              <a:r>
                <a:rPr lang="en-US" altLang="ja-JP" sz="1600" dirty="0" smtClean="0">
                  <a:solidFill>
                    <a:srgbClr val="FF0000"/>
                  </a:solidFill>
                  <a:latin typeface="Times New Roman" pitchFamily="18" charset="0"/>
                  <a:cs typeface="Times New Roman" pitchFamily="18" charset="0"/>
                </a:rPr>
                <a:t>Line-of-sight</a:t>
              </a:r>
            </a:p>
            <a:p>
              <a:pPr algn="ctr"/>
              <a:r>
                <a:rPr lang="en-US" altLang="ja-JP" sz="1600" dirty="0" smtClean="0">
                  <a:solidFill>
                    <a:srgbClr val="FF0000"/>
                  </a:solidFill>
                  <a:latin typeface="Times New Roman" pitchFamily="18" charset="0"/>
                  <a:cs typeface="Times New Roman" pitchFamily="18" charset="0"/>
                </a:rPr>
                <a:t>environment</a:t>
              </a:r>
              <a:endParaRPr lang="ja-JP" altLang="en-US" sz="1600" dirty="0">
                <a:solidFill>
                  <a:srgbClr val="FF0000"/>
                </a:solidFill>
                <a:latin typeface="Times New Roman" pitchFamily="18" charset="0"/>
                <a:cs typeface="Times New Roman" pitchFamily="18" charset="0"/>
              </a:endParaRPr>
            </a:p>
          </p:txBody>
        </p:sp>
      </p:grpSp>
      <p:sp>
        <p:nvSpPr>
          <p:cNvPr id="4" name="正方形/長方形 3"/>
          <p:cNvSpPr/>
          <p:nvPr/>
        </p:nvSpPr>
        <p:spPr>
          <a:xfrm>
            <a:off x="4648200" y="4257843"/>
            <a:ext cx="4325223" cy="461665"/>
          </a:xfrm>
          <a:prstGeom prst="rect">
            <a:avLst/>
          </a:prstGeom>
        </p:spPr>
        <p:txBody>
          <a:bodyPr wrap="none">
            <a:spAutoFit/>
          </a:bodyPr>
          <a:lstStyle/>
          <a:p>
            <a:r>
              <a:rPr kumimoji="1" lang="en-US" altLang="ja-JP" sz="2400" dirty="0">
                <a:solidFill>
                  <a:srgbClr val="0000FF"/>
                </a:solidFill>
                <a:cs typeface="Times New Roman" pitchFamily="18" charset="0"/>
              </a:rPr>
              <a:t>Short-Range MIMO (</a:t>
            </a:r>
            <a:r>
              <a:rPr kumimoji="1" lang="en-US" altLang="ja-JP" sz="2400" dirty="0" smtClean="0">
                <a:solidFill>
                  <a:srgbClr val="0000FF"/>
                </a:solidFill>
                <a:cs typeface="Times New Roman" pitchFamily="18" charset="0"/>
              </a:rPr>
              <a:t>SR-MIMO)</a:t>
            </a:r>
            <a:endParaRPr lang="ja-JP" altLang="en-US" sz="2400" dirty="0">
              <a:solidFill>
                <a:srgbClr val="0000FF"/>
              </a:solidFill>
            </a:endParaRPr>
          </a:p>
        </p:txBody>
      </p:sp>
      <p:sp>
        <p:nvSpPr>
          <p:cNvPr id="47"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10228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14</a:t>
            </a:fld>
            <a:endParaRPr lang="en-US" altLang="zh-CN"/>
          </a:p>
        </p:txBody>
      </p:sp>
      <p:sp>
        <p:nvSpPr>
          <p:cNvPr id="3" name="フッター プレースホルダー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sp>
        <p:nvSpPr>
          <p:cNvPr id="5" name="テキスト ボックス 4"/>
          <p:cNvSpPr txBox="1"/>
          <p:nvPr/>
        </p:nvSpPr>
        <p:spPr>
          <a:xfrm>
            <a:off x="152400" y="762000"/>
            <a:ext cx="8763000" cy="646331"/>
          </a:xfrm>
          <a:prstGeom prst="rect">
            <a:avLst/>
          </a:prstGeom>
          <a:noFill/>
        </p:spPr>
        <p:txBody>
          <a:bodyPr wrap="square" rtlCol="0">
            <a:spAutoFit/>
          </a:bodyPr>
          <a:lstStyle/>
          <a:p>
            <a:pPr algn="ctr"/>
            <a:r>
              <a:rPr kumimoji="1" lang="en-US" altLang="ja-JP" sz="3600" dirty="0" smtClean="0"/>
              <a:t>100 </a:t>
            </a:r>
            <a:r>
              <a:rPr kumimoji="1" lang="en-US" altLang="ja-JP" sz="3600" dirty="0" err="1" smtClean="0"/>
              <a:t>Gbit</a:t>
            </a:r>
            <a:r>
              <a:rPr kumimoji="1" lang="en-US" altLang="ja-JP" sz="3600" dirty="0" smtClean="0"/>
              <a:t>/s performance estimation</a:t>
            </a:r>
            <a:endParaRPr kumimoji="1" lang="ja-JP" altLang="en-US" sz="3600" dirty="0"/>
          </a:p>
        </p:txBody>
      </p:sp>
      <p:grpSp>
        <p:nvGrpSpPr>
          <p:cNvPr id="104" name="グループ化 103"/>
          <p:cNvGrpSpPr/>
          <p:nvPr/>
        </p:nvGrpSpPr>
        <p:grpSpPr>
          <a:xfrm>
            <a:off x="630782" y="2905579"/>
            <a:ext cx="3545534" cy="2371331"/>
            <a:chOff x="624641" y="2066915"/>
            <a:chExt cx="3545534" cy="2371331"/>
          </a:xfrm>
        </p:grpSpPr>
        <p:cxnSp>
          <p:nvCxnSpPr>
            <p:cNvPr id="116" name="直線矢印コネクタ 115"/>
            <p:cNvCxnSpPr/>
            <p:nvPr/>
          </p:nvCxnSpPr>
          <p:spPr bwMode="auto">
            <a:xfrm flipH="1">
              <a:off x="2730597" y="3933056"/>
              <a:ext cx="840623" cy="274009"/>
            </a:xfrm>
            <a:prstGeom prst="straightConnector1">
              <a:avLst/>
            </a:prstGeom>
            <a:noFill/>
            <a:ln w="0" cap="flat" cmpd="sng" algn="ctr">
              <a:solidFill>
                <a:schemeClr val="tx1"/>
              </a:solidFill>
              <a:prstDash val="solid"/>
              <a:round/>
              <a:headEnd type="stealth" w="med" len="med"/>
              <a:tailEnd type="stealth"/>
            </a:ln>
            <a:effectLst/>
          </p:spPr>
        </p:cxnSp>
        <p:grpSp>
          <p:nvGrpSpPr>
            <p:cNvPr id="138" name="グループ化 137"/>
            <p:cNvGrpSpPr/>
            <p:nvPr/>
          </p:nvGrpSpPr>
          <p:grpSpPr>
            <a:xfrm>
              <a:off x="2234937" y="2066915"/>
              <a:ext cx="1336283" cy="1866141"/>
              <a:chOff x="2234937" y="2066915"/>
              <a:chExt cx="1336283" cy="1866141"/>
            </a:xfrm>
          </p:grpSpPr>
          <p:sp>
            <p:nvSpPr>
              <p:cNvPr id="6" name="平行四辺形 5"/>
              <p:cNvSpPr/>
              <p:nvPr/>
            </p:nvSpPr>
            <p:spPr bwMode="auto">
              <a:xfrm rot="16200000">
                <a:off x="1970008" y="2331844"/>
                <a:ext cx="1866141" cy="1336283"/>
              </a:xfrm>
              <a:prstGeom prst="parallelogram">
                <a:avLst>
                  <a:gd name="adj" fmla="val 42072"/>
                </a:avLst>
              </a:prstGeom>
              <a:solidFill>
                <a:schemeClr val="bg2">
                  <a:lumMod val="20000"/>
                  <a:lumOff val="80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grpSp>
            <p:nvGrpSpPr>
              <p:cNvPr id="7" name="グループ化 48"/>
              <p:cNvGrpSpPr/>
              <p:nvPr/>
            </p:nvGrpSpPr>
            <p:grpSpPr>
              <a:xfrm>
                <a:off x="2336837" y="2233547"/>
                <a:ext cx="126486" cy="200614"/>
                <a:chOff x="1523049" y="2450224"/>
                <a:chExt cx="266696" cy="533393"/>
              </a:xfrm>
              <a:solidFill>
                <a:schemeClr val="bg2">
                  <a:lumMod val="40000"/>
                  <a:lumOff val="60000"/>
                </a:schemeClr>
              </a:solidFill>
            </p:grpSpPr>
            <p:sp>
              <p:nvSpPr>
                <p:cNvPr id="8" name="平行四辺形 7"/>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9"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0" name="グループ化 49"/>
              <p:cNvGrpSpPr/>
              <p:nvPr/>
            </p:nvGrpSpPr>
            <p:grpSpPr>
              <a:xfrm>
                <a:off x="2664743" y="2344005"/>
                <a:ext cx="126486" cy="200614"/>
                <a:chOff x="1523049" y="2450224"/>
                <a:chExt cx="266696" cy="533393"/>
              </a:xfrm>
              <a:solidFill>
                <a:schemeClr val="bg2">
                  <a:lumMod val="40000"/>
                  <a:lumOff val="60000"/>
                </a:schemeClr>
              </a:solidFill>
            </p:grpSpPr>
            <p:sp>
              <p:nvSpPr>
                <p:cNvPr id="11" name="平行四辺形 10"/>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2"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9" name="グループ化 48"/>
              <p:cNvGrpSpPr/>
              <p:nvPr/>
            </p:nvGrpSpPr>
            <p:grpSpPr>
              <a:xfrm>
                <a:off x="2984832" y="2488151"/>
                <a:ext cx="126486" cy="200614"/>
                <a:chOff x="1523049" y="2450224"/>
                <a:chExt cx="266696" cy="533393"/>
              </a:xfrm>
              <a:solidFill>
                <a:schemeClr val="bg2">
                  <a:lumMod val="40000"/>
                  <a:lumOff val="60000"/>
                </a:schemeClr>
              </a:solidFill>
            </p:grpSpPr>
            <p:sp>
              <p:nvSpPr>
                <p:cNvPr id="20" name="平行四辺形 19"/>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21"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22" name="グループ化 49"/>
              <p:cNvGrpSpPr/>
              <p:nvPr/>
            </p:nvGrpSpPr>
            <p:grpSpPr>
              <a:xfrm>
                <a:off x="3312738" y="2598609"/>
                <a:ext cx="126486" cy="200614"/>
                <a:chOff x="1523049" y="2450224"/>
                <a:chExt cx="266696" cy="533393"/>
              </a:xfrm>
              <a:solidFill>
                <a:schemeClr val="bg2">
                  <a:lumMod val="40000"/>
                  <a:lumOff val="60000"/>
                </a:schemeClr>
              </a:solidFill>
            </p:grpSpPr>
            <p:sp>
              <p:nvSpPr>
                <p:cNvPr id="23" name="平行四辺形 22"/>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24"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25" name="グループ化 57"/>
              <p:cNvGrpSpPr/>
              <p:nvPr/>
            </p:nvGrpSpPr>
            <p:grpSpPr>
              <a:xfrm>
                <a:off x="2984832" y="2803747"/>
                <a:ext cx="126486" cy="200614"/>
                <a:chOff x="1523049" y="2450224"/>
                <a:chExt cx="266696" cy="533393"/>
              </a:xfrm>
              <a:solidFill>
                <a:schemeClr val="bg2">
                  <a:lumMod val="40000"/>
                  <a:lumOff val="60000"/>
                </a:schemeClr>
              </a:solidFill>
            </p:grpSpPr>
            <p:sp>
              <p:nvSpPr>
                <p:cNvPr id="26" name="平行四辺形 25"/>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27"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28" name="グループ化 61"/>
              <p:cNvGrpSpPr/>
              <p:nvPr/>
            </p:nvGrpSpPr>
            <p:grpSpPr>
              <a:xfrm>
                <a:off x="3312738" y="2934213"/>
                <a:ext cx="126486" cy="200614"/>
                <a:chOff x="1523049" y="2450224"/>
                <a:chExt cx="266696" cy="533393"/>
              </a:xfrm>
              <a:solidFill>
                <a:schemeClr val="bg2">
                  <a:lumMod val="40000"/>
                  <a:lumOff val="60000"/>
                </a:schemeClr>
              </a:solidFill>
            </p:grpSpPr>
            <p:sp>
              <p:nvSpPr>
                <p:cNvPr id="29" name="平行四辺形 28"/>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30"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43" name="グループ化 48"/>
              <p:cNvGrpSpPr/>
              <p:nvPr/>
            </p:nvGrpSpPr>
            <p:grpSpPr>
              <a:xfrm>
                <a:off x="2984832" y="3124304"/>
                <a:ext cx="126486" cy="200614"/>
                <a:chOff x="1523049" y="2450224"/>
                <a:chExt cx="266696" cy="533393"/>
              </a:xfrm>
              <a:solidFill>
                <a:schemeClr val="bg2">
                  <a:lumMod val="40000"/>
                  <a:lumOff val="60000"/>
                </a:schemeClr>
              </a:solidFill>
            </p:grpSpPr>
            <p:sp>
              <p:nvSpPr>
                <p:cNvPr id="44" name="平行四辺形 43"/>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45"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46" name="グループ化 49"/>
              <p:cNvGrpSpPr/>
              <p:nvPr/>
            </p:nvGrpSpPr>
            <p:grpSpPr>
              <a:xfrm>
                <a:off x="3317544" y="3244934"/>
                <a:ext cx="126486" cy="200614"/>
                <a:chOff x="1523049" y="2450224"/>
                <a:chExt cx="266696" cy="533393"/>
              </a:xfrm>
              <a:solidFill>
                <a:schemeClr val="bg2">
                  <a:lumMod val="40000"/>
                  <a:lumOff val="60000"/>
                </a:schemeClr>
              </a:solidFill>
            </p:grpSpPr>
            <p:sp>
              <p:nvSpPr>
                <p:cNvPr id="47" name="平行四辺形 46"/>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48"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49" name="グループ化 57"/>
              <p:cNvGrpSpPr/>
              <p:nvPr/>
            </p:nvGrpSpPr>
            <p:grpSpPr>
              <a:xfrm>
                <a:off x="2984832" y="3420676"/>
                <a:ext cx="126486" cy="200614"/>
                <a:chOff x="1523049" y="2450224"/>
                <a:chExt cx="266696" cy="533393"/>
              </a:xfrm>
              <a:solidFill>
                <a:schemeClr val="bg2">
                  <a:lumMod val="40000"/>
                  <a:lumOff val="60000"/>
                </a:schemeClr>
              </a:solidFill>
            </p:grpSpPr>
            <p:sp>
              <p:nvSpPr>
                <p:cNvPr id="50" name="平行四辺形 49"/>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51"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52" name="グループ化 61"/>
              <p:cNvGrpSpPr/>
              <p:nvPr/>
            </p:nvGrpSpPr>
            <p:grpSpPr>
              <a:xfrm>
                <a:off x="3312738" y="3551142"/>
                <a:ext cx="126486" cy="200614"/>
                <a:chOff x="1523049" y="2450224"/>
                <a:chExt cx="266696" cy="533393"/>
              </a:xfrm>
              <a:solidFill>
                <a:schemeClr val="bg2">
                  <a:lumMod val="40000"/>
                  <a:lumOff val="60000"/>
                </a:schemeClr>
              </a:solidFill>
            </p:grpSpPr>
            <p:sp>
              <p:nvSpPr>
                <p:cNvPr id="53" name="平行四辺形 52"/>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54"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20" name="グループ化 57"/>
              <p:cNvGrpSpPr/>
              <p:nvPr/>
            </p:nvGrpSpPr>
            <p:grpSpPr>
              <a:xfrm>
                <a:off x="2348140" y="2533244"/>
                <a:ext cx="126486" cy="200614"/>
                <a:chOff x="1523049" y="2450224"/>
                <a:chExt cx="266696" cy="533393"/>
              </a:xfrm>
              <a:solidFill>
                <a:schemeClr val="bg2">
                  <a:lumMod val="40000"/>
                  <a:lumOff val="60000"/>
                </a:schemeClr>
              </a:solidFill>
            </p:grpSpPr>
            <p:sp>
              <p:nvSpPr>
                <p:cNvPr id="121" name="平行四辺形 120"/>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22"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23" name="グループ化 61"/>
              <p:cNvGrpSpPr/>
              <p:nvPr/>
            </p:nvGrpSpPr>
            <p:grpSpPr>
              <a:xfrm>
                <a:off x="2676046" y="2663710"/>
                <a:ext cx="126486" cy="200614"/>
                <a:chOff x="1523049" y="2450224"/>
                <a:chExt cx="266696" cy="533393"/>
              </a:xfrm>
              <a:solidFill>
                <a:schemeClr val="bg2">
                  <a:lumMod val="40000"/>
                  <a:lumOff val="60000"/>
                </a:schemeClr>
              </a:solidFill>
            </p:grpSpPr>
            <p:sp>
              <p:nvSpPr>
                <p:cNvPr id="124" name="平行四辺形 123"/>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25"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26" name="グループ化 48"/>
              <p:cNvGrpSpPr/>
              <p:nvPr/>
            </p:nvGrpSpPr>
            <p:grpSpPr>
              <a:xfrm>
                <a:off x="2348140" y="2853801"/>
                <a:ext cx="126486" cy="200614"/>
                <a:chOff x="1523049" y="2450224"/>
                <a:chExt cx="266696" cy="533393"/>
              </a:xfrm>
              <a:solidFill>
                <a:schemeClr val="bg2">
                  <a:lumMod val="40000"/>
                  <a:lumOff val="60000"/>
                </a:schemeClr>
              </a:solidFill>
            </p:grpSpPr>
            <p:sp>
              <p:nvSpPr>
                <p:cNvPr id="127" name="平行四辺形 126"/>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28"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29" name="グループ化 49"/>
              <p:cNvGrpSpPr/>
              <p:nvPr/>
            </p:nvGrpSpPr>
            <p:grpSpPr>
              <a:xfrm>
                <a:off x="2680852" y="2974431"/>
                <a:ext cx="126486" cy="200614"/>
                <a:chOff x="1523049" y="2450224"/>
                <a:chExt cx="266696" cy="533393"/>
              </a:xfrm>
              <a:solidFill>
                <a:schemeClr val="bg2">
                  <a:lumMod val="40000"/>
                  <a:lumOff val="60000"/>
                </a:schemeClr>
              </a:solidFill>
            </p:grpSpPr>
            <p:sp>
              <p:nvSpPr>
                <p:cNvPr id="130" name="平行四辺形 129"/>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31"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32" name="グループ化 57"/>
              <p:cNvGrpSpPr/>
              <p:nvPr/>
            </p:nvGrpSpPr>
            <p:grpSpPr>
              <a:xfrm>
                <a:off x="2348140" y="3150173"/>
                <a:ext cx="126486" cy="200614"/>
                <a:chOff x="1523049" y="2450224"/>
                <a:chExt cx="266696" cy="533393"/>
              </a:xfrm>
              <a:solidFill>
                <a:schemeClr val="bg2">
                  <a:lumMod val="40000"/>
                  <a:lumOff val="60000"/>
                </a:schemeClr>
              </a:solidFill>
            </p:grpSpPr>
            <p:sp>
              <p:nvSpPr>
                <p:cNvPr id="133" name="平行四辺形 132"/>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34"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35" name="グループ化 61"/>
              <p:cNvGrpSpPr/>
              <p:nvPr/>
            </p:nvGrpSpPr>
            <p:grpSpPr>
              <a:xfrm>
                <a:off x="2676046" y="3280639"/>
                <a:ext cx="126486" cy="200614"/>
                <a:chOff x="1523049" y="2450224"/>
                <a:chExt cx="266696" cy="533393"/>
              </a:xfrm>
              <a:solidFill>
                <a:schemeClr val="bg2">
                  <a:lumMod val="40000"/>
                  <a:lumOff val="60000"/>
                </a:schemeClr>
              </a:solidFill>
            </p:grpSpPr>
            <p:sp>
              <p:nvSpPr>
                <p:cNvPr id="136" name="平行四辺形 135"/>
                <p:cNvSpPr/>
                <p:nvPr/>
              </p:nvSpPr>
              <p:spPr bwMode="auto">
                <a:xfrm rot="16200000">
                  <a:off x="1389700" y="2583573"/>
                  <a:ext cx="533393" cy="266696"/>
                </a:xfrm>
                <a:prstGeom prst="parallelogram">
                  <a:avLst>
                    <a:gd name="adj" fmla="val 43355"/>
                  </a:avLst>
                </a:prstGeom>
                <a:solidFill>
                  <a:schemeClr val="bg2">
                    <a:lumMod val="75000"/>
                  </a:schemeClr>
                </a:solidFill>
                <a:ln w="0" cap="flat"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37" name="円/楕円 6"/>
                <p:cNvSpPr/>
                <p:nvPr/>
              </p:nvSpPr>
              <p:spPr>
                <a:xfrm>
                  <a:off x="1627932" y="2578491"/>
                  <a:ext cx="45719" cy="52250"/>
                </a:xfrm>
                <a:prstGeom prst="ellipse">
                  <a:avLst/>
                </a:prstGeom>
                <a:solidFill>
                  <a:schemeClr val="bg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grpSp>
          <p:nvGrpSpPr>
            <p:cNvPr id="118" name="グループ化 117"/>
            <p:cNvGrpSpPr/>
            <p:nvPr/>
          </p:nvGrpSpPr>
          <p:grpSpPr>
            <a:xfrm>
              <a:off x="624641" y="2202327"/>
              <a:ext cx="2143541" cy="2004738"/>
              <a:chOff x="908974" y="3306951"/>
              <a:chExt cx="2143541" cy="2004738"/>
            </a:xfrm>
          </p:grpSpPr>
          <p:grpSp>
            <p:nvGrpSpPr>
              <p:cNvPr id="13" name="グループ化 57"/>
              <p:cNvGrpSpPr/>
              <p:nvPr/>
            </p:nvGrpSpPr>
            <p:grpSpPr>
              <a:xfrm>
                <a:off x="2336837" y="3927776"/>
                <a:ext cx="126486" cy="200614"/>
                <a:chOff x="1523049" y="2450224"/>
                <a:chExt cx="266696" cy="533393"/>
              </a:xfrm>
              <a:solidFill>
                <a:schemeClr val="bg2">
                  <a:lumMod val="40000"/>
                  <a:lumOff val="60000"/>
                </a:schemeClr>
              </a:solidFill>
            </p:grpSpPr>
            <p:sp>
              <p:nvSpPr>
                <p:cNvPr id="14" name="平行四辺形 13"/>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5"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6" name="グループ化 61"/>
              <p:cNvGrpSpPr/>
              <p:nvPr/>
            </p:nvGrpSpPr>
            <p:grpSpPr>
              <a:xfrm>
                <a:off x="2664743" y="4058242"/>
                <a:ext cx="126486" cy="200614"/>
                <a:chOff x="1523049" y="2450224"/>
                <a:chExt cx="266696" cy="533393"/>
              </a:xfrm>
              <a:solidFill>
                <a:schemeClr val="bg2">
                  <a:lumMod val="40000"/>
                  <a:lumOff val="60000"/>
                </a:schemeClr>
              </a:solidFill>
            </p:grpSpPr>
            <p:sp>
              <p:nvSpPr>
                <p:cNvPr id="17" name="平行四辺形 16"/>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8"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31" name="グループ化 48"/>
              <p:cNvGrpSpPr/>
              <p:nvPr/>
            </p:nvGrpSpPr>
            <p:grpSpPr>
              <a:xfrm>
                <a:off x="2336837" y="4248333"/>
                <a:ext cx="126486" cy="200614"/>
                <a:chOff x="1523049" y="2450224"/>
                <a:chExt cx="266696" cy="533393"/>
              </a:xfrm>
              <a:solidFill>
                <a:schemeClr val="bg2">
                  <a:lumMod val="40000"/>
                  <a:lumOff val="60000"/>
                </a:schemeClr>
              </a:solidFill>
            </p:grpSpPr>
            <p:sp>
              <p:nvSpPr>
                <p:cNvPr id="32" name="平行四辺形 31"/>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33"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34" name="グループ化 49"/>
              <p:cNvGrpSpPr/>
              <p:nvPr/>
            </p:nvGrpSpPr>
            <p:grpSpPr>
              <a:xfrm>
                <a:off x="2664743" y="4358791"/>
                <a:ext cx="126486" cy="200614"/>
                <a:chOff x="1523049" y="2450224"/>
                <a:chExt cx="266696" cy="533393"/>
              </a:xfrm>
              <a:solidFill>
                <a:schemeClr val="bg2">
                  <a:lumMod val="40000"/>
                  <a:lumOff val="60000"/>
                </a:schemeClr>
              </a:solidFill>
            </p:grpSpPr>
            <p:sp>
              <p:nvSpPr>
                <p:cNvPr id="35" name="平行四辺形 34"/>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36"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37" name="グループ化 57"/>
              <p:cNvGrpSpPr/>
              <p:nvPr/>
            </p:nvGrpSpPr>
            <p:grpSpPr>
              <a:xfrm>
                <a:off x="2336837" y="4544705"/>
                <a:ext cx="126486" cy="200614"/>
                <a:chOff x="1523049" y="2450224"/>
                <a:chExt cx="266696" cy="533393"/>
              </a:xfrm>
              <a:solidFill>
                <a:schemeClr val="bg2">
                  <a:lumMod val="40000"/>
                  <a:lumOff val="60000"/>
                </a:schemeClr>
              </a:solidFill>
            </p:grpSpPr>
            <p:sp>
              <p:nvSpPr>
                <p:cNvPr id="38" name="平行四辺形 37"/>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39"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40" name="グループ化 61"/>
              <p:cNvGrpSpPr/>
              <p:nvPr/>
            </p:nvGrpSpPr>
            <p:grpSpPr>
              <a:xfrm>
                <a:off x="2664743" y="4675172"/>
                <a:ext cx="126486" cy="200614"/>
                <a:chOff x="1523049" y="2450224"/>
                <a:chExt cx="266696" cy="533393"/>
              </a:xfrm>
              <a:solidFill>
                <a:schemeClr val="bg2">
                  <a:lumMod val="40000"/>
                  <a:lumOff val="60000"/>
                </a:schemeClr>
              </a:solidFill>
            </p:grpSpPr>
            <p:sp>
              <p:nvSpPr>
                <p:cNvPr id="41" name="平行四辺形 40"/>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42"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sp>
            <p:nvSpPr>
              <p:cNvPr id="55" name="平行四辺形 54"/>
              <p:cNvSpPr/>
              <p:nvPr/>
            </p:nvSpPr>
            <p:spPr bwMode="auto">
              <a:xfrm rot="16200000">
                <a:off x="1413716" y="3710477"/>
                <a:ext cx="1866141" cy="1336283"/>
              </a:xfrm>
              <a:prstGeom prst="parallelogram">
                <a:avLst>
                  <a:gd name="adj" fmla="val 42072"/>
                </a:avLst>
              </a:prstGeom>
              <a:solidFill>
                <a:schemeClr val="bg2">
                  <a:lumMod val="20000"/>
                  <a:lumOff val="80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grpSp>
            <p:nvGrpSpPr>
              <p:cNvPr id="56" name="グループ化 48"/>
              <p:cNvGrpSpPr/>
              <p:nvPr/>
            </p:nvGrpSpPr>
            <p:grpSpPr>
              <a:xfrm>
                <a:off x="1780545" y="3612180"/>
                <a:ext cx="126486" cy="200614"/>
                <a:chOff x="1523049" y="2450224"/>
                <a:chExt cx="266696" cy="533393"/>
              </a:xfrm>
              <a:solidFill>
                <a:schemeClr val="bg2">
                  <a:lumMod val="40000"/>
                  <a:lumOff val="60000"/>
                </a:schemeClr>
              </a:solidFill>
            </p:grpSpPr>
            <p:sp>
              <p:nvSpPr>
                <p:cNvPr id="57" name="平行四辺形 56"/>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58"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59" name="グループ化 49"/>
              <p:cNvGrpSpPr/>
              <p:nvPr/>
            </p:nvGrpSpPr>
            <p:grpSpPr>
              <a:xfrm>
                <a:off x="2108451" y="3722638"/>
                <a:ext cx="126486" cy="200614"/>
                <a:chOff x="1523049" y="2450224"/>
                <a:chExt cx="266696" cy="533393"/>
              </a:xfrm>
              <a:solidFill>
                <a:schemeClr val="bg2">
                  <a:lumMod val="40000"/>
                  <a:lumOff val="60000"/>
                </a:schemeClr>
              </a:solidFill>
            </p:grpSpPr>
            <p:sp>
              <p:nvSpPr>
                <p:cNvPr id="60" name="平行四辺形 59"/>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61"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62" name="グループ化 57"/>
              <p:cNvGrpSpPr/>
              <p:nvPr/>
            </p:nvGrpSpPr>
            <p:grpSpPr>
              <a:xfrm>
                <a:off x="1780545" y="3927776"/>
                <a:ext cx="126486" cy="200614"/>
                <a:chOff x="1523049" y="2450224"/>
                <a:chExt cx="266696" cy="533393"/>
              </a:xfrm>
              <a:solidFill>
                <a:schemeClr val="bg2">
                  <a:lumMod val="40000"/>
                  <a:lumOff val="60000"/>
                </a:schemeClr>
              </a:solidFill>
            </p:grpSpPr>
            <p:sp>
              <p:nvSpPr>
                <p:cNvPr id="63" name="平行四辺形 62"/>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64"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65" name="グループ化 61"/>
              <p:cNvGrpSpPr/>
              <p:nvPr/>
            </p:nvGrpSpPr>
            <p:grpSpPr>
              <a:xfrm>
                <a:off x="2108451" y="4058242"/>
                <a:ext cx="126486" cy="200614"/>
                <a:chOff x="1523049" y="2450224"/>
                <a:chExt cx="266696" cy="533393"/>
              </a:xfrm>
              <a:solidFill>
                <a:schemeClr val="bg2">
                  <a:lumMod val="40000"/>
                  <a:lumOff val="60000"/>
                </a:schemeClr>
              </a:solidFill>
            </p:grpSpPr>
            <p:sp>
              <p:nvSpPr>
                <p:cNvPr id="66" name="平行四辺形 65"/>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67"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68" name="グループ化 48"/>
              <p:cNvGrpSpPr/>
              <p:nvPr/>
            </p:nvGrpSpPr>
            <p:grpSpPr>
              <a:xfrm>
                <a:off x="2428540" y="3866784"/>
                <a:ext cx="126486" cy="200614"/>
                <a:chOff x="1523049" y="2450224"/>
                <a:chExt cx="266696" cy="533393"/>
              </a:xfrm>
              <a:solidFill>
                <a:schemeClr val="bg2">
                  <a:lumMod val="40000"/>
                  <a:lumOff val="60000"/>
                </a:schemeClr>
              </a:solidFill>
            </p:grpSpPr>
            <p:sp>
              <p:nvSpPr>
                <p:cNvPr id="69" name="平行四辺形 68"/>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70"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71" name="グループ化 49"/>
              <p:cNvGrpSpPr/>
              <p:nvPr/>
            </p:nvGrpSpPr>
            <p:grpSpPr>
              <a:xfrm>
                <a:off x="2756446" y="3977242"/>
                <a:ext cx="126486" cy="200614"/>
                <a:chOff x="1523049" y="2450224"/>
                <a:chExt cx="266696" cy="533393"/>
              </a:xfrm>
              <a:solidFill>
                <a:schemeClr val="bg2">
                  <a:lumMod val="40000"/>
                  <a:lumOff val="60000"/>
                </a:schemeClr>
              </a:solidFill>
            </p:grpSpPr>
            <p:sp>
              <p:nvSpPr>
                <p:cNvPr id="72" name="平行四辺形 71"/>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73"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74" name="グループ化 57"/>
              <p:cNvGrpSpPr/>
              <p:nvPr/>
            </p:nvGrpSpPr>
            <p:grpSpPr>
              <a:xfrm>
                <a:off x="2428540" y="4182380"/>
                <a:ext cx="126486" cy="200614"/>
                <a:chOff x="1523049" y="2450224"/>
                <a:chExt cx="266696" cy="533393"/>
              </a:xfrm>
              <a:solidFill>
                <a:schemeClr val="bg2">
                  <a:lumMod val="40000"/>
                  <a:lumOff val="60000"/>
                </a:schemeClr>
              </a:solidFill>
            </p:grpSpPr>
            <p:sp>
              <p:nvSpPr>
                <p:cNvPr id="75" name="平行四辺形 74"/>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76"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77" name="グループ化 61"/>
              <p:cNvGrpSpPr/>
              <p:nvPr/>
            </p:nvGrpSpPr>
            <p:grpSpPr>
              <a:xfrm>
                <a:off x="2756446" y="4312846"/>
                <a:ext cx="126486" cy="200614"/>
                <a:chOff x="1523049" y="2450224"/>
                <a:chExt cx="266696" cy="533393"/>
              </a:xfrm>
              <a:solidFill>
                <a:schemeClr val="bg2">
                  <a:lumMod val="40000"/>
                  <a:lumOff val="60000"/>
                </a:schemeClr>
              </a:solidFill>
            </p:grpSpPr>
            <p:sp>
              <p:nvSpPr>
                <p:cNvPr id="78" name="平行四辺形 77"/>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79"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80" name="グループ化 48"/>
              <p:cNvGrpSpPr/>
              <p:nvPr/>
            </p:nvGrpSpPr>
            <p:grpSpPr>
              <a:xfrm>
                <a:off x="1780545" y="4248333"/>
                <a:ext cx="126486" cy="200614"/>
                <a:chOff x="1523049" y="2450224"/>
                <a:chExt cx="266696" cy="533393"/>
              </a:xfrm>
              <a:solidFill>
                <a:schemeClr val="bg2">
                  <a:lumMod val="40000"/>
                  <a:lumOff val="60000"/>
                </a:schemeClr>
              </a:solidFill>
            </p:grpSpPr>
            <p:sp>
              <p:nvSpPr>
                <p:cNvPr id="81" name="平行四辺形 80"/>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82"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83" name="グループ化 49"/>
              <p:cNvGrpSpPr/>
              <p:nvPr/>
            </p:nvGrpSpPr>
            <p:grpSpPr>
              <a:xfrm>
                <a:off x="2108451" y="4358791"/>
                <a:ext cx="126486" cy="200614"/>
                <a:chOff x="1523049" y="2450224"/>
                <a:chExt cx="266696" cy="533393"/>
              </a:xfrm>
              <a:solidFill>
                <a:schemeClr val="bg2">
                  <a:lumMod val="40000"/>
                  <a:lumOff val="60000"/>
                </a:schemeClr>
              </a:solidFill>
            </p:grpSpPr>
            <p:sp>
              <p:nvSpPr>
                <p:cNvPr id="84" name="平行四辺形 83"/>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85"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86" name="グループ化 57"/>
              <p:cNvGrpSpPr/>
              <p:nvPr/>
            </p:nvGrpSpPr>
            <p:grpSpPr>
              <a:xfrm>
                <a:off x="1780545" y="4544705"/>
                <a:ext cx="126486" cy="200614"/>
                <a:chOff x="1523049" y="2450224"/>
                <a:chExt cx="266696" cy="533393"/>
              </a:xfrm>
              <a:solidFill>
                <a:schemeClr val="bg2">
                  <a:lumMod val="40000"/>
                  <a:lumOff val="60000"/>
                </a:schemeClr>
              </a:solidFill>
            </p:grpSpPr>
            <p:sp>
              <p:nvSpPr>
                <p:cNvPr id="87" name="平行四辺形 86"/>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88"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89" name="グループ化 61"/>
              <p:cNvGrpSpPr/>
              <p:nvPr/>
            </p:nvGrpSpPr>
            <p:grpSpPr>
              <a:xfrm>
                <a:off x="2108451" y="4675172"/>
                <a:ext cx="126486" cy="200614"/>
                <a:chOff x="1523049" y="2450224"/>
                <a:chExt cx="266696" cy="533393"/>
              </a:xfrm>
              <a:solidFill>
                <a:schemeClr val="bg2">
                  <a:lumMod val="40000"/>
                  <a:lumOff val="60000"/>
                </a:schemeClr>
              </a:solidFill>
            </p:grpSpPr>
            <p:sp>
              <p:nvSpPr>
                <p:cNvPr id="90" name="平行四辺形 89"/>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91"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92" name="グループ化 48"/>
              <p:cNvGrpSpPr/>
              <p:nvPr/>
            </p:nvGrpSpPr>
            <p:grpSpPr>
              <a:xfrm>
                <a:off x="2428540" y="4502937"/>
                <a:ext cx="126486" cy="200614"/>
                <a:chOff x="1523049" y="2450224"/>
                <a:chExt cx="266696" cy="533393"/>
              </a:xfrm>
              <a:solidFill>
                <a:schemeClr val="bg2">
                  <a:lumMod val="40000"/>
                  <a:lumOff val="60000"/>
                </a:schemeClr>
              </a:solidFill>
            </p:grpSpPr>
            <p:sp>
              <p:nvSpPr>
                <p:cNvPr id="93" name="平行四辺形 92"/>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94"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95" name="グループ化 49"/>
              <p:cNvGrpSpPr/>
              <p:nvPr/>
            </p:nvGrpSpPr>
            <p:grpSpPr>
              <a:xfrm>
                <a:off x="2761252" y="4623567"/>
                <a:ext cx="126486" cy="200614"/>
                <a:chOff x="1523049" y="2450224"/>
                <a:chExt cx="266696" cy="533393"/>
              </a:xfrm>
              <a:solidFill>
                <a:schemeClr val="bg2">
                  <a:lumMod val="40000"/>
                  <a:lumOff val="60000"/>
                </a:schemeClr>
              </a:solidFill>
            </p:grpSpPr>
            <p:sp>
              <p:nvSpPr>
                <p:cNvPr id="96" name="平行四辺形 95"/>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97"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98" name="グループ化 57"/>
              <p:cNvGrpSpPr/>
              <p:nvPr/>
            </p:nvGrpSpPr>
            <p:grpSpPr>
              <a:xfrm>
                <a:off x="2428540" y="4799309"/>
                <a:ext cx="126486" cy="200614"/>
                <a:chOff x="1523049" y="2450224"/>
                <a:chExt cx="266696" cy="533393"/>
              </a:xfrm>
              <a:solidFill>
                <a:schemeClr val="bg2">
                  <a:lumMod val="40000"/>
                  <a:lumOff val="60000"/>
                </a:schemeClr>
              </a:solidFill>
            </p:grpSpPr>
            <p:sp>
              <p:nvSpPr>
                <p:cNvPr id="99" name="平行四辺形 98"/>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00"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grpSp>
            <p:nvGrpSpPr>
              <p:cNvPr id="101" name="グループ化 61"/>
              <p:cNvGrpSpPr/>
              <p:nvPr/>
            </p:nvGrpSpPr>
            <p:grpSpPr>
              <a:xfrm>
                <a:off x="2756446" y="4929775"/>
                <a:ext cx="126486" cy="200614"/>
                <a:chOff x="1523049" y="2450224"/>
                <a:chExt cx="266696" cy="533393"/>
              </a:xfrm>
              <a:solidFill>
                <a:schemeClr val="bg2">
                  <a:lumMod val="40000"/>
                  <a:lumOff val="60000"/>
                </a:schemeClr>
              </a:solidFill>
            </p:grpSpPr>
            <p:sp>
              <p:nvSpPr>
                <p:cNvPr id="102" name="平行四辺形 101"/>
                <p:cNvSpPr/>
                <p:nvPr/>
              </p:nvSpPr>
              <p:spPr bwMode="auto">
                <a:xfrm rot="16200000">
                  <a:off x="1389700" y="2583573"/>
                  <a:ext cx="533393" cy="266696"/>
                </a:xfrm>
                <a:prstGeom prst="parallelogram">
                  <a:avLst>
                    <a:gd name="adj" fmla="val 43355"/>
                  </a:avLst>
                </a:prstGeom>
                <a:solidFill>
                  <a:schemeClr val="bg2">
                    <a:lumMod val="75000"/>
                  </a:schemeClr>
                </a:solidFill>
                <a:ln w="0" cap="sq" cmpd="sng" algn="ctr">
                  <a:solidFill>
                    <a:schemeClr val="tx1"/>
                  </a:solidFill>
                  <a:prstDash val="solid"/>
                  <a:miter lim="800000"/>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FF3399"/>
                    </a:solidFill>
                    <a:effectLst/>
                    <a:latin typeface="Arial" charset="0"/>
                    <a:ea typeface="ＭＳ Ｐゴシック" pitchFamily="50" charset="-128"/>
                  </a:endParaRPr>
                </a:p>
              </p:txBody>
            </p:sp>
            <p:sp>
              <p:nvSpPr>
                <p:cNvPr id="103" name="円/楕円 6"/>
                <p:cNvSpPr/>
                <p:nvPr/>
              </p:nvSpPr>
              <p:spPr>
                <a:xfrm>
                  <a:off x="1627932" y="2578491"/>
                  <a:ext cx="45719" cy="52250"/>
                </a:xfrm>
                <a:prstGeom prst="ellipse">
                  <a:avLst/>
                </a:prstGeom>
                <a:solidFill>
                  <a:schemeClr val="bg1"/>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3399"/>
                    </a:solidFill>
                  </a:endParaRPr>
                </a:p>
              </p:txBody>
            </p:sp>
          </p:grpSp>
          <p:sp>
            <p:nvSpPr>
              <p:cNvPr id="105" name="テキスト ボックス 104"/>
              <p:cNvSpPr txBox="1"/>
              <p:nvPr/>
            </p:nvSpPr>
            <p:spPr>
              <a:xfrm>
                <a:off x="1378975" y="4331506"/>
                <a:ext cx="397707" cy="369332"/>
              </a:xfrm>
              <a:prstGeom prst="rect">
                <a:avLst/>
              </a:prstGeom>
              <a:noFill/>
            </p:spPr>
            <p:txBody>
              <a:bodyPr wrap="square" rtlCol="0">
                <a:spAutoFit/>
              </a:bodyPr>
              <a:lstStyle/>
              <a:p>
                <a:pPr algn="l"/>
                <a:r>
                  <a:rPr kumimoji="1" lang="en-US" altLang="ja-JP" sz="1800" i="1" dirty="0" smtClean="0">
                    <a:solidFill>
                      <a:srgbClr val="FF3399"/>
                    </a:solidFill>
                    <a:latin typeface="Times New Roman" pitchFamily="18" charset="0"/>
                    <a:ea typeface="ＭＳ ゴシック" pitchFamily="49" charset="-128"/>
                    <a:cs typeface="Times New Roman" pitchFamily="18" charset="0"/>
                  </a:rPr>
                  <a:t>d</a:t>
                </a:r>
                <a:endParaRPr kumimoji="1" lang="ja-JP" altLang="en-US" sz="1800" baseline="-25000" dirty="0">
                  <a:solidFill>
                    <a:srgbClr val="FF3399"/>
                  </a:solidFill>
                  <a:latin typeface="Times New Roman" pitchFamily="18" charset="0"/>
                  <a:ea typeface="ＭＳ ゴシック" pitchFamily="49" charset="-128"/>
                  <a:cs typeface="Times New Roman" pitchFamily="18" charset="0"/>
                </a:endParaRPr>
              </a:p>
            </p:txBody>
          </p:sp>
          <p:cxnSp>
            <p:nvCxnSpPr>
              <p:cNvPr id="106" name="直線矢印コネクタ 105"/>
              <p:cNvCxnSpPr/>
              <p:nvPr/>
            </p:nvCxnSpPr>
            <p:spPr bwMode="auto">
              <a:xfrm flipV="1">
                <a:off x="1728194" y="4316446"/>
                <a:ext cx="8719" cy="307120"/>
              </a:xfrm>
              <a:prstGeom prst="straightConnector1">
                <a:avLst/>
              </a:prstGeom>
              <a:noFill/>
              <a:ln w="0" cap="flat" cmpd="sng" algn="ctr">
                <a:solidFill>
                  <a:schemeClr val="tx1"/>
                </a:solidFill>
                <a:prstDash val="solid"/>
                <a:round/>
                <a:headEnd type="stealth" w="med" len="med"/>
                <a:tailEnd type="stealth"/>
              </a:ln>
              <a:effectLst/>
            </p:spPr>
          </p:cxnSp>
          <p:cxnSp>
            <p:nvCxnSpPr>
              <p:cNvPr id="113" name="直線矢印コネクタ 112"/>
              <p:cNvCxnSpPr/>
              <p:nvPr/>
            </p:nvCxnSpPr>
            <p:spPr bwMode="auto">
              <a:xfrm flipH="1" flipV="1">
                <a:off x="1791791" y="4738175"/>
                <a:ext cx="351334" cy="145658"/>
              </a:xfrm>
              <a:prstGeom prst="straightConnector1">
                <a:avLst/>
              </a:prstGeom>
              <a:noFill/>
              <a:ln w="0" cap="flat" cmpd="sng" algn="ctr">
                <a:solidFill>
                  <a:schemeClr val="tx1"/>
                </a:solidFill>
                <a:prstDash val="solid"/>
                <a:round/>
                <a:headEnd type="stealth" w="med" len="med"/>
                <a:tailEnd type="stealth"/>
              </a:ln>
              <a:effectLst/>
            </p:spPr>
          </p:cxnSp>
          <p:sp>
            <p:nvSpPr>
              <p:cNvPr id="115" name="テキスト ボックス 114"/>
              <p:cNvSpPr txBox="1"/>
              <p:nvPr/>
            </p:nvSpPr>
            <p:spPr>
              <a:xfrm>
                <a:off x="908974" y="4772695"/>
                <a:ext cx="1238856" cy="369332"/>
              </a:xfrm>
              <a:prstGeom prst="rect">
                <a:avLst/>
              </a:prstGeom>
              <a:noFill/>
            </p:spPr>
            <p:txBody>
              <a:bodyPr wrap="square" rtlCol="0">
                <a:spAutoFit/>
              </a:bodyPr>
              <a:lstStyle/>
              <a:p>
                <a:r>
                  <a:rPr kumimoji="1" lang="en-US" altLang="ja-JP" sz="1800" i="1" dirty="0" smtClean="0">
                    <a:solidFill>
                      <a:srgbClr val="FF3399"/>
                    </a:solidFill>
                    <a:latin typeface="Times New Roman" pitchFamily="18" charset="0"/>
                    <a:ea typeface="ＭＳ ゴシック" pitchFamily="49" charset="-128"/>
                    <a:cs typeface="Times New Roman" pitchFamily="18" charset="0"/>
                  </a:rPr>
                  <a:t>d</a:t>
                </a:r>
                <a:r>
                  <a:rPr kumimoji="1" lang="en-US" altLang="ja-JP" sz="1800" dirty="0">
                    <a:solidFill>
                      <a:srgbClr val="FF3399"/>
                    </a:solidFill>
                    <a:ea typeface="ＭＳ ゴシック" pitchFamily="49" charset="-128"/>
                    <a:cs typeface="Times New Roman" pitchFamily="18" charset="0"/>
                  </a:rPr>
                  <a:t>= 4.1 mm </a:t>
                </a:r>
                <a:endParaRPr kumimoji="1" lang="ja-JP" altLang="en-US" sz="1800" baseline="-25000" dirty="0">
                  <a:solidFill>
                    <a:srgbClr val="FF3399"/>
                  </a:solidFill>
                  <a:ea typeface="ＭＳ ゴシック" pitchFamily="49" charset="-128"/>
                  <a:cs typeface="Times New Roman" pitchFamily="18" charset="0"/>
                </a:endParaRPr>
              </a:p>
            </p:txBody>
          </p:sp>
          <p:cxnSp>
            <p:nvCxnSpPr>
              <p:cNvPr id="158" name="直線矢印コネクタ 157"/>
              <p:cNvCxnSpPr/>
              <p:nvPr/>
            </p:nvCxnSpPr>
            <p:spPr bwMode="auto">
              <a:xfrm flipH="1" flipV="1">
                <a:off x="1722128" y="3306951"/>
                <a:ext cx="1330387" cy="571646"/>
              </a:xfrm>
              <a:prstGeom prst="straightConnector1">
                <a:avLst/>
              </a:prstGeom>
              <a:noFill/>
              <a:ln w="19050" cap="sq" cmpd="sng" algn="ctr">
                <a:solidFill>
                  <a:schemeClr val="tx1"/>
                </a:solidFill>
                <a:prstDash val="solid"/>
                <a:miter lim="800000"/>
                <a:headEnd type="stealth" w="med" len="med"/>
                <a:tailEnd type="stealth"/>
              </a:ln>
              <a:effectLst/>
            </p:spPr>
          </p:cxnSp>
        </p:grpSp>
        <p:sp>
          <p:nvSpPr>
            <p:cNvPr id="141" name="テキスト ボックス 140"/>
            <p:cNvSpPr txBox="1"/>
            <p:nvPr/>
          </p:nvSpPr>
          <p:spPr>
            <a:xfrm>
              <a:off x="2813259" y="4038136"/>
              <a:ext cx="1356916" cy="400110"/>
            </a:xfrm>
            <a:prstGeom prst="rect">
              <a:avLst/>
            </a:prstGeom>
            <a:noFill/>
          </p:spPr>
          <p:txBody>
            <a:bodyPr wrap="square" rtlCol="0">
              <a:spAutoFit/>
            </a:bodyPr>
            <a:lstStyle/>
            <a:p>
              <a:r>
                <a:rPr kumimoji="1" lang="en-US" altLang="ja-JP" sz="2000" i="1" dirty="0" smtClean="0">
                  <a:solidFill>
                    <a:srgbClr val="FF3399"/>
                  </a:solidFill>
                  <a:latin typeface="Times New Roman" pitchFamily="18" charset="0"/>
                  <a:ea typeface="ＭＳ ゴシック" pitchFamily="49" charset="-128"/>
                  <a:cs typeface="Times New Roman" pitchFamily="18" charset="0"/>
                </a:rPr>
                <a:t>D</a:t>
              </a:r>
              <a:r>
                <a:rPr kumimoji="1" lang="en-US" altLang="ja-JP" sz="2000" dirty="0">
                  <a:solidFill>
                    <a:srgbClr val="FF3399"/>
                  </a:solidFill>
                  <a:ea typeface="ＭＳ ゴシック" pitchFamily="49" charset="-128"/>
                  <a:cs typeface="Times New Roman" pitchFamily="18" charset="0"/>
                </a:rPr>
                <a:t> = 10 </a:t>
              </a:r>
              <a:r>
                <a:rPr kumimoji="1" lang="en-US" altLang="ja-JP" sz="2000" dirty="0" smtClean="0">
                  <a:solidFill>
                    <a:srgbClr val="FF3399"/>
                  </a:solidFill>
                  <a:ea typeface="ＭＳ ゴシック" pitchFamily="49" charset="-128"/>
                  <a:cs typeface="Times New Roman" pitchFamily="18" charset="0"/>
                </a:rPr>
                <a:t>mm</a:t>
              </a:r>
              <a:endParaRPr kumimoji="1" lang="en-US" altLang="ja-JP" sz="2000" i="1" dirty="0">
                <a:solidFill>
                  <a:srgbClr val="FF3399"/>
                </a:solidFill>
                <a:ea typeface="ＭＳ ゴシック" pitchFamily="49" charset="-128"/>
                <a:cs typeface="Times New Roman" pitchFamily="18" charset="0"/>
              </a:endParaRPr>
            </a:p>
          </p:txBody>
        </p:sp>
      </p:grpSp>
      <p:sp>
        <p:nvSpPr>
          <p:cNvPr id="139" name="テキスト ボックス 138"/>
          <p:cNvSpPr txBox="1"/>
          <p:nvPr/>
        </p:nvSpPr>
        <p:spPr>
          <a:xfrm>
            <a:off x="105861" y="1634378"/>
            <a:ext cx="3682572" cy="1200329"/>
          </a:xfrm>
          <a:prstGeom prst="rect">
            <a:avLst/>
          </a:prstGeom>
          <a:noFill/>
        </p:spPr>
        <p:txBody>
          <a:bodyPr wrap="square" rtlCol="0">
            <a:spAutoFit/>
          </a:bodyPr>
          <a:lstStyle/>
          <a:p>
            <a:pPr algn="l"/>
            <a:r>
              <a:rPr kumimoji="1" lang="en-US" altLang="ja-JP" sz="2400" dirty="0" smtClean="0">
                <a:solidFill>
                  <a:srgbClr val="0000FF"/>
                </a:solidFill>
                <a:ea typeface="ＭＳ ゴシック" pitchFamily="49" charset="-128"/>
                <a:cs typeface="Times New Roman" pitchFamily="18" charset="0"/>
              </a:rPr>
              <a:t>Electromagnetic simulation model of transmission channel</a:t>
            </a:r>
          </a:p>
        </p:txBody>
      </p:sp>
      <p:sp>
        <p:nvSpPr>
          <p:cNvPr id="107" name="テキスト ボックス 106"/>
          <p:cNvSpPr txBox="1"/>
          <p:nvPr/>
        </p:nvSpPr>
        <p:spPr>
          <a:xfrm>
            <a:off x="690700" y="3069221"/>
            <a:ext cx="750526" cy="276999"/>
          </a:xfrm>
          <a:prstGeom prst="rect">
            <a:avLst/>
          </a:prstGeom>
          <a:noFill/>
        </p:spPr>
        <p:txBody>
          <a:bodyPr wrap="none" rtlCol="0">
            <a:spAutoFit/>
          </a:bodyPr>
          <a:lstStyle/>
          <a:p>
            <a:r>
              <a:rPr kumimoji="1" lang="en-US" altLang="ja-JP" dirty="0" err="1" smtClean="0"/>
              <a:t>Tx</a:t>
            </a:r>
            <a:r>
              <a:rPr kumimoji="1" lang="en-US" altLang="ja-JP" dirty="0" smtClean="0"/>
              <a:t> array </a:t>
            </a:r>
            <a:endParaRPr kumimoji="1" lang="ja-JP" altLang="en-US" dirty="0"/>
          </a:p>
        </p:txBody>
      </p:sp>
      <p:sp>
        <p:nvSpPr>
          <p:cNvPr id="140" name="テキスト ボックス 139"/>
          <p:cNvSpPr txBox="1"/>
          <p:nvPr/>
        </p:nvSpPr>
        <p:spPr>
          <a:xfrm>
            <a:off x="2820230" y="2905578"/>
            <a:ext cx="720069" cy="276999"/>
          </a:xfrm>
          <a:prstGeom prst="rect">
            <a:avLst/>
          </a:prstGeom>
          <a:noFill/>
        </p:spPr>
        <p:txBody>
          <a:bodyPr wrap="none" rtlCol="0">
            <a:spAutoFit/>
          </a:bodyPr>
          <a:lstStyle/>
          <a:p>
            <a:r>
              <a:rPr kumimoji="1" lang="en-US" altLang="ja-JP" dirty="0" smtClean="0"/>
              <a:t>Rx array</a:t>
            </a:r>
            <a:endParaRPr kumimoji="1" lang="ja-JP" altLang="en-US" dirty="0"/>
          </a:p>
        </p:txBody>
      </p:sp>
      <p:sp>
        <p:nvSpPr>
          <p:cNvPr id="144" name="テキスト ボックス 143"/>
          <p:cNvSpPr txBox="1"/>
          <p:nvPr/>
        </p:nvSpPr>
        <p:spPr>
          <a:xfrm>
            <a:off x="4114800" y="1662499"/>
            <a:ext cx="5029200" cy="461665"/>
          </a:xfrm>
          <a:prstGeom prst="rect">
            <a:avLst/>
          </a:prstGeom>
          <a:noFill/>
        </p:spPr>
        <p:txBody>
          <a:bodyPr wrap="square" rtlCol="0">
            <a:spAutoFit/>
          </a:bodyPr>
          <a:lstStyle/>
          <a:p>
            <a:pPr algn="l"/>
            <a:r>
              <a:rPr kumimoji="1" lang="en-US" altLang="ja-JP" sz="2400" dirty="0" smtClean="0">
                <a:solidFill>
                  <a:srgbClr val="0000FF"/>
                </a:solidFill>
                <a:ea typeface="ＭＳ ゴシック" pitchFamily="49" charset="-128"/>
                <a:cs typeface="Times New Roman" pitchFamily="18" charset="0"/>
              </a:rPr>
              <a:t>OFDM transmission simulation</a:t>
            </a:r>
          </a:p>
        </p:txBody>
      </p:sp>
      <p:graphicFrame>
        <p:nvGraphicFramePr>
          <p:cNvPr id="108" name="表 107"/>
          <p:cNvGraphicFramePr>
            <a:graphicFrameLocks noGrp="1"/>
          </p:cNvGraphicFramePr>
          <p:nvPr>
            <p:extLst>
              <p:ext uri="{D42A27DB-BD31-4B8C-83A1-F6EECF244321}">
                <p14:modId xmlns:p14="http://schemas.microsoft.com/office/powerpoint/2010/main" xmlns="" val="2452624920"/>
              </p:ext>
            </p:extLst>
          </p:nvPr>
        </p:nvGraphicFramePr>
        <p:xfrm>
          <a:off x="4165523" y="2293238"/>
          <a:ext cx="4726550" cy="3756960"/>
        </p:xfrm>
        <a:graphic>
          <a:graphicData uri="http://schemas.openxmlformats.org/drawingml/2006/table">
            <a:tbl>
              <a:tblPr firstRow="1" bandRow="1">
                <a:tableStyleId>{5C22544A-7EE6-4342-B048-85BDC9FD1C3A}</a:tableStyleId>
              </a:tblPr>
              <a:tblGrid>
                <a:gridCol w="2211950"/>
                <a:gridCol w="2514600"/>
              </a:tblGrid>
              <a:tr h="265772">
                <a:tc>
                  <a:txBody>
                    <a:bodyPr/>
                    <a:lstStyle/>
                    <a:p>
                      <a:pPr algn="ctr"/>
                      <a:r>
                        <a:rPr kumimoji="1" lang="en-US" altLang="ja-JP" dirty="0" smtClean="0">
                          <a:latin typeface="Times New Roman" pitchFamily="18" charset="0"/>
                          <a:cs typeface="Times New Roman" pitchFamily="18" charset="0"/>
                        </a:rPr>
                        <a:t>Parameter</a:t>
                      </a:r>
                      <a:endParaRPr kumimoji="1" lang="ja-JP" altLang="en-US" dirty="0">
                        <a:latin typeface="Times New Roman" pitchFamily="18" charset="0"/>
                        <a:cs typeface="Times New Roman" pitchFamily="18" charset="0"/>
                      </a:endParaRPr>
                    </a:p>
                  </a:txBody>
                  <a:tcPr marL="36000" marR="36000" marT="36000" marB="36000"/>
                </a:tc>
                <a:tc>
                  <a:txBody>
                    <a:bodyPr/>
                    <a:lstStyle/>
                    <a:p>
                      <a:pPr algn="ctr"/>
                      <a:r>
                        <a:rPr kumimoji="1" lang="en-US" altLang="ja-JP" dirty="0" smtClean="0">
                          <a:latin typeface="Times New Roman" pitchFamily="18" charset="0"/>
                          <a:cs typeface="Times New Roman" pitchFamily="18" charset="0"/>
                        </a:rPr>
                        <a:t>Value</a:t>
                      </a:r>
                      <a:endParaRPr kumimoji="1" lang="ja-JP" altLang="en-US" dirty="0">
                        <a:latin typeface="Times New Roman" pitchFamily="18" charset="0"/>
                        <a:cs typeface="Times New Roman" pitchFamily="18" charset="0"/>
                      </a:endParaRPr>
                    </a:p>
                  </a:txBody>
                  <a:tcPr marL="36000" marR="36000" marT="36000" marB="36000"/>
                </a:tc>
              </a:tr>
              <a:tr h="265772">
                <a:tc>
                  <a:txBody>
                    <a:bodyPr/>
                    <a:lstStyle/>
                    <a:p>
                      <a:r>
                        <a:rPr kumimoji="1" lang="en-US" altLang="ja-JP" dirty="0" smtClean="0">
                          <a:latin typeface="Times New Roman" pitchFamily="18" charset="0"/>
                          <a:cs typeface="Times New Roman" pitchFamily="18" charset="0"/>
                        </a:rPr>
                        <a:t>Frequency channel</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dirty="0" smtClean="0">
                          <a:latin typeface="Times New Roman" pitchFamily="18" charset="0"/>
                          <a:cs typeface="Times New Roman" pitchFamily="18" charset="0"/>
                        </a:rPr>
                        <a:t>Ch2 (</a:t>
                      </a:r>
                      <a:r>
                        <a:rPr kumimoji="1" lang="en-US" altLang="ja-JP" i="1" dirty="0" smtClean="0">
                          <a:latin typeface="Times New Roman" pitchFamily="18" charset="0"/>
                          <a:cs typeface="Times New Roman" pitchFamily="18" charset="0"/>
                        </a:rPr>
                        <a:t>f</a:t>
                      </a:r>
                      <a:r>
                        <a:rPr kumimoji="1" lang="en-US" altLang="ja-JP" baseline="-25000" dirty="0" smtClean="0">
                          <a:latin typeface="Times New Roman" pitchFamily="18" charset="0"/>
                          <a:cs typeface="Times New Roman" pitchFamily="18" charset="0"/>
                        </a:rPr>
                        <a:t>c</a:t>
                      </a:r>
                      <a:r>
                        <a:rPr kumimoji="1" lang="en-US" altLang="ja-JP" dirty="0" smtClean="0">
                          <a:latin typeface="Times New Roman" pitchFamily="18" charset="0"/>
                          <a:cs typeface="Times New Roman" pitchFamily="18" charset="0"/>
                        </a:rPr>
                        <a:t>=60.48 GHz),</a:t>
                      </a:r>
                      <a:endParaRPr kumimoji="1" lang="en-US" altLang="ja-JP" baseline="0" dirty="0" smtClean="0">
                        <a:latin typeface="Times New Roman" pitchFamily="18" charset="0"/>
                        <a:cs typeface="Times New Roman" pitchFamily="18" charset="0"/>
                      </a:endParaRPr>
                    </a:p>
                    <a:p>
                      <a:r>
                        <a:rPr kumimoji="1" lang="en-US" altLang="ja-JP" baseline="0" dirty="0" smtClean="0">
                          <a:latin typeface="Times New Roman" pitchFamily="18" charset="0"/>
                          <a:cs typeface="Times New Roman" pitchFamily="18" charset="0"/>
                        </a:rPr>
                        <a:t>Ch3 (</a:t>
                      </a:r>
                      <a:r>
                        <a:rPr kumimoji="1" lang="en-US" altLang="ja-JP" i="1" dirty="0" smtClean="0">
                          <a:latin typeface="Times New Roman" pitchFamily="18" charset="0"/>
                          <a:cs typeface="Times New Roman" pitchFamily="18" charset="0"/>
                        </a:rPr>
                        <a:t>f</a:t>
                      </a:r>
                      <a:r>
                        <a:rPr kumimoji="1" lang="en-US" altLang="ja-JP" baseline="-25000" dirty="0" smtClean="0">
                          <a:latin typeface="Times New Roman" pitchFamily="18" charset="0"/>
                          <a:cs typeface="Times New Roman" pitchFamily="18" charset="0"/>
                        </a:rPr>
                        <a:t>c</a:t>
                      </a:r>
                      <a:r>
                        <a:rPr kumimoji="1" lang="en-US" altLang="ja-JP" dirty="0" smtClean="0">
                          <a:latin typeface="Times New Roman" pitchFamily="18" charset="0"/>
                          <a:cs typeface="Times New Roman" pitchFamily="18" charset="0"/>
                        </a:rPr>
                        <a:t>=</a:t>
                      </a:r>
                      <a:r>
                        <a:rPr kumimoji="1" lang="en-US" altLang="ja-JP" baseline="0" dirty="0" smtClean="0">
                          <a:latin typeface="Times New Roman" pitchFamily="18" charset="0"/>
                          <a:cs typeface="Times New Roman" pitchFamily="18" charset="0"/>
                        </a:rPr>
                        <a:t>62.64 GHz)</a:t>
                      </a:r>
                      <a:endParaRPr kumimoji="1" lang="ja-JP" altLang="en-US" dirty="0">
                        <a:latin typeface="Times New Roman" pitchFamily="18" charset="0"/>
                        <a:cs typeface="Times New Roman" pitchFamily="18" charset="0"/>
                      </a:endParaRPr>
                    </a:p>
                  </a:txBody>
                  <a:tcPr marL="36000" marR="36000" marT="36000" marB="36000"/>
                </a:tc>
              </a:tr>
              <a:tr h="265772">
                <a:tc>
                  <a:txBody>
                    <a:bodyPr/>
                    <a:lstStyle/>
                    <a:p>
                      <a:r>
                        <a:rPr kumimoji="1" lang="en-US" altLang="ja-JP" sz="1800" dirty="0" smtClean="0">
                          <a:latin typeface="Times New Roman" pitchFamily="18" charset="0"/>
                          <a:ea typeface="ＭＳ ゴシック" pitchFamily="49" charset="-128"/>
                          <a:cs typeface="Times New Roman" pitchFamily="18" charset="0"/>
                        </a:rPr>
                        <a:t>No. of branches</a:t>
                      </a:r>
                      <a:endParaRPr kumimoji="1" lang="en-US" altLang="ja-JP" sz="1800" dirty="0" smtClean="0">
                        <a:latin typeface="Times New Roman" pitchFamily="18" charset="0"/>
                        <a:ea typeface="+mn-ea"/>
                        <a:cs typeface="Times New Roman" pitchFamily="18" charset="0"/>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Times New Roman" pitchFamily="18" charset="0"/>
                          <a:ea typeface="ＭＳ ゴシック" pitchFamily="49" charset="-128"/>
                          <a:cs typeface="Times New Roman" pitchFamily="18" charset="0"/>
                        </a:rPr>
                        <a:t>16 x 16</a:t>
                      </a:r>
                    </a:p>
                  </a:txBody>
                  <a:tcPr marL="36000" marR="36000" marT="36000" marB="36000"/>
                </a:tc>
              </a:tr>
              <a:tr h="265772">
                <a:tc>
                  <a:txBody>
                    <a:bodyPr/>
                    <a:lstStyle/>
                    <a:p>
                      <a:r>
                        <a:rPr kumimoji="1" lang="en-US" altLang="ja-JP" sz="1800" dirty="0" smtClean="0">
                          <a:latin typeface="Times New Roman" pitchFamily="18" charset="0"/>
                          <a:ea typeface="ＭＳ ゴシック" pitchFamily="49" charset="-128"/>
                          <a:cs typeface="Times New Roman" pitchFamily="18" charset="0"/>
                        </a:rPr>
                        <a:t>Transmission distance</a:t>
                      </a:r>
                      <a:endParaRPr kumimoji="1" lang="ja-JP" altLang="en-US" dirty="0">
                        <a:latin typeface="Times New Roman" pitchFamily="18" charset="0"/>
                        <a:cs typeface="Times New Roman" pitchFamily="18" charset="0"/>
                      </a:endParaRP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i="1" dirty="0" smtClean="0">
                          <a:latin typeface="Times New Roman" pitchFamily="18" charset="0"/>
                          <a:ea typeface="ＭＳ ゴシック" pitchFamily="49" charset="-128"/>
                          <a:cs typeface="Times New Roman" pitchFamily="18" charset="0"/>
                        </a:rPr>
                        <a:t>D</a:t>
                      </a:r>
                      <a:r>
                        <a:rPr kumimoji="1" lang="en-US" altLang="ja-JP" sz="1800" dirty="0" smtClean="0">
                          <a:latin typeface="Times New Roman" pitchFamily="18" charset="0"/>
                          <a:ea typeface="ＭＳ ゴシック" pitchFamily="49" charset="-128"/>
                          <a:cs typeface="Times New Roman" pitchFamily="18" charset="0"/>
                        </a:rPr>
                        <a:t> = 10 mm</a:t>
                      </a:r>
                      <a:endParaRPr kumimoji="1" lang="en-US" altLang="ja-JP" sz="1800" i="1" dirty="0" smtClean="0">
                        <a:latin typeface="Times New Roman" pitchFamily="18" charset="0"/>
                        <a:ea typeface="ＭＳ ゴシック" pitchFamily="49" charset="-128"/>
                        <a:cs typeface="Times New Roman" pitchFamily="18" charset="0"/>
                      </a:endParaRPr>
                    </a:p>
                  </a:txBody>
                  <a:tcPr marL="36000" marR="36000" marT="36000" marB="36000"/>
                </a:tc>
              </a:tr>
              <a:tr h="265772">
                <a:tc>
                  <a:txBody>
                    <a:bodyPr/>
                    <a:lstStyle/>
                    <a:p>
                      <a:r>
                        <a:rPr kumimoji="1" lang="en-US" altLang="ja-JP" sz="1800" dirty="0" smtClean="0">
                          <a:latin typeface="Times New Roman" pitchFamily="18" charset="0"/>
                          <a:ea typeface="ＭＳ ゴシック" pitchFamily="49" charset="-128"/>
                          <a:cs typeface="Times New Roman" pitchFamily="18" charset="0"/>
                        </a:rPr>
                        <a:t>Element spacing</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sz="1800" i="1" dirty="0" smtClean="0">
                          <a:latin typeface="Times New Roman" pitchFamily="18" charset="0"/>
                          <a:ea typeface="ＭＳ ゴシック" pitchFamily="49" charset="-128"/>
                          <a:cs typeface="Times New Roman" pitchFamily="18" charset="0"/>
                        </a:rPr>
                        <a:t>d</a:t>
                      </a:r>
                      <a:r>
                        <a:rPr kumimoji="1" lang="en-US" altLang="ja-JP" sz="1800" dirty="0" smtClean="0">
                          <a:latin typeface="Times New Roman" pitchFamily="18" charset="0"/>
                          <a:ea typeface="ＭＳ ゴシック" pitchFamily="49" charset="-128"/>
                          <a:cs typeface="Times New Roman" pitchFamily="18" charset="0"/>
                        </a:rPr>
                        <a:t> = 4.1 mm = 0.82</a:t>
                      </a:r>
                      <a:r>
                        <a:rPr kumimoji="1" lang="ja-JP" altLang="en-US" sz="1800" dirty="0" smtClean="0">
                          <a:latin typeface="Times New Roman" pitchFamily="18" charset="0"/>
                          <a:ea typeface="ＭＳ ゴシック" pitchFamily="49" charset="-128"/>
                          <a:cs typeface="Times New Roman" pitchFamily="18" charset="0"/>
                        </a:rPr>
                        <a:t> </a:t>
                      </a:r>
                      <a:r>
                        <a:rPr kumimoji="1" lang="el-GR" altLang="ja-JP" sz="1800" dirty="0" smtClean="0">
                          <a:latin typeface="Times New Roman" pitchFamily="18" charset="0"/>
                          <a:ea typeface="ＭＳ ゴシック" pitchFamily="49" charset="-128"/>
                          <a:cs typeface="Times New Roman" pitchFamily="18" charset="0"/>
                        </a:rPr>
                        <a:t>λ</a:t>
                      </a:r>
                      <a:r>
                        <a:rPr kumimoji="1" lang="en-US" altLang="ja-JP" sz="1800" baseline="-25000" dirty="0" smtClean="0">
                          <a:latin typeface="Times New Roman" pitchFamily="18" charset="0"/>
                          <a:ea typeface="ＭＳ ゴシック" pitchFamily="49" charset="-128"/>
                          <a:cs typeface="Times New Roman" pitchFamily="18" charset="0"/>
                        </a:rPr>
                        <a:t>0</a:t>
                      </a:r>
                    </a:p>
                    <a:p>
                      <a:r>
                        <a:rPr kumimoji="1" lang="en-US" altLang="ja-JP" sz="1200" dirty="0" smtClean="0">
                          <a:latin typeface="Times New Roman" pitchFamily="18" charset="0"/>
                          <a:cs typeface="Times New Roman" pitchFamily="18" charset="0"/>
                        </a:rPr>
                        <a:t>(Optimized</a:t>
                      </a:r>
                      <a:r>
                        <a:rPr kumimoji="1" lang="en-US" altLang="ja-JP" sz="1200" baseline="0" dirty="0" smtClean="0">
                          <a:latin typeface="Times New Roman" pitchFamily="18" charset="0"/>
                          <a:cs typeface="Times New Roman" pitchFamily="18" charset="0"/>
                        </a:rPr>
                        <a:t> for this transmission distance)</a:t>
                      </a:r>
                      <a:endParaRPr kumimoji="1" lang="ja-JP" altLang="en-US" sz="1200" dirty="0">
                        <a:latin typeface="Times New Roman" pitchFamily="18" charset="0"/>
                        <a:cs typeface="Times New Roman" pitchFamily="18" charset="0"/>
                      </a:endParaRPr>
                    </a:p>
                  </a:txBody>
                  <a:tcPr marL="36000" marR="36000" marT="36000" marB="36000"/>
                </a:tc>
              </a:tr>
              <a:tr h="265772">
                <a:tc>
                  <a:txBody>
                    <a:bodyPr/>
                    <a:lstStyle/>
                    <a:p>
                      <a:r>
                        <a:rPr kumimoji="1" lang="en-US" altLang="ja-JP" sz="1800" dirty="0" smtClean="0">
                          <a:latin typeface="Times New Roman" pitchFamily="18" charset="0"/>
                          <a:ea typeface="ＭＳ ゴシック" pitchFamily="49" charset="-128"/>
                          <a:cs typeface="Times New Roman" pitchFamily="18" charset="0"/>
                        </a:rPr>
                        <a:t>MIMO detection</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sz="1800" dirty="0" smtClean="0">
                          <a:latin typeface="Times New Roman" pitchFamily="18" charset="0"/>
                          <a:ea typeface="ＭＳ ゴシック" pitchFamily="49" charset="-128"/>
                          <a:cs typeface="Times New Roman" pitchFamily="18" charset="0"/>
                        </a:rPr>
                        <a:t>Zero Forcing (ZF)</a:t>
                      </a:r>
                      <a:endParaRPr kumimoji="1" lang="ja-JP" altLang="en-US" dirty="0">
                        <a:latin typeface="Times New Roman" pitchFamily="18" charset="0"/>
                        <a:cs typeface="Times New Roman" pitchFamily="18" charset="0"/>
                      </a:endParaRPr>
                    </a:p>
                  </a:txBody>
                  <a:tcPr marL="36000" marR="36000" marT="36000" marB="36000"/>
                </a:tc>
              </a:tr>
              <a:tr h="313148">
                <a:tc>
                  <a:txBody>
                    <a:bodyPr/>
                    <a:lstStyle/>
                    <a:p>
                      <a:r>
                        <a:rPr kumimoji="1" lang="en-US" altLang="ja-JP" sz="1800" dirty="0" smtClean="0">
                          <a:latin typeface="Times New Roman" pitchFamily="18" charset="0"/>
                          <a:ea typeface="ＭＳ ゴシック" pitchFamily="49" charset="-128"/>
                          <a:cs typeface="Times New Roman" pitchFamily="18" charset="0"/>
                        </a:rPr>
                        <a:t>No.</a:t>
                      </a:r>
                      <a:r>
                        <a:rPr kumimoji="1" lang="en-US" altLang="ja-JP" sz="1800" baseline="0" dirty="0" smtClean="0">
                          <a:latin typeface="Times New Roman" pitchFamily="18" charset="0"/>
                          <a:ea typeface="ＭＳ ゴシック" pitchFamily="49" charset="-128"/>
                          <a:cs typeface="Times New Roman" pitchFamily="18" charset="0"/>
                        </a:rPr>
                        <a:t> </a:t>
                      </a:r>
                      <a:r>
                        <a:rPr kumimoji="1" lang="en-US" altLang="ja-JP" sz="1800" dirty="0" smtClean="0">
                          <a:latin typeface="Times New Roman" pitchFamily="18" charset="0"/>
                          <a:ea typeface="ＭＳ ゴシック" pitchFamily="49" charset="-128"/>
                          <a:cs typeface="Times New Roman" pitchFamily="18" charset="0"/>
                        </a:rPr>
                        <a:t>of data subcarriers</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sz="1800" dirty="0" smtClean="0">
                          <a:latin typeface="Times New Roman" pitchFamily="18" charset="0"/>
                          <a:ea typeface="ＭＳ ゴシック" pitchFamily="49" charset="-128"/>
                          <a:cs typeface="Times New Roman" pitchFamily="18" charset="0"/>
                        </a:rPr>
                        <a:t>336</a:t>
                      </a:r>
                      <a:endParaRPr kumimoji="1" lang="ja-JP" altLang="en-US" dirty="0">
                        <a:latin typeface="Times New Roman" pitchFamily="18" charset="0"/>
                        <a:cs typeface="Times New Roman" pitchFamily="18" charset="0"/>
                      </a:endParaRPr>
                    </a:p>
                  </a:txBody>
                  <a:tcPr marL="36000" marR="36000" marT="36000" marB="36000"/>
                </a:tc>
              </a:tr>
              <a:tr h="265772">
                <a:tc>
                  <a:txBody>
                    <a:bodyPr/>
                    <a:lstStyle/>
                    <a:p>
                      <a:r>
                        <a:rPr kumimoji="1" lang="en-US" altLang="ja-JP" dirty="0" smtClean="0">
                          <a:latin typeface="Times New Roman" pitchFamily="18" charset="0"/>
                          <a:cs typeface="Times New Roman" pitchFamily="18" charset="0"/>
                        </a:rPr>
                        <a:t>Subcarrier</a:t>
                      </a:r>
                      <a:r>
                        <a:rPr kumimoji="1" lang="en-US" altLang="ja-JP" baseline="0" dirty="0" smtClean="0">
                          <a:latin typeface="Times New Roman" pitchFamily="18" charset="0"/>
                          <a:cs typeface="Times New Roman" pitchFamily="18" charset="0"/>
                        </a:rPr>
                        <a:t> spacing</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dirty="0" smtClean="0">
                          <a:latin typeface="Times New Roman" pitchFamily="18" charset="0"/>
                          <a:cs typeface="Times New Roman" pitchFamily="18" charset="0"/>
                        </a:rPr>
                        <a:t>5.15625 MHz</a:t>
                      </a:r>
                      <a:endParaRPr kumimoji="1" lang="ja-JP" altLang="en-US" dirty="0">
                        <a:latin typeface="Times New Roman" pitchFamily="18" charset="0"/>
                        <a:cs typeface="Times New Roman" pitchFamily="18" charset="0"/>
                      </a:endParaRPr>
                    </a:p>
                  </a:txBody>
                  <a:tcPr marL="36000" marR="36000" marT="36000" marB="36000"/>
                </a:tc>
              </a:tr>
              <a:tr h="265772">
                <a:tc>
                  <a:txBody>
                    <a:bodyPr/>
                    <a:lstStyle/>
                    <a:p>
                      <a:r>
                        <a:rPr kumimoji="1" lang="en-US" altLang="ja-JP" dirty="0" smtClean="0">
                          <a:latin typeface="Times New Roman" pitchFamily="18" charset="0"/>
                          <a:cs typeface="Times New Roman" pitchFamily="18" charset="0"/>
                        </a:rPr>
                        <a:t>Modulation</a:t>
                      </a:r>
                      <a:endParaRPr kumimoji="1" lang="ja-JP" altLang="en-US" dirty="0">
                        <a:latin typeface="Times New Roman" pitchFamily="18" charset="0"/>
                        <a:cs typeface="Times New Roman" pitchFamily="18" charset="0"/>
                      </a:endParaRPr>
                    </a:p>
                  </a:txBody>
                  <a:tcPr marL="36000" marR="36000" marT="36000" marB="36000"/>
                </a:tc>
                <a:tc>
                  <a:txBody>
                    <a:bodyPr/>
                    <a:lstStyle/>
                    <a:p>
                      <a:r>
                        <a:rPr kumimoji="1" lang="en-US" altLang="ja-JP" dirty="0" smtClean="0">
                          <a:latin typeface="Times New Roman" pitchFamily="18" charset="0"/>
                          <a:cs typeface="Times New Roman" pitchFamily="18" charset="0"/>
                        </a:rPr>
                        <a:t>QPSK, 16QAM, 64QAM</a:t>
                      </a:r>
                      <a:endParaRPr kumimoji="1" lang="ja-JP" altLang="en-US" dirty="0">
                        <a:latin typeface="Times New Roman" pitchFamily="18" charset="0"/>
                        <a:cs typeface="Times New Roman" pitchFamily="18" charset="0"/>
                      </a:endParaRPr>
                    </a:p>
                  </a:txBody>
                  <a:tcPr marL="36000" marR="36000" marT="36000" marB="36000"/>
                </a:tc>
              </a:tr>
            </a:tbl>
          </a:graphicData>
        </a:graphic>
      </p:graphicFrame>
      <p:sp>
        <p:nvSpPr>
          <p:cNvPr id="149" name="正方形/長方形 18"/>
          <p:cNvSpPr>
            <a:spLocks noChangeArrowheads="1"/>
          </p:cNvSpPr>
          <p:nvPr/>
        </p:nvSpPr>
        <p:spPr bwMode="auto">
          <a:xfrm>
            <a:off x="180307" y="4842302"/>
            <a:ext cx="23342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2100" dirty="0" smtClean="0">
                <a:solidFill>
                  <a:srgbClr val="0000FF"/>
                </a:solidFill>
                <a:ea typeface="ＭＳ Ｐゴシック" pitchFamily="50" charset="-128"/>
                <a:cs typeface="Times New Roman" pitchFamily="18" charset="0"/>
              </a:rPr>
              <a:t>Frequency channels</a:t>
            </a:r>
            <a:endParaRPr kumimoji="0" lang="en-US" altLang="ja-JP" sz="2100" dirty="0">
              <a:solidFill>
                <a:srgbClr val="0000FF"/>
              </a:solidFill>
              <a:ea typeface="ＭＳ Ｐゴシック" pitchFamily="50" charset="-128"/>
              <a:cs typeface="Times New Roman" pitchFamily="18" charset="0"/>
            </a:endParaRPr>
          </a:p>
        </p:txBody>
      </p:sp>
      <p:grpSp>
        <p:nvGrpSpPr>
          <p:cNvPr id="112" name="グループ化 111"/>
          <p:cNvGrpSpPr/>
          <p:nvPr/>
        </p:nvGrpSpPr>
        <p:grpSpPr>
          <a:xfrm>
            <a:off x="4910" y="5349006"/>
            <a:ext cx="4236181" cy="962652"/>
            <a:chOff x="3455529" y="5358330"/>
            <a:chExt cx="5111838" cy="1161641"/>
          </a:xfrm>
        </p:grpSpPr>
        <p:sp>
          <p:nvSpPr>
            <p:cNvPr id="145" name="正方形/長方形 24"/>
            <p:cNvSpPr>
              <a:spLocks noChangeArrowheads="1"/>
            </p:cNvSpPr>
            <p:nvPr/>
          </p:nvSpPr>
          <p:spPr bwMode="auto">
            <a:xfrm>
              <a:off x="7359981" y="6074295"/>
              <a:ext cx="1207386" cy="445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kumimoji="0" lang="en-US" altLang="ja-JP" sz="1800" dirty="0">
                  <a:solidFill>
                    <a:schemeClr val="tx1"/>
                  </a:solidFill>
                  <a:ea typeface="ＭＳ Ｐゴシック" pitchFamily="50" charset="-128"/>
                  <a:cs typeface="Times New Roman" pitchFamily="18" charset="0"/>
                </a:rPr>
                <a:t>66 </a:t>
              </a:r>
              <a:r>
                <a:rPr kumimoji="0" lang="en-US" altLang="ja-JP" sz="1800" dirty="0" smtClean="0">
                  <a:solidFill>
                    <a:schemeClr val="tx1"/>
                  </a:solidFill>
                  <a:ea typeface="ＭＳ Ｐゴシック" pitchFamily="50" charset="-128"/>
                  <a:cs typeface="Times New Roman" pitchFamily="18" charset="0"/>
                </a:rPr>
                <a:t>GHz</a:t>
              </a:r>
              <a:endParaRPr kumimoji="0" lang="ja-JP" altLang="en-US" sz="1800" dirty="0">
                <a:solidFill>
                  <a:schemeClr val="tx1"/>
                </a:solidFill>
                <a:ea typeface="ＭＳ Ｐゴシック" pitchFamily="50" charset="-128"/>
                <a:cs typeface="Times New Roman" pitchFamily="18" charset="0"/>
              </a:endParaRPr>
            </a:p>
          </p:txBody>
        </p:sp>
        <p:sp>
          <p:nvSpPr>
            <p:cNvPr id="147" name="正方形/長方形 47"/>
            <p:cNvSpPr>
              <a:spLocks noChangeArrowheads="1"/>
            </p:cNvSpPr>
            <p:nvPr/>
          </p:nvSpPr>
          <p:spPr bwMode="auto">
            <a:xfrm>
              <a:off x="3455529" y="6074295"/>
              <a:ext cx="1207386" cy="445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kumimoji="0" lang="en-US" altLang="ja-JP" sz="1800" dirty="0">
                  <a:solidFill>
                    <a:schemeClr val="tx1"/>
                  </a:solidFill>
                  <a:ea typeface="ＭＳ Ｐゴシック" pitchFamily="50" charset="-128"/>
                  <a:cs typeface="Times New Roman" pitchFamily="18" charset="0"/>
                </a:rPr>
                <a:t>57 </a:t>
              </a:r>
              <a:r>
                <a:rPr kumimoji="0" lang="en-US" altLang="ja-JP" sz="1800" dirty="0" smtClean="0">
                  <a:solidFill>
                    <a:schemeClr val="tx1"/>
                  </a:solidFill>
                  <a:ea typeface="ＭＳ Ｐゴシック" pitchFamily="50" charset="-128"/>
                  <a:cs typeface="Times New Roman" pitchFamily="18" charset="0"/>
                </a:rPr>
                <a:t>GHz</a:t>
              </a:r>
              <a:endParaRPr kumimoji="0" lang="ja-JP" altLang="en-US" sz="1800" dirty="0">
                <a:solidFill>
                  <a:schemeClr val="tx1"/>
                </a:solidFill>
                <a:ea typeface="ＭＳ Ｐゴシック" pitchFamily="50" charset="-128"/>
                <a:cs typeface="Times New Roman" pitchFamily="18" charset="0"/>
              </a:endParaRPr>
            </a:p>
          </p:txBody>
        </p:sp>
        <p:grpSp>
          <p:nvGrpSpPr>
            <p:cNvPr id="150" name="グループ化 67"/>
            <p:cNvGrpSpPr>
              <a:grpSpLocks/>
            </p:cNvGrpSpPr>
            <p:nvPr/>
          </p:nvGrpSpPr>
          <p:grpSpPr bwMode="auto">
            <a:xfrm>
              <a:off x="4119283" y="5358330"/>
              <a:ext cx="3701562" cy="715962"/>
              <a:chOff x="1781175" y="4972050"/>
              <a:chExt cx="5238750" cy="1323975"/>
            </a:xfrm>
          </p:grpSpPr>
          <p:sp>
            <p:nvSpPr>
              <p:cNvPr id="151" name="台形 150"/>
              <p:cNvSpPr/>
              <p:nvPr/>
            </p:nvSpPr>
            <p:spPr>
              <a:xfrm>
                <a:off x="1781175" y="4972050"/>
                <a:ext cx="1304502" cy="1323975"/>
              </a:xfrm>
              <a:prstGeom prst="trapezoid">
                <a:avLst/>
              </a:prstGeom>
              <a:solidFill>
                <a:schemeClr val="bg1">
                  <a:lumMod val="95000"/>
                </a:schemeClr>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a:defRPr/>
                </a:pPr>
                <a:r>
                  <a:rPr kumimoji="0" lang="en-US" altLang="ja-JP" sz="1800" dirty="0" smtClean="0">
                    <a:solidFill>
                      <a:schemeClr val="tx1"/>
                    </a:solidFill>
                    <a:latin typeface="Times New Roman" pitchFamily="18" charset="0"/>
                    <a:cs typeface="Times New Roman" pitchFamily="18" charset="0"/>
                  </a:rPr>
                  <a:t>Ch1</a:t>
                </a:r>
                <a:endParaRPr kumimoji="0" lang="ja-JP" altLang="en-US" sz="1800" baseline="30000" dirty="0">
                  <a:solidFill>
                    <a:schemeClr val="tx1"/>
                  </a:solidFill>
                  <a:latin typeface="Times New Roman" pitchFamily="18" charset="0"/>
                  <a:cs typeface="Times New Roman" pitchFamily="18" charset="0"/>
                </a:endParaRPr>
              </a:p>
            </p:txBody>
          </p:sp>
          <p:sp>
            <p:nvSpPr>
              <p:cNvPr id="152" name="台形 151"/>
              <p:cNvSpPr/>
              <p:nvPr/>
            </p:nvSpPr>
            <p:spPr>
              <a:xfrm>
                <a:off x="3091899" y="4972050"/>
                <a:ext cx="1304502" cy="1323975"/>
              </a:xfrm>
              <a:prstGeom prst="trapezoid">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sz="1800" dirty="0" smtClean="0">
                    <a:solidFill>
                      <a:schemeClr val="tx1"/>
                    </a:solidFill>
                    <a:latin typeface="Times New Roman" pitchFamily="18" charset="0"/>
                    <a:cs typeface="Times New Roman" pitchFamily="18" charset="0"/>
                  </a:rPr>
                  <a:t>Ch2</a:t>
                </a:r>
                <a:endParaRPr kumimoji="0" lang="ja-JP" altLang="en-US" sz="1800" dirty="0">
                  <a:solidFill>
                    <a:schemeClr val="tx1"/>
                  </a:solidFill>
                  <a:latin typeface="Times New Roman" pitchFamily="18" charset="0"/>
                  <a:cs typeface="Times New Roman" pitchFamily="18" charset="0"/>
                </a:endParaRPr>
              </a:p>
            </p:txBody>
          </p:sp>
          <p:sp>
            <p:nvSpPr>
              <p:cNvPr id="153" name="台形 152"/>
              <p:cNvSpPr/>
              <p:nvPr/>
            </p:nvSpPr>
            <p:spPr>
              <a:xfrm>
                <a:off x="4404697" y="4972050"/>
                <a:ext cx="1304503" cy="1323975"/>
              </a:xfrm>
              <a:prstGeom prst="trapezoid">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sz="1800" dirty="0" smtClean="0">
                    <a:solidFill>
                      <a:schemeClr val="tx1"/>
                    </a:solidFill>
                    <a:latin typeface="Times New Roman" pitchFamily="18" charset="0"/>
                    <a:cs typeface="Times New Roman" pitchFamily="18" charset="0"/>
                  </a:rPr>
                  <a:t>Ch3</a:t>
                </a:r>
                <a:endParaRPr kumimoji="0" lang="ja-JP" altLang="en-US" sz="1800" dirty="0">
                  <a:solidFill>
                    <a:schemeClr val="tx1"/>
                  </a:solidFill>
                  <a:latin typeface="Times New Roman" pitchFamily="18" charset="0"/>
                  <a:cs typeface="Times New Roman" pitchFamily="18" charset="0"/>
                </a:endParaRPr>
              </a:p>
            </p:txBody>
          </p:sp>
          <p:sp>
            <p:nvSpPr>
              <p:cNvPr id="154" name="台形 153"/>
              <p:cNvSpPr/>
              <p:nvPr/>
            </p:nvSpPr>
            <p:spPr>
              <a:xfrm>
                <a:off x="5715422" y="4972050"/>
                <a:ext cx="1304503" cy="1323975"/>
              </a:xfrm>
              <a:prstGeom prst="trapezoid">
                <a:avLst/>
              </a:prstGeom>
              <a:solidFill>
                <a:schemeClr val="bg1">
                  <a:lumMod val="95000"/>
                </a:schemeClr>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sz="1800" dirty="0" smtClean="0">
                    <a:solidFill>
                      <a:schemeClr val="tx1"/>
                    </a:solidFill>
                    <a:latin typeface="Times New Roman" pitchFamily="18" charset="0"/>
                    <a:cs typeface="Times New Roman" pitchFamily="18" charset="0"/>
                  </a:rPr>
                  <a:t>Ch4</a:t>
                </a:r>
                <a:endParaRPr kumimoji="0" lang="ja-JP" altLang="en-US" sz="1800" dirty="0">
                  <a:solidFill>
                    <a:schemeClr val="tx1"/>
                  </a:solidFill>
                  <a:latin typeface="Times New Roman" pitchFamily="18" charset="0"/>
                  <a:cs typeface="Times New Roman" pitchFamily="18" charset="0"/>
                </a:endParaRPr>
              </a:p>
            </p:txBody>
          </p:sp>
        </p:grpSp>
        <p:sp>
          <p:nvSpPr>
            <p:cNvPr id="156" name="正方形/長方形 24"/>
            <p:cNvSpPr>
              <a:spLocks noChangeArrowheads="1"/>
            </p:cNvSpPr>
            <p:nvPr/>
          </p:nvSpPr>
          <p:spPr bwMode="auto">
            <a:xfrm>
              <a:off x="5154249" y="6019800"/>
              <a:ext cx="7040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800" dirty="0">
                  <a:ea typeface="ＭＳ Ｐゴシック" pitchFamily="50" charset="-128"/>
                  <a:cs typeface="Times New Roman" pitchFamily="18" charset="0"/>
                </a:rPr>
                <a:t>60.48</a:t>
              </a:r>
              <a:endParaRPr kumimoji="0" lang="ja-JP" altLang="en-US" sz="1800" dirty="0">
                <a:solidFill>
                  <a:schemeClr val="tx1"/>
                </a:solidFill>
                <a:ea typeface="ＭＳ Ｐゴシック" pitchFamily="50" charset="-128"/>
                <a:cs typeface="Times New Roman" pitchFamily="18" charset="0"/>
              </a:endParaRPr>
            </a:p>
          </p:txBody>
        </p:sp>
        <p:sp>
          <p:nvSpPr>
            <p:cNvPr id="157" name="正方形/長方形 24"/>
            <p:cNvSpPr>
              <a:spLocks noChangeArrowheads="1"/>
            </p:cNvSpPr>
            <p:nvPr/>
          </p:nvSpPr>
          <p:spPr bwMode="auto">
            <a:xfrm>
              <a:off x="6096000" y="6035676"/>
              <a:ext cx="7040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800" dirty="0">
                  <a:ea typeface="ＭＳ Ｐゴシック" pitchFamily="50" charset="-128"/>
                  <a:cs typeface="Times New Roman" pitchFamily="18" charset="0"/>
                </a:rPr>
                <a:t>62.64</a:t>
              </a:r>
              <a:endParaRPr kumimoji="0" lang="ja-JP" altLang="en-US" sz="1800" dirty="0">
                <a:solidFill>
                  <a:schemeClr val="tx1"/>
                </a:solidFill>
                <a:ea typeface="ＭＳ Ｐゴシック" pitchFamily="50" charset="-128"/>
                <a:cs typeface="Times New Roman" pitchFamily="18" charset="0"/>
              </a:endParaRPr>
            </a:p>
          </p:txBody>
        </p:sp>
        <p:cxnSp>
          <p:nvCxnSpPr>
            <p:cNvPr id="148" name="直線矢印コネクタ 147"/>
            <p:cNvCxnSpPr/>
            <p:nvPr/>
          </p:nvCxnSpPr>
          <p:spPr>
            <a:xfrm flipV="1">
              <a:off x="3807156" y="6074292"/>
              <a:ext cx="4319954"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09" name="正方形/長方形 108"/>
          <p:cNvSpPr/>
          <p:nvPr/>
        </p:nvSpPr>
        <p:spPr>
          <a:xfrm>
            <a:off x="381000" y="3694132"/>
            <a:ext cx="989500" cy="461665"/>
          </a:xfrm>
          <a:prstGeom prst="rect">
            <a:avLst/>
          </a:prstGeom>
        </p:spPr>
        <p:txBody>
          <a:bodyPr wrap="square">
            <a:spAutoFit/>
          </a:bodyPr>
          <a:lstStyle/>
          <a:p>
            <a:pPr lvl="0"/>
            <a:r>
              <a:rPr kumimoji="1" lang="en-US" altLang="ja-JP" dirty="0" err="1" smtClean="0">
                <a:solidFill>
                  <a:srgbClr val="000000"/>
                </a:solidFill>
              </a:rPr>
              <a:t>Microstrip</a:t>
            </a:r>
            <a:r>
              <a:rPr kumimoji="1" lang="en-US" altLang="ja-JP" dirty="0" smtClean="0">
                <a:solidFill>
                  <a:srgbClr val="000000"/>
                </a:solidFill>
              </a:rPr>
              <a:t> antenna</a:t>
            </a:r>
            <a:endParaRPr kumimoji="1" lang="ja-JP" altLang="en-US" dirty="0">
              <a:solidFill>
                <a:srgbClr val="000000"/>
              </a:solidFill>
            </a:endParaRPr>
          </a:p>
        </p:txBody>
      </p:sp>
      <p:cxnSp>
        <p:nvCxnSpPr>
          <p:cNvPr id="111" name="直線矢印コネクタ 110"/>
          <p:cNvCxnSpPr/>
          <p:nvPr/>
        </p:nvCxnSpPr>
        <p:spPr bwMode="auto">
          <a:xfrm flipV="1">
            <a:off x="1100783" y="3438853"/>
            <a:ext cx="443068" cy="400646"/>
          </a:xfrm>
          <a:prstGeom prst="straightConnector1">
            <a:avLst/>
          </a:prstGeom>
          <a:solidFill>
            <a:schemeClr val="accent1"/>
          </a:solidFill>
          <a:ln w="19050" cap="sq" cmpd="sng" algn="ctr">
            <a:solidFill>
              <a:schemeClr val="tx1"/>
            </a:solidFill>
            <a:prstDash val="solid"/>
            <a:miter lim="800000"/>
            <a:headEnd type="none" w="sm" len="sm"/>
            <a:tailEnd type="stealth"/>
          </a:ln>
          <a:effectLst/>
        </p:spPr>
      </p:cxnSp>
      <p:sp>
        <p:nvSpPr>
          <p:cNvPr id="159" name="テキスト ボックス 158"/>
          <p:cNvSpPr txBox="1"/>
          <p:nvPr/>
        </p:nvSpPr>
        <p:spPr>
          <a:xfrm rot="1340746">
            <a:off x="1482353" y="2800377"/>
            <a:ext cx="774571" cy="369332"/>
          </a:xfrm>
          <a:prstGeom prst="rect">
            <a:avLst/>
          </a:prstGeom>
          <a:noFill/>
        </p:spPr>
        <p:txBody>
          <a:bodyPr wrap="none" rtlCol="0">
            <a:spAutoFit/>
          </a:bodyPr>
          <a:lstStyle/>
          <a:p>
            <a:r>
              <a:rPr kumimoji="1" lang="en-US" altLang="ja-JP" sz="1800" dirty="0" smtClean="0">
                <a:solidFill>
                  <a:srgbClr val="FF3399"/>
                </a:solidFill>
              </a:rPr>
              <a:t>23mm</a:t>
            </a:r>
            <a:endParaRPr kumimoji="1" lang="ja-JP" altLang="en-US" sz="1800" dirty="0">
              <a:solidFill>
                <a:srgbClr val="FF3399"/>
              </a:solidFill>
            </a:endParaRPr>
          </a:p>
        </p:txBody>
      </p:sp>
      <p:sp>
        <p:nvSpPr>
          <p:cNvPr id="160"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46493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15</a:t>
            </a:fld>
            <a:endParaRPr lang="en-US" altLang="zh-CN"/>
          </a:p>
        </p:txBody>
      </p:sp>
      <p:sp>
        <p:nvSpPr>
          <p:cNvPr id="3" name="フッター プレースホルダー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sp>
        <p:nvSpPr>
          <p:cNvPr id="4" name="正方形/長方形 3"/>
          <p:cNvSpPr/>
          <p:nvPr/>
        </p:nvSpPr>
        <p:spPr>
          <a:xfrm>
            <a:off x="252702" y="5520123"/>
            <a:ext cx="8662698" cy="830997"/>
          </a:xfrm>
          <a:prstGeom prst="rect">
            <a:avLst/>
          </a:prstGeom>
          <a:solidFill>
            <a:srgbClr val="FFFF00"/>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lvl="1" eaLnBrk="0" hangingPunct="0">
              <a:defRPr/>
            </a:pPr>
            <a:r>
              <a:rPr lang="en-US" altLang="ja-JP" sz="2400" dirty="0">
                <a:latin typeface="Times New Roman" pitchFamily="18" charset="0"/>
                <a:cs typeface="Times New Roman" pitchFamily="18" charset="0"/>
              </a:rPr>
              <a:t>O</a:t>
            </a:r>
            <a:r>
              <a:rPr lang="en-US" altLang="ja-JP" sz="2400" dirty="0" smtClean="0">
                <a:latin typeface="Times New Roman" pitchFamily="18" charset="0"/>
                <a:cs typeface="Times New Roman" pitchFamily="18" charset="0"/>
              </a:rPr>
              <a:t>ver </a:t>
            </a:r>
            <a:r>
              <a:rPr lang="en-US" altLang="ja-JP" sz="2400" dirty="0" smtClean="0">
                <a:solidFill>
                  <a:srgbClr val="FF0000"/>
                </a:solidFill>
                <a:latin typeface="Times New Roman" pitchFamily="18" charset="0"/>
                <a:cs typeface="Times New Roman" pitchFamily="18" charset="0"/>
              </a:rPr>
              <a:t>100 </a:t>
            </a:r>
            <a:r>
              <a:rPr lang="en-US" altLang="ja-JP" sz="2400" dirty="0" err="1">
                <a:solidFill>
                  <a:srgbClr val="FF0000"/>
                </a:solidFill>
                <a:latin typeface="Times New Roman" pitchFamily="18" charset="0"/>
                <a:cs typeface="Times New Roman" pitchFamily="18" charset="0"/>
              </a:rPr>
              <a:t>Gbit</a:t>
            </a:r>
            <a:r>
              <a:rPr lang="en-US" altLang="ja-JP" sz="2400" dirty="0">
                <a:solidFill>
                  <a:srgbClr val="FF0000"/>
                </a:solidFill>
                <a:latin typeface="Times New Roman" pitchFamily="18" charset="0"/>
                <a:cs typeface="Times New Roman" pitchFamily="18" charset="0"/>
              </a:rPr>
              <a:t>/s is attainable </a:t>
            </a:r>
            <a:r>
              <a:rPr lang="en-US" altLang="ja-JP" sz="2400" dirty="0" smtClean="0">
                <a:solidFill>
                  <a:srgbClr val="FF0000"/>
                </a:solidFill>
                <a:latin typeface="Times New Roman" pitchFamily="18" charset="0"/>
                <a:cs typeface="Times New Roman" pitchFamily="18" charset="0"/>
              </a:rPr>
              <a:t>with 16x16 MIMO </a:t>
            </a:r>
            <a:r>
              <a:rPr lang="en-US" altLang="ja-JP" sz="2400" dirty="0" smtClean="0">
                <a:latin typeface="Times New Roman" pitchFamily="18" charset="0"/>
                <a:cs typeface="Times New Roman" pitchFamily="18" charset="0"/>
              </a:rPr>
              <a:t>using </a:t>
            </a:r>
            <a:r>
              <a:rPr lang="en-US" altLang="ja-JP" sz="2400" dirty="0">
                <a:latin typeface="Times New Roman" pitchFamily="18" charset="0"/>
                <a:cs typeface="Times New Roman" pitchFamily="18" charset="0"/>
              </a:rPr>
              <a:t>small (</a:t>
            </a:r>
            <a:r>
              <a:rPr lang="en-US" altLang="ja-JP" sz="2400" dirty="0" smtClean="0">
                <a:latin typeface="Times New Roman" pitchFamily="18" charset="0"/>
                <a:cs typeface="Times New Roman" pitchFamily="18" charset="0"/>
              </a:rPr>
              <a:t>23 </a:t>
            </a:r>
            <a:r>
              <a:rPr lang="en-US" altLang="ja-JP" sz="2400" dirty="0">
                <a:latin typeface="Times New Roman" pitchFamily="18" charset="0"/>
                <a:cs typeface="Times New Roman" pitchFamily="18" charset="0"/>
              </a:rPr>
              <a:t>mm x </a:t>
            </a:r>
            <a:r>
              <a:rPr lang="en-US" altLang="ja-JP" sz="2400" dirty="0" smtClean="0">
                <a:latin typeface="Times New Roman" pitchFamily="18" charset="0"/>
                <a:cs typeface="Times New Roman" pitchFamily="18" charset="0"/>
              </a:rPr>
              <a:t>23 </a:t>
            </a:r>
            <a:r>
              <a:rPr lang="en-US" altLang="ja-JP" sz="2400" dirty="0">
                <a:latin typeface="Times New Roman" pitchFamily="18" charset="0"/>
                <a:cs typeface="Times New Roman" pitchFamily="18" charset="0"/>
              </a:rPr>
              <a:t>mm) antenna arrays that can be installed on portable devices</a:t>
            </a:r>
            <a:r>
              <a:rPr lang="en-US" altLang="ja-JP" sz="2400" dirty="0" smtClean="0">
                <a:latin typeface="Times New Roman" pitchFamily="18" charset="0"/>
                <a:cs typeface="Times New Roman" pitchFamily="18" charset="0"/>
              </a:rPr>
              <a:t>.</a:t>
            </a:r>
          </a:p>
        </p:txBody>
      </p:sp>
      <p:sp>
        <p:nvSpPr>
          <p:cNvPr id="8" name="テキスト ボックス 7"/>
          <p:cNvSpPr txBox="1"/>
          <p:nvPr/>
        </p:nvSpPr>
        <p:spPr>
          <a:xfrm>
            <a:off x="152400" y="762000"/>
            <a:ext cx="8763000" cy="646331"/>
          </a:xfrm>
          <a:prstGeom prst="rect">
            <a:avLst/>
          </a:prstGeom>
          <a:noFill/>
        </p:spPr>
        <p:txBody>
          <a:bodyPr wrap="square" rtlCol="0">
            <a:spAutoFit/>
          </a:bodyPr>
          <a:lstStyle/>
          <a:p>
            <a:pPr algn="ctr"/>
            <a:r>
              <a:rPr kumimoji="1" lang="en-US" altLang="ja-JP" sz="3600" dirty="0" smtClean="0"/>
              <a:t>100 </a:t>
            </a:r>
            <a:r>
              <a:rPr kumimoji="1" lang="en-US" altLang="ja-JP" sz="3600" dirty="0" err="1" smtClean="0"/>
              <a:t>Gbit</a:t>
            </a:r>
            <a:r>
              <a:rPr kumimoji="1" lang="en-US" altLang="ja-JP" sz="3600" dirty="0" smtClean="0"/>
              <a:t>/s performance estimation</a:t>
            </a:r>
            <a:endParaRPr kumimoji="1" lang="ja-JP" altLang="en-US" sz="3600" dirty="0"/>
          </a:p>
        </p:txBody>
      </p:sp>
      <p:sp>
        <p:nvSpPr>
          <p:cNvPr id="22" name="正方形/長方形 18"/>
          <p:cNvSpPr>
            <a:spLocks noChangeArrowheads="1"/>
          </p:cNvSpPr>
          <p:nvPr/>
        </p:nvSpPr>
        <p:spPr bwMode="auto">
          <a:xfrm>
            <a:off x="4414282" y="4258353"/>
            <a:ext cx="413767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2100" dirty="0" smtClean="0">
                <a:solidFill>
                  <a:srgbClr val="0000FF"/>
                </a:solidFill>
                <a:ea typeface="ＭＳ Ｐゴシック" pitchFamily="50" charset="-128"/>
                <a:cs typeface="Times New Roman" pitchFamily="18" charset="0"/>
              </a:rPr>
              <a:t>Frequency channels in 60-GHz band</a:t>
            </a:r>
            <a:endParaRPr kumimoji="0" lang="en-US" altLang="ja-JP" sz="2100" dirty="0">
              <a:solidFill>
                <a:srgbClr val="0000FF"/>
              </a:solidFill>
              <a:ea typeface="ＭＳ Ｐゴシック" pitchFamily="50" charset="-128"/>
              <a:cs typeface="Times New Roman" pitchFamily="18" charset="0"/>
            </a:endParaRPr>
          </a:p>
        </p:txBody>
      </p:sp>
      <p:grpSp>
        <p:nvGrpSpPr>
          <p:cNvPr id="23" name="グループ化 22"/>
          <p:cNvGrpSpPr/>
          <p:nvPr/>
        </p:nvGrpSpPr>
        <p:grpSpPr>
          <a:xfrm>
            <a:off x="4852672" y="4673851"/>
            <a:ext cx="3054655" cy="785096"/>
            <a:chOff x="3807156" y="5358330"/>
            <a:chExt cx="4458368" cy="1145874"/>
          </a:xfrm>
        </p:grpSpPr>
        <p:grpSp>
          <p:nvGrpSpPr>
            <p:cNvPr id="26" name="グループ化 67"/>
            <p:cNvGrpSpPr>
              <a:grpSpLocks/>
            </p:cNvGrpSpPr>
            <p:nvPr/>
          </p:nvGrpSpPr>
          <p:grpSpPr bwMode="auto">
            <a:xfrm>
              <a:off x="4119283" y="5358330"/>
              <a:ext cx="3701562" cy="715962"/>
              <a:chOff x="1781175" y="4972050"/>
              <a:chExt cx="5238750" cy="1323975"/>
            </a:xfrm>
          </p:grpSpPr>
          <p:sp>
            <p:nvSpPr>
              <p:cNvPr id="30" name="台形 29"/>
              <p:cNvSpPr/>
              <p:nvPr/>
            </p:nvSpPr>
            <p:spPr>
              <a:xfrm>
                <a:off x="1781175" y="4972050"/>
                <a:ext cx="1304502" cy="1323975"/>
              </a:xfrm>
              <a:prstGeom prst="trapezoid">
                <a:avLst/>
              </a:prstGeom>
              <a:solidFill>
                <a:schemeClr val="bg1">
                  <a:lumMod val="95000"/>
                </a:schemeClr>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a:defRPr/>
                </a:pPr>
                <a:r>
                  <a:rPr kumimoji="0" lang="en-US" altLang="ja-JP" dirty="0" smtClean="0">
                    <a:solidFill>
                      <a:schemeClr val="bg1">
                        <a:lumMod val="50000"/>
                      </a:schemeClr>
                    </a:solidFill>
                    <a:latin typeface="Times New Roman" pitchFamily="18" charset="0"/>
                    <a:cs typeface="Times New Roman" pitchFamily="18" charset="0"/>
                  </a:rPr>
                  <a:t>Ch1</a:t>
                </a:r>
                <a:endParaRPr kumimoji="0" lang="ja-JP" altLang="en-US" baseline="30000" dirty="0">
                  <a:solidFill>
                    <a:schemeClr val="bg1">
                      <a:lumMod val="50000"/>
                    </a:schemeClr>
                  </a:solidFill>
                  <a:latin typeface="Times New Roman" pitchFamily="18" charset="0"/>
                  <a:cs typeface="Times New Roman" pitchFamily="18" charset="0"/>
                </a:endParaRPr>
              </a:p>
            </p:txBody>
          </p:sp>
          <p:sp>
            <p:nvSpPr>
              <p:cNvPr id="31" name="台形 30"/>
              <p:cNvSpPr/>
              <p:nvPr/>
            </p:nvSpPr>
            <p:spPr>
              <a:xfrm>
                <a:off x="3091899" y="4972050"/>
                <a:ext cx="1304502" cy="1323975"/>
              </a:xfrm>
              <a:prstGeom prst="trapezoid">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dirty="0" smtClean="0">
                    <a:solidFill>
                      <a:schemeClr val="tx1"/>
                    </a:solidFill>
                    <a:latin typeface="Times New Roman" pitchFamily="18" charset="0"/>
                    <a:cs typeface="Times New Roman" pitchFamily="18" charset="0"/>
                  </a:rPr>
                  <a:t>Ch2</a:t>
                </a:r>
                <a:endParaRPr kumimoji="0" lang="ja-JP" altLang="en-US" dirty="0">
                  <a:solidFill>
                    <a:schemeClr val="tx1"/>
                  </a:solidFill>
                  <a:latin typeface="Times New Roman" pitchFamily="18" charset="0"/>
                  <a:cs typeface="Times New Roman" pitchFamily="18" charset="0"/>
                </a:endParaRPr>
              </a:p>
            </p:txBody>
          </p:sp>
          <p:sp>
            <p:nvSpPr>
              <p:cNvPr id="32" name="台形 31"/>
              <p:cNvSpPr/>
              <p:nvPr/>
            </p:nvSpPr>
            <p:spPr>
              <a:xfrm>
                <a:off x="4404697" y="4972050"/>
                <a:ext cx="1304503" cy="1323975"/>
              </a:xfrm>
              <a:prstGeom prst="trapezoid">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dirty="0" smtClean="0">
                    <a:solidFill>
                      <a:schemeClr val="tx1"/>
                    </a:solidFill>
                    <a:latin typeface="Times New Roman" pitchFamily="18" charset="0"/>
                    <a:cs typeface="Times New Roman" pitchFamily="18" charset="0"/>
                  </a:rPr>
                  <a:t>Ch3</a:t>
                </a:r>
                <a:endParaRPr kumimoji="0" lang="ja-JP" altLang="en-US" dirty="0">
                  <a:solidFill>
                    <a:schemeClr val="tx1"/>
                  </a:solidFill>
                  <a:latin typeface="Times New Roman" pitchFamily="18" charset="0"/>
                  <a:cs typeface="Times New Roman" pitchFamily="18" charset="0"/>
                </a:endParaRPr>
              </a:p>
            </p:txBody>
          </p:sp>
          <p:sp>
            <p:nvSpPr>
              <p:cNvPr id="33" name="台形 32"/>
              <p:cNvSpPr/>
              <p:nvPr/>
            </p:nvSpPr>
            <p:spPr>
              <a:xfrm>
                <a:off x="5715422" y="4972050"/>
                <a:ext cx="1304503" cy="1323975"/>
              </a:xfrm>
              <a:prstGeom prst="trapezoid">
                <a:avLst/>
              </a:prstGeom>
              <a:solidFill>
                <a:schemeClr val="bg1">
                  <a:lumMod val="95000"/>
                </a:schemeClr>
              </a:solidFill>
              <a:ln w="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lgn="ctr" fontAlgn="auto">
                  <a:spcBef>
                    <a:spcPts val="0"/>
                  </a:spcBef>
                  <a:spcAft>
                    <a:spcPts val="0"/>
                  </a:spcAft>
                  <a:defRPr/>
                </a:pPr>
                <a:r>
                  <a:rPr kumimoji="0" lang="en-US" altLang="ja-JP" dirty="0" smtClean="0">
                    <a:solidFill>
                      <a:schemeClr val="bg1">
                        <a:lumMod val="50000"/>
                      </a:schemeClr>
                    </a:solidFill>
                    <a:latin typeface="Times New Roman" pitchFamily="18" charset="0"/>
                    <a:cs typeface="Times New Roman" pitchFamily="18" charset="0"/>
                  </a:rPr>
                  <a:t>Ch4</a:t>
                </a:r>
                <a:endParaRPr kumimoji="0" lang="ja-JP" altLang="en-US" dirty="0">
                  <a:solidFill>
                    <a:schemeClr val="bg1">
                      <a:lumMod val="50000"/>
                    </a:schemeClr>
                  </a:solidFill>
                  <a:latin typeface="Times New Roman" pitchFamily="18" charset="0"/>
                  <a:cs typeface="Times New Roman" pitchFamily="18" charset="0"/>
                </a:endParaRPr>
              </a:p>
            </p:txBody>
          </p:sp>
        </p:grpSp>
        <p:sp>
          <p:nvSpPr>
            <p:cNvPr id="27" name="正方形/長方形 24"/>
            <p:cNvSpPr>
              <a:spLocks noChangeArrowheads="1"/>
            </p:cNvSpPr>
            <p:nvPr/>
          </p:nvSpPr>
          <p:spPr bwMode="auto">
            <a:xfrm>
              <a:off x="5154249" y="6019800"/>
              <a:ext cx="732556" cy="382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dirty="0">
                  <a:ea typeface="ＭＳ Ｐゴシック" pitchFamily="50" charset="-128"/>
                  <a:cs typeface="Times New Roman" pitchFamily="18" charset="0"/>
                </a:rPr>
                <a:t>60.48</a:t>
              </a:r>
              <a:endParaRPr kumimoji="0" lang="ja-JP" altLang="en-US" dirty="0">
                <a:solidFill>
                  <a:schemeClr val="tx1"/>
                </a:solidFill>
                <a:ea typeface="ＭＳ Ｐゴシック" pitchFamily="50" charset="-128"/>
                <a:cs typeface="Times New Roman" pitchFamily="18" charset="0"/>
              </a:endParaRPr>
            </a:p>
          </p:txBody>
        </p:sp>
        <p:sp>
          <p:nvSpPr>
            <p:cNvPr id="28" name="正方形/長方形 24"/>
            <p:cNvSpPr>
              <a:spLocks noChangeArrowheads="1"/>
            </p:cNvSpPr>
            <p:nvPr/>
          </p:nvSpPr>
          <p:spPr bwMode="auto">
            <a:xfrm>
              <a:off x="6096000" y="6035676"/>
              <a:ext cx="732556" cy="382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dirty="0">
                  <a:ea typeface="ＭＳ Ｐゴシック" pitchFamily="50" charset="-128"/>
                  <a:cs typeface="Times New Roman" pitchFamily="18" charset="0"/>
                </a:rPr>
                <a:t>62.64</a:t>
              </a:r>
              <a:endParaRPr kumimoji="0" lang="ja-JP" altLang="en-US" dirty="0">
                <a:solidFill>
                  <a:schemeClr val="tx1"/>
                </a:solidFill>
                <a:ea typeface="ＭＳ Ｐゴシック" pitchFamily="50" charset="-128"/>
                <a:cs typeface="Times New Roman" pitchFamily="18" charset="0"/>
              </a:endParaRPr>
            </a:p>
          </p:txBody>
        </p:sp>
        <p:cxnSp>
          <p:nvCxnSpPr>
            <p:cNvPr id="29" name="直線矢印コネクタ 28"/>
            <p:cNvCxnSpPr/>
            <p:nvPr/>
          </p:nvCxnSpPr>
          <p:spPr>
            <a:xfrm flipV="1">
              <a:off x="3807156" y="6074292"/>
              <a:ext cx="4319954"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正方形/長方形 24"/>
            <p:cNvSpPr>
              <a:spLocks noChangeArrowheads="1"/>
            </p:cNvSpPr>
            <p:nvPr/>
          </p:nvSpPr>
          <p:spPr bwMode="auto">
            <a:xfrm>
              <a:off x="7468825" y="6122000"/>
              <a:ext cx="796699" cy="382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dirty="0" smtClean="0">
                  <a:ea typeface="ＭＳ Ｐゴシック" pitchFamily="50" charset="-128"/>
                  <a:cs typeface="Times New Roman" pitchFamily="18" charset="0"/>
                </a:rPr>
                <a:t>[GHz]</a:t>
              </a:r>
              <a:endParaRPr kumimoji="0" lang="ja-JP" altLang="en-US" dirty="0">
                <a:solidFill>
                  <a:schemeClr val="tx1"/>
                </a:solidFill>
                <a:ea typeface="ＭＳ Ｐゴシック" pitchFamily="50" charset="-128"/>
                <a:cs typeface="Times New Roman" pitchFamily="18" charset="0"/>
              </a:endParaRPr>
            </a:p>
          </p:txBody>
        </p:sp>
      </p:grpSp>
      <p:graphicFrame>
        <p:nvGraphicFramePr>
          <p:cNvPr id="34" name="コンテンツ プレースホルダ 4"/>
          <p:cNvGraphicFramePr>
            <a:graphicFrameLocks/>
          </p:cNvGraphicFramePr>
          <p:nvPr>
            <p:extLst>
              <p:ext uri="{D42A27DB-BD31-4B8C-83A1-F6EECF244321}">
                <p14:modId xmlns:p14="http://schemas.microsoft.com/office/powerpoint/2010/main" xmlns="" val="621444976"/>
              </p:ext>
            </p:extLst>
          </p:nvPr>
        </p:nvGraphicFramePr>
        <p:xfrm>
          <a:off x="4800600" y="2086915"/>
          <a:ext cx="3738824" cy="2103120"/>
        </p:xfrm>
        <a:graphic>
          <a:graphicData uri="http://schemas.openxmlformats.org/drawingml/2006/table">
            <a:tbl>
              <a:tblPr firstRow="1" bandRow="1">
                <a:tableStyleId>{5C22544A-7EE6-4342-B048-85BDC9FD1C3A}</a:tableStyleId>
              </a:tblPr>
              <a:tblGrid>
                <a:gridCol w="1262910"/>
                <a:gridCol w="1345614"/>
                <a:gridCol w="1130300"/>
              </a:tblGrid>
              <a:tr h="306441">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Modulation</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No. of frequency</a:t>
                      </a:r>
                      <a:r>
                        <a:rPr kumimoji="1" lang="en-US" altLang="ja-JP" sz="1200" b="0" baseline="0" dirty="0" smtClean="0">
                          <a:solidFill>
                            <a:schemeClr val="tx1"/>
                          </a:solidFill>
                          <a:latin typeface="Times New Roman" pitchFamily="18" charset="0"/>
                          <a:ea typeface="ＭＳ ゴシック" pitchFamily="49" charset="-128"/>
                          <a:cs typeface="Times New Roman" pitchFamily="18" charset="0"/>
                        </a:rPr>
                        <a:t> channels</a:t>
                      </a:r>
                      <a:endParaRPr kumimoji="1" lang="en-US" altLang="ja-JP" sz="1200" b="0" dirty="0" smtClean="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Transmission</a:t>
                      </a:r>
                      <a:r>
                        <a:rPr kumimoji="1" lang="en-US" altLang="ja-JP" sz="1200" b="0" baseline="0" dirty="0" smtClean="0">
                          <a:solidFill>
                            <a:schemeClr val="tx1"/>
                          </a:solidFill>
                          <a:latin typeface="Times New Roman" pitchFamily="18" charset="0"/>
                          <a:ea typeface="ＭＳ ゴシック" pitchFamily="49" charset="-128"/>
                          <a:cs typeface="Times New Roman" pitchFamily="18" charset="0"/>
                        </a:rPr>
                        <a:t> rate</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98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Times New Roman" pitchFamily="18" charset="0"/>
                          <a:ea typeface="ＭＳ ゴシック" pitchFamily="49" charset="-128"/>
                          <a:cs typeface="Times New Roman" pitchFamily="18" charset="0"/>
                        </a:rPr>
                        <a:t>QPSK</a:t>
                      </a:r>
                      <a:endParaRPr kumimoji="1" lang="ja-JP" altLang="en-US" sz="1200" b="0" dirty="0" smtClean="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1</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33 </a:t>
                      </a:r>
                      <a:r>
                        <a:rPr kumimoji="1" lang="en-US" altLang="ja-JP" sz="1200" b="0" dirty="0" err="1" smtClean="0">
                          <a:solidFill>
                            <a:schemeClr val="tx1"/>
                          </a:solidFill>
                          <a:latin typeface="Times New Roman" pitchFamily="18" charset="0"/>
                          <a:ea typeface="ＭＳ ゴシック" pitchFamily="49" charset="-128"/>
                          <a:cs typeface="Times New Roman" pitchFamily="18" charset="0"/>
                        </a:rPr>
                        <a:t>Gbit</a:t>
                      </a:r>
                      <a:r>
                        <a:rPr kumimoji="1" lang="en-US" altLang="ja-JP" sz="1200" b="0" dirty="0" smtClean="0">
                          <a:solidFill>
                            <a:schemeClr val="tx1"/>
                          </a:solidFill>
                          <a:latin typeface="Times New Roman" pitchFamily="18" charset="0"/>
                          <a:ea typeface="ＭＳ ゴシック" pitchFamily="49" charset="-128"/>
                          <a:cs typeface="Times New Roman" pitchFamily="18" charset="0"/>
                        </a:rPr>
                        <a:t>/s</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987">
                <a:tc vMerge="1">
                  <a:txBody>
                    <a:bodyPr/>
                    <a:lstStyle/>
                    <a:p>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2</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baseline="0" dirty="0" smtClean="0">
                          <a:solidFill>
                            <a:schemeClr val="tx1"/>
                          </a:solidFill>
                          <a:latin typeface="Times New Roman" pitchFamily="18" charset="0"/>
                          <a:ea typeface="ＭＳ ゴシック" pitchFamily="49" charset="-128"/>
                          <a:cs typeface="Times New Roman" pitchFamily="18" charset="0"/>
                        </a:rPr>
                        <a:t>67 </a:t>
                      </a:r>
                      <a:r>
                        <a:rPr kumimoji="1" lang="en-US" altLang="ja-JP" sz="1200" b="0" baseline="0" dirty="0" err="1" smtClean="0">
                          <a:solidFill>
                            <a:schemeClr val="tx1"/>
                          </a:solidFill>
                          <a:latin typeface="Times New Roman" pitchFamily="18" charset="0"/>
                          <a:ea typeface="ＭＳ ゴシック" pitchFamily="49" charset="-128"/>
                          <a:cs typeface="Times New Roman" pitchFamily="18" charset="0"/>
                        </a:rPr>
                        <a:t>Gbit</a:t>
                      </a:r>
                      <a:r>
                        <a:rPr kumimoji="1" lang="en-US" altLang="ja-JP" sz="1200" b="0" baseline="0" dirty="0" smtClean="0">
                          <a:solidFill>
                            <a:schemeClr val="tx1"/>
                          </a:solidFill>
                          <a:latin typeface="Times New Roman" pitchFamily="18" charset="0"/>
                          <a:ea typeface="ＭＳ ゴシック" pitchFamily="49" charset="-128"/>
                          <a:cs typeface="Times New Roman" pitchFamily="18" charset="0"/>
                        </a:rPr>
                        <a:t>/s</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29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Times New Roman" pitchFamily="18" charset="0"/>
                          <a:ea typeface="ＭＳ ゴシック" pitchFamily="49" charset="-128"/>
                          <a:cs typeface="Times New Roman" pitchFamily="18" charset="0"/>
                        </a:rPr>
                        <a:t>16QAM</a:t>
                      </a:r>
                      <a:endParaRPr kumimoji="1" lang="ja-JP" altLang="en-US" sz="1200" b="0" dirty="0" smtClean="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1</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72 </a:t>
                      </a:r>
                      <a:r>
                        <a:rPr kumimoji="1" lang="en-US" altLang="ja-JP" sz="1200" b="0" dirty="0" err="1" smtClean="0">
                          <a:solidFill>
                            <a:schemeClr val="tx1"/>
                          </a:solidFill>
                          <a:latin typeface="Times New Roman" pitchFamily="18" charset="0"/>
                          <a:ea typeface="ＭＳ ゴシック" pitchFamily="49" charset="-128"/>
                          <a:cs typeface="Times New Roman" pitchFamily="18" charset="0"/>
                        </a:rPr>
                        <a:t>Gbit</a:t>
                      </a:r>
                      <a:r>
                        <a:rPr kumimoji="1" lang="en-US" altLang="ja-JP" sz="1200" b="0" dirty="0" smtClean="0">
                          <a:solidFill>
                            <a:schemeClr val="tx1"/>
                          </a:solidFill>
                          <a:latin typeface="Times New Roman" pitchFamily="18" charset="0"/>
                          <a:ea typeface="ＭＳ ゴシック" pitchFamily="49" charset="-128"/>
                          <a:cs typeface="Times New Roman" pitchFamily="18" charset="0"/>
                        </a:rPr>
                        <a:t>/s</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292">
                <a:tc vMerge="1">
                  <a:txBody>
                    <a:bodyPr/>
                    <a:lstStyle/>
                    <a:p>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2</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rgbClr val="FF0000"/>
                          </a:solidFill>
                          <a:latin typeface="Times New Roman" pitchFamily="18" charset="0"/>
                          <a:ea typeface="ＭＳ ゴシック" pitchFamily="49" charset="-128"/>
                          <a:cs typeface="Times New Roman" pitchFamily="18" charset="0"/>
                        </a:rPr>
                        <a:t>144 </a:t>
                      </a:r>
                      <a:r>
                        <a:rPr kumimoji="1" lang="en-US" altLang="ja-JP" sz="1200" b="0" dirty="0" err="1" smtClean="0">
                          <a:solidFill>
                            <a:srgbClr val="FF0000"/>
                          </a:solidFill>
                          <a:latin typeface="Times New Roman" pitchFamily="18" charset="0"/>
                          <a:ea typeface="ＭＳ ゴシック" pitchFamily="49" charset="-128"/>
                          <a:cs typeface="Times New Roman" pitchFamily="18" charset="0"/>
                        </a:rPr>
                        <a:t>Gbit</a:t>
                      </a:r>
                      <a:r>
                        <a:rPr kumimoji="1" lang="en-US" altLang="ja-JP" sz="1200" b="0" dirty="0" smtClean="0">
                          <a:solidFill>
                            <a:srgbClr val="FF0000"/>
                          </a:solidFill>
                          <a:latin typeface="Times New Roman" pitchFamily="18" charset="0"/>
                          <a:ea typeface="ＭＳ ゴシック" pitchFamily="49" charset="-128"/>
                          <a:cs typeface="Times New Roman" pitchFamily="18" charset="0"/>
                        </a:rPr>
                        <a:t>/s</a:t>
                      </a:r>
                      <a:endParaRPr kumimoji="1" lang="ja-JP" altLang="en-US" sz="1200" b="0" dirty="0">
                        <a:solidFill>
                          <a:srgbClr val="FF0000"/>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98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Times New Roman" pitchFamily="18" charset="0"/>
                          <a:ea typeface="ＭＳ ゴシック" pitchFamily="49" charset="-128"/>
                          <a:cs typeface="Times New Roman" pitchFamily="18" charset="0"/>
                        </a:rPr>
                        <a:t>64QAM</a:t>
                      </a:r>
                      <a:endParaRPr kumimoji="1" lang="ja-JP" altLang="en-US" sz="1200" b="0" dirty="0" smtClean="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1</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rgbClr val="FF0000"/>
                          </a:solidFill>
                          <a:latin typeface="Times New Roman" pitchFamily="18" charset="0"/>
                          <a:ea typeface="ＭＳ ゴシック" pitchFamily="49" charset="-128"/>
                          <a:cs typeface="Times New Roman" pitchFamily="18" charset="0"/>
                        </a:rPr>
                        <a:t>108</a:t>
                      </a:r>
                      <a:r>
                        <a:rPr kumimoji="1" lang="en-US" altLang="ja-JP" sz="1200" b="0" baseline="0" dirty="0" smtClean="0">
                          <a:solidFill>
                            <a:srgbClr val="FF0000"/>
                          </a:solidFill>
                          <a:latin typeface="Times New Roman" pitchFamily="18" charset="0"/>
                          <a:ea typeface="ＭＳ ゴシック" pitchFamily="49" charset="-128"/>
                          <a:cs typeface="Times New Roman" pitchFamily="18" charset="0"/>
                        </a:rPr>
                        <a:t> </a:t>
                      </a:r>
                      <a:r>
                        <a:rPr kumimoji="1" lang="en-US" altLang="ja-JP" sz="1200" b="0" baseline="0" dirty="0" err="1" smtClean="0">
                          <a:solidFill>
                            <a:srgbClr val="FF0000"/>
                          </a:solidFill>
                          <a:latin typeface="Times New Roman" pitchFamily="18" charset="0"/>
                          <a:ea typeface="ＭＳ ゴシック" pitchFamily="49" charset="-128"/>
                          <a:cs typeface="Times New Roman" pitchFamily="18" charset="0"/>
                        </a:rPr>
                        <a:t>Gbit</a:t>
                      </a:r>
                      <a:r>
                        <a:rPr kumimoji="1" lang="en-US" altLang="ja-JP" sz="1200" b="0" baseline="0" dirty="0" smtClean="0">
                          <a:solidFill>
                            <a:srgbClr val="FF0000"/>
                          </a:solidFill>
                          <a:latin typeface="Times New Roman" pitchFamily="18" charset="0"/>
                          <a:ea typeface="ＭＳ ゴシック" pitchFamily="49" charset="-128"/>
                          <a:cs typeface="Times New Roman" pitchFamily="18" charset="0"/>
                        </a:rPr>
                        <a:t>/s</a:t>
                      </a:r>
                      <a:endParaRPr kumimoji="1" lang="ja-JP" altLang="en-US" sz="1200" b="0" dirty="0" smtClean="0">
                        <a:solidFill>
                          <a:srgbClr val="FF0000"/>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9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Times New Roman" pitchFamily="18" charset="0"/>
                          <a:ea typeface="ＭＳ ゴシック" pitchFamily="49" charset="-128"/>
                          <a:cs typeface="Times New Roman" pitchFamily="18" charset="0"/>
                        </a:rPr>
                        <a:t>2</a:t>
                      </a:r>
                      <a:endParaRPr kumimoji="1" lang="ja-JP" altLang="en-US" sz="1200" b="0" dirty="0">
                        <a:solidFill>
                          <a:schemeClr val="tx1"/>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rgbClr val="FF0000"/>
                          </a:solidFill>
                          <a:latin typeface="Times New Roman" pitchFamily="18" charset="0"/>
                          <a:ea typeface="ＭＳ ゴシック" pitchFamily="49" charset="-128"/>
                          <a:cs typeface="Times New Roman" pitchFamily="18" charset="0"/>
                        </a:rPr>
                        <a:t>216 </a:t>
                      </a:r>
                      <a:r>
                        <a:rPr kumimoji="1" lang="en-US" altLang="ja-JP" sz="1200" b="0" dirty="0" err="1" smtClean="0">
                          <a:solidFill>
                            <a:srgbClr val="FF0000"/>
                          </a:solidFill>
                          <a:latin typeface="Times New Roman" pitchFamily="18" charset="0"/>
                          <a:ea typeface="ＭＳ ゴシック" pitchFamily="49" charset="-128"/>
                          <a:cs typeface="Times New Roman" pitchFamily="18" charset="0"/>
                        </a:rPr>
                        <a:t>Gbit</a:t>
                      </a:r>
                      <a:r>
                        <a:rPr kumimoji="1" lang="en-US" altLang="ja-JP" sz="1200" b="0" dirty="0" smtClean="0">
                          <a:solidFill>
                            <a:srgbClr val="FF0000"/>
                          </a:solidFill>
                          <a:latin typeface="Times New Roman" pitchFamily="18" charset="0"/>
                          <a:ea typeface="ＭＳ ゴシック" pitchFamily="49" charset="-128"/>
                          <a:cs typeface="Times New Roman" pitchFamily="18" charset="0"/>
                        </a:rPr>
                        <a:t>/s</a:t>
                      </a:r>
                      <a:endParaRPr kumimoji="1" lang="ja-JP" altLang="en-US" sz="1200" b="0" dirty="0" smtClean="0">
                        <a:solidFill>
                          <a:srgbClr val="FF0000"/>
                        </a:solidFill>
                        <a:latin typeface="Times New Roman" pitchFamily="18" charset="0"/>
                        <a:ea typeface="ＭＳ ゴシック" pitchFamily="49" charset="-128"/>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5" name="正方形/長方形 18"/>
          <p:cNvSpPr>
            <a:spLocks noChangeArrowheads="1"/>
          </p:cNvSpPr>
          <p:nvPr/>
        </p:nvSpPr>
        <p:spPr bwMode="auto">
          <a:xfrm>
            <a:off x="4419600" y="1625250"/>
            <a:ext cx="461068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ja-JP" sz="2100" dirty="0" smtClean="0">
                <a:solidFill>
                  <a:srgbClr val="0000FF"/>
                </a:solidFill>
                <a:ea typeface="ＭＳ Ｐゴシック" pitchFamily="50" charset="-128"/>
                <a:cs typeface="Times New Roman" pitchFamily="18" charset="0"/>
              </a:rPr>
              <a:t>Transmission rates with each modulation</a:t>
            </a:r>
            <a:endParaRPr kumimoji="0" lang="en-US" altLang="ja-JP" sz="2100" dirty="0">
              <a:solidFill>
                <a:srgbClr val="0000FF"/>
              </a:solidFill>
              <a:ea typeface="ＭＳ Ｐゴシック" pitchFamily="50" charset="-128"/>
              <a:cs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870525"/>
            <a:ext cx="3987791" cy="3603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1" name="直線矢印コネクタ 20"/>
          <p:cNvCxnSpPr/>
          <p:nvPr/>
        </p:nvCxnSpPr>
        <p:spPr bwMode="auto">
          <a:xfrm flipV="1">
            <a:off x="2178508" y="2819400"/>
            <a:ext cx="2545892" cy="304800"/>
          </a:xfrm>
          <a:prstGeom prst="straightConnector1">
            <a:avLst/>
          </a:prstGeom>
          <a:solidFill>
            <a:schemeClr val="accent1"/>
          </a:solidFill>
          <a:ln w="19050" cap="sq" cmpd="sng" algn="ctr">
            <a:solidFill>
              <a:schemeClr val="tx1"/>
            </a:solidFill>
            <a:prstDash val="solid"/>
            <a:miter lim="800000"/>
            <a:headEnd type="none" w="sm" len="sm"/>
            <a:tailEnd type="stealth"/>
          </a:ln>
          <a:effectLst/>
        </p:spPr>
      </p:cxnSp>
      <p:cxnSp>
        <p:nvCxnSpPr>
          <p:cNvPr id="24" name="直線矢印コネクタ 23"/>
          <p:cNvCxnSpPr/>
          <p:nvPr/>
        </p:nvCxnSpPr>
        <p:spPr bwMode="auto">
          <a:xfrm flipV="1">
            <a:off x="3200400" y="3352800"/>
            <a:ext cx="1513114" cy="152400"/>
          </a:xfrm>
          <a:prstGeom prst="straightConnector1">
            <a:avLst/>
          </a:prstGeom>
          <a:solidFill>
            <a:schemeClr val="accent1"/>
          </a:solidFill>
          <a:ln w="19050" cap="sq" cmpd="sng" algn="ctr">
            <a:solidFill>
              <a:schemeClr val="tx1"/>
            </a:solidFill>
            <a:prstDash val="solid"/>
            <a:miter lim="800000"/>
            <a:headEnd type="none" w="sm" len="sm"/>
            <a:tailEnd type="stealth"/>
          </a:ln>
          <a:effectLst/>
        </p:spPr>
      </p:cxnSp>
      <p:cxnSp>
        <p:nvCxnSpPr>
          <p:cNvPr id="25" name="直線矢印コネクタ 24"/>
          <p:cNvCxnSpPr/>
          <p:nvPr/>
        </p:nvCxnSpPr>
        <p:spPr bwMode="auto">
          <a:xfrm>
            <a:off x="3956957" y="3886200"/>
            <a:ext cx="767443" cy="76200"/>
          </a:xfrm>
          <a:prstGeom prst="straightConnector1">
            <a:avLst/>
          </a:prstGeom>
          <a:solidFill>
            <a:schemeClr val="accent1"/>
          </a:solidFill>
          <a:ln w="19050" cap="sq" cmpd="sng" algn="ctr">
            <a:solidFill>
              <a:schemeClr val="tx1"/>
            </a:solidFill>
            <a:prstDash val="solid"/>
            <a:miter lim="800000"/>
            <a:headEnd type="none" w="sm" len="sm"/>
            <a:tailEnd type="stealth"/>
          </a:ln>
          <a:effectLst/>
        </p:spPr>
      </p:cxnSp>
      <p:sp>
        <p:nvSpPr>
          <p:cNvPr id="37" name="正方形/長方形 18"/>
          <p:cNvSpPr>
            <a:spLocks noChangeArrowheads="1"/>
          </p:cNvSpPr>
          <p:nvPr/>
        </p:nvSpPr>
        <p:spPr bwMode="auto">
          <a:xfrm>
            <a:off x="2178509" y="2040747"/>
            <a:ext cx="196168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kumimoji="0" lang="en-US" altLang="ja-JP" sz="2100" dirty="0" smtClean="0">
                <a:solidFill>
                  <a:srgbClr val="0000FF"/>
                </a:solidFill>
                <a:ea typeface="ＭＳ Ｐゴシック" pitchFamily="50" charset="-128"/>
                <a:cs typeface="Times New Roman" pitchFamily="18" charset="0"/>
              </a:rPr>
              <a:t>16</a:t>
            </a:r>
            <a:r>
              <a:rPr lang="ja-JP" altLang="en-US" sz="2100" dirty="0" smtClean="0">
                <a:solidFill>
                  <a:srgbClr val="0000FF"/>
                </a:solidFill>
                <a:ea typeface="ＭＳ Ｐゴシック" pitchFamily="50" charset="-128"/>
                <a:cs typeface="Times New Roman" pitchFamily="18" charset="0"/>
              </a:rPr>
              <a:t> </a:t>
            </a:r>
            <a:r>
              <a:rPr kumimoji="0" lang="en-US" altLang="ja-JP" sz="2100" dirty="0" smtClean="0">
                <a:solidFill>
                  <a:srgbClr val="0000FF"/>
                </a:solidFill>
                <a:ea typeface="ＭＳ Ｐゴシック" pitchFamily="50" charset="-128"/>
                <a:cs typeface="Times New Roman" pitchFamily="18" charset="0"/>
              </a:rPr>
              <a:t>x 16 MIMO</a:t>
            </a:r>
            <a:endParaRPr kumimoji="0" lang="en-US" altLang="ja-JP" sz="2100" dirty="0">
              <a:solidFill>
                <a:srgbClr val="0000FF"/>
              </a:solidFill>
              <a:ea typeface="ＭＳ Ｐゴシック" pitchFamily="50" charset="-128"/>
              <a:cs typeface="Times New Roman" pitchFamily="18" charset="0"/>
            </a:endParaRPr>
          </a:p>
        </p:txBody>
      </p:sp>
      <p:sp>
        <p:nvSpPr>
          <p:cNvPr id="9" name="テキスト ボックス 8"/>
          <p:cNvSpPr txBox="1"/>
          <p:nvPr/>
        </p:nvSpPr>
        <p:spPr>
          <a:xfrm>
            <a:off x="173113" y="1371334"/>
            <a:ext cx="4233307" cy="461665"/>
          </a:xfrm>
          <a:prstGeom prst="rect">
            <a:avLst/>
          </a:prstGeom>
          <a:noFill/>
        </p:spPr>
        <p:txBody>
          <a:bodyPr wrap="square" rtlCol="0">
            <a:spAutoFit/>
          </a:bodyPr>
          <a:lstStyle/>
          <a:p>
            <a:pPr algn="l"/>
            <a:r>
              <a:rPr kumimoji="1" lang="en-US" altLang="ja-JP" sz="2400" dirty="0" smtClean="0">
                <a:solidFill>
                  <a:srgbClr val="0000FF"/>
                </a:solidFill>
                <a:ea typeface="ＭＳ ゴシック" pitchFamily="49" charset="-128"/>
                <a:cs typeface="Times New Roman" pitchFamily="18" charset="0"/>
              </a:rPr>
              <a:t>Simulated bit error rate (BER)</a:t>
            </a:r>
          </a:p>
        </p:txBody>
      </p:sp>
      <p:sp>
        <p:nvSpPr>
          <p:cNvPr id="39"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68655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16</a:t>
            </a:fld>
            <a:endParaRPr lang="en-US" altLang="zh-CN"/>
          </a:p>
        </p:txBody>
      </p:sp>
      <p:sp>
        <p:nvSpPr>
          <p:cNvPr id="3" name="フッター プレースホルダー 2"/>
          <p:cNvSpPr>
            <a:spLocks noGrp="1"/>
          </p:cNvSpPr>
          <p:nvPr>
            <p:ph type="ftr" sz="quarter" idx="11"/>
          </p:nvPr>
        </p:nvSpPr>
        <p:spPr/>
        <p:txBody>
          <a:bodyPr/>
          <a:lstStyle/>
          <a:p>
            <a:pPr algn="r"/>
            <a:r>
              <a:rPr lang="en-US" altLang="zh-CN" smtClean="0"/>
              <a:t>Masashi Shimizu, NTT Corporation</a:t>
            </a:r>
            <a:endParaRPr lang="en-US" altLang="zh-CN" dirty="0" smtClean="0"/>
          </a:p>
        </p:txBody>
      </p:sp>
      <p:graphicFrame>
        <p:nvGraphicFramePr>
          <p:cNvPr id="4" name="Chart 1"/>
          <p:cNvGraphicFramePr>
            <a:graphicFrameLocks/>
          </p:cNvGraphicFramePr>
          <p:nvPr>
            <p:extLst>
              <p:ext uri="{D42A27DB-BD31-4B8C-83A1-F6EECF244321}">
                <p14:modId xmlns:p14="http://schemas.microsoft.com/office/powerpoint/2010/main" xmlns="" val="501637541"/>
              </p:ext>
            </p:extLst>
          </p:nvPr>
        </p:nvGraphicFramePr>
        <p:xfrm>
          <a:off x="914400" y="2608698"/>
          <a:ext cx="7500991" cy="371590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7"/>
          <p:cNvSpPr txBox="1">
            <a:spLocks noChangeArrowheads="1"/>
          </p:cNvSpPr>
          <p:nvPr/>
        </p:nvSpPr>
        <p:spPr bwMode="auto">
          <a:xfrm>
            <a:off x="4269243" y="4644280"/>
            <a:ext cx="3579357" cy="92333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r>
              <a:rPr lang="en-US" altLang="ja-JP" sz="1800" dirty="0" smtClean="0">
                <a:solidFill>
                  <a:srgbClr val="0000FF"/>
                </a:solidFill>
                <a:latin typeface="Times New Roman" pitchFamily="18" charset="0"/>
                <a:ea typeface="ＭＳ ゴシック" pitchFamily="49" charset="-128"/>
                <a:cs typeface="Times New Roman" pitchFamily="18" charset="0"/>
              </a:rPr>
              <a:t>Calculation conditions</a:t>
            </a:r>
          </a:p>
          <a:p>
            <a:pPr eaLnBrk="1" hangingPunct="1"/>
            <a:r>
              <a:rPr lang="en-US" altLang="ja-JP" sz="1800" dirty="0" smtClean="0">
                <a:latin typeface="Times New Roman" pitchFamily="18" charset="0"/>
                <a:ea typeface="ＭＳ ゴシック" pitchFamily="49" charset="-128"/>
                <a:cs typeface="Times New Roman" pitchFamily="18" charset="0"/>
              </a:rPr>
              <a:t>Transmission distance: </a:t>
            </a:r>
            <a:r>
              <a:rPr lang="en-US" altLang="ja-JP" sz="1800" i="1" dirty="0" smtClean="0">
                <a:latin typeface="Times New Roman" pitchFamily="18" charset="0"/>
                <a:ea typeface="ＭＳ ゴシック" pitchFamily="49" charset="-128"/>
                <a:cs typeface="Times New Roman" pitchFamily="18" charset="0"/>
              </a:rPr>
              <a:t>D</a:t>
            </a:r>
            <a:r>
              <a:rPr lang="en-US" altLang="ja-JP" sz="1800" dirty="0" smtClean="0">
                <a:latin typeface="Times New Roman" pitchFamily="18" charset="0"/>
                <a:ea typeface="ＭＳ ゴシック" pitchFamily="49" charset="-128"/>
                <a:cs typeface="Times New Roman" pitchFamily="18" charset="0"/>
              </a:rPr>
              <a:t>=1 </a:t>
            </a:r>
            <a:r>
              <a:rPr lang="en-US" altLang="ja-JP" sz="1800" dirty="0">
                <a:latin typeface="Times New Roman" pitchFamily="18" charset="0"/>
                <a:ea typeface="ＭＳ ゴシック" pitchFamily="49" charset="-128"/>
                <a:cs typeface="Times New Roman" pitchFamily="18" charset="0"/>
              </a:rPr>
              <a:t>mm</a:t>
            </a:r>
          </a:p>
          <a:p>
            <a:pPr eaLnBrk="1" hangingPunct="1"/>
            <a:r>
              <a:rPr lang="en-US" altLang="ja-JP" sz="1800" dirty="0" smtClean="0">
                <a:latin typeface="Times New Roman" pitchFamily="18" charset="0"/>
                <a:ea typeface="ＭＳ ゴシック" pitchFamily="49" charset="-128"/>
                <a:cs typeface="Times New Roman" pitchFamily="18" charset="0"/>
              </a:rPr>
              <a:t>Element spacing:          </a:t>
            </a:r>
            <a:r>
              <a:rPr lang="en-US" altLang="ja-JP" sz="1800" i="1" dirty="0" smtClean="0">
                <a:latin typeface="Times New Roman" pitchFamily="18" charset="0"/>
                <a:ea typeface="ＭＳ ゴシック" pitchFamily="49" charset="-128"/>
                <a:cs typeface="Times New Roman" pitchFamily="18" charset="0"/>
              </a:rPr>
              <a:t>d</a:t>
            </a:r>
            <a:r>
              <a:rPr lang="en-US" altLang="ja-JP" sz="1800" dirty="0" smtClean="0">
                <a:latin typeface="Times New Roman" pitchFamily="18" charset="0"/>
                <a:ea typeface="ＭＳ ゴシック" pitchFamily="49" charset="-128"/>
                <a:cs typeface="Times New Roman" pitchFamily="18" charset="0"/>
              </a:rPr>
              <a:t> = 2.5 mm</a:t>
            </a:r>
            <a:endParaRPr lang="ja-JP" altLang="en-US" sz="1800" dirty="0">
              <a:latin typeface="Times New Roman" pitchFamily="18" charset="0"/>
              <a:ea typeface="ＭＳ ゴシック" pitchFamily="49" charset="-128"/>
              <a:cs typeface="Times New Roman" pitchFamily="18" charset="0"/>
            </a:endParaRPr>
          </a:p>
        </p:txBody>
      </p:sp>
      <p:sp>
        <p:nvSpPr>
          <p:cNvPr id="8" name="正方形/長方形 16"/>
          <p:cNvSpPr>
            <a:spLocks noChangeArrowheads="1"/>
          </p:cNvSpPr>
          <p:nvPr/>
        </p:nvSpPr>
        <p:spPr bwMode="auto">
          <a:xfrm>
            <a:off x="3753987" y="2965949"/>
            <a:ext cx="133081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dirty="0" smtClean="0">
                <a:solidFill>
                  <a:srgbClr val="0000FF"/>
                </a:solidFill>
                <a:cs typeface="Times New Roman" pitchFamily="18" charset="0"/>
              </a:rPr>
              <a:t>16x16</a:t>
            </a:r>
            <a:r>
              <a:rPr lang="ja-JP" altLang="en-US" sz="1600" dirty="0" smtClean="0">
                <a:solidFill>
                  <a:srgbClr val="0000FF"/>
                </a:solidFill>
                <a:cs typeface="Times New Roman" pitchFamily="18" charset="0"/>
              </a:rPr>
              <a:t> </a:t>
            </a:r>
            <a:r>
              <a:rPr lang="en-US" altLang="ja-JP" sz="1600" dirty="0" smtClean="0">
                <a:solidFill>
                  <a:srgbClr val="0000FF"/>
                </a:solidFill>
                <a:cs typeface="Times New Roman" pitchFamily="18" charset="0"/>
              </a:rPr>
              <a:t>MIMO</a:t>
            </a:r>
            <a:endParaRPr lang="ja-JP" altLang="en-US" sz="1600" dirty="0">
              <a:solidFill>
                <a:srgbClr val="0000FF"/>
              </a:solidFill>
              <a:cs typeface="Times New Roman" pitchFamily="18" charset="0"/>
            </a:endParaRPr>
          </a:p>
          <a:p>
            <a:r>
              <a:rPr lang="en-US" altLang="ja-JP" sz="1600" dirty="0" smtClean="0">
                <a:solidFill>
                  <a:srgbClr val="FF0000"/>
                </a:solidFill>
                <a:cs typeface="Times New Roman" pitchFamily="18" charset="0"/>
              </a:rPr>
              <a:t>193bit/s/Hz</a:t>
            </a:r>
            <a:endParaRPr lang="ja-JP" altLang="en-US" sz="1600" dirty="0">
              <a:solidFill>
                <a:srgbClr val="FF0000"/>
              </a:solidFill>
              <a:cs typeface="Times New Roman" pitchFamily="18" charset="0"/>
            </a:endParaRPr>
          </a:p>
        </p:txBody>
      </p:sp>
      <p:sp>
        <p:nvSpPr>
          <p:cNvPr id="10" name="正方形/長方形 25"/>
          <p:cNvSpPr>
            <a:spLocks noChangeArrowheads="1"/>
          </p:cNvSpPr>
          <p:nvPr/>
        </p:nvSpPr>
        <p:spPr bwMode="auto">
          <a:xfrm>
            <a:off x="2191439" y="3891523"/>
            <a:ext cx="121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dirty="0" smtClean="0">
                <a:solidFill>
                  <a:srgbClr val="0000FF"/>
                </a:solidFill>
                <a:cs typeface="Times New Roman" pitchFamily="18" charset="0"/>
              </a:rPr>
              <a:t>9x9</a:t>
            </a:r>
            <a:r>
              <a:rPr lang="ja-JP" altLang="en-US" sz="1600" dirty="0" smtClean="0">
                <a:solidFill>
                  <a:srgbClr val="0000FF"/>
                </a:solidFill>
                <a:cs typeface="Times New Roman" pitchFamily="18" charset="0"/>
              </a:rPr>
              <a:t> </a:t>
            </a:r>
            <a:r>
              <a:rPr lang="en-US" altLang="ja-JP" sz="1600" dirty="0" smtClean="0">
                <a:solidFill>
                  <a:srgbClr val="0000FF"/>
                </a:solidFill>
                <a:cs typeface="Times New Roman" pitchFamily="18" charset="0"/>
              </a:rPr>
              <a:t>MIMO</a:t>
            </a:r>
            <a:endParaRPr lang="ja-JP" altLang="en-US" sz="1600" dirty="0">
              <a:solidFill>
                <a:srgbClr val="0000FF"/>
              </a:solidFill>
              <a:cs typeface="Times New Roman" pitchFamily="18" charset="0"/>
            </a:endParaRPr>
          </a:p>
          <a:p>
            <a:r>
              <a:rPr lang="en-US" altLang="ja-JP" sz="1600" dirty="0" smtClean="0">
                <a:solidFill>
                  <a:srgbClr val="FF0000"/>
                </a:solidFill>
                <a:cs typeface="Times New Roman" pitchFamily="18" charset="0"/>
              </a:rPr>
              <a:t>115 </a:t>
            </a:r>
            <a:r>
              <a:rPr lang="en-US" altLang="ja-JP" sz="1600" dirty="0">
                <a:solidFill>
                  <a:srgbClr val="FF0000"/>
                </a:solidFill>
                <a:cs typeface="Times New Roman" pitchFamily="18" charset="0"/>
              </a:rPr>
              <a:t>bit/s/Hz</a:t>
            </a:r>
            <a:endParaRPr lang="ja-JP" altLang="en-US" sz="1600" dirty="0">
              <a:cs typeface="Times New Roman" pitchFamily="18" charset="0"/>
            </a:endParaRPr>
          </a:p>
        </p:txBody>
      </p:sp>
      <p:sp>
        <p:nvSpPr>
          <p:cNvPr id="13" name="正方形/長方形 15"/>
          <p:cNvSpPr>
            <a:spLocks noChangeArrowheads="1"/>
          </p:cNvSpPr>
          <p:nvPr/>
        </p:nvSpPr>
        <p:spPr bwMode="auto">
          <a:xfrm>
            <a:off x="7114435" y="2525685"/>
            <a:ext cx="133081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dirty="0" smtClean="0">
                <a:solidFill>
                  <a:srgbClr val="0000FF"/>
                </a:solidFill>
                <a:cs typeface="Times New Roman" pitchFamily="18" charset="0"/>
              </a:rPr>
              <a:t>25x25</a:t>
            </a:r>
            <a:r>
              <a:rPr lang="ja-JP" altLang="en-US" sz="1600" dirty="0" smtClean="0">
                <a:solidFill>
                  <a:srgbClr val="0000FF"/>
                </a:solidFill>
                <a:cs typeface="Times New Roman" pitchFamily="18" charset="0"/>
              </a:rPr>
              <a:t> </a:t>
            </a:r>
            <a:r>
              <a:rPr lang="en-US" altLang="ja-JP" sz="1600" dirty="0" smtClean="0">
                <a:solidFill>
                  <a:srgbClr val="0000FF"/>
                </a:solidFill>
                <a:cs typeface="Times New Roman" pitchFamily="18" charset="0"/>
              </a:rPr>
              <a:t>MIMO</a:t>
            </a:r>
            <a:endParaRPr lang="ja-JP" altLang="en-US" sz="1600" dirty="0">
              <a:solidFill>
                <a:srgbClr val="0000FF"/>
              </a:solidFill>
              <a:cs typeface="Times New Roman" pitchFamily="18" charset="0"/>
            </a:endParaRPr>
          </a:p>
          <a:p>
            <a:r>
              <a:rPr lang="en-US" altLang="ja-JP" sz="1600" dirty="0" smtClean="0">
                <a:solidFill>
                  <a:srgbClr val="FF0000"/>
                </a:solidFill>
                <a:cs typeface="Times New Roman" pitchFamily="18" charset="0"/>
              </a:rPr>
              <a:t>284 </a:t>
            </a:r>
            <a:r>
              <a:rPr lang="en-US" altLang="ja-JP" sz="1600" dirty="0">
                <a:solidFill>
                  <a:srgbClr val="FF0000"/>
                </a:solidFill>
                <a:cs typeface="Times New Roman" pitchFamily="18" charset="0"/>
              </a:rPr>
              <a:t>bit/s/Hz</a:t>
            </a:r>
            <a:endParaRPr lang="ja-JP" altLang="en-US" sz="1600" dirty="0">
              <a:solidFill>
                <a:srgbClr val="FF0000"/>
              </a:solidFill>
              <a:cs typeface="Times New Roman" pitchFamily="18" charset="0"/>
            </a:endParaRPr>
          </a:p>
        </p:txBody>
      </p:sp>
      <p:sp>
        <p:nvSpPr>
          <p:cNvPr id="16" name="テキスト ボックス 72"/>
          <p:cNvSpPr txBox="1">
            <a:spLocks noChangeArrowheads="1"/>
          </p:cNvSpPr>
          <p:nvPr/>
        </p:nvSpPr>
        <p:spPr bwMode="auto">
          <a:xfrm>
            <a:off x="654748" y="737305"/>
            <a:ext cx="7652983" cy="646331"/>
          </a:xfrm>
          <a:prstGeom prst="rect">
            <a:avLst/>
          </a:prstGeom>
          <a:noFill/>
          <a:ln w="9525">
            <a:noFill/>
            <a:miter lim="800000"/>
            <a:headEnd/>
            <a:tailEnd/>
          </a:ln>
        </p:spPr>
        <p:txBody>
          <a:bodyPr wrap="square">
            <a:spAutoFit/>
          </a:bodyPr>
          <a:lstStyle/>
          <a:p>
            <a:pPr algn="ctr"/>
            <a:r>
              <a:rPr lang="en-US" altLang="ja-JP" sz="3600" dirty="0" smtClean="0">
                <a:cs typeface="Times New Roman" pitchFamily="18" charset="0"/>
              </a:rPr>
              <a:t>Capacity enhancement with SR-MIMO</a:t>
            </a:r>
            <a:endParaRPr lang="en-US" altLang="ja-JP" sz="3600" dirty="0">
              <a:cs typeface="Times New Roman" pitchFamily="18" charset="0"/>
            </a:endParaRPr>
          </a:p>
        </p:txBody>
      </p:sp>
      <p:sp>
        <p:nvSpPr>
          <p:cNvPr id="17" name="正方形/長方形 16"/>
          <p:cNvSpPr/>
          <p:nvPr/>
        </p:nvSpPr>
        <p:spPr>
          <a:xfrm>
            <a:off x="990600" y="1524000"/>
            <a:ext cx="7467600" cy="1200329"/>
          </a:xfrm>
          <a:prstGeom prst="rect">
            <a:avLst/>
          </a:prstGeom>
        </p:spPr>
        <p:txBody>
          <a:bodyPr wrap="square">
            <a:spAutoFit/>
          </a:bodyPr>
          <a:lstStyle/>
          <a:p>
            <a:r>
              <a:rPr lang="en-US" altLang="ja-JP" sz="2400" dirty="0" smtClean="0">
                <a:cs typeface="Times New Roman" pitchFamily="18" charset="0"/>
              </a:rPr>
              <a:t>With short-range MIMO transmission, channel capacity is almost </a:t>
            </a:r>
            <a:r>
              <a:rPr lang="en-US" altLang="ja-JP" sz="2400" dirty="0">
                <a:solidFill>
                  <a:srgbClr val="FF0000"/>
                </a:solidFill>
                <a:cs typeface="Times New Roman" pitchFamily="18" charset="0"/>
              </a:rPr>
              <a:t>in proportion to </a:t>
            </a:r>
            <a:r>
              <a:rPr lang="en-US" altLang="ja-JP" sz="2400" dirty="0">
                <a:cs typeface="Times New Roman" pitchFamily="18" charset="0"/>
              </a:rPr>
              <a:t>the </a:t>
            </a:r>
            <a:r>
              <a:rPr lang="en-US" altLang="ja-JP" sz="2400" dirty="0" smtClean="0">
                <a:cs typeface="Times New Roman" pitchFamily="18" charset="0"/>
              </a:rPr>
              <a:t>number </a:t>
            </a:r>
            <a:r>
              <a:rPr lang="en-US" altLang="ja-JP" sz="2400" dirty="0">
                <a:cs typeface="Times New Roman" pitchFamily="18" charset="0"/>
              </a:rPr>
              <a:t>of MIMO </a:t>
            </a:r>
            <a:r>
              <a:rPr lang="en-US" altLang="ja-JP" sz="2400" dirty="0" smtClean="0">
                <a:cs typeface="Times New Roman" pitchFamily="18" charset="0"/>
              </a:rPr>
              <a:t>branches.</a:t>
            </a:r>
          </a:p>
          <a:p>
            <a:r>
              <a:rPr lang="en-US" altLang="ja-JP" sz="2400" dirty="0" smtClean="0">
                <a:cs typeface="Times New Roman" pitchFamily="18" charset="0"/>
              </a:rPr>
              <a:t>Further capacity is expected.</a:t>
            </a:r>
            <a:endParaRPr lang="en-US" altLang="ja-JP" sz="2400" dirty="0">
              <a:cs typeface="Times New Roman" pitchFamily="18" charset="0"/>
            </a:endParaRPr>
          </a:p>
        </p:txBody>
      </p:sp>
      <p:grpSp>
        <p:nvGrpSpPr>
          <p:cNvPr id="75" name="グループ化 74"/>
          <p:cNvGrpSpPr/>
          <p:nvPr/>
        </p:nvGrpSpPr>
        <p:grpSpPr>
          <a:xfrm>
            <a:off x="3470313" y="4312570"/>
            <a:ext cx="398463" cy="276225"/>
            <a:chOff x="3342327" y="4316652"/>
            <a:chExt cx="398463" cy="276225"/>
          </a:xfrm>
        </p:grpSpPr>
        <p:sp>
          <p:nvSpPr>
            <p:cNvPr id="76" name="平行四辺形 75"/>
            <p:cNvSpPr/>
            <p:nvPr/>
          </p:nvSpPr>
          <p:spPr bwMode="auto">
            <a:xfrm rot="900000">
              <a:off x="3342327" y="4316652"/>
              <a:ext cx="398463" cy="276225"/>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sz="1600"/>
            </a:p>
          </p:txBody>
        </p:sp>
        <p:grpSp>
          <p:nvGrpSpPr>
            <p:cNvPr id="77" name="グループ化 76"/>
            <p:cNvGrpSpPr/>
            <p:nvPr/>
          </p:nvGrpSpPr>
          <p:grpSpPr>
            <a:xfrm>
              <a:off x="3379151" y="4341841"/>
              <a:ext cx="313603" cy="236219"/>
              <a:chOff x="3379151" y="4341841"/>
              <a:chExt cx="313603" cy="236219"/>
            </a:xfrm>
          </p:grpSpPr>
          <p:sp>
            <p:nvSpPr>
              <p:cNvPr id="78" name="平行四辺形 77"/>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79" name="平行四辺形 78"/>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0" name="平行四辺形 79"/>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1" name="平行四辺形 80"/>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2" name="平行四辺形 81"/>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3" name="平行四辺形 82"/>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4" name="平行四辺形 83"/>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5" name="平行四辺形 84"/>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86" name="平行四辺形 85"/>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grpSp>
        <p:nvGrpSpPr>
          <p:cNvPr id="72" name="グループ化 71"/>
          <p:cNvGrpSpPr/>
          <p:nvPr/>
        </p:nvGrpSpPr>
        <p:grpSpPr>
          <a:xfrm>
            <a:off x="3332290" y="4321196"/>
            <a:ext cx="398463" cy="276225"/>
            <a:chOff x="3342327" y="4316652"/>
            <a:chExt cx="398463" cy="276225"/>
          </a:xfrm>
        </p:grpSpPr>
        <p:sp>
          <p:nvSpPr>
            <p:cNvPr id="9" name="平行四辺形 8"/>
            <p:cNvSpPr/>
            <p:nvPr/>
          </p:nvSpPr>
          <p:spPr bwMode="auto">
            <a:xfrm rot="900000">
              <a:off x="3342327" y="4316652"/>
              <a:ext cx="398463" cy="276225"/>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sz="1600"/>
            </a:p>
          </p:txBody>
        </p:sp>
        <p:grpSp>
          <p:nvGrpSpPr>
            <p:cNvPr id="27" name="グループ化 26"/>
            <p:cNvGrpSpPr/>
            <p:nvPr/>
          </p:nvGrpSpPr>
          <p:grpSpPr>
            <a:xfrm>
              <a:off x="3379151" y="4341841"/>
              <a:ext cx="313603" cy="236219"/>
              <a:chOff x="3379151" y="4341841"/>
              <a:chExt cx="313603" cy="236219"/>
            </a:xfrm>
          </p:grpSpPr>
          <p:sp>
            <p:nvSpPr>
              <p:cNvPr id="18" name="平行四辺形 17"/>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9" name="平行四辺形 18"/>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0" name="平行四辺形 19"/>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1" name="平行四辺形 20"/>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2" name="平行四辺形 21"/>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3" name="平行四辺形 22"/>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4" name="平行四辺形 23"/>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5" name="平行四辺形 24"/>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26" name="平行四辺形 25"/>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grpSp>
        <p:nvGrpSpPr>
          <p:cNvPr id="87" name="グループ化 86"/>
          <p:cNvGrpSpPr/>
          <p:nvPr/>
        </p:nvGrpSpPr>
        <p:grpSpPr>
          <a:xfrm>
            <a:off x="4734076" y="3567759"/>
            <a:ext cx="508000" cy="350837"/>
            <a:chOff x="4727606" y="3484774"/>
            <a:chExt cx="508000" cy="350837"/>
          </a:xfrm>
        </p:grpSpPr>
        <p:sp>
          <p:nvSpPr>
            <p:cNvPr id="88" name="平行四辺形 87"/>
            <p:cNvSpPr/>
            <p:nvPr/>
          </p:nvSpPr>
          <p:spPr bwMode="auto">
            <a:xfrm rot="900000">
              <a:off x="4727606" y="3484774"/>
              <a:ext cx="508000" cy="350837"/>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sz="1600"/>
            </a:p>
          </p:txBody>
        </p:sp>
        <p:grpSp>
          <p:nvGrpSpPr>
            <p:cNvPr id="89" name="グループ化 88"/>
            <p:cNvGrpSpPr/>
            <p:nvPr/>
          </p:nvGrpSpPr>
          <p:grpSpPr>
            <a:xfrm>
              <a:off x="4758457" y="3502385"/>
              <a:ext cx="449334" cy="321944"/>
              <a:chOff x="3379151" y="4275166"/>
              <a:chExt cx="449334" cy="321944"/>
            </a:xfrm>
          </p:grpSpPr>
          <p:sp>
            <p:nvSpPr>
              <p:cNvPr id="90" name="平行四辺形 89"/>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1" name="平行四辺形 90"/>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2" name="平行四辺形 91"/>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3" name="平行四辺形 92"/>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4" name="平行四辺形 93"/>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5" name="平行四辺形 94"/>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6" name="平行四辺形 95"/>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7" name="平行四辺形 96"/>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8" name="平行四辺形 97"/>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99" name="平行四辺形 98"/>
              <p:cNvSpPr/>
              <p:nvPr/>
            </p:nvSpPr>
            <p:spPr bwMode="auto">
              <a:xfrm rot="900000">
                <a:off x="3617277" y="455139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0" name="平行四辺形 99"/>
              <p:cNvSpPr/>
              <p:nvPr/>
            </p:nvSpPr>
            <p:spPr bwMode="auto">
              <a:xfrm rot="900000">
                <a:off x="3657759" y="447757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1" name="平行四辺形 100"/>
              <p:cNvSpPr/>
              <p:nvPr/>
            </p:nvSpPr>
            <p:spPr bwMode="auto">
              <a:xfrm rot="900000">
                <a:off x="3707765" y="441089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2" name="平行四辺形 101"/>
              <p:cNvSpPr/>
              <p:nvPr/>
            </p:nvSpPr>
            <p:spPr bwMode="auto">
              <a:xfrm rot="900000">
                <a:off x="3524408" y="4275166"/>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3" name="平行四辺形 102"/>
              <p:cNvSpPr/>
              <p:nvPr/>
            </p:nvSpPr>
            <p:spPr bwMode="auto">
              <a:xfrm rot="900000">
                <a:off x="3602989" y="429897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4" name="平行四辺形 103"/>
              <p:cNvSpPr/>
              <p:nvPr/>
            </p:nvSpPr>
            <p:spPr bwMode="auto">
              <a:xfrm rot="900000">
                <a:off x="3681572" y="432517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05" name="平行四辺形 104"/>
              <p:cNvSpPr/>
              <p:nvPr/>
            </p:nvSpPr>
            <p:spPr bwMode="auto">
              <a:xfrm rot="900000">
                <a:off x="3762534" y="434422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grpSp>
        <p:nvGrpSpPr>
          <p:cNvPr id="73" name="グループ化 72"/>
          <p:cNvGrpSpPr/>
          <p:nvPr/>
        </p:nvGrpSpPr>
        <p:grpSpPr>
          <a:xfrm>
            <a:off x="4613306" y="3585012"/>
            <a:ext cx="508000" cy="350837"/>
            <a:chOff x="4727606" y="3484774"/>
            <a:chExt cx="508000" cy="350837"/>
          </a:xfrm>
        </p:grpSpPr>
        <p:sp>
          <p:nvSpPr>
            <p:cNvPr id="7" name="平行四辺形 6"/>
            <p:cNvSpPr/>
            <p:nvPr/>
          </p:nvSpPr>
          <p:spPr bwMode="auto">
            <a:xfrm rot="900000">
              <a:off x="4727606" y="3484774"/>
              <a:ext cx="508000" cy="350837"/>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sz="1600"/>
            </a:p>
          </p:txBody>
        </p:sp>
        <p:grpSp>
          <p:nvGrpSpPr>
            <p:cNvPr id="28" name="グループ化 27"/>
            <p:cNvGrpSpPr/>
            <p:nvPr/>
          </p:nvGrpSpPr>
          <p:grpSpPr>
            <a:xfrm>
              <a:off x="4758457" y="3502385"/>
              <a:ext cx="449334" cy="321944"/>
              <a:chOff x="3379151" y="4275166"/>
              <a:chExt cx="449334" cy="321944"/>
            </a:xfrm>
          </p:grpSpPr>
          <p:sp>
            <p:nvSpPr>
              <p:cNvPr id="29" name="平行四辺形 28"/>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0" name="平行四辺形 29"/>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1" name="平行四辺形 30"/>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2" name="平行四辺形 31"/>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3" name="平行四辺形 32"/>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4" name="平行四辺形 33"/>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5" name="平行四辺形 34"/>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6" name="平行四辺形 35"/>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7" name="平行四辺形 36"/>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8" name="平行四辺形 37"/>
              <p:cNvSpPr/>
              <p:nvPr/>
            </p:nvSpPr>
            <p:spPr bwMode="auto">
              <a:xfrm rot="900000">
                <a:off x="3617277" y="455139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39" name="平行四辺形 38"/>
              <p:cNvSpPr/>
              <p:nvPr/>
            </p:nvSpPr>
            <p:spPr bwMode="auto">
              <a:xfrm rot="900000">
                <a:off x="3657759" y="447757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0" name="平行四辺形 39"/>
              <p:cNvSpPr/>
              <p:nvPr/>
            </p:nvSpPr>
            <p:spPr bwMode="auto">
              <a:xfrm rot="900000">
                <a:off x="3707765" y="441089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1" name="平行四辺形 40"/>
              <p:cNvSpPr/>
              <p:nvPr/>
            </p:nvSpPr>
            <p:spPr bwMode="auto">
              <a:xfrm rot="900000">
                <a:off x="3524408" y="4275166"/>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2" name="平行四辺形 41"/>
              <p:cNvSpPr/>
              <p:nvPr/>
            </p:nvSpPr>
            <p:spPr bwMode="auto">
              <a:xfrm rot="900000">
                <a:off x="3602989" y="429897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3" name="平行四辺形 42"/>
              <p:cNvSpPr/>
              <p:nvPr/>
            </p:nvSpPr>
            <p:spPr bwMode="auto">
              <a:xfrm rot="900000">
                <a:off x="3681572" y="432517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4" name="平行四辺形 43"/>
              <p:cNvSpPr/>
              <p:nvPr/>
            </p:nvSpPr>
            <p:spPr bwMode="auto">
              <a:xfrm rot="900000">
                <a:off x="3762534" y="434422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grpSp>
        <p:nvGrpSpPr>
          <p:cNvPr id="106" name="グループ化 105"/>
          <p:cNvGrpSpPr/>
          <p:nvPr/>
        </p:nvGrpSpPr>
        <p:grpSpPr>
          <a:xfrm>
            <a:off x="6369259" y="2637686"/>
            <a:ext cx="693631" cy="489620"/>
            <a:chOff x="6227642" y="2650790"/>
            <a:chExt cx="693631" cy="489620"/>
          </a:xfrm>
        </p:grpSpPr>
        <p:sp>
          <p:nvSpPr>
            <p:cNvPr id="107" name="平行四辺形 106"/>
            <p:cNvSpPr/>
            <p:nvPr/>
          </p:nvSpPr>
          <p:spPr bwMode="auto">
            <a:xfrm rot="900000">
              <a:off x="6227642" y="2650790"/>
              <a:ext cx="693631" cy="489620"/>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a:p>
          </p:txBody>
        </p:sp>
        <p:grpSp>
          <p:nvGrpSpPr>
            <p:cNvPr id="108" name="グループ化 107"/>
            <p:cNvGrpSpPr/>
            <p:nvPr/>
          </p:nvGrpSpPr>
          <p:grpSpPr>
            <a:xfrm>
              <a:off x="6293801" y="2684494"/>
              <a:ext cx="561254" cy="424336"/>
              <a:chOff x="3379151" y="4203731"/>
              <a:chExt cx="561254" cy="424336"/>
            </a:xfrm>
          </p:grpSpPr>
          <p:sp>
            <p:nvSpPr>
              <p:cNvPr id="109" name="平行四辺形 108"/>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0" name="平行四辺形 109"/>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1" name="平行四辺形 110"/>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2" name="平行四辺形 111"/>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3" name="平行四辺形 112"/>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4" name="平行四辺形 113"/>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5" name="平行四辺形 114"/>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6" name="平行四辺形 115"/>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7" name="平行四辺形 116"/>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8" name="平行四辺形 117"/>
              <p:cNvSpPr/>
              <p:nvPr/>
            </p:nvSpPr>
            <p:spPr bwMode="auto">
              <a:xfrm rot="900000">
                <a:off x="3614895" y="455615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19" name="平行四辺形 118"/>
              <p:cNvSpPr/>
              <p:nvPr/>
            </p:nvSpPr>
            <p:spPr bwMode="auto">
              <a:xfrm rot="900000">
                <a:off x="3693478" y="458234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0" name="平行四辺形 119"/>
              <p:cNvSpPr/>
              <p:nvPr/>
            </p:nvSpPr>
            <p:spPr bwMode="auto">
              <a:xfrm rot="900000">
                <a:off x="3655377" y="4482336"/>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1" name="平行四辺形 120"/>
              <p:cNvSpPr/>
              <p:nvPr/>
            </p:nvSpPr>
            <p:spPr bwMode="auto">
              <a:xfrm rot="900000">
                <a:off x="3733960" y="450853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2" name="平行四辺形 121"/>
              <p:cNvSpPr/>
              <p:nvPr/>
            </p:nvSpPr>
            <p:spPr bwMode="auto">
              <a:xfrm rot="900000">
                <a:off x="3705383" y="441566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3" name="平行四辺形 122"/>
              <p:cNvSpPr/>
              <p:nvPr/>
            </p:nvSpPr>
            <p:spPr bwMode="auto">
              <a:xfrm rot="900000">
                <a:off x="3783966" y="444185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4" name="平行四辺形 123"/>
              <p:cNvSpPr/>
              <p:nvPr/>
            </p:nvSpPr>
            <p:spPr bwMode="auto">
              <a:xfrm rot="900000">
                <a:off x="3519645" y="427754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5" name="平行四辺形 124"/>
              <p:cNvSpPr/>
              <p:nvPr/>
            </p:nvSpPr>
            <p:spPr bwMode="auto">
              <a:xfrm rot="900000">
                <a:off x="3598226" y="430136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6" name="平行四辺形 125"/>
              <p:cNvSpPr/>
              <p:nvPr/>
            </p:nvSpPr>
            <p:spPr bwMode="auto">
              <a:xfrm rot="900000">
                <a:off x="3676809" y="432755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7" name="平行四辺形 126"/>
              <p:cNvSpPr/>
              <p:nvPr/>
            </p:nvSpPr>
            <p:spPr bwMode="auto">
              <a:xfrm rot="900000">
                <a:off x="3560127" y="420373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8" name="平行四辺形 127"/>
              <p:cNvSpPr/>
              <p:nvPr/>
            </p:nvSpPr>
            <p:spPr bwMode="auto">
              <a:xfrm rot="900000">
                <a:off x="3638708" y="422754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29" name="平行四辺形 128"/>
              <p:cNvSpPr/>
              <p:nvPr/>
            </p:nvSpPr>
            <p:spPr bwMode="auto">
              <a:xfrm rot="900000">
                <a:off x="3717291" y="425373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30" name="平行四辺形 129"/>
              <p:cNvSpPr/>
              <p:nvPr/>
            </p:nvSpPr>
            <p:spPr bwMode="auto">
              <a:xfrm rot="900000">
                <a:off x="3755389" y="435136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31" name="平行四辺形 130"/>
              <p:cNvSpPr/>
              <p:nvPr/>
            </p:nvSpPr>
            <p:spPr bwMode="auto">
              <a:xfrm rot="900000">
                <a:off x="3833972" y="437756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32" name="平行四辺形 131"/>
              <p:cNvSpPr/>
              <p:nvPr/>
            </p:nvSpPr>
            <p:spPr bwMode="auto">
              <a:xfrm rot="900000">
                <a:off x="3795871" y="427755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133" name="平行四辺形 132"/>
              <p:cNvSpPr/>
              <p:nvPr/>
            </p:nvSpPr>
            <p:spPr bwMode="auto">
              <a:xfrm rot="900000">
                <a:off x="3874454" y="430374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grpSp>
        <p:nvGrpSpPr>
          <p:cNvPr id="74" name="グループ化 73"/>
          <p:cNvGrpSpPr/>
          <p:nvPr/>
        </p:nvGrpSpPr>
        <p:grpSpPr>
          <a:xfrm>
            <a:off x="6265742" y="2654939"/>
            <a:ext cx="693631" cy="489620"/>
            <a:chOff x="6227642" y="2650790"/>
            <a:chExt cx="693631" cy="489620"/>
          </a:xfrm>
        </p:grpSpPr>
        <p:sp>
          <p:nvSpPr>
            <p:cNvPr id="11" name="平行四辺形 10"/>
            <p:cNvSpPr/>
            <p:nvPr/>
          </p:nvSpPr>
          <p:spPr bwMode="auto">
            <a:xfrm rot="900000">
              <a:off x="6227642" y="2650790"/>
              <a:ext cx="693631" cy="489620"/>
            </a:xfrm>
            <a:prstGeom prst="parallelogram">
              <a:avLst>
                <a:gd name="adj" fmla="val 3630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90000" tIns="46800" rIns="90000" bIns="46800"/>
            <a:lstStyle/>
            <a:p>
              <a:pPr>
                <a:defRPr/>
              </a:pPr>
              <a:endParaRPr lang="ja-JP" altLang="en-US"/>
            </a:p>
          </p:txBody>
        </p:sp>
        <p:grpSp>
          <p:nvGrpSpPr>
            <p:cNvPr id="45" name="グループ化 44"/>
            <p:cNvGrpSpPr/>
            <p:nvPr/>
          </p:nvGrpSpPr>
          <p:grpSpPr>
            <a:xfrm>
              <a:off x="6293801" y="2684494"/>
              <a:ext cx="561254" cy="424336"/>
              <a:chOff x="3379151" y="4203731"/>
              <a:chExt cx="561254" cy="424336"/>
            </a:xfrm>
          </p:grpSpPr>
          <p:sp>
            <p:nvSpPr>
              <p:cNvPr id="46" name="平行四辺形 45"/>
              <p:cNvSpPr/>
              <p:nvPr/>
            </p:nvSpPr>
            <p:spPr bwMode="auto">
              <a:xfrm rot="900000">
                <a:off x="3379151" y="448233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7" name="平行四辺形 46"/>
              <p:cNvSpPr/>
              <p:nvPr/>
            </p:nvSpPr>
            <p:spPr bwMode="auto">
              <a:xfrm rot="900000">
                <a:off x="3457732" y="45061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8" name="平行四辺形 47"/>
              <p:cNvSpPr/>
              <p:nvPr/>
            </p:nvSpPr>
            <p:spPr bwMode="auto">
              <a:xfrm rot="900000">
                <a:off x="3536315" y="45323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49" name="平行四辺形 48"/>
              <p:cNvSpPr/>
              <p:nvPr/>
            </p:nvSpPr>
            <p:spPr bwMode="auto">
              <a:xfrm rot="900000">
                <a:off x="3419633" y="440851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0" name="平行四辺形 49"/>
              <p:cNvSpPr/>
              <p:nvPr/>
            </p:nvSpPr>
            <p:spPr bwMode="auto">
              <a:xfrm rot="900000">
                <a:off x="3498214" y="443232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1" name="平行四辺形 50"/>
              <p:cNvSpPr/>
              <p:nvPr/>
            </p:nvSpPr>
            <p:spPr bwMode="auto">
              <a:xfrm rot="900000">
                <a:off x="3576797" y="445852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2" name="平行四辺形 51"/>
              <p:cNvSpPr/>
              <p:nvPr/>
            </p:nvSpPr>
            <p:spPr bwMode="auto">
              <a:xfrm rot="900000">
                <a:off x="3469639" y="434184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3" name="平行四辺形 52"/>
              <p:cNvSpPr/>
              <p:nvPr/>
            </p:nvSpPr>
            <p:spPr bwMode="auto">
              <a:xfrm rot="900000">
                <a:off x="3548220" y="436565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4" name="平行四辺形 53"/>
              <p:cNvSpPr/>
              <p:nvPr/>
            </p:nvSpPr>
            <p:spPr bwMode="auto">
              <a:xfrm rot="900000">
                <a:off x="3626803" y="439184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5" name="平行四辺形 54"/>
              <p:cNvSpPr/>
              <p:nvPr/>
            </p:nvSpPr>
            <p:spPr bwMode="auto">
              <a:xfrm rot="900000">
                <a:off x="3614895" y="455615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6" name="平行四辺形 55"/>
              <p:cNvSpPr/>
              <p:nvPr/>
            </p:nvSpPr>
            <p:spPr bwMode="auto">
              <a:xfrm rot="900000">
                <a:off x="3693478" y="458234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7" name="平行四辺形 56"/>
              <p:cNvSpPr/>
              <p:nvPr/>
            </p:nvSpPr>
            <p:spPr bwMode="auto">
              <a:xfrm rot="900000">
                <a:off x="3655377" y="4482336"/>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8" name="平行四辺形 57"/>
              <p:cNvSpPr/>
              <p:nvPr/>
            </p:nvSpPr>
            <p:spPr bwMode="auto">
              <a:xfrm rot="900000">
                <a:off x="3733960" y="450853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59" name="平行四辺形 58"/>
              <p:cNvSpPr/>
              <p:nvPr/>
            </p:nvSpPr>
            <p:spPr bwMode="auto">
              <a:xfrm rot="900000">
                <a:off x="3705383" y="441566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0" name="平行四辺形 59"/>
              <p:cNvSpPr/>
              <p:nvPr/>
            </p:nvSpPr>
            <p:spPr bwMode="auto">
              <a:xfrm rot="900000">
                <a:off x="3783966" y="444185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1" name="平行四辺形 60"/>
              <p:cNvSpPr/>
              <p:nvPr/>
            </p:nvSpPr>
            <p:spPr bwMode="auto">
              <a:xfrm rot="900000">
                <a:off x="3519645" y="4277549"/>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2" name="平行四辺形 61"/>
              <p:cNvSpPr/>
              <p:nvPr/>
            </p:nvSpPr>
            <p:spPr bwMode="auto">
              <a:xfrm rot="900000">
                <a:off x="3598226" y="430136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3" name="平行四辺形 62"/>
              <p:cNvSpPr/>
              <p:nvPr/>
            </p:nvSpPr>
            <p:spPr bwMode="auto">
              <a:xfrm rot="900000">
                <a:off x="3676809" y="4327555"/>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4" name="平行四辺形 63"/>
              <p:cNvSpPr/>
              <p:nvPr/>
            </p:nvSpPr>
            <p:spPr bwMode="auto">
              <a:xfrm rot="900000">
                <a:off x="3560127" y="4203731"/>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5" name="平行四辺形 64"/>
              <p:cNvSpPr/>
              <p:nvPr/>
            </p:nvSpPr>
            <p:spPr bwMode="auto">
              <a:xfrm rot="900000">
                <a:off x="3638708" y="4227543"/>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6" name="平行四辺形 65"/>
              <p:cNvSpPr/>
              <p:nvPr/>
            </p:nvSpPr>
            <p:spPr bwMode="auto">
              <a:xfrm rot="900000">
                <a:off x="3717291" y="4253737"/>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7" name="平行四辺形 66"/>
              <p:cNvSpPr/>
              <p:nvPr/>
            </p:nvSpPr>
            <p:spPr bwMode="auto">
              <a:xfrm rot="900000">
                <a:off x="3755389" y="4351368"/>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8" name="平行四辺形 67"/>
              <p:cNvSpPr/>
              <p:nvPr/>
            </p:nvSpPr>
            <p:spPr bwMode="auto">
              <a:xfrm rot="900000">
                <a:off x="3833972" y="4377562"/>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69" name="平行四辺形 68"/>
              <p:cNvSpPr/>
              <p:nvPr/>
            </p:nvSpPr>
            <p:spPr bwMode="auto">
              <a:xfrm rot="900000">
                <a:off x="3795871" y="4277550"/>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sp>
            <p:nvSpPr>
              <p:cNvPr id="70" name="平行四辺形 69"/>
              <p:cNvSpPr/>
              <p:nvPr/>
            </p:nvSpPr>
            <p:spPr bwMode="auto">
              <a:xfrm rot="900000">
                <a:off x="3874454" y="4303744"/>
                <a:ext cx="65951" cy="45719"/>
              </a:xfrm>
              <a:prstGeom prst="parallelogram">
                <a:avLst>
                  <a:gd name="adj" fmla="val 36307"/>
                </a:avLst>
              </a:prstGeom>
              <a:solidFill>
                <a:schemeClr val="accent5">
                  <a:lumMod val="50000"/>
                </a:schemeClr>
              </a:solidFill>
              <a:ln w="9525" cap="flat" cmpd="sng" algn="ctr">
                <a:noFill/>
                <a:prstDash val="solid"/>
                <a:round/>
                <a:headEnd type="none" w="med" len="med"/>
                <a:tailEnd type="none" w="med" len="med"/>
              </a:ln>
              <a:effectLst/>
            </p:spPr>
            <p:txBody>
              <a:bodyPr lIns="90000" tIns="46800" rIns="90000" bIns="46800"/>
              <a:lstStyle/>
              <a:p>
                <a:pPr>
                  <a:defRPr/>
                </a:pPr>
                <a:endParaRPr lang="ja-JP" altLang="en-US" sz="1600"/>
              </a:p>
            </p:txBody>
          </p:sp>
        </p:grpSp>
      </p:grpSp>
      <p:sp>
        <p:nvSpPr>
          <p:cNvPr id="135"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49648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5800" y="914400"/>
            <a:ext cx="7772400" cy="1066800"/>
          </a:xfrm>
        </p:spPr>
        <p:txBody>
          <a:bodyPr/>
          <a:lstStyle/>
          <a:p>
            <a:r>
              <a:rPr kumimoji="1" lang="en-US" altLang="ja-JP" dirty="0" smtClean="0"/>
              <a:t>Summary of 100 </a:t>
            </a:r>
            <a:r>
              <a:rPr kumimoji="1" lang="en-US" altLang="ja-JP" dirty="0"/>
              <a:t>G bit/s over 60-GHz </a:t>
            </a:r>
            <a:r>
              <a:rPr kumimoji="1" lang="en-US" altLang="ja-JP" dirty="0" smtClean="0"/>
              <a:t>band using short-range MIMO</a:t>
            </a:r>
            <a:endParaRPr kumimoji="1" lang="ja-JP" altLang="en-US" dirty="0"/>
          </a:p>
        </p:txBody>
      </p:sp>
      <p:sp>
        <p:nvSpPr>
          <p:cNvPr id="7" name="コンテンツ プレースホルダー 6"/>
          <p:cNvSpPr>
            <a:spLocks noGrp="1"/>
          </p:cNvSpPr>
          <p:nvPr>
            <p:ph idx="1"/>
          </p:nvPr>
        </p:nvSpPr>
        <p:spPr>
          <a:xfrm>
            <a:off x="533400" y="2590800"/>
            <a:ext cx="8153400" cy="3429000"/>
          </a:xfrm>
        </p:spPr>
        <p:txBody>
          <a:bodyPr/>
          <a:lstStyle/>
          <a:p>
            <a:r>
              <a:rPr lang="en-US" altLang="ja-JP" dirty="0">
                <a:latin typeface="Times New Roman" pitchFamily="18" charset="0"/>
                <a:cs typeface="Times New Roman" pitchFamily="18" charset="0"/>
              </a:rPr>
              <a:t>Channel </a:t>
            </a:r>
            <a:r>
              <a:rPr lang="en-US" altLang="ja-JP" dirty="0" smtClean="0">
                <a:latin typeface="Times New Roman" pitchFamily="18" charset="0"/>
                <a:cs typeface="Times New Roman" pitchFamily="18" charset="0"/>
              </a:rPr>
              <a:t>capacities </a:t>
            </a:r>
            <a:r>
              <a:rPr lang="en-US" altLang="ja-JP" dirty="0">
                <a:latin typeface="Times New Roman" pitchFamily="18" charset="0"/>
                <a:cs typeface="Times New Roman" pitchFamily="18" charset="0"/>
              </a:rPr>
              <a:t>of  over 100 </a:t>
            </a:r>
            <a:r>
              <a:rPr lang="en-US" altLang="ja-JP" dirty="0" err="1">
                <a:latin typeface="Times New Roman" pitchFamily="18" charset="0"/>
                <a:cs typeface="Times New Roman" pitchFamily="18" charset="0"/>
              </a:rPr>
              <a:t>Gbit</a:t>
            </a:r>
            <a:r>
              <a:rPr lang="en-US" altLang="ja-JP" dirty="0">
                <a:latin typeface="Times New Roman" pitchFamily="18" charset="0"/>
                <a:cs typeface="Times New Roman" pitchFamily="18" charset="0"/>
              </a:rPr>
              <a:t>/s </a:t>
            </a:r>
            <a:r>
              <a:rPr lang="en-US" altLang="ja-JP" dirty="0" smtClean="0">
                <a:latin typeface="Times New Roman" pitchFamily="18" charset="0"/>
                <a:cs typeface="Times New Roman" pitchFamily="18" charset="0"/>
              </a:rPr>
              <a:t>are attainable using</a:t>
            </a:r>
            <a:r>
              <a:rPr lang="en-US" altLang="ja-JP" dirty="0" smtClean="0">
                <a:solidFill>
                  <a:srgbClr val="FF0000"/>
                </a:solidFill>
                <a:latin typeface="Times New Roman" pitchFamily="18" charset="0"/>
                <a:cs typeface="Times New Roman" pitchFamily="18" charset="0"/>
              </a:rPr>
              <a:t> </a:t>
            </a:r>
            <a:r>
              <a:rPr lang="en-US" altLang="ja-JP" b="1" dirty="0" smtClean="0">
                <a:solidFill>
                  <a:srgbClr val="0000FF"/>
                </a:solidFill>
                <a:latin typeface="Times New Roman" pitchFamily="18" charset="0"/>
                <a:cs typeface="Times New Roman" pitchFamily="18" charset="0"/>
              </a:rPr>
              <a:t>MIMO at 60-GHz band</a:t>
            </a:r>
          </a:p>
          <a:p>
            <a:r>
              <a:rPr lang="en-US" altLang="ja-JP" sz="3200" dirty="0" smtClean="0">
                <a:latin typeface="Times New Roman" pitchFamily="18" charset="0"/>
                <a:cs typeface="Times New Roman" pitchFamily="18" charset="0"/>
              </a:rPr>
              <a:t>With </a:t>
            </a:r>
            <a:r>
              <a:rPr lang="en-US" altLang="ja-JP" sz="3200" dirty="0">
                <a:latin typeface="Times New Roman" pitchFamily="18" charset="0"/>
                <a:cs typeface="Times New Roman" pitchFamily="18" charset="0"/>
              </a:rPr>
              <a:t>100 </a:t>
            </a:r>
            <a:r>
              <a:rPr lang="en-US" altLang="ja-JP" sz="3200" dirty="0" err="1">
                <a:latin typeface="Times New Roman" pitchFamily="18" charset="0"/>
                <a:cs typeface="Times New Roman" pitchFamily="18" charset="0"/>
              </a:rPr>
              <a:t>Gbit</a:t>
            </a:r>
            <a:r>
              <a:rPr lang="en-US" altLang="ja-JP" sz="3200" dirty="0">
                <a:latin typeface="Times New Roman" pitchFamily="18" charset="0"/>
                <a:cs typeface="Times New Roman" pitchFamily="18" charset="0"/>
              </a:rPr>
              <a:t>/s, data sizes of up to a DVD (4.7 </a:t>
            </a:r>
            <a:r>
              <a:rPr lang="en-US" altLang="ja-JP" sz="3200" dirty="0" err="1">
                <a:latin typeface="Times New Roman" pitchFamily="18" charset="0"/>
                <a:cs typeface="Times New Roman" pitchFamily="18" charset="0"/>
              </a:rPr>
              <a:t>GBytes</a:t>
            </a:r>
            <a:r>
              <a:rPr lang="en-US" altLang="ja-JP" sz="3200" dirty="0">
                <a:latin typeface="Times New Roman" pitchFamily="18" charset="0"/>
                <a:cs typeface="Times New Roman" pitchFamily="18" charset="0"/>
              </a:rPr>
              <a:t>) </a:t>
            </a:r>
            <a:r>
              <a:rPr lang="en-US" altLang="ja-JP" dirty="0" smtClean="0">
                <a:latin typeface="Times New Roman" pitchFamily="18" charset="0"/>
                <a:cs typeface="Times New Roman" pitchFamily="18" charset="0"/>
              </a:rPr>
              <a:t>are</a:t>
            </a:r>
            <a:r>
              <a:rPr lang="en-US" altLang="ja-JP" sz="3200" dirty="0" smtClean="0">
                <a:latin typeface="Times New Roman" pitchFamily="18" charset="0"/>
                <a:cs typeface="Times New Roman" pitchFamily="18" charset="0"/>
              </a:rPr>
              <a:t> </a:t>
            </a:r>
            <a:r>
              <a:rPr lang="en-US" altLang="ja-JP" sz="3200" dirty="0">
                <a:latin typeface="Times New Roman" pitchFamily="18" charset="0"/>
                <a:cs typeface="Times New Roman" pitchFamily="18" charset="0"/>
              </a:rPr>
              <a:t>downloaded within 0.5 </a:t>
            </a:r>
            <a:r>
              <a:rPr lang="en-US" altLang="ja-JP" sz="3200" dirty="0" smtClean="0">
                <a:latin typeface="Times New Roman" pitchFamily="18" charset="0"/>
                <a:cs typeface="Times New Roman" pitchFamily="18" charset="0"/>
              </a:rPr>
              <a:t>sec.</a:t>
            </a:r>
            <a:endParaRPr lang="en-US" altLang="ja-JP" sz="3200" dirty="0">
              <a:latin typeface="Times New Roman" pitchFamily="18" charset="0"/>
              <a:cs typeface="Times New Roman" pitchFamily="18" charset="0"/>
            </a:endParaRPr>
          </a:p>
          <a:p>
            <a:pPr marL="0" lvl="1" indent="0">
              <a:buNone/>
              <a:defRPr/>
            </a:pPr>
            <a:r>
              <a:rPr lang="en-US" altLang="ja-JP" sz="3200" b="1" dirty="0">
                <a:solidFill>
                  <a:srgbClr val="0000FF"/>
                </a:solidFill>
                <a:latin typeface="Times New Roman" pitchFamily="18" charset="0"/>
                <a:cs typeface="Times New Roman" pitchFamily="18" charset="0"/>
              </a:rPr>
              <a:t>→</a:t>
            </a:r>
            <a:r>
              <a:rPr lang="en-US" altLang="ja-JP" sz="3200" b="1" dirty="0" smtClean="0">
                <a:solidFill>
                  <a:srgbClr val="0000FF"/>
                </a:solidFill>
                <a:latin typeface="Times New Roman" pitchFamily="18" charset="0"/>
                <a:cs typeface="Times New Roman" pitchFamily="18" charset="0"/>
              </a:rPr>
              <a:t> </a:t>
            </a:r>
            <a:r>
              <a:rPr lang="en-US" altLang="ja-JP" sz="3200" b="1" dirty="0">
                <a:solidFill>
                  <a:srgbClr val="0000FF"/>
                </a:solidFill>
                <a:latin typeface="Times New Roman" pitchFamily="18" charset="0"/>
                <a:cs typeface="Times New Roman" pitchFamily="18" charset="0"/>
              </a:rPr>
              <a:t>“Real touch-and-get</a:t>
            </a:r>
            <a:r>
              <a:rPr lang="en-US" altLang="ja-JP" sz="3200" b="1" dirty="0" smtClean="0">
                <a:solidFill>
                  <a:srgbClr val="0000FF"/>
                </a:solidFill>
                <a:latin typeface="Times New Roman" pitchFamily="18" charset="0"/>
                <a:cs typeface="Times New Roman" pitchFamily="18" charset="0"/>
              </a:rPr>
              <a:t>” </a:t>
            </a:r>
            <a:r>
              <a:rPr lang="en-US" altLang="ja-JP" sz="3200" b="1" dirty="0">
                <a:solidFill>
                  <a:srgbClr val="0000FF"/>
                </a:solidFill>
                <a:latin typeface="Times New Roman" pitchFamily="18" charset="0"/>
                <a:cs typeface="Times New Roman" pitchFamily="18" charset="0"/>
              </a:rPr>
              <a:t>will be realized.</a:t>
            </a:r>
          </a:p>
          <a:p>
            <a:endParaRPr lang="en-US" altLang="ja-JP" dirty="0" smtClean="0">
              <a:solidFill>
                <a:srgbClr val="FF0000"/>
              </a:solidFill>
              <a:latin typeface="Times New Roman" pitchFamily="18" charset="0"/>
              <a:cs typeface="Times New Roman" pitchFamily="18" charset="0"/>
            </a:endParaRPr>
          </a:p>
        </p:txBody>
      </p:sp>
      <p:sp>
        <p:nvSpPr>
          <p:cNvPr id="5" name="スライド番号プレースホルダー 4"/>
          <p:cNvSpPr>
            <a:spLocks noGrp="1"/>
          </p:cNvSpPr>
          <p:nvPr>
            <p:ph type="sldNum" sz="quarter" idx="12"/>
          </p:nvPr>
        </p:nvSpPr>
        <p:spPr/>
        <p:txBody>
          <a:bodyPr/>
          <a:lstStyle/>
          <a:p>
            <a:pPr>
              <a:defRPr/>
            </a:pPr>
            <a:r>
              <a:rPr lang="en-US" altLang="zh-CN" smtClean="0"/>
              <a:t>Slide </a:t>
            </a:r>
            <a:fld id="{AC70AE32-B15F-4C42-91B6-DE495EFD347D}" type="slidenum">
              <a:rPr lang="en-US" altLang="zh-CN" smtClean="0"/>
              <a:pPr>
                <a:defRPr/>
              </a:pPr>
              <a:t>17</a:t>
            </a:fld>
            <a:endParaRPr lang="en-US" altLang="zh-CN"/>
          </a:p>
        </p:txBody>
      </p:sp>
      <p:sp>
        <p:nvSpPr>
          <p:cNvPr id="9"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88766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18</a:t>
            </a:fld>
            <a:endParaRPr lang="en-US" altLang="zh-CN"/>
          </a:p>
        </p:txBody>
      </p:sp>
      <p:sp>
        <p:nvSpPr>
          <p:cNvPr id="3" name="フッター プレースホルダー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sp>
        <p:nvSpPr>
          <p:cNvPr id="4" name="テキスト ボックス 3"/>
          <p:cNvSpPr txBox="1"/>
          <p:nvPr/>
        </p:nvSpPr>
        <p:spPr>
          <a:xfrm>
            <a:off x="1066800" y="1277815"/>
            <a:ext cx="4953000" cy="415498"/>
          </a:xfrm>
          <a:prstGeom prst="rect">
            <a:avLst/>
          </a:prstGeom>
          <a:noFill/>
        </p:spPr>
        <p:txBody>
          <a:bodyPr wrap="square" rtlCol="0">
            <a:spAutoFit/>
          </a:bodyPr>
          <a:lstStyle/>
          <a:p>
            <a:r>
              <a:rPr kumimoji="1" lang="en-US" altLang="ja-JP" sz="2100" dirty="0" smtClean="0">
                <a:ea typeface="ＭＳ ゴシック" pitchFamily="49" charset="-128"/>
                <a:cs typeface="Times New Roman" pitchFamily="18" charset="0"/>
              </a:rPr>
              <a:t>Backup</a:t>
            </a:r>
            <a:endParaRPr kumimoji="1" lang="ja-JP" altLang="en-US" sz="2100" dirty="0">
              <a:ea typeface="ＭＳ ゴシック" pitchFamily="49" charset="-128"/>
              <a:cs typeface="Times New Roman" pitchFamily="18" charset="0"/>
            </a:endParaRPr>
          </a:p>
        </p:txBody>
      </p:sp>
      <p:sp>
        <p:nvSpPr>
          <p:cNvPr id="6"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93729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990600" y="990600"/>
            <a:ext cx="7453313" cy="558800"/>
          </a:xfrm>
        </p:spPr>
        <p:txBody>
          <a:bodyPr/>
          <a:lstStyle/>
          <a:p>
            <a:r>
              <a:rPr lang="en-US" altLang="ja-JP" sz="3600" dirty="0" smtClean="0">
                <a:solidFill>
                  <a:schemeClr val="tx2"/>
                </a:solidFill>
              </a:rPr>
              <a:t>Regulation will be Changed</a:t>
            </a:r>
          </a:p>
        </p:txBody>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ltLang="ja-JP" sz="2800" dirty="0" smtClean="0">
                <a:solidFill>
                  <a:schemeClr val="tx2"/>
                </a:solidFill>
                <a:latin typeface="Times New Roman" pitchFamily="18" charset="0"/>
                <a:cs typeface="Times New Roman" pitchFamily="18" charset="0"/>
              </a:rPr>
              <a:t>EIRP </a:t>
            </a:r>
          </a:p>
          <a:p>
            <a:pPr lvl="1">
              <a:buFont typeface="Museo Sans For Dell"/>
              <a:buNone/>
            </a:pPr>
            <a:r>
              <a:rPr lang="en-US" altLang="ja-JP" sz="2400" dirty="0" smtClean="0">
                <a:solidFill>
                  <a:schemeClr val="tx2"/>
                </a:solidFill>
                <a:latin typeface="Times New Roman" pitchFamily="18" charset="0"/>
                <a:cs typeface="Times New Roman" pitchFamily="18" charset="0"/>
              </a:rPr>
              <a:t>47dB antenna with 10mW output power.   Low gain antenna was not assumed.  It will be changed keeping same EIRP.</a:t>
            </a:r>
          </a:p>
          <a:p>
            <a:r>
              <a:rPr lang="en-US" altLang="ja-JP" sz="2800" dirty="0" smtClean="0">
                <a:solidFill>
                  <a:schemeClr val="tx2"/>
                </a:solidFill>
                <a:latin typeface="Times New Roman" pitchFamily="18" charset="0"/>
                <a:cs typeface="Times New Roman" pitchFamily="18" charset="0"/>
              </a:rPr>
              <a:t>Channel Bonding</a:t>
            </a:r>
          </a:p>
          <a:p>
            <a:pPr lvl="1"/>
            <a:r>
              <a:rPr lang="en-US" altLang="ja-JP" sz="2400" dirty="0" smtClean="0">
                <a:solidFill>
                  <a:schemeClr val="tx2"/>
                </a:solidFill>
                <a:latin typeface="Times New Roman" pitchFamily="18" charset="0"/>
                <a:cs typeface="Times New Roman" pitchFamily="18" charset="0"/>
              </a:rPr>
              <a:t>Now, channel band width was less than 2.15GHz.  It is not arrowed  Channel bonding.  It will be changed.</a:t>
            </a:r>
          </a:p>
          <a:p>
            <a:r>
              <a:rPr lang="en-US" altLang="ja-JP" sz="2800" dirty="0" smtClean="0">
                <a:solidFill>
                  <a:schemeClr val="tx2"/>
                </a:solidFill>
                <a:latin typeface="Times New Roman" pitchFamily="18" charset="0"/>
                <a:cs typeface="Times New Roman" pitchFamily="18" charset="0"/>
              </a:rPr>
              <a:t>Certifications formulation</a:t>
            </a:r>
          </a:p>
          <a:p>
            <a:pPr lvl="1"/>
            <a:r>
              <a:rPr lang="en-US" altLang="ja-JP" sz="2400" dirty="0" smtClean="0">
                <a:solidFill>
                  <a:schemeClr val="tx2"/>
                </a:solidFill>
                <a:latin typeface="Times New Roman" pitchFamily="18" charset="0"/>
                <a:cs typeface="Times New Roman" pitchFamily="18" charset="0"/>
              </a:rPr>
              <a:t>More easy process to have certification</a:t>
            </a:r>
          </a:p>
        </p:txBody>
      </p:sp>
      <p:sp>
        <p:nvSpPr>
          <p:cNvPr id="5"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29961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990600" y="609600"/>
            <a:ext cx="7470775" cy="760413"/>
          </a:xfrm>
        </p:spPr>
        <p:txBody>
          <a:bodyPr/>
          <a:lstStyle/>
          <a:p>
            <a:pPr algn="ctr"/>
            <a:r>
              <a:rPr lang="en-US" altLang="ja-JP" dirty="0" smtClean="0">
                <a:solidFill>
                  <a:schemeClr val="tx2"/>
                </a:solidFill>
              </a:rPr>
              <a:t>Real WLAN Speed Measurements</a:t>
            </a:r>
          </a:p>
        </p:txBody>
      </p:sp>
      <p:sp>
        <p:nvSpPr>
          <p:cNvPr id="30723" name="Rectangle 3"/>
          <p:cNvSpPr>
            <a:spLocks noGrp="1"/>
          </p:cNvSpPr>
          <p:nvPr>
            <p:ph type="body" sz="half" idx="2"/>
          </p:nvPr>
        </p:nvSpPr>
        <p:spPr>
          <a:xfrm>
            <a:off x="4926013" y="1600200"/>
            <a:ext cx="4217987" cy="4752975"/>
          </a:xfrm>
        </p:spPr>
        <p:txBody>
          <a:bodyPr/>
          <a:lstStyle/>
          <a:p>
            <a:r>
              <a:rPr lang="en-US" altLang="ja-JP" dirty="0" smtClean="0">
                <a:solidFill>
                  <a:schemeClr val="tx2"/>
                </a:solidFill>
                <a:latin typeface="Times New Roman" pitchFamily="18" charset="0"/>
                <a:cs typeface="Times New Roman" pitchFamily="18" charset="0"/>
              </a:rPr>
              <a:t>9:00 AM at Tokyo Station</a:t>
            </a:r>
          </a:p>
          <a:p>
            <a:r>
              <a:rPr lang="en-US" altLang="ja-JP" dirty="0" smtClean="0">
                <a:solidFill>
                  <a:schemeClr val="tx2"/>
                </a:solidFill>
                <a:latin typeface="Times New Roman" pitchFamily="18" charset="0"/>
                <a:cs typeface="Times New Roman" pitchFamily="18" charset="0"/>
              </a:rPr>
              <a:t>LTE Tethering</a:t>
            </a:r>
            <a:r>
              <a:rPr lang="en-US" altLang="ja-JP" sz="1200" dirty="0" smtClean="0">
                <a:latin typeface="Times New Roman" pitchFamily="18" charset="0"/>
                <a:cs typeface="Times New Roman" pitchFamily="18" charset="0"/>
              </a:rPr>
              <a:t>  </a:t>
            </a:r>
            <a:r>
              <a:rPr lang="en-US" altLang="ja-JP" dirty="0" smtClean="0">
                <a:solidFill>
                  <a:schemeClr val="tx2"/>
                </a:solidFill>
                <a:latin typeface="Times New Roman" pitchFamily="18" charset="0"/>
                <a:cs typeface="Times New Roman" pitchFamily="18" charset="0"/>
              </a:rPr>
              <a:t>802.11g</a:t>
            </a:r>
          </a:p>
          <a:p>
            <a:r>
              <a:rPr lang="en-US" altLang="ja-JP" dirty="0" smtClean="0">
                <a:solidFill>
                  <a:schemeClr val="tx2"/>
                </a:solidFill>
                <a:latin typeface="Times New Roman" pitchFamily="18" charset="0"/>
                <a:cs typeface="Times New Roman" pitchFamily="18" charset="0"/>
              </a:rPr>
              <a:t>Real Speed was estimated as 2.1Mbps</a:t>
            </a:r>
          </a:p>
          <a:p>
            <a:endParaRPr lang="ja-JP" altLang="en-US" sz="2000" dirty="0" smtClean="0">
              <a:solidFill>
                <a:schemeClr val="tx2"/>
              </a:solidFill>
              <a:latin typeface="Times New Roman" pitchFamily="18" charset="0"/>
              <a:cs typeface="Times New Roman" pitchFamily="18" charset="0"/>
            </a:endParaRPr>
          </a:p>
        </p:txBody>
      </p:sp>
      <p:graphicFrame>
        <p:nvGraphicFramePr>
          <p:cNvPr id="30725" name="Object 5"/>
          <p:cNvGraphicFramePr>
            <a:graphicFrameLocks noGrp="1" noChangeAspect="1"/>
          </p:cNvGraphicFramePr>
          <p:nvPr>
            <p:ph sz="half" idx="1"/>
          </p:nvPr>
        </p:nvGraphicFramePr>
        <p:xfrm>
          <a:off x="228600" y="1444625"/>
          <a:ext cx="4559300" cy="4627563"/>
        </p:xfrm>
        <a:graphic>
          <a:graphicData uri="http://schemas.openxmlformats.org/presentationml/2006/ole">
            <p:oleObj spid="_x0000_s1102" name="Image" r:id="rId3" imgW="6857143" imgH="6946032" progId="">
              <p:embed/>
            </p:oleObj>
          </a:graphicData>
        </a:graphic>
      </p:graphicFrame>
      <p:sp>
        <p:nvSpPr>
          <p:cNvPr id="5" name="灯片编号占位符 3"/>
          <p:cNvSpPr txBox="1">
            <a:spLocks/>
          </p:cNvSpPr>
          <p:nvPr/>
        </p:nvSpPr>
        <p:spPr>
          <a:xfrm>
            <a:off x="4394200" y="6475413"/>
            <a:ext cx="635000" cy="184150"/>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2</a:t>
            </a:fld>
            <a:endParaRPr lang="en-US" altLang="zh-CN" smtClean="0">
              <a:cs typeface="Times New Roman" pitchFamily="18" charset="0"/>
            </a:endParaRPr>
          </a:p>
        </p:txBody>
      </p:sp>
      <p:sp>
        <p:nvSpPr>
          <p:cNvPr id="7"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latin typeface="Times New Roman" pitchFamily="18" charset="0"/>
                <a:cs typeface="Times New Roman" pitchFamily="18" charset="0"/>
              </a:rPr>
              <a:t>November</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2013</a:t>
            </a:r>
          </a:p>
        </p:txBody>
      </p:sp>
    </p:spTree>
    <p:extLst>
      <p:ext uri="{BB962C8B-B14F-4D97-AF65-F5344CB8AC3E}">
        <p14:creationId xmlns:p14="http://schemas.microsoft.com/office/powerpoint/2010/main" xmlns="" val="3124298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20</a:t>
            </a:fld>
            <a:endParaRPr lang="en-US" altLang="zh-CN"/>
          </a:p>
        </p:txBody>
      </p:sp>
      <p:sp>
        <p:nvSpPr>
          <p:cNvPr id="3" name="フッター プレースホルダー 2"/>
          <p:cNvSpPr>
            <a:spLocks noGrp="1"/>
          </p:cNvSpPr>
          <p:nvPr>
            <p:ph type="ftr" sz="quarter" idx="11"/>
          </p:nvPr>
        </p:nvSpPr>
        <p:spPr/>
        <p:txBody>
          <a:bodyPr/>
          <a:lstStyle/>
          <a:p>
            <a:r>
              <a:rPr lang="en-US" altLang="zh-CN" dirty="0"/>
              <a:t>Masashi Shimizu, NTT </a:t>
            </a:r>
            <a:r>
              <a:rPr lang="en-US" altLang="zh-CN" dirty="0" smtClean="0"/>
              <a:t>Corporation</a:t>
            </a:r>
            <a:endParaRPr lang="en-US" altLang="zh-CN" dirty="0"/>
          </a:p>
        </p:txBody>
      </p:sp>
      <p:sp>
        <p:nvSpPr>
          <p:cNvPr id="4" name="正方形/長方形 3"/>
          <p:cNvSpPr/>
          <p:nvPr/>
        </p:nvSpPr>
        <p:spPr>
          <a:xfrm>
            <a:off x="609600" y="990601"/>
            <a:ext cx="8077200" cy="3046988"/>
          </a:xfrm>
          <a:prstGeom prst="rect">
            <a:avLst/>
          </a:prstGeom>
        </p:spPr>
        <p:txBody>
          <a:bodyPr wrap="square">
            <a:spAutoFit/>
          </a:bodyPr>
          <a:lstStyle/>
          <a:p>
            <a:r>
              <a:rPr lang="en-US" altLang="ja-JP" sz="2400" dirty="0"/>
              <a:t>Public kiosks with downloadable movies, such as at an airport, are a great </a:t>
            </a:r>
            <a:r>
              <a:rPr lang="en-US" altLang="ja-JP" sz="2400" dirty="0" smtClean="0"/>
              <a:t>way.</a:t>
            </a:r>
            <a:endParaRPr lang="en-US" altLang="ja-JP" sz="2400" dirty="0"/>
          </a:p>
          <a:p>
            <a:r>
              <a:rPr lang="en-US" altLang="ja-JP" sz="2400" dirty="0"/>
              <a:t>to make movies available to users with portable devices </a:t>
            </a:r>
          </a:p>
          <a:p>
            <a:r>
              <a:rPr lang="en-US" altLang="ja-JP" sz="2400" dirty="0"/>
              <a:t>• At multi-gigabit download speeds, a user can download an uncompressed, HD </a:t>
            </a:r>
            <a:r>
              <a:rPr lang="en-US" altLang="ja-JP" sz="2400" dirty="0" smtClean="0"/>
              <a:t>movie </a:t>
            </a:r>
            <a:r>
              <a:rPr lang="en-US" altLang="ja-JP" sz="2400" dirty="0"/>
              <a:t>in one minute, or on the way to an airport gate before </a:t>
            </a:r>
            <a:r>
              <a:rPr lang="en-US" altLang="ja-JP" sz="2400" dirty="0" smtClean="0"/>
              <a:t>boarding.</a:t>
            </a:r>
            <a:endParaRPr lang="en-US" altLang="ja-JP" sz="2400" dirty="0"/>
          </a:p>
          <a:p>
            <a:r>
              <a:rPr lang="en-US" altLang="ja-JP" sz="2400" dirty="0"/>
              <a:t>• The kiosk can support multiple simultaneous transfers, which means even less </a:t>
            </a:r>
            <a:r>
              <a:rPr lang="en-US" altLang="ja-JP" sz="2400" dirty="0" smtClean="0"/>
              <a:t>time </a:t>
            </a:r>
            <a:r>
              <a:rPr lang="en-US" altLang="ja-JP" sz="2400" dirty="0"/>
              <a:t>waiting in </a:t>
            </a:r>
            <a:r>
              <a:rPr lang="en-US" altLang="ja-JP" sz="2400" dirty="0" smtClean="0"/>
              <a:t>line.</a:t>
            </a:r>
            <a:endParaRPr lang="ja-JP" altLang="en-US" sz="2400" dirty="0"/>
          </a:p>
        </p:txBody>
      </p:sp>
      <p:sp>
        <p:nvSpPr>
          <p:cNvPr id="6"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193854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1201" y="533400"/>
            <a:ext cx="8382000" cy="1066800"/>
          </a:xfrm>
        </p:spPr>
        <p:txBody>
          <a:bodyPr/>
          <a:lstStyle/>
          <a:p>
            <a:r>
              <a:rPr kumimoji="1" lang="en-US" altLang="ja-JP" dirty="0" smtClean="0"/>
              <a:t>Concept of short-range MIMO (SR-MIMO)</a:t>
            </a:r>
            <a:endParaRPr kumimoji="1" lang="ja-JP" altLang="en-US" dirty="0"/>
          </a:p>
        </p:txBody>
      </p:sp>
      <p:grpSp>
        <p:nvGrpSpPr>
          <p:cNvPr id="236" name="グループ化 235"/>
          <p:cNvGrpSpPr/>
          <p:nvPr/>
        </p:nvGrpSpPr>
        <p:grpSpPr>
          <a:xfrm>
            <a:off x="645360" y="2436010"/>
            <a:ext cx="4079168" cy="2719445"/>
            <a:chOff x="304800" y="2230550"/>
            <a:chExt cx="4655175" cy="3103450"/>
          </a:xfrm>
        </p:grpSpPr>
        <p:sp>
          <p:nvSpPr>
            <p:cNvPr id="70" name="二等辺三角形 69"/>
            <p:cNvSpPr/>
            <p:nvPr/>
          </p:nvSpPr>
          <p:spPr>
            <a:xfrm rot="16200000">
              <a:off x="772618" y="2968574"/>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722572" y="4013942"/>
              <a:ext cx="416858" cy="668530"/>
            </a:xfrm>
            <a:prstGeom prst="rect">
              <a:avLst/>
            </a:prstGeom>
            <a:noFill/>
          </p:spPr>
          <p:txBody>
            <a:bodyPr wrap="square" rtlCol="0">
              <a:spAutoFit/>
            </a:bodyPr>
            <a:lstStyle/>
            <a:p>
              <a:r>
                <a:rPr lang="ja-JP" altLang="en-US" sz="1400" dirty="0" smtClean="0"/>
                <a:t>・</a:t>
              </a:r>
              <a:endParaRPr lang="en-US" altLang="ja-JP" sz="1400" dirty="0" smtClean="0"/>
            </a:p>
            <a:p>
              <a:r>
                <a:rPr kumimoji="1" lang="ja-JP" altLang="en-US" sz="1400" dirty="0" smtClean="0"/>
                <a:t>・</a:t>
              </a:r>
              <a:endParaRPr kumimoji="1" lang="en-US" altLang="ja-JP" sz="1400" dirty="0" smtClean="0"/>
            </a:p>
            <a:p>
              <a:r>
                <a:rPr lang="ja-JP" altLang="en-US" sz="1400" dirty="0" smtClean="0"/>
                <a:t>・</a:t>
              </a:r>
              <a:endParaRPr kumimoji="1" lang="ja-JP" altLang="en-US" sz="1400" dirty="0"/>
            </a:p>
          </p:txBody>
        </p:sp>
        <p:cxnSp>
          <p:nvCxnSpPr>
            <p:cNvPr id="72" name="直線コネクタ 71"/>
            <p:cNvCxnSpPr>
              <a:stCxn id="70" idx="3"/>
            </p:cNvCxnSpPr>
            <p:nvPr/>
          </p:nvCxnSpPr>
          <p:spPr>
            <a:xfrm flipH="1">
              <a:off x="424891" y="3079491"/>
              <a:ext cx="724656" cy="68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二等辺三角形 72"/>
            <p:cNvSpPr/>
            <p:nvPr/>
          </p:nvSpPr>
          <p:spPr>
            <a:xfrm rot="16200000">
              <a:off x="772618" y="3623372"/>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p:cNvCxnSpPr>
              <a:stCxn id="73" idx="3"/>
            </p:cNvCxnSpPr>
            <p:nvPr/>
          </p:nvCxnSpPr>
          <p:spPr>
            <a:xfrm flipH="1">
              <a:off x="424891" y="3734289"/>
              <a:ext cx="724656" cy="68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二等辺三角形 74"/>
            <p:cNvSpPr/>
            <p:nvPr/>
          </p:nvSpPr>
          <p:spPr>
            <a:xfrm rot="16200000">
              <a:off x="772618" y="4878402"/>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a:stCxn id="75" idx="3"/>
            </p:cNvCxnSpPr>
            <p:nvPr/>
          </p:nvCxnSpPr>
          <p:spPr>
            <a:xfrm flipH="1">
              <a:off x="424891" y="4989319"/>
              <a:ext cx="724656" cy="6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二等辺三角形 76"/>
            <p:cNvSpPr/>
            <p:nvPr/>
          </p:nvSpPr>
          <p:spPr>
            <a:xfrm rot="5400000">
              <a:off x="3956378" y="4846984"/>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rot="10800000">
              <a:off x="4119949" y="3997689"/>
              <a:ext cx="422252" cy="668530"/>
            </a:xfrm>
            <a:prstGeom prst="rect">
              <a:avLst/>
            </a:prstGeom>
            <a:noFill/>
            <a:scene3d>
              <a:camera prst="orthographicFront">
                <a:rot lat="0" lon="0" rev="0"/>
              </a:camera>
              <a:lightRig rig="threePt" dir="t"/>
            </a:scene3d>
          </p:spPr>
          <p:txBody>
            <a:bodyPr wrap="square" rtlCol="0">
              <a:spAutoFit/>
            </a:bodyPr>
            <a:lstStyle/>
            <a:p>
              <a:r>
                <a:rPr lang="ja-JP" altLang="en-US" sz="1400" dirty="0" smtClean="0"/>
                <a:t>・</a:t>
              </a:r>
              <a:endParaRPr lang="en-US" altLang="ja-JP" sz="1400" dirty="0" smtClean="0"/>
            </a:p>
            <a:p>
              <a:r>
                <a:rPr kumimoji="1" lang="ja-JP" altLang="en-US" sz="1400" dirty="0" smtClean="0"/>
                <a:t>・</a:t>
              </a:r>
              <a:endParaRPr kumimoji="1" lang="en-US" altLang="ja-JP" sz="1400" dirty="0" smtClean="0"/>
            </a:p>
            <a:p>
              <a:r>
                <a:rPr lang="ja-JP" altLang="en-US" sz="1400" dirty="0" smtClean="0"/>
                <a:t>・</a:t>
              </a:r>
              <a:endParaRPr kumimoji="1" lang="ja-JP" altLang="en-US" sz="1400" dirty="0"/>
            </a:p>
          </p:txBody>
        </p:sp>
        <p:cxnSp>
          <p:nvCxnSpPr>
            <p:cNvPr id="79" name="直線コネクタ 78"/>
            <p:cNvCxnSpPr/>
            <p:nvPr/>
          </p:nvCxnSpPr>
          <p:spPr>
            <a:xfrm>
              <a:off x="4111472" y="4951079"/>
              <a:ext cx="724657"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80" name="二等辺三角形 79"/>
            <p:cNvSpPr/>
            <p:nvPr/>
          </p:nvSpPr>
          <p:spPr>
            <a:xfrm rot="5400000">
              <a:off x="3956378" y="3605596"/>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a:off x="4103722" y="3709692"/>
              <a:ext cx="732407"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82" name="二等辺三角形 81"/>
            <p:cNvSpPr/>
            <p:nvPr/>
          </p:nvSpPr>
          <p:spPr>
            <a:xfrm rot="5400000">
              <a:off x="3956378" y="2937156"/>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a:off x="4103722" y="3041252"/>
              <a:ext cx="732407"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04800" y="2230550"/>
              <a:ext cx="775862" cy="417832"/>
            </a:xfrm>
            <a:prstGeom prst="rect">
              <a:avLst/>
            </a:prstGeom>
            <a:noFill/>
          </p:spPr>
          <p:txBody>
            <a:bodyPr wrap="square" rtlCol="0">
              <a:spAutoFit/>
            </a:bodyPr>
            <a:lstStyle/>
            <a:p>
              <a:pPr algn="l"/>
              <a:r>
                <a:rPr kumimoji="1" lang="en-US" altLang="ja-JP" sz="2400" dirty="0" smtClean="0">
                  <a:latin typeface="Times New Roman" pitchFamily="18" charset="0"/>
                  <a:cs typeface="Times New Roman" pitchFamily="18" charset="0"/>
                </a:rPr>
                <a:t>TX</a:t>
              </a:r>
              <a:endParaRPr kumimoji="1" lang="ja-JP" altLang="en-US" sz="2400" dirty="0">
                <a:latin typeface="Times New Roman" pitchFamily="18" charset="0"/>
                <a:cs typeface="Times New Roman" pitchFamily="18" charset="0"/>
              </a:endParaRPr>
            </a:p>
          </p:txBody>
        </p:sp>
        <p:sp>
          <p:nvSpPr>
            <p:cNvPr id="85" name="テキスト ボックス 84"/>
            <p:cNvSpPr txBox="1"/>
            <p:nvPr/>
          </p:nvSpPr>
          <p:spPr>
            <a:xfrm>
              <a:off x="4197220" y="2230550"/>
              <a:ext cx="762755" cy="417832"/>
            </a:xfrm>
            <a:prstGeom prst="rect">
              <a:avLst/>
            </a:prstGeom>
            <a:noFill/>
          </p:spPr>
          <p:txBody>
            <a:bodyPr wrap="square" rtlCol="0">
              <a:spAutoFit/>
            </a:bodyPr>
            <a:lstStyle/>
            <a:p>
              <a:pPr algn="l"/>
              <a:r>
                <a:rPr kumimoji="1" lang="en-US" altLang="ja-JP" sz="2400" dirty="0" smtClean="0">
                  <a:latin typeface="Times New Roman" pitchFamily="18" charset="0"/>
                  <a:cs typeface="Times New Roman" pitchFamily="18" charset="0"/>
                </a:rPr>
                <a:t>RX </a:t>
              </a:r>
              <a:endParaRPr kumimoji="1" lang="ja-JP" altLang="en-US" sz="2400" dirty="0">
                <a:latin typeface="Times New Roman" pitchFamily="18" charset="0"/>
                <a:cs typeface="Times New Roman" pitchFamily="18" charset="0"/>
              </a:endParaRPr>
            </a:p>
          </p:txBody>
        </p:sp>
        <p:sp>
          <p:nvSpPr>
            <p:cNvPr id="95" name="テキスト ボックス 94"/>
            <p:cNvSpPr txBox="1"/>
            <p:nvPr/>
          </p:nvSpPr>
          <p:spPr>
            <a:xfrm>
              <a:off x="324815" y="2667000"/>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a:t>
              </a:r>
              <a:endParaRPr kumimoji="1" lang="ja-JP" altLang="en-US" sz="2400" dirty="0">
                <a:latin typeface="Times New Roman" pitchFamily="18" charset="0"/>
                <a:cs typeface="Times New Roman" pitchFamily="18" charset="0"/>
              </a:endParaRPr>
            </a:p>
          </p:txBody>
        </p:sp>
        <p:sp>
          <p:nvSpPr>
            <p:cNvPr id="96" name="テキスト ボックス 95"/>
            <p:cNvSpPr txBox="1"/>
            <p:nvPr/>
          </p:nvSpPr>
          <p:spPr>
            <a:xfrm>
              <a:off x="304800" y="3339173"/>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#2</a:t>
              </a:r>
              <a:endParaRPr kumimoji="1" lang="ja-JP" altLang="en-US" sz="2400" dirty="0">
                <a:latin typeface="Times New Roman" pitchFamily="18" charset="0"/>
                <a:cs typeface="Times New Roman" pitchFamily="18" charset="0"/>
              </a:endParaRPr>
            </a:p>
          </p:txBody>
        </p:sp>
        <p:sp>
          <p:nvSpPr>
            <p:cNvPr id="97" name="テキスト ボックス 96"/>
            <p:cNvSpPr txBox="1"/>
            <p:nvPr/>
          </p:nvSpPr>
          <p:spPr>
            <a:xfrm>
              <a:off x="324815" y="4498149"/>
              <a:ext cx="55449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#M</a:t>
              </a:r>
              <a:endParaRPr kumimoji="1" lang="ja-JP" altLang="en-US" sz="2400" dirty="0">
                <a:latin typeface="Times New Roman" pitchFamily="18" charset="0"/>
                <a:cs typeface="Times New Roman" pitchFamily="18" charset="0"/>
              </a:endParaRPr>
            </a:p>
          </p:txBody>
        </p:sp>
        <p:sp>
          <p:nvSpPr>
            <p:cNvPr id="98" name="テキスト ボックス 97"/>
            <p:cNvSpPr txBox="1"/>
            <p:nvPr/>
          </p:nvSpPr>
          <p:spPr>
            <a:xfrm>
              <a:off x="4393351" y="2664790"/>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a:t>
              </a:r>
              <a:endParaRPr kumimoji="1" lang="ja-JP" altLang="en-US" sz="2400" dirty="0">
                <a:latin typeface="Times New Roman" pitchFamily="18" charset="0"/>
                <a:cs typeface="Times New Roman" pitchFamily="18" charset="0"/>
              </a:endParaRPr>
            </a:p>
          </p:txBody>
        </p:sp>
        <p:sp>
          <p:nvSpPr>
            <p:cNvPr id="99" name="テキスト ボックス 98"/>
            <p:cNvSpPr txBox="1"/>
            <p:nvPr/>
          </p:nvSpPr>
          <p:spPr>
            <a:xfrm>
              <a:off x="4400918" y="3308586"/>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#2</a:t>
              </a:r>
              <a:endParaRPr kumimoji="1" lang="ja-JP" altLang="en-US" sz="2400" dirty="0">
                <a:latin typeface="Times New Roman" pitchFamily="18" charset="0"/>
                <a:cs typeface="Times New Roman" pitchFamily="18" charset="0"/>
              </a:endParaRPr>
            </a:p>
          </p:txBody>
        </p:sp>
        <p:sp>
          <p:nvSpPr>
            <p:cNvPr id="100" name="テキスト ボックス 99"/>
            <p:cNvSpPr txBox="1"/>
            <p:nvPr/>
          </p:nvSpPr>
          <p:spPr>
            <a:xfrm>
              <a:off x="4376265" y="4493481"/>
              <a:ext cx="55449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#M</a:t>
              </a:r>
              <a:endParaRPr kumimoji="1" lang="ja-JP" altLang="en-US" sz="2400" dirty="0">
                <a:latin typeface="Times New Roman" pitchFamily="18" charset="0"/>
                <a:cs typeface="Times New Roman" pitchFamily="18" charset="0"/>
              </a:endParaRPr>
            </a:p>
          </p:txBody>
        </p:sp>
        <p:cxnSp>
          <p:nvCxnSpPr>
            <p:cNvPr id="86" name="直線矢印コネクタ 85"/>
            <p:cNvCxnSpPr>
              <a:endCxn id="82" idx="3"/>
            </p:cNvCxnSpPr>
            <p:nvPr/>
          </p:nvCxnSpPr>
          <p:spPr>
            <a:xfrm>
              <a:off x="3169523" y="2683136"/>
              <a:ext cx="941950" cy="364937"/>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2137781" y="3683312"/>
              <a:ext cx="1965942" cy="16361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1916207" y="2618480"/>
              <a:ext cx="2187517" cy="99978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70" idx="3"/>
            </p:cNvCxnSpPr>
            <p:nvPr/>
          </p:nvCxnSpPr>
          <p:spPr>
            <a:xfrm>
              <a:off x="1149547" y="3079490"/>
              <a:ext cx="2954176" cy="173133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stCxn id="73" idx="3"/>
            </p:cNvCxnSpPr>
            <p:nvPr/>
          </p:nvCxnSpPr>
          <p:spPr>
            <a:xfrm flipV="1">
              <a:off x="1149547" y="3095235"/>
              <a:ext cx="2954176" cy="63905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2751750" y="4897561"/>
              <a:ext cx="1351972" cy="371783"/>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rot="5400000" flipH="1" flipV="1">
              <a:off x="2073631" y="3303905"/>
              <a:ext cx="2171078" cy="188911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70" idx="3"/>
            </p:cNvCxnSpPr>
            <p:nvPr/>
          </p:nvCxnSpPr>
          <p:spPr>
            <a:xfrm flipV="1">
              <a:off x="1149547" y="2618481"/>
              <a:ext cx="766660" cy="461010"/>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75" idx="3"/>
            </p:cNvCxnSpPr>
            <p:nvPr/>
          </p:nvCxnSpPr>
          <p:spPr>
            <a:xfrm flipV="1">
              <a:off x="1149546" y="3846930"/>
              <a:ext cx="988234" cy="1142387"/>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75" idx="3"/>
            </p:cNvCxnSpPr>
            <p:nvPr/>
          </p:nvCxnSpPr>
          <p:spPr>
            <a:xfrm>
              <a:off x="1149547" y="4989319"/>
              <a:ext cx="1065069" cy="344681"/>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stCxn id="70" idx="3"/>
            </p:cNvCxnSpPr>
            <p:nvPr/>
          </p:nvCxnSpPr>
          <p:spPr>
            <a:xfrm flipV="1">
              <a:off x="1149547" y="2683136"/>
              <a:ext cx="2019976" cy="396355"/>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a:stCxn id="73" idx="3"/>
            </p:cNvCxnSpPr>
            <p:nvPr/>
          </p:nvCxnSpPr>
          <p:spPr>
            <a:xfrm>
              <a:off x="1149547" y="3734288"/>
              <a:ext cx="1542522" cy="694538"/>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endCxn id="80" idx="3"/>
            </p:cNvCxnSpPr>
            <p:nvPr/>
          </p:nvCxnSpPr>
          <p:spPr>
            <a:xfrm flipV="1">
              <a:off x="2692068" y="3716513"/>
              <a:ext cx="1419404" cy="712313"/>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stCxn id="75" idx="3"/>
            </p:cNvCxnSpPr>
            <p:nvPr/>
          </p:nvCxnSpPr>
          <p:spPr>
            <a:xfrm flipV="1">
              <a:off x="1149546" y="4687448"/>
              <a:ext cx="945706" cy="301871"/>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2095252" y="4687447"/>
              <a:ext cx="656499" cy="581897"/>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a:stCxn id="73" idx="3"/>
            </p:cNvCxnSpPr>
            <p:nvPr/>
          </p:nvCxnSpPr>
          <p:spPr>
            <a:xfrm>
              <a:off x="1149547" y="3734288"/>
              <a:ext cx="2199022" cy="1535056"/>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a:endCxn id="77" idx="3"/>
            </p:cNvCxnSpPr>
            <p:nvPr/>
          </p:nvCxnSpPr>
          <p:spPr>
            <a:xfrm flipV="1">
              <a:off x="3348568" y="4957902"/>
              <a:ext cx="762905" cy="31144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1" name="正方形/長方形 230"/>
            <p:cNvSpPr/>
            <p:nvPr/>
          </p:nvSpPr>
          <p:spPr>
            <a:xfrm>
              <a:off x="1532877" y="3572676"/>
              <a:ext cx="1930648" cy="738664"/>
            </a:xfrm>
            <a:prstGeom prst="rect">
              <a:avLst/>
            </a:prstGeom>
            <a:solidFill>
              <a:srgbClr val="FFFFFF">
                <a:alpha val="80000"/>
              </a:srgbClr>
            </a:solidFill>
          </p:spPr>
          <p:txBody>
            <a:bodyPr wrap="square">
              <a:spAutoFit/>
            </a:bodyPr>
            <a:lstStyle/>
            <a:p>
              <a:pPr algn="ctr">
                <a:defRPr/>
              </a:pPr>
              <a:r>
                <a:rPr lang="en-US" altLang="ja-JP" sz="2100" kern="0" dirty="0" smtClean="0">
                  <a:solidFill>
                    <a:srgbClr val="FF0000"/>
                  </a:solidFill>
                  <a:latin typeface="Times New Roman" pitchFamily="18" charset="0"/>
                  <a:ea typeface="HGP創英角ｺﾞｼｯｸUB"/>
                  <a:cs typeface="Times New Roman" pitchFamily="18" charset="0"/>
                </a:rPr>
                <a:t>Multipath-rich</a:t>
              </a:r>
            </a:p>
            <a:p>
              <a:pPr algn="ctr">
                <a:defRPr/>
              </a:pPr>
              <a:r>
                <a:rPr lang="en-US" altLang="ja-JP" sz="2100" kern="0" dirty="0" smtClean="0">
                  <a:solidFill>
                    <a:srgbClr val="FF0000"/>
                  </a:solidFill>
                  <a:latin typeface="Times New Roman" pitchFamily="18" charset="0"/>
                  <a:ea typeface="HGP創英角ｺﾞｼｯｸUB"/>
                  <a:cs typeface="Times New Roman" pitchFamily="18" charset="0"/>
                </a:rPr>
                <a:t>environment</a:t>
              </a:r>
              <a:endParaRPr lang="ja-JP" altLang="en-US" sz="2100" dirty="0">
                <a:solidFill>
                  <a:srgbClr val="FF0000"/>
                </a:solidFill>
                <a:latin typeface="Times New Roman" pitchFamily="18" charset="0"/>
                <a:cs typeface="Times New Roman" pitchFamily="18" charset="0"/>
              </a:endParaRPr>
            </a:p>
          </p:txBody>
        </p:sp>
      </p:grpSp>
      <p:grpSp>
        <p:nvGrpSpPr>
          <p:cNvPr id="235" name="グループ化 234"/>
          <p:cNvGrpSpPr/>
          <p:nvPr/>
        </p:nvGrpSpPr>
        <p:grpSpPr>
          <a:xfrm>
            <a:off x="5529133" y="2449990"/>
            <a:ext cx="2969443" cy="2593854"/>
            <a:chOff x="5188574" y="2244529"/>
            <a:chExt cx="3388750" cy="2960125"/>
          </a:xfrm>
        </p:grpSpPr>
        <p:sp>
          <p:nvSpPr>
            <p:cNvPr id="5" name="二等辺三角形 4"/>
            <p:cNvSpPr/>
            <p:nvPr/>
          </p:nvSpPr>
          <p:spPr>
            <a:xfrm rot="16200000">
              <a:off x="5656392" y="2917897"/>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70643" y="3963266"/>
              <a:ext cx="329622" cy="668530"/>
            </a:xfrm>
            <a:prstGeom prst="rect">
              <a:avLst/>
            </a:prstGeom>
            <a:noFill/>
          </p:spPr>
          <p:txBody>
            <a:bodyPr wrap="none" rtlCol="0">
              <a:spAutoFit/>
            </a:bodyPr>
            <a:lstStyle/>
            <a:p>
              <a:r>
                <a:rPr lang="ja-JP" altLang="en-US" sz="1400" dirty="0" smtClean="0"/>
                <a:t>・</a:t>
              </a:r>
              <a:endParaRPr lang="en-US" altLang="ja-JP" sz="1400" dirty="0" smtClean="0"/>
            </a:p>
            <a:p>
              <a:r>
                <a:rPr kumimoji="1" lang="ja-JP" altLang="en-US" sz="1400" dirty="0" smtClean="0"/>
                <a:t>・</a:t>
              </a:r>
              <a:endParaRPr kumimoji="1" lang="en-US" altLang="ja-JP" sz="1400" dirty="0" smtClean="0"/>
            </a:p>
            <a:p>
              <a:r>
                <a:rPr lang="ja-JP" altLang="en-US" sz="1400" dirty="0" smtClean="0"/>
                <a:t>・</a:t>
              </a:r>
              <a:endParaRPr kumimoji="1" lang="ja-JP" altLang="en-US" sz="1400" dirty="0"/>
            </a:p>
          </p:txBody>
        </p:sp>
        <p:cxnSp>
          <p:nvCxnSpPr>
            <p:cNvPr id="7" name="直線コネクタ 6"/>
            <p:cNvCxnSpPr/>
            <p:nvPr/>
          </p:nvCxnSpPr>
          <p:spPr>
            <a:xfrm rot="10800000">
              <a:off x="5308664" y="3035635"/>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二等辺三角形 7"/>
            <p:cNvSpPr/>
            <p:nvPr/>
          </p:nvSpPr>
          <p:spPr>
            <a:xfrm rot="16200000">
              <a:off x="5656392" y="3572695"/>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rot="10800000">
              <a:off x="5308664" y="3690433"/>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二等辺三角形 9"/>
            <p:cNvSpPr/>
            <p:nvPr/>
          </p:nvSpPr>
          <p:spPr>
            <a:xfrm rot="16200000">
              <a:off x="5656392" y="4827725"/>
              <a:ext cx="532024" cy="2218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rot="10800000">
              <a:off x="5308664" y="4945462"/>
              <a:ext cx="50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7573728" y="4796308"/>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0800000">
              <a:off x="7648770" y="3947013"/>
              <a:ext cx="329622" cy="668530"/>
            </a:xfrm>
            <a:prstGeom prst="rect">
              <a:avLst/>
            </a:prstGeom>
            <a:noFill/>
            <a:scene3d>
              <a:camera prst="orthographicFront">
                <a:rot lat="0" lon="0" rev="0"/>
              </a:camera>
              <a:lightRig rig="threePt" dir="t"/>
            </a:scene3d>
          </p:spPr>
          <p:txBody>
            <a:bodyPr wrap="none" rtlCol="0">
              <a:spAutoFit/>
            </a:bodyPr>
            <a:lstStyle/>
            <a:p>
              <a:r>
                <a:rPr lang="ja-JP" altLang="en-US" sz="1400" dirty="0" smtClean="0"/>
                <a:t>・</a:t>
              </a:r>
              <a:endParaRPr lang="en-US" altLang="ja-JP" sz="1400" dirty="0" smtClean="0"/>
            </a:p>
            <a:p>
              <a:r>
                <a:rPr kumimoji="1" lang="ja-JP" altLang="en-US" sz="1400" dirty="0" smtClean="0"/>
                <a:t>・</a:t>
              </a:r>
              <a:endParaRPr kumimoji="1" lang="en-US" altLang="ja-JP" sz="1400" dirty="0" smtClean="0"/>
            </a:p>
            <a:p>
              <a:r>
                <a:rPr lang="ja-JP" altLang="en-US" sz="1400" dirty="0" smtClean="0"/>
                <a:t>・</a:t>
              </a:r>
              <a:endParaRPr kumimoji="1" lang="ja-JP" altLang="en-US" sz="1400" dirty="0"/>
            </a:p>
          </p:txBody>
        </p:sp>
        <p:cxnSp>
          <p:nvCxnSpPr>
            <p:cNvPr id="14" name="直線コネクタ 13"/>
            <p:cNvCxnSpPr/>
            <p:nvPr/>
          </p:nvCxnSpPr>
          <p:spPr>
            <a:xfrm>
              <a:off x="7950656" y="4900402"/>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二等辺三角形 14"/>
            <p:cNvSpPr/>
            <p:nvPr/>
          </p:nvSpPr>
          <p:spPr>
            <a:xfrm rot="5400000">
              <a:off x="7573728" y="3554919"/>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7950656" y="3659015"/>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二等辺三角形 16"/>
            <p:cNvSpPr/>
            <p:nvPr/>
          </p:nvSpPr>
          <p:spPr>
            <a:xfrm rot="5400000">
              <a:off x="7573728" y="2886479"/>
              <a:ext cx="532024" cy="221834"/>
            </a:xfrm>
            <a:prstGeom prst="triangle">
              <a:avLst/>
            </a:prstGeom>
            <a:no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7950656" y="2990575"/>
              <a:ext cx="502823" cy="0"/>
            </a:xfrm>
            <a:prstGeom prst="line">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188574" y="2244529"/>
              <a:ext cx="775862" cy="417832"/>
            </a:xfrm>
            <a:prstGeom prst="rect">
              <a:avLst/>
            </a:prstGeom>
            <a:noFill/>
          </p:spPr>
          <p:txBody>
            <a:bodyPr wrap="square" rtlCol="0">
              <a:spAutoFit/>
            </a:bodyPr>
            <a:lstStyle/>
            <a:p>
              <a:pPr algn="l"/>
              <a:r>
                <a:rPr kumimoji="1" lang="en-US" altLang="ja-JP" sz="2400" dirty="0" smtClean="0">
                  <a:latin typeface="Times New Roman" pitchFamily="18" charset="0"/>
                  <a:cs typeface="Times New Roman" pitchFamily="18" charset="0"/>
                </a:rPr>
                <a:t>TX</a:t>
              </a:r>
              <a:endParaRPr kumimoji="1" lang="ja-JP" altLang="en-US" sz="2400" dirty="0">
                <a:latin typeface="Times New Roman" pitchFamily="18" charset="0"/>
                <a:cs typeface="Times New Roman" pitchFamily="18" charset="0"/>
              </a:endParaRPr>
            </a:p>
          </p:txBody>
        </p:sp>
        <p:sp>
          <p:nvSpPr>
            <p:cNvPr id="20" name="テキスト ボックス 19"/>
            <p:cNvSpPr txBox="1"/>
            <p:nvPr/>
          </p:nvSpPr>
          <p:spPr>
            <a:xfrm>
              <a:off x="7814569" y="2244529"/>
              <a:ext cx="762755" cy="417832"/>
            </a:xfrm>
            <a:prstGeom prst="rect">
              <a:avLst/>
            </a:prstGeom>
            <a:noFill/>
          </p:spPr>
          <p:txBody>
            <a:bodyPr wrap="square" rtlCol="0">
              <a:spAutoFit/>
            </a:bodyPr>
            <a:lstStyle/>
            <a:p>
              <a:pPr algn="l"/>
              <a:r>
                <a:rPr kumimoji="1" lang="en-US" altLang="ja-JP" sz="2400" dirty="0" smtClean="0">
                  <a:latin typeface="Times New Roman" pitchFamily="18" charset="0"/>
                  <a:cs typeface="Times New Roman" pitchFamily="18" charset="0"/>
                </a:rPr>
                <a:t>RX </a:t>
              </a:r>
              <a:endParaRPr kumimoji="1" lang="ja-JP" altLang="en-US" sz="2400" dirty="0">
                <a:latin typeface="Times New Roman" pitchFamily="18" charset="0"/>
                <a:cs typeface="Times New Roman" pitchFamily="18" charset="0"/>
              </a:endParaRPr>
            </a:p>
          </p:txBody>
        </p:sp>
        <p:cxnSp>
          <p:nvCxnSpPr>
            <p:cNvPr id="21" name="直線矢印コネクタ 20"/>
            <p:cNvCxnSpPr/>
            <p:nvPr/>
          </p:nvCxnSpPr>
          <p:spPr>
            <a:xfrm>
              <a:off x="6109267" y="2970710"/>
              <a:ext cx="1561177" cy="162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109267" y="3632634"/>
              <a:ext cx="1561177" cy="271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109267" y="4890794"/>
              <a:ext cx="1561177" cy="162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109267" y="2970710"/>
              <a:ext cx="1561177" cy="59687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6200000" flipH="1">
              <a:off x="5995134" y="3084842"/>
              <a:ext cx="1789443" cy="156117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109267" y="3044558"/>
              <a:ext cx="1561177" cy="59079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109267" y="3635353"/>
              <a:ext cx="1561177" cy="121153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flipH="1" flipV="1">
              <a:off x="6000580" y="3220931"/>
              <a:ext cx="1778553" cy="156117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6109267" y="3676000"/>
              <a:ext cx="1561177" cy="121479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277815" y="2667000"/>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a:t>
              </a:r>
              <a:endParaRPr kumimoji="1" lang="ja-JP" altLang="en-US" sz="2400" dirty="0">
                <a:latin typeface="Times New Roman" pitchFamily="18" charset="0"/>
                <a:cs typeface="Times New Roman" pitchFamily="18" charset="0"/>
              </a:endParaRPr>
            </a:p>
          </p:txBody>
        </p:sp>
        <p:sp>
          <p:nvSpPr>
            <p:cNvPr id="31" name="テキスト ボックス 30"/>
            <p:cNvSpPr txBox="1"/>
            <p:nvPr/>
          </p:nvSpPr>
          <p:spPr>
            <a:xfrm>
              <a:off x="5257800" y="3339173"/>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#2</a:t>
              </a:r>
              <a:endParaRPr kumimoji="1" lang="ja-JP" altLang="en-US" sz="2400" dirty="0">
                <a:latin typeface="Times New Roman" pitchFamily="18" charset="0"/>
                <a:cs typeface="Times New Roman" pitchFamily="18" charset="0"/>
              </a:endParaRPr>
            </a:p>
          </p:txBody>
        </p:sp>
        <p:sp>
          <p:nvSpPr>
            <p:cNvPr id="32" name="テキスト ボックス 31"/>
            <p:cNvSpPr txBox="1"/>
            <p:nvPr/>
          </p:nvSpPr>
          <p:spPr>
            <a:xfrm>
              <a:off x="5277815" y="4498149"/>
              <a:ext cx="55449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#M</a:t>
              </a:r>
              <a:endParaRPr kumimoji="1" lang="ja-JP" altLang="en-US" sz="2400" dirty="0">
                <a:latin typeface="Times New Roman" pitchFamily="18" charset="0"/>
                <a:cs typeface="Times New Roman" pitchFamily="18" charset="0"/>
              </a:endParaRPr>
            </a:p>
          </p:txBody>
        </p:sp>
        <p:sp>
          <p:nvSpPr>
            <p:cNvPr id="33" name="テキスト ボックス 32"/>
            <p:cNvSpPr txBox="1"/>
            <p:nvPr/>
          </p:nvSpPr>
          <p:spPr>
            <a:xfrm>
              <a:off x="8081147" y="2590800"/>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#1</a:t>
              </a:r>
              <a:endParaRPr kumimoji="1" lang="ja-JP" altLang="en-US" sz="2400" dirty="0">
                <a:latin typeface="Times New Roman" pitchFamily="18" charset="0"/>
                <a:cs typeface="Times New Roman" pitchFamily="18" charset="0"/>
              </a:endParaRPr>
            </a:p>
          </p:txBody>
        </p:sp>
        <p:sp>
          <p:nvSpPr>
            <p:cNvPr id="34" name="テキスト ボックス 33"/>
            <p:cNvSpPr txBox="1"/>
            <p:nvPr/>
          </p:nvSpPr>
          <p:spPr>
            <a:xfrm>
              <a:off x="8088713" y="3234595"/>
              <a:ext cx="44568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#2</a:t>
              </a:r>
              <a:endParaRPr kumimoji="1" lang="ja-JP" altLang="en-US" sz="2400" dirty="0">
                <a:latin typeface="Times New Roman" pitchFamily="18" charset="0"/>
                <a:cs typeface="Times New Roman" pitchFamily="18" charset="0"/>
              </a:endParaRPr>
            </a:p>
          </p:txBody>
        </p:sp>
        <p:sp>
          <p:nvSpPr>
            <p:cNvPr id="35" name="テキスト ボックス 34"/>
            <p:cNvSpPr txBox="1"/>
            <p:nvPr/>
          </p:nvSpPr>
          <p:spPr>
            <a:xfrm>
              <a:off x="7993614" y="4442805"/>
              <a:ext cx="554497" cy="417832"/>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#M</a:t>
              </a:r>
              <a:endParaRPr kumimoji="1" lang="ja-JP" altLang="en-US" sz="2400" dirty="0">
                <a:latin typeface="Times New Roman" pitchFamily="18" charset="0"/>
                <a:cs typeface="Times New Roman" pitchFamily="18" charset="0"/>
              </a:endParaRPr>
            </a:p>
          </p:txBody>
        </p:sp>
        <p:sp>
          <p:nvSpPr>
            <p:cNvPr id="232" name="正方形/長方形 154"/>
            <p:cNvSpPr>
              <a:spLocks noChangeArrowheads="1"/>
            </p:cNvSpPr>
            <p:nvPr/>
          </p:nvSpPr>
          <p:spPr bwMode="auto">
            <a:xfrm>
              <a:off x="5845830" y="3645522"/>
              <a:ext cx="2162625" cy="854319"/>
            </a:xfrm>
            <a:prstGeom prst="rect">
              <a:avLst/>
            </a:prstGeom>
            <a:solidFill>
              <a:srgbClr val="FFFFFF">
                <a:alpha val="80000"/>
              </a:srgbClr>
            </a:solidFill>
            <a:ln w="9525">
              <a:noFill/>
              <a:miter lim="800000"/>
              <a:headEnd/>
              <a:tailEnd/>
            </a:ln>
          </p:spPr>
          <p:txBody>
            <a:bodyPr wrap="square">
              <a:spAutoFit/>
            </a:bodyPr>
            <a:lstStyle/>
            <a:p>
              <a:pPr algn="ctr"/>
              <a:r>
                <a:rPr lang="en-US" altLang="ja-JP" sz="2100" dirty="0" smtClean="0">
                  <a:solidFill>
                    <a:srgbClr val="FF0000"/>
                  </a:solidFill>
                  <a:latin typeface="Times New Roman" pitchFamily="18" charset="0"/>
                  <a:cs typeface="Times New Roman" pitchFamily="18" charset="0"/>
                </a:rPr>
                <a:t>Line-of-sight</a:t>
              </a:r>
            </a:p>
            <a:p>
              <a:pPr algn="ctr"/>
              <a:r>
                <a:rPr lang="en-US" altLang="ja-JP" sz="2100" dirty="0" smtClean="0">
                  <a:solidFill>
                    <a:srgbClr val="FF0000"/>
                  </a:solidFill>
                  <a:latin typeface="Times New Roman" pitchFamily="18" charset="0"/>
                  <a:cs typeface="Times New Roman" pitchFamily="18" charset="0"/>
                </a:rPr>
                <a:t>environment</a:t>
              </a:r>
              <a:endParaRPr lang="ja-JP" altLang="en-US" sz="2100" dirty="0">
                <a:solidFill>
                  <a:srgbClr val="FF0000"/>
                </a:solidFill>
                <a:latin typeface="Times New Roman" pitchFamily="18" charset="0"/>
                <a:cs typeface="Times New Roman" pitchFamily="18" charset="0"/>
              </a:endParaRPr>
            </a:p>
          </p:txBody>
        </p:sp>
      </p:grpSp>
      <p:sp>
        <p:nvSpPr>
          <p:cNvPr id="233" name="正方形/長方形 157"/>
          <p:cNvSpPr>
            <a:spLocks noChangeArrowheads="1"/>
          </p:cNvSpPr>
          <p:nvPr/>
        </p:nvSpPr>
        <p:spPr bwMode="auto">
          <a:xfrm>
            <a:off x="965409" y="1479277"/>
            <a:ext cx="2916183" cy="523220"/>
          </a:xfrm>
          <a:prstGeom prst="rect">
            <a:avLst/>
          </a:prstGeom>
          <a:noFill/>
          <a:ln w="9525">
            <a:noFill/>
            <a:miter lim="800000"/>
            <a:headEnd/>
            <a:tailEnd/>
          </a:ln>
        </p:spPr>
        <p:txBody>
          <a:bodyPr wrap="none">
            <a:spAutoFit/>
          </a:bodyPr>
          <a:lstStyle/>
          <a:p>
            <a:r>
              <a:rPr lang="en-US" altLang="ja-JP" sz="2800" dirty="0" smtClean="0">
                <a:solidFill>
                  <a:srgbClr val="0000FF"/>
                </a:solidFill>
                <a:latin typeface="Times New Roman" pitchFamily="18" charset="0"/>
                <a:cs typeface="Times New Roman" pitchFamily="18" charset="0"/>
              </a:rPr>
              <a:t>(a) General </a:t>
            </a:r>
            <a:r>
              <a:rPr lang="en-US" altLang="ja-JP" sz="2800" dirty="0">
                <a:solidFill>
                  <a:srgbClr val="0000FF"/>
                </a:solidFill>
                <a:latin typeface="Times New Roman" pitchFamily="18" charset="0"/>
                <a:cs typeface="Times New Roman" pitchFamily="18" charset="0"/>
              </a:rPr>
              <a:t>MIMO</a:t>
            </a:r>
            <a:endParaRPr lang="ja-JP" altLang="en-US" sz="2800" dirty="0">
              <a:solidFill>
                <a:srgbClr val="0000FF"/>
              </a:solidFill>
              <a:latin typeface="Times New Roman" pitchFamily="18" charset="0"/>
              <a:cs typeface="Times New Roman" pitchFamily="18" charset="0"/>
            </a:endParaRPr>
          </a:p>
        </p:txBody>
      </p:sp>
      <p:sp>
        <p:nvSpPr>
          <p:cNvPr id="234" name="正方形/長方形 158"/>
          <p:cNvSpPr>
            <a:spLocks noChangeArrowheads="1"/>
          </p:cNvSpPr>
          <p:nvPr/>
        </p:nvSpPr>
        <p:spPr bwMode="auto">
          <a:xfrm>
            <a:off x="5548845" y="1479277"/>
            <a:ext cx="2271776" cy="523220"/>
          </a:xfrm>
          <a:prstGeom prst="rect">
            <a:avLst/>
          </a:prstGeom>
          <a:noFill/>
          <a:ln w="9525">
            <a:noFill/>
            <a:miter lim="800000"/>
            <a:headEnd/>
            <a:tailEnd/>
          </a:ln>
        </p:spPr>
        <p:txBody>
          <a:bodyPr wrap="none">
            <a:spAutoFit/>
          </a:bodyPr>
          <a:lstStyle/>
          <a:p>
            <a:r>
              <a:rPr lang="en-US" altLang="ja-JP" sz="2800" dirty="0" smtClean="0">
                <a:solidFill>
                  <a:srgbClr val="0000FF"/>
                </a:solidFill>
                <a:latin typeface="Times New Roman" pitchFamily="18" charset="0"/>
                <a:cs typeface="Times New Roman" pitchFamily="18" charset="0"/>
              </a:rPr>
              <a:t>(b) </a:t>
            </a:r>
            <a:r>
              <a:rPr lang="en-US" altLang="ja-JP" sz="2800" dirty="0" smtClean="0">
                <a:solidFill>
                  <a:srgbClr val="0000FF"/>
                </a:solidFill>
                <a:cs typeface="Times New Roman" pitchFamily="18" charset="0"/>
              </a:rPr>
              <a:t>SR-</a:t>
            </a:r>
            <a:r>
              <a:rPr lang="en-US" altLang="ja-JP" sz="2800" dirty="0" smtClean="0">
                <a:solidFill>
                  <a:srgbClr val="0000FF"/>
                </a:solidFill>
                <a:latin typeface="Times New Roman" pitchFamily="18" charset="0"/>
                <a:cs typeface="Times New Roman" pitchFamily="18" charset="0"/>
              </a:rPr>
              <a:t>MIMO</a:t>
            </a:r>
            <a:endParaRPr lang="ja-JP" altLang="en-US" sz="2800" dirty="0">
              <a:solidFill>
                <a:srgbClr val="0000FF"/>
              </a:solidFill>
              <a:latin typeface="Times New Roman" pitchFamily="18" charset="0"/>
              <a:cs typeface="Times New Roman" pitchFamily="18" charset="0"/>
            </a:endParaRPr>
          </a:p>
        </p:txBody>
      </p:sp>
      <p:sp>
        <p:nvSpPr>
          <p:cNvPr id="224" name="正方形/長方形 223"/>
          <p:cNvSpPr/>
          <p:nvPr/>
        </p:nvSpPr>
        <p:spPr>
          <a:xfrm>
            <a:off x="4056152" y="5334000"/>
            <a:ext cx="4967918" cy="1061829"/>
          </a:xfrm>
          <a:prstGeom prst="rect">
            <a:avLst/>
          </a:prstGeom>
          <a:solidFill>
            <a:srgbClr val="FFFF00"/>
          </a:solidFill>
          <a:ln>
            <a:solidFill>
              <a:schemeClr val="tx1"/>
            </a:solidFill>
          </a:ln>
        </p:spPr>
        <p:txBody>
          <a:bodyPr wrap="square">
            <a:spAutoFit/>
          </a:bodyPr>
          <a:lstStyle/>
          <a:p>
            <a:r>
              <a:rPr lang="en-US" altLang="ja-JP" sz="2100" dirty="0">
                <a:solidFill>
                  <a:srgbClr val="FF0000"/>
                </a:solidFill>
              </a:rPr>
              <a:t>L</a:t>
            </a:r>
            <a:r>
              <a:rPr lang="en-US" altLang="ja-JP" sz="2100" dirty="0" smtClean="0">
                <a:solidFill>
                  <a:srgbClr val="FF0000"/>
                </a:solidFill>
              </a:rPr>
              <a:t>ow </a:t>
            </a:r>
            <a:r>
              <a:rPr lang="en-US" altLang="ja-JP" sz="2100" dirty="0">
                <a:solidFill>
                  <a:srgbClr val="FF0000"/>
                </a:solidFill>
              </a:rPr>
              <a:t>spatial correlation</a:t>
            </a:r>
            <a:r>
              <a:rPr lang="en-US" altLang="ja-JP" sz="2100" dirty="0"/>
              <a:t> </a:t>
            </a:r>
            <a:r>
              <a:rPr lang="en-US" altLang="ja-JP" sz="2100" dirty="0" smtClean="0"/>
              <a:t>is </a:t>
            </a:r>
            <a:r>
              <a:rPr lang="en-US" altLang="ja-JP" sz="2100" dirty="0"/>
              <a:t>achieved </a:t>
            </a:r>
            <a:r>
              <a:rPr lang="en-US" altLang="ja-JP" sz="2100" dirty="0" smtClean="0"/>
              <a:t>without multipath</a:t>
            </a:r>
            <a:r>
              <a:rPr lang="ja-JP" altLang="en-US" sz="2100" dirty="0"/>
              <a:t> </a:t>
            </a:r>
            <a:r>
              <a:rPr lang="en-US" altLang="ja-JP" sz="2100" dirty="0" smtClean="0"/>
              <a:t>propagation</a:t>
            </a:r>
          </a:p>
          <a:p>
            <a:r>
              <a:rPr lang="en-US" altLang="ja-JP" sz="2100" dirty="0" smtClean="0"/>
              <a:t>because </a:t>
            </a:r>
            <a:r>
              <a:rPr lang="en-US" altLang="ja-JP" sz="2100" dirty="0" smtClean="0">
                <a:solidFill>
                  <a:srgbClr val="FF0000"/>
                </a:solidFill>
              </a:rPr>
              <a:t>path length differences</a:t>
            </a:r>
            <a:r>
              <a:rPr lang="en-US" altLang="ja-JP" sz="2100" dirty="0" smtClean="0"/>
              <a:t> is exploited</a:t>
            </a:r>
            <a:endParaRPr lang="en-US" altLang="ja-JP" sz="2100" dirty="0"/>
          </a:p>
        </p:txBody>
      </p:sp>
      <p:sp>
        <p:nvSpPr>
          <p:cNvPr id="88" name="灯片编号占位符 3"/>
          <p:cNvSpPr>
            <a:spLocks noGrp="1"/>
          </p:cNvSpPr>
          <p:nvPr>
            <p:ph type="sldNum" sz="quarter" idx="12"/>
          </p:nvPr>
        </p:nvSpPr>
        <p:spPr>
          <a:xfrm>
            <a:off x="4394200" y="6475413"/>
            <a:ext cx="558800" cy="184150"/>
          </a:xfrm>
          <a:noFill/>
        </p:spPr>
        <p:txBody>
          <a:bodyPr/>
          <a:lstStyle/>
          <a:p>
            <a:r>
              <a:rPr lang="en-US" altLang="zh-CN" dirty="0" smtClean="0">
                <a:cs typeface="Times New Roman" pitchFamily="18" charset="0"/>
              </a:rPr>
              <a:t>Slide </a:t>
            </a:r>
            <a:fld id="{449D2B2F-DC1F-4F85-93B2-8B9685969AFB}" type="slidenum">
              <a:rPr lang="en-US" altLang="zh-CN" smtClean="0">
                <a:cs typeface="Times New Roman" pitchFamily="18" charset="0"/>
              </a:rPr>
              <a:pPr/>
              <a:t>21</a:t>
            </a:fld>
            <a:endParaRPr lang="en-US" altLang="zh-CN" dirty="0" smtClean="0">
              <a:cs typeface="Times New Roman" pitchFamily="18" charset="0"/>
            </a:endParaRPr>
          </a:p>
        </p:txBody>
      </p:sp>
      <p:sp>
        <p:nvSpPr>
          <p:cNvPr id="102"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1179710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Further advantage of SR-MIMO</a:t>
            </a:r>
            <a:endParaRPr kumimoji="1" lang="ja-JP" altLang="en-US" dirty="0"/>
          </a:p>
        </p:txBody>
      </p:sp>
      <p:sp>
        <p:nvSpPr>
          <p:cNvPr id="7" name="コンテンツ プレースホルダー 6"/>
          <p:cNvSpPr>
            <a:spLocks noGrp="1"/>
          </p:cNvSpPr>
          <p:nvPr>
            <p:ph idx="1"/>
          </p:nvPr>
        </p:nvSpPr>
        <p:spPr>
          <a:xfrm>
            <a:off x="381000" y="1981200"/>
            <a:ext cx="8382000" cy="3200400"/>
          </a:xfrm>
        </p:spPr>
        <p:txBody>
          <a:bodyPr/>
          <a:lstStyle/>
          <a:p>
            <a:r>
              <a:rPr lang="en-US" altLang="ja-JP" sz="2400" dirty="0" smtClean="0">
                <a:latin typeface="Times New Roman" pitchFamily="18" charset="0"/>
                <a:cs typeface="Times New Roman" pitchFamily="18" charset="0"/>
              </a:rPr>
              <a:t>We have clarified that </a:t>
            </a:r>
            <a:r>
              <a:rPr lang="en-US" altLang="ja-JP" sz="2400" dirty="0" smtClean="0">
                <a:solidFill>
                  <a:srgbClr val="FF0000"/>
                </a:solidFill>
                <a:latin typeface="Times New Roman" pitchFamily="18" charset="0"/>
                <a:cs typeface="Times New Roman" pitchFamily="18" charset="0"/>
              </a:rPr>
              <a:t>the channel capacity obtained by zero forcing (ZF) at the receiver </a:t>
            </a:r>
            <a:r>
              <a:rPr lang="en-US" altLang="ja-JP" sz="2400" dirty="0" smtClean="0">
                <a:latin typeface="Times New Roman" pitchFamily="18" charset="0"/>
                <a:cs typeface="Times New Roman" pitchFamily="18" charset="0"/>
              </a:rPr>
              <a:t>which does not </a:t>
            </a:r>
            <a:r>
              <a:rPr lang="en-US" altLang="ja-JP" sz="2400" dirty="0">
                <a:latin typeface="Times New Roman" pitchFamily="18" charset="0"/>
                <a:cs typeface="Times New Roman" pitchFamily="18" charset="0"/>
              </a:rPr>
              <a:t>use</a:t>
            </a:r>
            <a:r>
              <a:rPr lang="en-US" altLang="ja-JP" sz="2400" dirty="0" smtClean="0">
                <a:latin typeface="Times New Roman" pitchFamily="18" charset="0"/>
                <a:cs typeface="Times New Roman" pitchFamily="18" charset="0"/>
              </a:rPr>
              <a:t> </a:t>
            </a:r>
            <a:r>
              <a:rPr lang="en-US" altLang="ja-JP" sz="2400" u="sng" dirty="0" smtClean="0">
                <a:latin typeface="Times New Roman" pitchFamily="18" charset="0"/>
                <a:cs typeface="Times New Roman" pitchFamily="18" charset="0"/>
              </a:rPr>
              <a:t>beam forming at the transmitter </a:t>
            </a:r>
            <a:r>
              <a:rPr lang="en-US" altLang="ja-JP" sz="2400" dirty="0" smtClean="0">
                <a:latin typeface="Times New Roman" pitchFamily="18" charset="0"/>
                <a:cs typeface="Times New Roman" pitchFamily="18" charset="0"/>
              </a:rPr>
              <a:t>and </a:t>
            </a:r>
            <a:r>
              <a:rPr lang="en-US" altLang="ja-JP" sz="2400" u="sng" dirty="0" smtClean="0">
                <a:latin typeface="Times New Roman" pitchFamily="18" charset="0"/>
                <a:cs typeface="Times New Roman" pitchFamily="18" charset="0"/>
              </a:rPr>
              <a:t>channel state feedback</a:t>
            </a:r>
            <a:r>
              <a:rPr lang="en-US" altLang="ja-JP" sz="2400" dirty="0" smtClean="0">
                <a:latin typeface="Times New Roman" pitchFamily="18" charset="0"/>
                <a:cs typeface="Times New Roman" pitchFamily="18" charset="0"/>
              </a:rPr>
              <a:t> is almost the same as </a:t>
            </a:r>
            <a:r>
              <a:rPr lang="en-US" altLang="ja-JP" sz="2400" dirty="0" smtClean="0">
                <a:solidFill>
                  <a:srgbClr val="FF0000"/>
                </a:solidFill>
                <a:latin typeface="Times New Roman" pitchFamily="18" charset="0"/>
                <a:cs typeface="Times New Roman" pitchFamily="18" charset="0"/>
              </a:rPr>
              <a:t>that using </a:t>
            </a:r>
            <a:r>
              <a:rPr lang="en-US" altLang="ja-JP" sz="2400" dirty="0" err="1" smtClean="0">
                <a:solidFill>
                  <a:srgbClr val="FF0000"/>
                </a:solidFill>
                <a:latin typeface="Times New Roman" pitchFamily="18" charset="0"/>
                <a:cs typeface="Times New Roman" pitchFamily="18" charset="0"/>
              </a:rPr>
              <a:t>eigenmode</a:t>
            </a:r>
            <a:r>
              <a:rPr lang="en-US" altLang="ja-JP" sz="2400" dirty="0" smtClean="0">
                <a:solidFill>
                  <a:srgbClr val="FF0000"/>
                </a:solidFill>
                <a:latin typeface="Times New Roman" pitchFamily="18" charset="0"/>
                <a:cs typeface="Times New Roman" pitchFamily="18" charset="0"/>
              </a:rPr>
              <a:t> transmission </a:t>
            </a:r>
            <a:r>
              <a:rPr lang="en-US" altLang="ja-JP" sz="2400" dirty="0" smtClean="0">
                <a:latin typeface="Times New Roman" pitchFamily="18" charset="0"/>
                <a:cs typeface="Times New Roman" pitchFamily="18" charset="0"/>
              </a:rPr>
              <a:t>when the element spacing is optimized.[1]</a:t>
            </a:r>
          </a:p>
          <a:p>
            <a:r>
              <a:rPr lang="en-US" altLang="ja-JP" sz="2400" dirty="0" smtClean="0">
                <a:latin typeface="Times New Roman" pitchFamily="18" charset="0"/>
                <a:cs typeface="Times New Roman" pitchFamily="18" charset="0"/>
              </a:rPr>
              <a:t>Hence transceiver’s transmission signal processing cost for MIMO detection will be reduced compared with </a:t>
            </a:r>
            <a:r>
              <a:rPr lang="en-US" altLang="ja-JP" sz="2400" dirty="0" err="1" smtClean="0">
                <a:latin typeface="Times New Roman" pitchFamily="18" charset="0"/>
                <a:cs typeface="Times New Roman" pitchFamily="18" charset="0"/>
              </a:rPr>
              <a:t>eigenmode</a:t>
            </a:r>
            <a:r>
              <a:rPr lang="en-US" altLang="ja-JP" sz="2400" dirty="0" smtClean="0">
                <a:latin typeface="Times New Roman" pitchFamily="18" charset="0"/>
                <a:cs typeface="Times New Roman" pitchFamily="18" charset="0"/>
              </a:rPr>
              <a:t> transmission.</a:t>
            </a:r>
          </a:p>
        </p:txBody>
      </p:sp>
      <p:sp>
        <p:nvSpPr>
          <p:cNvPr id="2" name="スライド番号プレースホルダー 1"/>
          <p:cNvSpPr>
            <a:spLocks noGrp="1"/>
          </p:cNvSpPr>
          <p:nvPr>
            <p:ph type="sldNum" sz="quarter" idx="12"/>
          </p:nvPr>
        </p:nvSpPr>
        <p:spPr/>
        <p:txBody>
          <a:bodyPr/>
          <a:lstStyle/>
          <a:p>
            <a:pPr>
              <a:defRPr/>
            </a:pPr>
            <a:r>
              <a:rPr lang="en-US" altLang="zh-CN" smtClean="0"/>
              <a:t>Slide </a:t>
            </a:r>
            <a:fld id="{93939074-CCD3-4EB0-B460-D28620A7546C}" type="slidenum">
              <a:rPr lang="en-US" altLang="zh-CN" smtClean="0"/>
              <a:pPr>
                <a:defRPr/>
              </a:pPr>
              <a:t>22</a:t>
            </a:fld>
            <a:endParaRPr lang="en-US" altLang="zh-CN"/>
          </a:p>
        </p:txBody>
      </p:sp>
      <p:sp>
        <p:nvSpPr>
          <p:cNvPr id="8" name="正方形/長方形 7"/>
          <p:cNvSpPr/>
          <p:nvPr/>
        </p:nvSpPr>
        <p:spPr>
          <a:xfrm>
            <a:off x="533400" y="5706704"/>
            <a:ext cx="8077200" cy="646331"/>
          </a:xfrm>
          <a:prstGeom prst="rect">
            <a:avLst/>
          </a:prstGeom>
        </p:spPr>
        <p:txBody>
          <a:bodyPr wrap="square">
            <a:spAutoFit/>
          </a:bodyPr>
          <a:lstStyle/>
          <a:p>
            <a:r>
              <a:rPr lang="en-US" altLang="ja-JP" dirty="0" smtClean="0">
                <a:cs typeface="Times New Roman" pitchFamily="18" charset="0"/>
              </a:rPr>
              <a:t>Reference:</a:t>
            </a:r>
          </a:p>
          <a:p>
            <a:r>
              <a:rPr lang="en-US" altLang="ja-JP" dirty="0" smtClean="0">
                <a:cs typeface="Times New Roman" pitchFamily="18" charset="0"/>
              </a:rPr>
              <a:t>[1] </a:t>
            </a:r>
            <a:r>
              <a:rPr lang="en-US" altLang="ja-JP" dirty="0" err="1" smtClean="0">
                <a:cs typeface="Times New Roman" pitchFamily="18" charset="0"/>
              </a:rPr>
              <a:t>Nishimori</a:t>
            </a:r>
            <a:r>
              <a:rPr lang="en-US" altLang="ja-JP" dirty="0">
                <a:cs typeface="Times New Roman" pitchFamily="18" charset="0"/>
              </a:rPr>
              <a:t>, K.; </a:t>
            </a:r>
            <a:r>
              <a:rPr lang="en-US" altLang="ja-JP" dirty="0" err="1">
                <a:cs typeface="Times New Roman" pitchFamily="18" charset="0"/>
              </a:rPr>
              <a:t>Honma</a:t>
            </a:r>
            <a:r>
              <a:rPr lang="en-US" altLang="ja-JP" dirty="0">
                <a:cs typeface="Times New Roman" pitchFamily="18" charset="0"/>
              </a:rPr>
              <a:t>, N.; Seki, T.; </a:t>
            </a:r>
            <a:r>
              <a:rPr lang="en-US" altLang="ja-JP" dirty="0" err="1">
                <a:cs typeface="Times New Roman" pitchFamily="18" charset="0"/>
              </a:rPr>
              <a:t>Hiraga</a:t>
            </a:r>
            <a:r>
              <a:rPr lang="en-US" altLang="ja-JP" dirty="0">
                <a:cs typeface="Times New Roman" pitchFamily="18" charset="0"/>
              </a:rPr>
              <a:t>, K., "On the Transmission Method for Short-Range MIMO </a:t>
            </a:r>
            <a:r>
              <a:rPr lang="en-US" altLang="ja-JP" dirty="0" smtClean="0">
                <a:cs typeface="Times New Roman" pitchFamily="18" charset="0"/>
              </a:rPr>
              <a:t>Communication</a:t>
            </a:r>
            <a:r>
              <a:rPr lang="en-US" altLang="ja-JP" dirty="0">
                <a:cs typeface="Times New Roman" pitchFamily="18" charset="0"/>
              </a:rPr>
              <a:t>," </a:t>
            </a:r>
            <a:r>
              <a:rPr lang="en-US" altLang="ja-JP" i="1" dirty="0">
                <a:cs typeface="Times New Roman" pitchFamily="18" charset="0"/>
              </a:rPr>
              <a:t>Vehicular Technology, IEEE Transactions on</a:t>
            </a:r>
            <a:r>
              <a:rPr lang="en-US" altLang="ja-JP" dirty="0">
                <a:cs typeface="Times New Roman" pitchFamily="18" charset="0"/>
              </a:rPr>
              <a:t> , vol.60, no.3, pp.1247,1251, March 2011</a:t>
            </a:r>
            <a:endParaRPr kumimoji="1" lang="ja-JP" altLang="en-US" dirty="0">
              <a:cs typeface="Times New Roman" pitchFamily="18" charset="0"/>
            </a:endParaRPr>
          </a:p>
        </p:txBody>
      </p:sp>
      <p:sp>
        <p:nvSpPr>
          <p:cNvPr id="9"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568886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837" y="914400"/>
            <a:ext cx="7787042" cy="609600"/>
          </a:xfrm>
        </p:spPr>
        <p:txBody>
          <a:bodyPr/>
          <a:lstStyle/>
          <a:p>
            <a:r>
              <a:rPr kumimoji="1" lang="en-US" altLang="ja-JP" sz="2800" dirty="0" smtClean="0">
                <a:latin typeface="Times New Roman" pitchFamily="18" charset="0"/>
                <a:ea typeface="ＭＳ ゴシック" pitchFamily="49" charset="-128"/>
                <a:cs typeface="Times New Roman" pitchFamily="18" charset="0"/>
              </a:rPr>
              <a:t>Ultra high rates using SR-MIMO</a:t>
            </a:r>
            <a:endParaRPr kumimoji="1" lang="ja-JP" altLang="en-US" sz="2800" dirty="0">
              <a:latin typeface="Times New Roman" pitchFamily="18" charset="0"/>
              <a:ea typeface="ＭＳ ゴシック" pitchFamily="49" charset="-128"/>
              <a:cs typeface="Times New Roman" pitchFamily="18" charset="0"/>
            </a:endParaRPr>
          </a:p>
        </p:txBody>
      </p:sp>
      <p:sp>
        <p:nvSpPr>
          <p:cNvPr id="4" name="スライド番号プレースホルダ 3"/>
          <p:cNvSpPr>
            <a:spLocks noGrp="1"/>
          </p:cNvSpPr>
          <p:nvPr>
            <p:ph type="sldNum" sz="quarter" idx="12"/>
          </p:nvPr>
        </p:nvSpPr>
        <p:spPr>
          <a:xfrm>
            <a:off x="4533156" y="6475413"/>
            <a:ext cx="153888" cy="184666"/>
          </a:xfrm>
        </p:spPr>
        <p:txBody>
          <a:bodyPr/>
          <a:lstStyle/>
          <a:p>
            <a:fld id="{B95C42D9-276F-44F4-A9C4-343F3838B716}" type="slidenum">
              <a:rPr lang="en-US" altLang="ja-JP" smtClean="0"/>
              <a:pPr/>
              <a:t>23</a:t>
            </a:fld>
            <a:endParaRPr lang="en-US" altLang="ja-JP"/>
          </a:p>
        </p:txBody>
      </p:sp>
      <p:sp>
        <p:nvSpPr>
          <p:cNvPr id="5" name="Rectangle 1"/>
          <p:cNvSpPr>
            <a:spLocks noChangeArrowheads="1"/>
          </p:cNvSpPr>
          <p:nvPr/>
        </p:nvSpPr>
        <p:spPr bwMode="auto">
          <a:xfrm>
            <a:off x="4557358" y="1923045"/>
            <a:ext cx="3257137" cy="415498"/>
          </a:xfrm>
          <a:prstGeom prst="rect">
            <a:avLst/>
          </a:prstGeom>
          <a:noFill/>
          <a:ln w="9525">
            <a:noFill/>
            <a:miter lim="800000"/>
            <a:headEnd/>
            <a:tailEnd/>
          </a:ln>
        </p:spPr>
        <p:txBody>
          <a:bodyPr wrap="square" anchor="ctr">
            <a:spAutoFit/>
          </a:bodyPr>
          <a:lstStyle/>
          <a:p>
            <a:pPr algn="l"/>
            <a:r>
              <a:rPr lang="en-US" altLang="ja-JP" sz="2100" dirty="0" smtClean="0">
                <a:solidFill>
                  <a:srgbClr val="0000FF"/>
                </a:solidFill>
                <a:ea typeface="HGP創英角ｺﾞｼｯｸUB" pitchFamily="50" charset="-128"/>
                <a:cs typeface="Times New Roman" pitchFamily="18" charset="0"/>
              </a:rPr>
              <a:t>For over 100 G</a:t>
            </a:r>
            <a:r>
              <a:rPr lang="ja-JP" altLang="en-US" sz="2100" dirty="0" smtClean="0">
                <a:solidFill>
                  <a:srgbClr val="0000FF"/>
                </a:solidFill>
                <a:ea typeface="HGP創英角ｺﾞｼｯｸUB" pitchFamily="50" charset="-128"/>
                <a:cs typeface="Times New Roman" pitchFamily="18" charset="0"/>
              </a:rPr>
              <a:t> </a:t>
            </a:r>
            <a:r>
              <a:rPr lang="en-US" altLang="ja-JP" sz="2100" dirty="0" smtClean="0">
                <a:solidFill>
                  <a:srgbClr val="0000FF"/>
                </a:solidFill>
                <a:ea typeface="HGP創英角ｺﾞｼｯｸUB" pitchFamily="50" charset="-128"/>
                <a:cs typeface="Times New Roman" pitchFamily="18" charset="0"/>
              </a:rPr>
              <a:t>bit/s</a:t>
            </a:r>
            <a:endParaRPr lang="en-US" altLang="ja-JP" sz="2100" dirty="0">
              <a:solidFill>
                <a:srgbClr val="0000FF"/>
              </a:solidFill>
              <a:ea typeface="HGP創英角ｺﾞｼｯｸUB" pitchFamily="50" charset="-128"/>
              <a:cs typeface="Times New Roman" pitchFamily="18" charset="0"/>
            </a:endParaRPr>
          </a:p>
        </p:txBody>
      </p:sp>
      <p:graphicFrame>
        <p:nvGraphicFramePr>
          <p:cNvPr id="6" name="コンテンツ プレースホルダ 4"/>
          <p:cNvGraphicFramePr>
            <a:graphicFrameLocks/>
          </p:cNvGraphicFramePr>
          <p:nvPr>
            <p:extLst>
              <p:ext uri="{D42A27DB-BD31-4B8C-83A1-F6EECF244321}">
                <p14:modId xmlns:p14="http://schemas.microsoft.com/office/powerpoint/2010/main" xmlns="" val="970142100"/>
              </p:ext>
            </p:extLst>
          </p:nvPr>
        </p:nvGraphicFramePr>
        <p:xfrm>
          <a:off x="4615544" y="2382106"/>
          <a:ext cx="3738824" cy="1280160"/>
        </p:xfrm>
        <a:graphic>
          <a:graphicData uri="http://schemas.openxmlformats.org/drawingml/2006/table">
            <a:tbl>
              <a:tblPr firstRow="1" bandRow="1">
                <a:tableStyleId>{5C22544A-7EE6-4342-B048-85BDC9FD1C3A}</a:tableStyleId>
              </a:tblPr>
              <a:tblGrid>
                <a:gridCol w="1262910"/>
                <a:gridCol w="1659988"/>
                <a:gridCol w="815926"/>
              </a:tblGrid>
              <a:tr h="306441">
                <a:tc>
                  <a:txBody>
                    <a:bodyPr/>
                    <a:lstStyle/>
                    <a:p>
                      <a:r>
                        <a:rPr kumimoji="1" lang="en-US" altLang="ja-JP" sz="1200" b="0" dirty="0" smtClean="0">
                          <a:solidFill>
                            <a:schemeClr val="tx1"/>
                          </a:solidFill>
                          <a:latin typeface="ＭＳ ゴシック" pitchFamily="49" charset="-128"/>
                          <a:ea typeface="ＭＳ ゴシック" pitchFamily="49" charset="-128"/>
                        </a:rPr>
                        <a:t>No. of MIMO branches</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ＭＳ ゴシック" pitchFamily="49" charset="-128"/>
                          <a:ea typeface="ＭＳ ゴシック" pitchFamily="49" charset="-128"/>
                        </a:rPr>
                        <a:t>No. of frequency</a:t>
                      </a:r>
                      <a:r>
                        <a:rPr kumimoji="1" lang="en-US" altLang="ja-JP" sz="1200" b="0" baseline="0" dirty="0" smtClean="0">
                          <a:solidFill>
                            <a:schemeClr val="tx1"/>
                          </a:solidFill>
                          <a:latin typeface="ＭＳ ゴシック" pitchFamily="49" charset="-128"/>
                          <a:ea typeface="ＭＳ ゴシック" pitchFamily="49" charset="-128"/>
                        </a:rPr>
                        <a:t> channels</a:t>
                      </a:r>
                      <a:endParaRPr kumimoji="1" lang="en-US" altLang="ja-JP" sz="1200" b="0" dirty="0" smtClean="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ＭＳ ゴシック" pitchFamily="49" charset="-128"/>
                          <a:ea typeface="ＭＳ ゴシック" pitchFamily="49" charset="-128"/>
                        </a:rPr>
                        <a:t>Modulation</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987">
                <a:tc>
                  <a:txBody>
                    <a:bodyPr/>
                    <a:lstStyle/>
                    <a:p>
                      <a:r>
                        <a:rPr kumimoji="1" lang="en-US" altLang="ja-JP" sz="1200" b="0" dirty="0" smtClean="0">
                          <a:solidFill>
                            <a:schemeClr val="tx1"/>
                          </a:solidFill>
                          <a:latin typeface="ＭＳ ゴシック" pitchFamily="49" charset="-128"/>
                          <a:ea typeface="ＭＳ ゴシック" pitchFamily="49" charset="-128"/>
                        </a:rPr>
                        <a:t>16x16</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2</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16QAM</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292">
                <a:tc>
                  <a:txBody>
                    <a:bodyPr/>
                    <a:lstStyle/>
                    <a:p>
                      <a:r>
                        <a:rPr kumimoji="1" lang="en-US" altLang="ja-JP" sz="1200" b="0" dirty="0" smtClean="0">
                          <a:solidFill>
                            <a:schemeClr val="tx1"/>
                          </a:solidFill>
                          <a:latin typeface="ＭＳ ゴシック" pitchFamily="49" charset="-128"/>
                          <a:ea typeface="ＭＳ ゴシック" pitchFamily="49" charset="-128"/>
                        </a:rPr>
                        <a:t>32x32</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1</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16QAM</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987">
                <a:tc>
                  <a:txBody>
                    <a:bodyPr/>
                    <a:lstStyle/>
                    <a:p>
                      <a:r>
                        <a:rPr kumimoji="1" lang="en-US" altLang="ja-JP" sz="1200" b="0" dirty="0" smtClean="0">
                          <a:solidFill>
                            <a:schemeClr val="tx1"/>
                          </a:solidFill>
                          <a:latin typeface="ＭＳ ゴシック" pitchFamily="49" charset="-128"/>
                          <a:ea typeface="ＭＳ ゴシック" pitchFamily="49" charset="-128"/>
                        </a:rPr>
                        <a:t>16x16</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1</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ＭＳ ゴシック" pitchFamily="49" charset="-128"/>
                          <a:ea typeface="ＭＳ ゴシック" pitchFamily="49" charset="-128"/>
                        </a:rPr>
                        <a:t>256QAM</a:t>
                      </a:r>
                      <a:endParaRPr kumimoji="1" lang="ja-JP" altLang="en-US" sz="1200" b="0" dirty="0" smtClean="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1"/>
          <p:cNvSpPr>
            <a:spLocks noChangeArrowheads="1"/>
          </p:cNvSpPr>
          <p:nvPr/>
        </p:nvSpPr>
        <p:spPr bwMode="auto">
          <a:xfrm>
            <a:off x="277018" y="1895817"/>
            <a:ext cx="3658736" cy="738664"/>
          </a:xfrm>
          <a:prstGeom prst="rect">
            <a:avLst/>
          </a:prstGeom>
          <a:noFill/>
          <a:ln w="9525">
            <a:noFill/>
            <a:miter lim="800000"/>
            <a:headEnd/>
            <a:tailEnd/>
          </a:ln>
        </p:spPr>
        <p:txBody>
          <a:bodyPr wrap="square" anchor="ctr">
            <a:spAutoFit/>
          </a:bodyPr>
          <a:lstStyle/>
          <a:p>
            <a:pPr algn="l"/>
            <a:r>
              <a:rPr lang="en-US" altLang="ja-JP" sz="2100" dirty="0" smtClean="0">
                <a:solidFill>
                  <a:srgbClr val="0000FF"/>
                </a:solidFill>
                <a:ea typeface="HGP創英角ｺﾞｼｯｸUB" pitchFamily="50" charset="-128"/>
                <a:cs typeface="Times New Roman" pitchFamily="18" charset="0"/>
              </a:rPr>
              <a:t>OFDM-PHY rate in</a:t>
            </a:r>
          </a:p>
          <a:p>
            <a:pPr algn="l"/>
            <a:r>
              <a:rPr lang="en-US" altLang="ja-JP" sz="2100" dirty="0" smtClean="0">
                <a:solidFill>
                  <a:srgbClr val="0000FF"/>
                </a:solidFill>
                <a:ea typeface="HGP創英角ｺﾞｼｯｸUB" pitchFamily="50" charset="-128"/>
                <a:cs typeface="Times New Roman" pitchFamily="18" charset="0"/>
              </a:rPr>
              <a:t>IEEE802.11ad wireless LAN</a:t>
            </a:r>
            <a:endParaRPr lang="en-US" altLang="ja-JP" sz="2100" dirty="0">
              <a:solidFill>
                <a:srgbClr val="0000FF"/>
              </a:solidFill>
              <a:ea typeface="HGP創英角ｺﾞｼｯｸUB" pitchFamily="50" charset="-128"/>
              <a:cs typeface="Times New Roman" pitchFamily="18"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887" y="2913002"/>
            <a:ext cx="3870638" cy="20921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2887" y="5006276"/>
            <a:ext cx="3878053" cy="8710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テキスト ボックス 2"/>
          <p:cNvSpPr txBox="1"/>
          <p:nvPr/>
        </p:nvSpPr>
        <p:spPr>
          <a:xfrm>
            <a:off x="4956171" y="3867685"/>
            <a:ext cx="3057570" cy="276999"/>
          </a:xfrm>
          <a:prstGeom prst="rect">
            <a:avLst/>
          </a:prstGeom>
          <a:noFill/>
        </p:spPr>
        <p:txBody>
          <a:bodyPr wrap="square" rtlCol="0">
            <a:spAutoFit/>
          </a:bodyPr>
          <a:lstStyle/>
          <a:p>
            <a:pPr algn="l"/>
            <a:r>
              <a:rPr lang="en-US" altLang="ja-JP" dirty="0">
                <a:latin typeface="ＭＳ ゴシック" pitchFamily="49" charset="-128"/>
                <a:ea typeface="ＭＳ ゴシック" pitchFamily="49" charset="-128"/>
              </a:rPr>
              <a:t>4.5 * 16 * 2 </a:t>
            </a:r>
            <a:r>
              <a:rPr lang="en-US" altLang="ja-JP" dirty="0" smtClean="0">
                <a:latin typeface="ＭＳ ゴシック" pitchFamily="49" charset="-128"/>
                <a:ea typeface="ＭＳ ゴシック" pitchFamily="49" charset="-128"/>
              </a:rPr>
              <a:t>= 144</a:t>
            </a:r>
            <a:r>
              <a:rPr lang="ja-JP" altLang="en-US" dirty="0" smtClean="0">
                <a:latin typeface="ＭＳ ゴシック" pitchFamily="49" charset="-128"/>
                <a:ea typeface="ＭＳ ゴシック" pitchFamily="49" charset="-128"/>
              </a:rPr>
              <a:t> </a:t>
            </a:r>
            <a:r>
              <a:rPr lang="en-US" altLang="ja-JP" dirty="0" err="1" smtClean="0">
                <a:latin typeface="ＭＳ ゴシック" pitchFamily="49" charset="-128"/>
                <a:ea typeface="ＭＳ ゴシック" pitchFamily="49" charset="-128"/>
              </a:rPr>
              <a:t>Gbit</a:t>
            </a:r>
            <a:r>
              <a:rPr lang="en-US" altLang="ja-JP" dirty="0" smtClean="0">
                <a:latin typeface="ＭＳ ゴシック" pitchFamily="49" charset="-128"/>
                <a:ea typeface="ＭＳ ゴシック" pitchFamily="49" charset="-128"/>
              </a:rPr>
              <a:t>/s</a:t>
            </a:r>
            <a:endParaRPr kumimoji="1" lang="ja-JP" altLang="en-US" dirty="0" smtClean="0">
              <a:latin typeface="ＭＳ ゴシック" pitchFamily="49" charset="-128"/>
              <a:ea typeface="ＭＳ ゴシック" pitchFamily="49" charset="-128"/>
            </a:endParaRPr>
          </a:p>
        </p:txBody>
      </p:sp>
      <p:sp>
        <p:nvSpPr>
          <p:cNvPr id="7" name="角丸四角形 6"/>
          <p:cNvSpPr/>
          <p:nvPr/>
        </p:nvSpPr>
        <p:spPr bwMode="auto">
          <a:xfrm>
            <a:off x="305593" y="4766922"/>
            <a:ext cx="3811584" cy="219938"/>
          </a:xfrm>
          <a:prstGeom prst="roundRect">
            <a:avLst/>
          </a:prstGeom>
          <a:noFill/>
          <a:ln w="952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Rectangle 1"/>
          <p:cNvSpPr>
            <a:spLocks noChangeArrowheads="1"/>
          </p:cNvSpPr>
          <p:nvPr/>
        </p:nvSpPr>
        <p:spPr bwMode="auto">
          <a:xfrm>
            <a:off x="4655588" y="4145566"/>
            <a:ext cx="3658736" cy="415498"/>
          </a:xfrm>
          <a:prstGeom prst="rect">
            <a:avLst/>
          </a:prstGeom>
          <a:noFill/>
          <a:ln w="9525">
            <a:noFill/>
            <a:miter lim="800000"/>
            <a:headEnd/>
            <a:tailEnd/>
          </a:ln>
        </p:spPr>
        <p:txBody>
          <a:bodyPr wrap="square" anchor="ctr">
            <a:spAutoFit/>
          </a:bodyPr>
          <a:lstStyle/>
          <a:p>
            <a:pPr algn="l"/>
            <a:r>
              <a:rPr lang="en-US" altLang="ja-JP" sz="2100" dirty="0" smtClean="0">
                <a:solidFill>
                  <a:srgbClr val="0000FF"/>
                </a:solidFill>
                <a:ea typeface="HGP創英角ｺﾞｼｯｸUB" pitchFamily="50" charset="-128"/>
                <a:cs typeface="Times New Roman" pitchFamily="18" charset="0"/>
              </a:rPr>
              <a:t>For 1 T bit/s</a:t>
            </a:r>
            <a:endParaRPr lang="en-US" altLang="ja-JP" sz="2100" dirty="0">
              <a:solidFill>
                <a:srgbClr val="0000FF"/>
              </a:solidFill>
              <a:ea typeface="HGP創英角ｺﾞｼｯｸUB" pitchFamily="50" charset="-128"/>
              <a:cs typeface="Times New Roman" pitchFamily="18" charset="0"/>
            </a:endParaRPr>
          </a:p>
        </p:txBody>
      </p:sp>
      <p:graphicFrame>
        <p:nvGraphicFramePr>
          <p:cNvPr id="12" name="コンテンツ プレースホルダ 4"/>
          <p:cNvGraphicFramePr>
            <a:graphicFrameLocks/>
          </p:cNvGraphicFramePr>
          <p:nvPr>
            <p:extLst>
              <p:ext uri="{D42A27DB-BD31-4B8C-83A1-F6EECF244321}">
                <p14:modId xmlns:p14="http://schemas.microsoft.com/office/powerpoint/2010/main" xmlns="" val="3211425946"/>
              </p:ext>
            </p:extLst>
          </p:nvPr>
        </p:nvGraphicFramePr>
        <p:xfrm>
          <a:off x="4615544" y="4613863"/>
          <a:ext cx="3738824" cy="1188720"/>
        </p:xfrm>
        <a:graphic>
          <a:graphicData uri="http://schemas.openxmlformats.org/drawingml/2006/table">
            <a:tbl>
              <a:tblPr firstRow="1" bandRow="1">
                <a:tableStyleId>{5C22544A-7EE6-4342-B048-85BDC9FD1C3A}</a:tableStyleId>
              </a:tblPr>
              <a:tblGrid>
                <a:gridCol w="1262910"/>
                <a:gridCol w="997034"/>
                <a:gridCol w="1478880"/>
              </a:tblGrid>
              <a:tr h="306441">
                <a:tc>
                  <a:txBody>
                    <a:bodyPr/>
                    <a:lstStyle/>
                    <a:p>
                      <a:r>
                        <a:rPr kumimoji="1" lang="en-US" altLang="ja-JP" sz="1200" b="0" dirty="0" smtClean="0">
                          <a:solidFill>
                            <a:schemeClr val="tx1"/>
                          </a:solidFill>
                          <a:latin typeface="ＭＳ ゴシック" pitchFamily="49" charset="-128"/>
                          <a:ea typeface="ＭＳ ゴシック" pitchFamily="49" charset="-128"/>
                        </a:rPr>
                        <a:t>No. of MIMO branches</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ＭＳ ゴシック" pitchFamily="49" charset="-128"/>
                          <a:ea typeface="ＭＳ ゴシック" pitchFamily="49" charset="-128"/>
                        </a:rPr>
                        <a:t>No. of frequency</a:t>
                      </a:r>
                      <a:r>
                        <a:rPr kumimoji="1" lang="en-US" altLang="ja-JP" sz="1200" b="0" baseline="0" dirty="0" smtClean="0">
                          <a:solidFill>
                            <a:schemeClr val="tx1"/>
                          </a:solidFill>
                          <a:latin typeface="ＭＳ ゴシック" pitchFamily="49" charset="-128"/>
                          <a:ea typeface="ＭＳ ゴシック" pitchFamily="49" charset="-128"/>
                        </a:rPr>
                        <a:t> channels</a:t>
                      </a:r>
                      <a:endParaRPr kumimoji="1" lang="en-US" altLang="ja-JP" sz="1200" b="0" dirty="0" smtClean="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200" b="0" dirty="0" smtClean="0">
                          <a:solidFill>
                            <a:schemeClr val="tx1"/>
                          </a:solidFill>
                          <a:latin typeface="ＭＳ ゴシック" pitchFamily="49" charset="-128"/>
                          <a:ea typeface="ＭＳ ゴシック" pitchFamily="49" charset="-128"/>
                        </a:rPr>
                        <a:t>Modulation</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987">
                <a:tc>
                  <a:txBody>
                    <a:bodyPr/>
                    <a:lstStyle/>
                    <a:p>
                      <a:r>
                        <a:rPr kumimoji="1" lang="en-US" altLang="ja-JP" sz="1200" b="0" dirty="0" smtClean="0">
                          <a:solidFill>
                            <a:schemeClr val="tx1"/>
                          </a:solidFill>
                          <a:latin typeface="ＭＳ ゴシック" pitchFamily="49" charset="-128"/>
                          <a:ea typeface="ＭＳ ゴシック" pitchFamily="49" charset="-128"/>
                        </a:rPr>
                        <a:t>64x64</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2</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ＭＳ ゴシック" pitchFamily="49" charset="-128"/>
                          <a:ea typeface="ＭＳ ゴシック" pitchFamily="49" charset="-128"/>
                        </a:rPr>
                        <a:t>256QAM</a:t>
                      </a:r>
                      <a:endParaRPr kumimoji="1" lang="ja-JP" altLang="en-US" sz="1200" b="0" dirty="0" smtClean="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292">
                <a:tc>
                  <a:txBody>
                    <a:bodyPr/>
                    <a:lstStyle/>
                    <a:p>
                      <a:r>
                        <a:rPr kumimoji="1" lang="en-US" altLang="ja-JP" sz="1200" b="0" dirty="0" smtClean="0">
                          <a:solidFill>
                            <a:schemeClr val="tx1"/>
                          </a:solidFill>
                          <a:latin typeface="ＭＳ ゴシック" pitchFamily="49" charset="-128"/>
                          <a:ea typeface="ＭＳ ゴシック" pitchFamily="49" charset="-128"/>
                        </a:rPr>
                        <a:t>128x128</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2</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ＭＳ ゴシック" pitchFamily="49" charset="-128"/>
                          <a:ea typeface="ＭＳ ゴシック" pitchFamily="49" charset="-128"/>
                        </a:rPr>
                        <a:t>16QAM</a:t>
                      </a:r>
                      <a:endParaRPr kumimoji="1" lang="ja-JP" altLang="en-US" sz="1200" b="0" dirty="0">
                        <a:solidFill>
                          <a:schemeClr val="tx1"/>
                        </a:solidFill>
                        <a:latin typeface="ＭＳ ゴシック" pitchFamily="49" charset="-128"/>
                        <a:ea typeface="ＭＳ ゴシック"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角丸四角形 12"/>
          <p:cNvSpPr/>
          <p:nvPr/>
        </p:nvSpPr>
        <p:spPr bwMode="auto">
          <a:xfrm>
            <a:off x="305593" y="4133377"/>
            <a:ext cx="3811584" cy="219938"/>
          </a:xfrm>
          <a:prstGeom prst="roundRect">
            <a:avLst/>
          </a:prstGeom>
          <a:noFill/>
          <a:ln w="952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5" name="角丸四角形 14"/>
          <p:cNvSpPr/>
          <p:nvPr/>
        </p:nvSpPr>
        <p:spPr bwMode="auto">
          <a:xfrm>
            <a:off x="278573" y="5657383"/>
            <a:ext cx="3811584" cy="219938"/>
          </a:xfrm>
          <a:prstGeom prst="roundRect">
            <a:avLst/>
          </a:prstGeom>
          <a:noFill/>
          <a:ln w="952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12026375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a:xfrm>
            <a:off x="445477" y="685800"/>
            <a:ext cx="8229600" cy="576262"/>
          </a:xfrm>
        </p:spPr>
        <p:txBody>
          <a:bodyPr wrap="square"/>
          <a:lstStyle/>
          <a:p>
            <a:pPr eaLnBrk="1" hangingPunct="1"/>
            <a:r>
              <a:rPr lang="en-US" altLang="ja-JP" dirty="0" smtClean="0">
                <a:latin typeface="Times New Roman" pitchFamily="18" charset="0"/>
                <a:cs typeface="Times New Roman" pitchFamily="18" charset="0"/>
              </a:rPr>
              <a:t>Advantage of 60-GHz band</a:t>
            </a:r>
            <a:endParaRPr lang="ja-JP" altLang="en-US" dirty="0" smtClean="0">
              <a:latin typeface="Times New Roman" pitchFamily="18" charset="0"/>
              <a:cs typeface="Times New Roman" pitchFamily="18" charset="0"/>
            </a:endParaRPr>
          </a:p>
        </p:txBody>
      </p:sp>
      <p:sp>
        <p:nvSpPr>
          <p:cNvPr id="9219" name="AutoShape 39"/>
          <p:cNvSpPr>
            <a:spLocks noChangeArrowheads="1"/>
          </p:cNvSpPr>
          <p:nvPr/>
        </p:nvSpPr>
        <p:spPr bwMode="auto">
          <a:xfrm>
            <a:off x="546589" y="1436689"/>
            <a:ext cx="7992208" cy="839787"/>
          </a:xfrm>
          <a:prstGeom prst="roundRect">
            <a:avLst>
              <a:gd name="adj" fmla="val 11884"/>
            </a:avLst>
          </a:prstGeom>
          <a:solidFill>
            <a:srgbClr val="FFFF99"/>
          </a:solidFill>
          <a:ln w="9525">
            <a:solidFill>
              <a:schemeClr val="tx1"/>
            </a:solidFill>
            <a:round/>
            <a:headEnd/>
            <a:tailEnd/>
          </a:ln>
          <a:effectLst>
            <a:outerShdw dist="35921" dir="2700000" algn="ctr" rotWithShape="0">
              <a:schemeClr val="tx1"/>
            </a:outerShdw>
          </a:effectLst>
        </p:spPr>
        <p:txBody>
          <a:bodyPr lIns="144000" tIns="46800">
            <a:spAutoFit/>
          </a:bodyPr>
          <a:lstStyle/>
          <a:p>
            <a:pPr marL="266700" indent="-266700">
              <a:spcBef>
                <a:spcPct val="25000"/>
              </a:spcBef>
              <a:buFont typeface="Wingdings" pitchFamily="2" charset="2"/>
              <a:buChar char="n"/>
            </a:pPr>
            <a:r>
              <a:rPr lang="en-US" altLang="ja-JP" sz="2000">
                <a:solidFill>
                  <a:schemeClr val="tx1"/>
                </a:solidFill>
                <a:latin typeface="Century Gothic" pitchFamily="34" charset="0"/>
              </a:rPr>
              <a:t>60-GHz band has huge unlicensed bandwidth.</a:t>
            </a:r>
          </a:p>
          <a:p>
            <a:pPr marL="266700" indent="-266700">
              <a:spcBef>
                <a:spcPct val="25000"/>
              </a:spcBef>
              <a:buFont typeface="Wingdings" pitchFamily="2" charset="2"/>
              <a:buChar char="n"/>
            </a:pPr>
            <a:r>
              <a:rPr lang="en-US" altLang="ja-JP" sz="2000">
                <a:solidFill>
                  <a:schemeClr val="tx1"/>
                </a:solidFill>
                <a:latin typeface="Century Gothic" pitchFamily="34" charset="0"/>
              </a:rPr>
              <a:t>The huge bandwidth represents great potential in capacity.</a:t>
            </a:r>
          </a:p>
        </p:txBody>
      </p:sp>
      <p:cxnSp>
        <p:nvCxnSpPr>
          <p:cNvPr id="4" name="直線矢印コネクタ 3"/>
          <p:cNvCxnSpPr/>
          <p:nvPr/>
        </p:nvCxnSpPr>
        <p:spPr>
          <a:xfrm flipV="1">
            <a:off x="830874" y="5873750"/>
            <a:ext cx="3323492"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21" name="正方形/長方形 24"/>
          <p:cNvSpPr>
            <a:spLocks noChangeArrowheads="1"/>
          </p:cNvSpPr>
          <p:nvPr/>
        </p:nvSpPr>
        <p:spPr bwMode="auto">
          <a:xfrm>
            <a:off x="7998069" y="5889626"/>
            <a:ext cx="9685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ja-JP" sz="1800">
                <a:solidFill>
                  <a:schemeClr val="tx1"/>
                </a:solidFill>
                <a:latin typeface="Arial" pitchFamily="34" charset="0"/>
                <a:ea typeface="ＭＳ Ｐゴシック" pitchFamily="50" charset="-128"/>
              </a:rPr>
              <a:t>66 GH</a:t>
            </a:r>
            <a:r>
              <a:rPr kumimoji="0" lang="ja-JP" altLang="en-US" sz="1800">
                <a:solidFill>
                  <a:schemeClr val="tx1"/>
                </a:solidFill>
                <a:latin typeface="Arial" pitchFamily="34" charset="0"/>
                <a:ea typeface="ＭＳ Ｐゴシック" pitchFamily="50" charset="-128"/>
              </a:rPr>
              <a:t>ｚ</a:t>
            </a:r>
          </a:p>
        </p:txBody>
      </p:sp>
      <p:sp>
        <p:nvSpPr>
          <p:cNvPr id="7" name="正方形/長方形 6"/>
          <p:cNvSpPr/>
          <p:nvPr/>
        </p:nvSpPr>
        <p:spPr>
          <a:xfrm>
            <a:off x="4725866" y="5086351"/>
            <a:ext cx="3710354" cy="79057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400" dirty="0">
              <a:solidFill>
                <a:schemeClr val="tx1"/>
              </a:solidFill>
            </a:endParaRPr>
          </a:p>
        </p:txBody>
      </p:sp>
      <p:sp>
        <p:nvSpPr>
          <p:cNvPr id="9223" name="正方形/長方形 47"/>
          <p:cNvSpPr>
            <a:spLocks noChangeArrowheads="1"/>
          </p:cNvSpPr>
          <p:nvPr/>
        </p:nvSpPr>
        <p:spPr bwMode="auto">
          <a:xfrm>
            <a:off x="4555882" y="5889626"/>
            <a:ext cx="9685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ja-JP" sz="1800">
                <a:solidFill>
                  <a:schemeClr val="tx1"/>
                </a:solidFill>
                <a:latin typeface="Arial" pitchFamily="34" charset="0"/>
                <a:ea typeface="ＭＳ Ｐゴシック" pitchFamily="50" charset="-128"/>
              </a:rPr>
              <a:t>57 GH</a:t>
            </a:r>
            <a:r>
              <a:rPr kumimoji="0" lang="ja-JP" altLang="en-US" sz="1800">
                <a:solidFill>
                  <a:schemeClr val="tx1"/>
                </a:solidFill>
                <a:latin typeface="Arial" pitchFamily="34" charset="0"/>
                <a:ea typeface="ＭＳ Ｐゴシック" pitchFamily="50" charset="-128"/>
              </a:rPr>
              <a:t>ｚ</a:t>
            </a:r>
          </a:p>
        </p:txBody>
      </p:sp>
      <p:cxnSp>
        <p:nvCxnSpPr>
          <p:cNvPr id="9" name="直線コネクタ 8"/>
          <p:cNvCxnSpPr/>
          <p:nvPr/>
        </p:nvCxnSpPr>
        <p:spPr>
          <a:xfrm flipV="1">
            <a:off x="8427428" y="4433888"/>
            <a:ext cx="1465"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718538" y="4433888"/>
            <a:ext cx="0"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725866" y="4664075"/>
            <a:ext cx="3710354"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227" name="正方形/長方形 18"/>
          <p:cNvSpPr>
            <a:spLocks noChangeArrowheads="1"/>
          </p:cNvSpPr>
          <p:nvPr/>
        </p:nvSpPr>
        <p:spPr bwMode="auto">
          <a:xfrm>
            <a:off x="6223489" y="4356101"/>
            <a:ext cx="8386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ja-JP" sz="1800">
                <a:solidFill>
                  <a:schemeClr val="tx1"/>
                </a:solidFill>
                <a:latin typeface="Arial" pitchFamily="34" charset="0"/>
                <a:ea typeface="ＭＳ Ｐゴシック" pitchFamily="50" charset="-128"/>
              </a:rPr>
              <a:t>9 GHz</a:t>
            </a:r>
            <a:endParaRPr kumimoji="0" lang="ja-JP" altLang="en-US" sz="1800">
              <a:solidFill>
                <a:schemeClr val="tx1"/>
              </a:solidFill>
              <a:latin typeface="Arial" pitchFamily="34" charset="0"/>
              <a:ea typeface="ＭＳ Ｐゴシック" pitchFamily="50" charset="-128"/>
            </a:endParaRPr>
          </a:p>
        </p:txBody>
      </p:sp>
      <p:sp>
        <p:nvSpPr>
          <p:cNvPr id="13" name="正方形/長方形 12"/>
          <p:cNvSpPr/>
          <p:nvPr/>
        </p:nvSpPr>
        <p:spPr>
          <a:xfrm>
            <a:off x="3738197" y="5086351"/>
            <a:ext cx="70338" cy="79057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cxnSp>
        <p:nvCxnSpPr>
          <p:cNvPr id="14" name="直線コネクタ 13"/>
          <p:cNvCxnSpPr/>
          <p:nvPr/>
        </p:nvCxnSpPr>
        <p:spPr>
          <a:xfrm flipV="1">
            <a:off x="3958005" y="4433888"/>
            <a:ext cx="1465"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730869" y="4433888"/>
            <a:ext cx="0"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738197" y="4664075"/>
            <a:ext cx="235926"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870082" y="5086351"/>
            <a:ext cx="96715" cy="79057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sp>
        <p:nvSpPr>
          <p:cNvPr id="19" name="正方形/長方形 18"/>
          <p:cNvSpPr/>
          <p:nvPr/>
        </p:nvSpPr>
        <p:spPr>
          <a:xfrm>
            <a:off x="1903535" y="5086351"/>
            <a:ext cx="39565" cy="790575"/>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cxnSp>
        <p:nvCxnSpPr>
          <p:cNvPr id="20" name="直線コネクタ 19"/>
          <p:cNvCxnSpPr/>
          <p:nvPr/>
        </p:nvCxnSpPr>
        <p:spPr>
          <a:xfrm flipV="1">
            <a:off x="1938705" y="4433888"/>
            <a:ext cx="1465"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896208" y="4433888"/>
            <a:ext cx="0"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762858" y="4664075"/>
            <a:ext cx="14067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37" name="正方形/長方形 18"/>
          <p:cNvSpPr>
            <a:spLocks noChangeArrowheads="1"/>
          </p:cNvSpPr>
          <p:nvPr/>
        </p:nvSpPr>
        <p:spPr bwMode="auto">
          <a:xfrm>
            <a:off x="3374061" y="6227763"/>
            <a:ext cx="11283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IEEE802.11</a:t>
            </a:r>
            <a:endParaRPr kumimoji="0" lang="ja-JP" altLang="en-US" sz="1400">
              <a:solidFill>
                <a:schemeClr val="tx1"/>
              </a:solidFill>
              <a:latin typeface="Arial" pitchFamily="34" charset="0"/>
              <a:ea typeface="ＭＳ Ｐゴシック" pitchFamily="50" charset="-128"/>
            </a:endParaRPr>
          </a:p>
        </p:txBody>
      </p:sp>
      <p:sp>
        <p:nvSpPr>
          <p:cNvPr id="9238" name="正方形/長方形 18"/>
          <p:cNvSpPr>
            <a:spLocks noChangeArrowheads="1"/>
          </p:cNvSpPr>
          <p:nvPr/>
        </p:nvSpPr>
        <p:spPr bwMode="auto">
          <a:xfrm>
            <a:off x="1348900" y="6227763"/>
            <a:ext cx="11283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IEEE802.11</a:t>
            </a:r>
            <a:endParaRPr kumimoji="0" lang="ja-JP" altLang="en-US" sz="1400">
              <a:solidFill>
                <a:schemeClr val="tx1"/>
              </a:solidFill>
              <a:latin typeface="Arial" pitchFamily="34" charset="0"/>
              <a:ea typeface="ＭＳ Ｐゴシック" pitchFamily="50" charset="-128"/>
            </a:endParaRPr>
          </a:p>
        </p:txBody>
      </p:sp>
      <p:cxnSp>
        <p:nvCxnSpPr>
          <p:cNvPr id="26" name="直線矢印コネクタ 25"/>
          <p:cNvCxnSpPr/>
          <p:nvPr/>
        </p:nvCxnSpPr>
        <p:spPr>
          <a:xfrm flipV="1">
            <a:off x="4426927" y="5873750"/>
            <a:ext cx="43199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0" name="正方形/長方形 18"/>
          <p:cNvSpPr>
            <a:spLocks noChangeArrowheads="1"/>
          </p:cNvSpPr>
          <p:nvPr/>
        </p:nvSpPr>
        <p:spPr bwMode="auto">
          <a:xfrm>
            <a:off x="6065970" y="5870575"/>
            <a:ext cx="10887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a:solidFill>
                  <a:schemeClr val="tx1"/>
                </a:solidFill>
                <a:latin typeface="Arial" pitchFamily="34" charset="0"/>
                <a:ea typeface="ＭＳ Ｐゴシック" pitchFamily="50" charset="-128"/>
              </a:rPr>
              <a:t>60 GHz band</a:t>
            </a:r>
          </a:p>
        </p:txBody>
      </p:sp>
      <p:sp>
        <p:nvSpPr>
          <p:cNvPr id="28" name="正方形/長方形 27"/>
          <p:cNvSpPr/>
          <p:nvPr/>
        </p:nvSpPr>
        <p:spPr>
          <a:xfrm>
            <a:off x="915866" y="5076826"/>
            <a:ext cx="42496" cy="79057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cxnSp>
        <p:nvCxnSpPr>
          <p:cNvPr id="29" name="直線コネクタ 28"/>
          <p:cNvCxnSpPr/>
          <p:nvPr/>
        </p:nvCxnSpPr>
        <p:spPr>
          <a:xfrm flipV="1">
            <a:off x="1012582" y="4433888"/>
            <a:ext cx="1465"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908538" y="4433888"/>
            <a:ext cx="0"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44" name="正方形/長方形 18"/>
          <p:cNvSpPr>
            <a:spLocks noChangeArrowheads="1"/>
          </p:cNvSpPr>
          <p:nvPr/>
        </p:nvSpPr>
        <p:spPr bwMode="auto">
          <a:xfrm>
            <a:off x="736965" y="6227763"/>
            <a:ext cx="4999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LTE</a:t>
            </a:r>
          </a:p>
        </p:txBody>
      </p:sp>
      <p:sp>
        <p:nvSpPr>
          <p:cNvPr id="33" name="正方形/長方形 32"/>
          <p:cNvSpPr/>
          <p:nvPr/>
        </p:nvSpPr>
        <p:spPr>
          <a:xfrm>
            <a:off x="977412" y="5076826"/>
            <a:ext cx="43962" cy="790575"/>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grpSp>
        <p:nvGrpSpPr>
          <p:cNvPr id="9246" name="グループ化 67"/>
          <p:cNvGrpSpPr>
            <a:grpSpLocks/>
          </p:cNvGrpSpPr>
          <p:nvPr/>
        </p:nvGrpSpPr>
        <p:grpSpPr bwMode="auto">
          <a:xfrm>
            <a:off x="4725866" y="5157788"/>
            <a:ext cx="3701562" cy="715962"/>
            <a:chOff x="1781175" y="4972050"/>
            <a:chExt cx="5238750" cy="1323975"/>
          </a:xfrm>
        </p:grpSpPr>
        <p:sp>
          <p:nvSpPr>
            <p:cNvPr id="35" name="台形 34"/>
            <p:cNvSpPr/>
            <p:nvPr/>
          </p:nvSpPr>
          <p:spPr>
            <a:xfrm>
              <a:off x="1781175" y="4972050"/>
              <a:ext cx="1304502" cy="1323975"/>
            </a:xfrm>
            <a:prstGeom prst="trapezoid">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kumimoji="0" lang="en-US" altLang="ja-JP" sz="1800">
                  <a:solidFill>
                    <a:schemeClr val="tx1"/>
                  </a:solidFill>
                  <a:latin typeface="Arial" charset="0"/>
                </a:rPr>
                <a:t>CH1</a:t>
              </a:r>
              <a:endParaRPr kumimoji="0" lang="ja-JP" altLang="en-US" sz="1800" baseline="30000">
                <a:solidFill>
                  <a:schemeClr val="tx1"/>
                </a:solidFill>
                <a:latin typeface="Arial" charset="0"/>
              </a:endParaRPr>
            </a:p>
          </p:txBody>
        </p:sp>
        <p:sp>
          <p:nvSpPr>
            <p:cNvPr id="36" name="台形 35"/>
            <p:cNvSpPr/>
            <p:nvPr/>
          </p:nvSpPr>
          <p:spPr>
            <a:xfrm>
              <a:off x="3091899" y="4972050"/>
              <a:ext cx="1304502" cy="1323975"/>
            </a:xfrm>
            <a:prstGeom prst="trapezoid">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800" dirty="0">
                  <a:solidFill>
                    <a:schemeClr val="tx1"/>
                  </a:solidFill>
                </a:rPr>
                <a:t>CH2</a:t>
              </a:r>
              <a:endParaRPr kumimoji="0" lang="ja-JP" altLang="en-US" sz="1800" dirty="0">
                <a:solidFill>
                  <a:schemeClr val="tx1"/>
                </a:solidFill>
              </a:endParaRPr>
            </a:p>
          </p:txBody>
        </p:sp>
        <p:sp>
          <p:nvSpPr>
            <p:cNvPr id="37" name="台形 36"/>
            <p:cNvSpPr/>
            <p:nvPr/>
          </p:nvSpPr>
          <p:spPr>
            <a:xfrm>
              <a:off x="4404697" y="4972050"/>
              <a:ext cx="1304503" cy="1323975"/>
            </a:xfrm>
            <a:prstGeom prst="trapezoid">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800" dirty="0">
                  <a:solidFill>
                    <a:schemeClr val="tx1"/>
                  </a:solidFill>
                </a:rPr>
                <a:t>CH3</a:t>
              </a:r>
              <a:endParaRPr kumimoji="0" lang="ja-JP" altLang="en-US" sz="1800" dirty="0">
                <a:solidFill>
                  <a:schemeClr val="tx1"/>
                </a:solidFill>
              </a:endParaRPr>
            </a:p>
          </p:txBody>
        </p:sp>
        <p:sp>
          <p:nvSpPr>
            <p:cNvPr id="38" name="台形 37"/>
            <p:cNvSpPr/>
            <p:nvPr/>
          </p:nvSpPr>
          <p:spPr>
            <a:xfrm>
              <a:off x="5715422" y="4972050"/>
              <a:ext cx="1304503" cy="1323975"/>
            </a:xfrm>
            <a:prstGeom prst="trapezoid">
              <a:avLst/>
            </a:prstGeom>
            <a:solidFill>
              <a:srgbClr val="FF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800" dirty="0">
                  <a:solidFill>
                    <a:schemeClr val="tx1"/>
                  </a:solidFill>
                </a:rPr>
                <a:t>CH4</a:t>
              </a:r>
              <a:endParaRPr kumimoji="0" lang="ja-JP" altLang="en-US" sz="1800" dirty="0">
                <a:solidFill>
                  <a:schemeClr val="tx1"/>
                </a:solidFill>
              </a:endParaRPr>
            </a:p>
          </p:txBody>
        </p:sp>
      </p:grpSp>
      <p:cxnSp>
        <p:nvCxnSpPr>
          <p:cNvPr id="39" name="直線矢印コネクタ 38"/>
          <p:cNvCxnSpPr/>
          <p:nvPr/>
        </p:nvCxnSpPr>
        <p:spPr>
          <a:xfrm>
            <a:off x="4717073" y="5006975"/>
            <a:ext cx="931985"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650523" y="4797425"/>
            <a:ext cx="0" cy="1079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49" name="正方形/長方形 18"/>
          <p:cNvSpPr>
            <a:spLocks noChangeArrowheads="1"/>
          </p:cNvSpPr>
          <p:nvPr/>
        </p:nvSpPr>
        <p:spPr bwMode="auto">
          <a:xfrm>
            <a:off x="4687766" y="4719638"/>
            <a:ext cx="11592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ja-JP" sz="1800">
                <a:solidFill>
                  <a:schemeClr val="tx1"/>
                </a:solidFill>
                <a:latin typeface="Arial" pitchFamily="34" charset="0"/>
                <a:ea typeface="ＭＳ Ｐゴシック" pitchFamily="50" charset="-128"/>
              </a:rPr>
              <a:t>2.16 GHz</a:t>
            </a:r>
            <a:endParaRPr kumimoji="0" lang="ja-JP" altLang="en-US" sz="1800">
              <a:solidFill>
                <a:schemeClr val="tx1"/>
              </a:solidFill>
              <a:latin typeface="Arial" pitchFamily="34" charset="0"/>
              <a:ea typeface="ＭＳ Ｐゴシック" pitchFamily="50" charset="-128"/>
            </a:endParaRPr>
          </a:p>
        </p:txBody>
      </p:sp>
      <p:cxnSp>
        <p:nvCxnSpPr>
          <p:cNvPr id="42" name="直線矢印コネクタ 41"/>
          <p:cNvCxnSpPr/>
          <p:nvPr/>
        </p:nvCxnSpPr>
        <p:spPr>
          <a:xfrm>
            <a:off x="1806820" y="4664075"/>
            <a:ext cx="23592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938704" y="4664075"/>
            <a:ext cx="140677"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801566" y="4664075"/>
            <a:ext cx="14067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836736" y="4664075"/>
            <a:ext cx="23592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012581" y="4664075"/>
            <a:ext cx="140677"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55" name="正方形/長方形 64"/>
          <p:cNvSpPr>
            <a:spLocks noChangeArrowheads="1"/>
          </p:cNvSpPr>
          <p:nvPr/>
        </p:nvSpPr>
        <p:spPr bwMode="auto">
          <a:xfrm>
            <a:off x="1193758" y="5870575"/>
            <a:ext cx="12891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2.4 GHz band</a:t>
            </a:r>
          </a:p>
        </p:txBody>
      </p:sp>
      <p:sp>
        <p:nvSpPr>
          <p:cNvPr id="9256" name="正方形/長方形 66"/>
          <p:cNvSpPr>
            <a:spLocks noChangeArrowheads="1"/>
          </p:cNvSpPr>
          <p:nvPr/>
        </p:nvSpPr>
        <p:spPr bwMode="auto">
          <a:xfrm>
            <a:off x="129889" y="5870575"/>
            <a:ext cx="12891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2.1 GHz band</a:t>
            </a:r>
          </a:p>
        </p:txBody>
      </p:sp>
      <p:sp>
        <p:nvSpPr>
          <p:cNvPr id="9257" name="正方形/長方形 67"/>
          <p:cNvSpPr>
            <a:spLocks noChangeArrowheads="1"/>
          </p:cNvSpPr>
          <p:nvPr/>
        </p:nvSpPr>
        <p:spPr bwMode="auto">
          <a:xfrm>
            <a:off x="3380649" y="5870575"/>
            <a:ext cx="11400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5 GHz band</a:t>
            </a:r>
          </a:p>
        </p:txBody>
      </p:sp>
      <p:sp>
        <p:nvSpPr>
          <p:cNvPr id="9258" name="Line 156"/>
          <p:cNvSpPr>
            <a:spLocks noChangeShapeType="1"/>
          </p:cNvSpPr>
          <p:nvPr/>
        </p:nvSpPr>
        <p:spPr bwMode="auto">
          <a:xfrm>
            <a:off x="1522535" y="3708400"/>
            <a:ext cx="367811"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59" name="Line 157"/>
          <p:cNvSpPr>
            <a:spLocks noChangeShapeType="1"/>
          </p:cNvSpPr>
          <p:nvPr/>
        </p:nvSpPr>
        <p:spPr bwMode="auto">
          <a:xfrm>
            <a:off x="1548913" y="3717925"/>
            <a:ext cx="389792"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0" name="Line 159"/>
          <p:cNvSpPr>
            <a:spLocks noChangeShapeType="1"/>
          </p:cNvSpPr>
          <p:nvPr/>
        </p:nvSpPr>
        <p:spPr bwMode="auto">
          <a:xfrm flipH="1">
            <a:off x="899747" y="3689350"/>
            <a:ext cx="578827"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1" name="Line 160"/>
          <p:cNvSpPr>
            <a:spLocks noChangeShapeType="1"/>
          </p:cNvSpPr>
          <p:nvPr/>
        </p:nvSpPr>
        <p:spPr bwMode="auto">
          <a:xfrm flipH="1">
            <a:off x="1024304" y="3708400"/>
            <a:ext cx="480646"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2" name="Line 162"/>
          <p:cNvSpPr>
            <a:spLocks noChangeShapeType="1"/>
          </p:cNvSpPr>
          <p:nvPr/>
        </p:nvSpPr>
        <p:spPr bwMode="auto">
          <a:xfrm>
            <a:off x="1743808" y="3703639"/>
            <a:ext cx="1979735" cy="71913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3" name="Line 163"/>
          <p:cNvSpPr>
            <a:spLocks noChangeShapeType="1"/>
          </p:cNvSpPr>
          <p:nvPr/>
        </p:nvSpPr>
        <p:spPr bwMode="auto">
          <a:xfrm>
            <a:off x="1792166" y="3703639"/>
            <a:ext cx="2158511" cy="71913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4" name="Line 390"/>
          <p:cNvSpPr>
            <a:spLocks noChangeShapeType="1"/>
          </p:cNvSpPr>
          <p:nvPr/>
        </p:nvSpPr>
        <p:spPr bwMode="auto">
          <a:xfrm flipH="1">
            <a:off x="4717073" y="3698875"/>
            <a:ext cx="1641231"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5" name="Line 391"/>
          <p:cNvSpPr>
            <a:spLocks noChangeShapeType="1"/>
          </p:cNvSpPr>
          <p:nvPr/>
        </p:nvSpPr>
        <p:spPr bwMode="auto">
          <a:xfrm>
            <a:off x="7211159" y="3698875"/>
            <a:ext cx="1222131" cy="7191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66" name="Text Box 131"/>
          <p:cNvSpPr txBox="1">
            <a:spLocks noChangeArrowheads="1"/>
          </p:cNvSpPr>
          <p:nvPr/>
        </p:nvSpPr>
        <p:spPr bwMode="auto">
          <a:xfrm>
            <a:off x="388327" y="4010026"/>
            <a:ext cx="115911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eaLnBrk="1" hangingPunct="1">
              <a:spcBef>
                <a:spcPct val="50000"/>
              </a:spcBef>
            </a:pPr>
            <a:r>
              <a:rPr kumimoji="0" lang="en-US" altLang="ja-JP" sz="1800">
                <a:solidFill>
                  <a:schemeClr val="tx1"/>
                </a:solidFill>
                <a:latin typeface="Arial" pitchFamily="34" charset="0"/>
                <a:ea typeface="ＭＳ Ｐゴシック" pitchFamily="50" charset="-128"/>
              </a:rPr>
              <a:t>bandwidth</a:t>
            </a:r>
          </a:p>
        </p:txBody>
      </p:sp>
      <p:sp>
        <p:nvSpPr>
          <p:cNvPr id="74" name="正方形/長方形 73"/>
          <p:cNvSpPr/>
          <p:nvPr/>
        </p:nvSpPr>
        <p:spPr>
          <a:xfrm>
            <a:off x="2854569" y="5481639"/>
            <a:ext cx="300404" cy="395287"/>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200" dirty="0">
              <a:solidFill>
                <a:schemeClr val="tx1"/>
              </a:solidFill>
            </a:endParaRPr>
          </a:p>
        </p:txBody>
      </p:sp>
      <p:cxnSp>
        <p:nvCxnSpPr>
          <p:cNvPr id="75" name="直線コネクタ 74"/>
          <p:cNvCxnSpPr/>
          <p:nvPr/>
        </p:nvCxnSpPr>
        <p:spPr>
          <a:xfrm flipV="1">
            <a:off x="3156438" y="4433888"/>
            <a:ext cx="1466"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2854569" y="4433888"/>
            <a:ext cx="0" cy="14398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47243" y="4664075"/>
            <a:ext cx="322385"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271" name="正方形/長方形 18"/>
          <p:cNvSpPr>
            <a:spLocks noChangeArrowheads="1"/>
          </p:cNvSpPr>
          <p:nvPr/>
        </p:nvSpPr>
        <p:spPr bwMode="auto">
          <a:xfrm>
            <a:off x="2391190" y="6227763"/>
            <a:ext cx="108209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TransferJet</a:t>
            </a:r>
            <a:endParaRPr kumimoji="0" lang="ja-JP" altLang="en-US" sz="1400">
              <a:solidFill>
                <a:schemeClr val="tx1"/>
              </a:solidFill>
              <a:latin typeface="Arial" pitchFamily="34" charset="0"/>
              <a:ea typeface="ＭＳ Ｐゴシック" pitchFamily="50" charset="-128"/>
            </a:endParaRPr>
          </a:p>
        </p:txBody>
      </p:sp>
      <p:sp>
        <p:nvSpPr>
          <p:cNvPr id="9272" name="正方形/長方形 67"/>
          <p:cNvSpPr>
            <a:spLocks noChangeArrowheads="1"/>
          </p:cNvSpPr>
          <p:nvPr/>
        </p:nvSpPr>
        <p:spPr bwMode="auto">
          <a:xfrm>
            <a:off x="2289865" y="5880100"/>
            <a:ext cx="12891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kumimoji="0" lang="en-US" altLang="ja-JP" sz="1400">
                <a:solidFill>
                  <a:schemeClr val="tx1"/>
                </a:solidFill>
                <a:latin typeface="Arial" pitchFamily="34" charset="0"/>
                <a:ea typeface="ＭＳ Ｐゴシック" pitchFamily="50" charset="-128"/>
              </a:rPr>
              <a:t>4.5 GHz</a:t>
            </a:r>
            <a:r>
              <a:rPr kumimoji="0" lang="ja-JP" altLang="en-US" sz="1400">
                <a:solidFill>
                  <a:schemeClr val="tx1"/>
                </a:solidFill>
                <a:latin typeface="Arial" pitchFamily="34" charset="0"/>
                <a:ea typeface="ＭＳ Ｐゴシック" pitchFamily="50" charset="-128"/>
              </a:rPr>
              <a:t> </a:t>
            </a:r>
            <a:r>
              <a:rPr kumimoji="0" lang="en-US" altLang="ja-JP" sz="1400">
                <a:solidFill>
                  <a:schemeClr val="tx1"/>
                </a:solidFill>
                <a:latin typeface="Arial" pitchFamily="34" charset="0"/>
                <a:ea typeface="ＭＳ Ｐゴシック" pitchFamily="50" charset="-128"/>
              </a:rPr>
              <a:t>band</a:t>
            </a:r>
          </a:p>
        </p:txBody>
      </p:sp>
      <p:sp>
        <p:nvSpPr>
          <p:cNvPr id="9273" name="Line 162"/>
          <p:cNvSpPr>
            <a:spLocks noChangeShapeType="1"/>
          </p:cNvSpPr>
          <p:nvPr/>
        </p:nvSpPr>
        <p:spPr bwMode="auto">
          <a:xfrm>
            <a:off x="1677866" y="3713164"/>
            <a:ext cx="1173773" cy="71913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74" name="Line 163"/>
          <p:cNvSpPr>
            <a:spLocks noChangeShapeType="1"/>
          </p:cNvSpPr>
          <p:nvPr/>
        </p:nvSpPr>
        <p:spPr bwMode="auto">
          <a:xfrm>
            <a:off x="1726223" y="3713164"/>
            <a:ext cx="1430215" cy="71913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275" name="Text Box 113"/>
          <p:cNvSpPr txBox="1">
            <a:spLocks noChangeArrowheads="1"/>
          </p:cNvSpPr>
          <p:nvPr/>
        </p:nvSpPr>
        <p:spPr bwMode="auto">
          <a:xfrm>
            <a:off x="1628043" y="284638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10 GHz</a:t>
            </a:r>
          </a:p>
        </p:txBody>
      </p:sp>
      <p:sp>
        <p:nvSpPr>
          <p:cNvPr id="9276" name="Text Box 114"/>
          <p:cNvSpPr txBox="1">
            <a:spLocks noChangeArrowheads="1"/>
          </p:cNvSpPr>
          <p:nvPr/>
        </p:nvSpPr>
        <p:spPr bwMode="auto">
          <a:xfrm>
            <a:off x="3436328" y="284638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30 GHz</a:t>
            </a:r>
          </a:p>
        </p:txBody>
      </p:sp>
      <p:sp>
        <p:nvSpPr>
          <p:cNvPr id="9277" name="Text Box 131"/>
          <p:cNvSpPr txBox="1">
            <a:spLocks noChangeArrowheads="1"/>
          </p:cNvSpPr>
          <p:nvPr/>
        </p:nvSpPr>
        <p:spPr bwMode="auto">
          <a:xfrm>
            <a:off x="508489" y="2390776"/>
            <a:ext cx="15371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eaLnBrk="1" hangingPunct="1">
              <a:spcBef>
                <a:spcPct val="50000"/>
              </a:spcBef>
            </a:pPr>
            <a:r>
              <a:rPr kumimoji="0" lang="en-US" altLang="ja-JP" sz="1800">
                <a:solidFill>
                  <a:schemeClr val="tx1"/>
                </a:solidFill>
                <a:latin typeface="Arial" pitchFamily="34" charset="0"/>
                <a:ea typeface="ＭＳ Ｐゴシック" pitchFamily="50" charset="-128"/>
              </a:rPr>
              <a:t>Frequency</a:t>
            </a:r>
          </a:p>
        </p:txBody>
      </p:sp>
      <p:sp>
        <p:nvSpPr>
          <p:cNvPr id="9278" name="Text Box 137"/>
          <p:cNvSpPr txBox="1">
            <a:spLocks noChangeArrowheads="1"/>
          </p:cNvSpPr>
          <p:nvPr/>
        </p:nvSpPr>
        <p:spPr bwMode="auto">
          <a:xfrm>
            <a:off x="5901105" y="2276476"/>
            <a:ext cx="1861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Millimeter-wave</a:t>
            </a:r>
          </a:p>
        </p:txBody>
      </p:sp>
      <p:sp>
        <p:nvSpPr>
          <p:cNvPr id="9279" name="Rectangle 158"/>
          <p:cNvSpPr>
            <a:spLocks noChangeArrowheads="1"/>
          </p:cNvSpPr>
          <p:nvPr/>
        </p:nvSpPr>
        <p:spPr bwMode="auto">
          <a:xfrm>
            <a:off x="1480039" y="3128963"/>
            <a:ext cx="26377" cy="557212"/>
          </a:xfrm>
          <a:prstGeom prst="rect">
            <a:avLst/>
          </a:prstGeom>
          <a:solidFill>
            <a:srgbClr val="FFFF00"/>
          </a:solidFill>
          <a:ln w="9525">
            <a:solidFill>
              <a:schemeClr val="tx1"/>
            </a:solidFill>
            <a:miter lim="800000"/>
            <a:headEnd/>
            <a:tailEnd/>
          </a:ln>
        </p:spPr>
        <p:txBody>
          <a:bodyPr wrap="none" anchor="ctr"/>
          <a:lstStyle/>
          <a:p>
            <a:endParaRPr kumimoji="0" lang="ja-JP" altLang="en-US" sz="1800">
              <a:solidFill>
                <a:schemeClr val="tx1"/>
              </a:solidFill>
              <a:latin typeface="Arial" pitchFamily="34" charset="0"/>
              <a:ea typeface="ＭＳ Ｐゴシック" pitchFamily="50" charset="-128"/>
            </a:endParaRPr>
          </a:p>
        </p:txBody>
      </p:sp>
      <p:sp>
        <p:nvSpPr>
          <p:cNvPr id="9280" name="Rectangle 161"/>
          <p:cNvSpPr>
            <a:spLocks noChangeArrowheads="1"/>
          </p:cNvSpPr>
          <p:nvPr/>
        </p:nvSpPr>
        <p:spPr bwMode="auto">
          <a:xfrm>
            <a:off x="1743808" y="3128963"/>
            <a:ext cx="49823" cy="557212"/>
          </a:xfrm>
          <a:prstGeom prst="rect">
            <a:avLst/>
          </a:prstGeom>
          <a:solidFill>
            <a:srgbClr val="00CCFF"/>
          </a:solidFill>
          <a:ln w="9525">
            <a:solidFill>
              <a:schemeClr val="tx1"/>
            </a:solidFill>
            <a:miter lim="800000"/>
            <a:headEnd/>
            <a:tailEnd/>
          </a:ln>
        </p:spPr>
        <p:txBody>
          <a:bodyPr wrap="none" anchor="ctr"/>
          <a:lstStyle/>
          <a:p>
            <a:endParaRPr kumimoji="0" lang="ja-JP" altLang="en-US" sz="1800">
              <a:solidFill>
                <a:schemeClr val="tx1"/>
              </a:solidFill>
              <a:latin typeface="Arial" pitchFamily="34" charset="0"/>
              <a:ea typeface="ＭＳ Ｐゴシック" pitchFamily="50" charset="-128"/>
            </a:endParaRPr>
          </a:p>
        </p:txBody>
      </p:sp>
      <p:sp>
        <p:nvSpPr>
          <p:cNvPr id="9281" name="Rectangle 389"/>
          <p:cNvSpPr>
            <a:spLocks noChangeArrowheads="1"/>
          </p:cNvSpPr>
          <p:nvPr/>
        </p:nvSpPr>
        <p:spPr bwMode="auto">
          <a:xfrm>
            <a:off x="6358305" y="3133725"/>
            <a:ext cx="852854" cy="539750"/>
          </a:xfrm>
          <a:prstGeom prst="rect">
            <a:avLst/>
          </a:prstGeom>
          <a:solidFill>
            <a:srgbClr val="FF0000"/>
          </a:solidFill>
          <a:ln w="9525">
            <a:solidFill>
              <a:schemeClr val="tx1"/>
            </a:solidFill>
            <a:miter lim="800000"/>
            <a:headEnd/>
            <a:tailEnd/>
          </a:ln>
        </p:spPr>
        <p:txBody>
          <a:bodyPr wrap="none" anchor="ctr"/>
          <a:lstStyle/>
          <a:p>
            <a:endParaRPr kumimoji="0" lang="ja-JP" altLang="en-US" sz="1800">
              <a:solidFill>
                <a:schemeClr val="tx1"/>
              </a:solidFill>
              <a:latin typeface="Arial" pitchFamily="34" charset="0"/>
              <a:ea typeface="ＭＳ Ｐゴシック" pitchFamily="50" charset="-128"/>
            </a:endParaRPr>
          </a:p>
        </p:txBody>
      </p:sp>
      <p:sp>
        <p:nvSpPr>
          <p:cNvPr id="9282" name="Rectangle 158"/>
          <p:cNvSpPr>
            <a:spLocks noChangeArrowheads="1"/>
          </p:cNvSpPr>
          <p:nvPr/>
        </p:nvSpPr>
        <p:spPr bwMode="auto">
          <a:xfrm>
            <a:off x="1524000" y="3128963"/>
            <a:ext cx="16120" cy="557212"/>
          </a:xfrm>
          <a:prstGeom prst="rect">
            <a:avLst/>
          </a:prstGeom>
          <a:solidFill>
            <a:srgbClr val="00B050"/>
          </a:solidFill>
          <a:ln w="9525">
            <a:solidFill>
              <a:schemeClr val="tx1"/>
            </a:solidFill>
            <a:miter lim="800000"/>
            <a:headEnd/>
            <a:tailEnd/>
          </a:ln>
        </p:spPr>
        <p:txBody>
          <a:bodyPr wrap="none" anchor="ctr"/>
          <a:lstStyle/>
          <a:p>
            <a:endParaRPr kumimoji="0" lang="ja-JP" altLang="en-US" sz="1800">
              <a:solidFill>
                <a:schemeClr val="tx1"/>
              </a:solidFill>
              <a:latin typeface="Arial" pitchFamily="34" charset="0"/>
              <a:ea typeface="ＭＳ Ｐゴシック" pitchFamily="50" charset="-128"/>
            </a:endParaRPr>
          </a:p>
        </p:txBody>
      </p:sp>
      <p:sp>
        <p:nvSpPr>
          <p:cNvPr id="95" name="左中かっこ 94"/>
          <p:cNvSpPr>
            <a:spLocks/>
          </p:cNvSpPr>
          <p:nvPr/>
        </p:nvSpPr>
        <p:spPr bwMode="auto">
          <a:xfrm rot="5400000" flipV="1">
            <a:off x="6123476" y="464161"/>
            <a:ext cx="276225" cy="4624754"/>
          </a:xfrm>
          <a:prstGeom prst="leftBrace">
            <a:avLst>
              <a:gd name="adj1" fmla="val 29726"/>
              <a:gd name="adj2" fmla="val 63074"/>
            </a:avLst>
          </a:prstGeom>
          <a:noFill/>
          <a:ln w="952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anchor="ctr"/>
          <a:lstStyle/>
          <a:p>
            <a:pPr algn="ctr">
              <a:defRPr/>
            </a:pPr>
            <a:endParaRPr kumimoji="0" lang="ja-JP" altLang="en-US" sz="1800">
              <a:solidFill>
                <a:schemeClr val="tx1"/>
              </a:solidFill>
              <a:latin typeface="+mn-lt"/>
              <a:ea typeface="+mn-ea"/>
              <a:cs typeface="Arial" pitchFamily="34" charset="0"/>
            </a:endParaRPr>
          </a:p>
        </p:txBody>
      </p:sp>
      <p:cxnSp>
        <p:nvCxnSpPr>
          <p:cNvPr id="96" name="直線コネクタ 95"/>
          <p:cNvCxnSpPr/>
          <p:nvPr/>
        </p:nvCxnSpPr>
        <p:spPr>
          <a:xfrm>
            <a:off x="3949212" y="3133725"/>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173166" y="3133725"/>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6" name="Text Box 113"/>
          <p:cNvSpPr txBox="1">
            <a:spLocks noChangeArrowheads="1"/>
          </p:cNvSpPr>
          <p:nvPr/>
        </p:nvSpPr>
        <p:spPr bwMode="auto">
          <a:xfrm>
            <a:off x="731228" y="284638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0 Hz</a:t>
            </a:r>
          </a:p>
        </p:txBody>
      </p:sp>
      <p:cxnSp>
        <p:nvCxnSpPr>
          <p:cNvPr id="99" name="直線コネクタ 98"/>
          <p:cNvCxnSpPr/>
          <p:nvPr/>
        </p:nvCxnSpPr>
        <p:spPr>
          <a:xfrm>
            <a:off x="1276350" y="3133725"/>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8" name="Rectangle 161"/>
          <p:cNvSpPr>
            <a:spLocks noChangeArrowheads="1"/>
          </p:cNvSpPr>
          <p:nvPr/>
        </p:nvSpPr>
        <p:spPr bwMode="auto">
          <a:xfrm>
            <a:off x="1654420" y="3467101"/>
            <a:ext cx="68873" cy="219075"/>
          </a:xfrm>
          <a:prstGeom prst="rect">
            <a:avLst/>
          </a:prstGeom>
          <a:solidFill>
            <a:srgbClr val="FFC000"/>
          </a:solidFill>
          <a:ln w="9525">
            <a:solidFill>
              <a:schemeClr val="tx1"/>
            </a:solidFill>
            <a:miter lim="800000"/>
            <a:headEnd/>
            <a:tailEnd/>
          </a:ln>
        </p:spPr>
        <p:txBody>
          <a:bodyPr wrap="none" anchor="ctr"/>
          <a:lstStyle/>
          <a:p>
            <a:endParaRPr kumimoji="0" lang="ja-JP" altLang="en-US" sz="1800">
              <a:solidFill>
                <a:schemeClr val="tx1"/>
              </a:solidFill>
              <a:latin typeface="Arial" pitchFamily="34" charset="0"/>
              <a:ea typeface="ＭＳ Ｐゴシック" pitchFamily="50" charset="-128"/>
            </a:endParaRPr>
          </a:p>
        </p:txBody>
      </p:sp>
      <p:cxnSp>
        <p:nvCxnSpPr>
          <p:cNvPr id="101" name="直線コネクタ 100"/>
          <p:cNvCxnSpPr/>
          <p:nvPr/>
        </p:nvCxnSpPr>
        <p:spPr>
          <a:xfrm>
            <a:off x="1276351" y="3141663"/>
            <a:ext cx="7310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1276351" y="3686175"/>
            <a:ext cx="7310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87"/>
          <p:cNvCxnSpPr/>
          <p:nvPr/>
        </p:nvCxnSpPr>
        <p:spPr>
          <a:xfrm>
            <a:off x="3033346" y="3136900"/>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2" name="Text Box 113"/>
          <p:cNvSpPr txBox="1">
            <a:spLocks noChangeArrowheads="1"/>
          </p:cNvSpPr>
          <p:nvPr/>
        </p:nvSpPr>
        <p:spPr bwMode="auto">
          <a:xfrm>
            <a:off x="2483828" y="284638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20 GHz</a:t>
            </a:r>
          </a:p>
        </p:txBody>
      </p:sp>
      <p:cxnSp>
        <p:nvCxnSpPr>
          <p:cNvPr id="105" name="直線コネクタ 87"/>
          <p:cNvCxnSpPr/>
          <p:nvPr/>
        </p:nvCxnSpPr>
        <p:spPr>
          <a:xfrm>
            <a:off x="6677758" y="3135313"/>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4" name="Text Box 114"/>
          <p:cNvSpPr txBox="1">
            <a:spLocks noChangeArrowheads="1"/>
          </p:cNvSpPr>
          <p:nvPr/>
        </p:nvSpPr>
        <p:spPr bwMode="auto">
          <a:xfrm>
            <a:off x="6232281" y="284638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60 GHz</a:t>
            </a:r>
          </a:p>
        </p:txBody>
      </p:sp>
      <p:cxnSp>
        <p:nvCxnSpPr>
          <p:cNvPr id="107" name="直線コネクタ 87"/>
          <p:cNvCxnSpPr/>
          <p:nvPr/>
        </p:nvCxnSpPr>
        <p:spPr>
          <a:xfrm>
            <a:off x="8575431" y="3143250"/>
            <a:ext cx="0" cy="552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6" name="Text Box 114"/>
          <p:cNvSpPr txBox="1">
            <a:spLocks noChangeArrowheads="1"/>
          </p:cNvSpPr>
          <p:nvPr/>
        </p:nvSpPr>
        <p:spPr bwMode="auto">
          <a:xfrm>
            <a:off x="7866185" y="2852738"/>
            <a:ext cx="112541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600">
                <a:solidFill>
                  <a:schemeClr val="tx2"/>
                </a:solidFill>
                <a:latin typeface="HGP創英角ｺﾞｼｯｸUB" pitchFamily="50" charset="-128"/>
                <a:ea typeface="HGP創英角ｺﾞｼｯｸUB" pitchFamily="50" charset="-128"/>
              </a:defRPr>
            </a:lvl1pPr>
            <a:lvl2pPr marL="742950" indent="-285750" eaLnBrk="0" hangingPunct="0">
              <a:defRPr kumimoji="1" sz="1600">
                <a:solidFill>
                  <a:schemeClr val="tx2"/>
                </a:solidFill>
                <a:latin typeface="HGP創英角ｺﾞｼｯｸUB" pitchFamily="50" charset="-128"/>
                <a:ea typeface="HGP創英角ｺﾞｼｯｸUB" pitchFamily="50" charset="-128"/>
              </a:defRPr>
            </a:lvl2pPr>
            <a:lvl3pPr marL="1143000" indent="-228600" eaLnBrk="0" hangingPunct="0">
              <a:defRPr kumimoji="1" sz="1600">
                <a:solidFill>
                  <a:schemeClr val="tx2"/>
                </a:solidFill>
                <a:latin typeface="HGP創英角ｺﾞｼｯｸUB" pitchFamily="50" charset="-128"/>
                <a:ea typeface="HGP創英角ｺﾞｼｯｸUB" pitchFamily="50" charset="-128"/>
              </a:defRPr>
            </a:lvl3pPr>
            <a:lvl4pPr marL="1600200" indent="-228600" eaLnBrk="0" hangingPunct="0">
              <a:defRPr kumimoji="1" sz="1600">
                <a:solidFill>
                  <a:schemeClr val="tx2"/>
                </a:solidFill>
                <a:latin typeface="HGP創英角ｺﾞｼｯｸUB" pitchFamily="50" charset="-128"/>
                <a:ea typeface="HGP創英角ｺﾞｼｯｸUB" pitchFamily="50" charset="-128"/>
              </a:defRPr>
            </a:lvl4pPr>
            <a:lvl5pPr marL="2057400" indent="-228600" eaLnBrk="0" hangingPunct="0">
              <a:defRPr kumimoji="1" sz="1600">
                <a:solidFill>
                  <a:schemeClr val="tx2"/>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1600">
                <a:solidFill>
                  <a:schemeClr val="tx2"/>
                </a:solidFill>
                <a:latin typeface="HGP創英角ｺﾞｼｯｸUB" pitchFamily="50" charset="-128"/>
                <a:ea typeface="HGP創英角ｺﾞｼｯｸUB" pitchFamily="50" charset="-128"/>
              </a:defRPr>
            </a:lvl9pPr>
          </a:lstStyle>
          <a:p>
            <a:pPr algn="ctr" eaLnBrk="1" hangingPunct="1">
              <a:spcBef>
                <a:spcPct val="50000"/>
              </a:spcBef>
            </a:pPr>
            <a:r>
              <a:rPr kumimoji="0" lang="en-US" altLang="ja-JP" sz="1800">
                <a:solidFill>
                  <a:schemeClr val="tx1"/>
                </a:solidFill>
                <a:latin typeface="Arial" pitchFamily="34" charset="0"/>
                <a:ea typeface="ＭＳ Ｐゴシック" pitchFamily="50" charset="-128"/>
              </a:rPr>
              <a:t>300 GHz</a:t>
            </a:r>
          </a:p>
        </p:txBody>
      </p:sp>
      <p:grpSp>
        <p:nvGrpSpPr>
          <p:cNvPr id="9297" name="Group 113"/>
          <p:cNvGrpSpPr>
            <a:grpSpLocks/>
          </p:cNvGrpSpPr>
          <p:nvPr/>
        </p:nvGrpSpPr>
        <p:grpSpPr bwMode="auto">
          <a:xfrm rot="5400000" flipH="1">
            <a:off x="7383401" y="3253826"/>
            <a:ext cx="684213" cy="310662"/>
            <a:chOff x="42" y="964"/>
            <a:chExt cx="96" cy="96"/>
          </a:xfrm>
        </p:grpSpPr>
        <p:sp>
          <p:nvSpPr>
            <p:cNvPr id="9304" name="AutoShape 114"/>
            <p:cNvSpPr>
              <a:spLocks noChangeArrowheads="1"/>
            </p:cNvSpPr>
            <p:nvPr/>
          </p:nvSpPr>
          <p:spPr bwMode="auto">
            <a:xfrm>
              <a:off x="42" y="964"/>
              <a:ext cx="96" cy="96"/>
            </a:xfrm>
            <a:prstGeom prst="wave">
              <a:avLst>
                <a:gd name="adj1" fmla="val 20644"/>
                <a:gd name="adj2" fmla="val 0"/>
              </a:avLst>
            </a:prstGeom>
            <a:solidFill>
              <a:srgbClr val="FFFFFF"/>
            </a:solidFill>
            <a:ln w="9525">
              <a:solidFill>
                <a:srgbClr val="000000"/>
              </a:solidFill>
              <a:round/>
              <a:headEnd/>
              <a:tailEnd/>
            </a:ln>
          </p:spPr>
          <p:txBody>
            <a:bodyPr rot="10800000" vert="eaVert"/>
            <a:lstStyle/>
            <a:p>
              <a:endParaRPr kumimoji="0" lang="ja-JP" altLang="en-US" sz="1800">
                <a:solidFill>
                  <a:schemeClr val="tx1"/>
                </a:solidFill>
                <a:latin typeface="Arial" pitchFamily="34" charset="0"/>
                <a:ea typeface="ＭＳ Ｐゴシック" pitchFamily="50" charset="-128"/>
              </a:endParaRPr>
            </a:p>
          </p:txBody>
        </p:sp>
        <p:sp>
          <p:nvSpPr>
            <p:cNvPr id="9305" name="Line 115"/>
            <p:cNvSpPr>
              <a:spLocks noChangeShapeType="1"/>
            </p:cNvSpPr>
            <p:nvPr/>
          </p:nvSpPr>
          <p:spPr bwMode="auto">
            <a:xfrm>
              <a:off x="138" y="983"/>
              <a:ext cx="0" cy="59"/>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9306" name="Line 116"/>
            <p:cNvSpPr>
              <a:spLocks noChangeShapeType="1"/>
            </p:cNvSpPr>
            <p:nvPr/>
          </p:nvSpPr>
          <p:spPr bwMode="auto">
            <a:xfrm>
              <a:off x="42" y="982"/>
              <a:ext cx="0" cy="59"/>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9298" name="正方形/長方形 18"/>
          <p:cNvSpPr>
            <a:spLocks noChangeArrowheads="1"/>
          </p:cNvSpPr>
          <p:nvPr/>
        </p:nvSpPr>
        <p:spPr bwMode="auto">
          <a:xfrm>
            <a:off x="3434862" y="4365625"/>
            <a:ext cx="9893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400">
                <a:solidFill>
                  <a:schemeClr val="tx1"/>
                </a:solidFill>
                <a:latin typeface="Arial" pitchFamily="34" charset="0"/>
                <a:ea typeface="ＭＳ Ｐゴシック" pitchFamily="50" charset="-128"/>
              </a:rPr>
              <a:t>≈ 0.4 GHz</a:t>
            </a:r>
            <a:endParaRPr lang="ja-JP" altLang="en-US" sz="1400">
              <a:solidFill>
                <a:schemeClr val="tx1"/>
              </a:solidFill>
              <a:latin typeface="Arial" pitchFamily="34" charset="0"/>
              <a:ea typeface="ＭＳ Ｐゴシック" pitchFamily="50" charset="-128"/>
            </a:endParaRPr>
          </a:p>
        </p:txBody>
      </p:sp>
      <p:sp>
        <p:nvSpPr>
          <p:cNvPr id="9299" name="正方形/長方形 18"/>
          <p:cNvSpPr>
            <a:spLocks noChangeArrowheads="1"/>
          </p:cNvSpPr>
          <p:nvPr/>
        </p:nvSpPr>
        <p:spPr bwMode="auto">
          <a:xfrm>
            <a:off x="1614855" y="4365625"/>
            <a:ext cx="9893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400">
                <a:solidFill>
                  <a:schemeClr val="tx1"/>
                </a:solidFill>
                <a:latin typeface="Arial" pitchFamily="34" charset="0"/>
                <a:ea typeface="ＭＳ Ｐゴシック" pitchFamily="50" charset="-128"/>
              </a:rPr>
              <a:t>≈ 0.1 GHz</a:t>
            </a:r>
            <a:endParaRPr lang="ja-JP" altLang="en-US" sz="1400">
              <a:solidFill>
                <a:schemeClr val="tx1"/>
              </a:solidFill>
              <a:latin typeface="Arial" pitchFamily="34" charset="0"/>
              <a:ea typeface="ＭＳ Ｐゴシック" pitchFamily="50" charset="-128"/>
            </a:endParaRPr>
          </a:p>
        </p:txBody>
      </p:sp>
      <p:sp>
        <p:nvSpPr>
          <p:cNvPr id="9300" name="正方形/長方形 18"/>
          <p:cNvSpPr>
            <a:spLocks noChangeArrowheads="1"/>
          </p:cNvSpPr>
          <p:nvPr/>
        </p:nvSpPr>
        <p:spPr bwMode="auto">
          <a:xfrm>
            <a:off x="663820" y="4365625"/>
            <a:ext cx="9893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400">
                <a:solidFill>
                  <a:schemeClr val="tx1"/>
                </a:solidFill>
                <a:latin typeface="Arial" pitchFamily="34" charset="0"/>
                <a:ea typeface="ＭＳ Ｐゴシック" pitchFamily="50" charset="-128"/>
              </a:rPr>
              <a:t>≈ 0.1 GHz</a:t>
            </a:r>
            <a:endParaRPr lang="ja-JP" altLang="en-US" sz="1400">
              <a:solidFill>
                <a:schemeClr val="tx1"/>
              </a:solidFill>
              <a:latin typeface="Arial" pitchFamily="34" charset="0"/>
              <a:ea typeface="ＭＳ Ｐゴシック" pitchFamily="50" charset="-128"/>
            </a:endParaRPr>
          </a:p>
        </p:txBody>
      </p:sp>
      <p:sp>
        <p:nvSpPr>
          <p:cNvPr id="9301" name="正方形/長方形 18"/>
          <p:cNvSpPr>
            <a:spLocks noChangeArrowheads="1"/>
          </p:cNvSpPr>
          <p:nvPr/>
        </p:nvSpPr>
        <p:spPr bwMode="auto">
          <a:xfrm>
            <a:off x="2502878" y="4365625"/>
            <a:ext cx="9893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400">
                <a:solidFill>
                  <a:schemeClr val="tx1"/>
                </a:solidFill>
                <a:latin typeface="Arial" pitchFamily="34" charset="0"/>
                <a:ea typeface="ＭＳ Ｐゴシック" pitchFamily="50" charset="-128"/>
              </a:rPr>
              <a:t>≈ 0.6 GHz</a:t>
            </a:r>
            <a:endParaRPr lang="ja-JP" altLang="en-US" sz="1400">
              <a:solidFill>
                <a:schemeClr val="tx1"/>
              </a:solidFill>
              <a:latin typeface="Arial" pitchFamily="34" charset="0"/>
              <a:ea typeface="ＭＳ Ｐゴシック" pitchFamily="50" charset="-128"/>
            </a:endParaRPr>
          </a:p>
        </p:txBody>
      </p:sp>
      <p:sp>
        <p:nvSpPr>
          <p:cNvPr id="93"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74339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133600"/>
            <a:ext cx="3886200" cy="3510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正方形/長方形 18"/>
          <p:cNvSpPr>
            <a:spLocks noChangeArrowheads="1"/>
          </p:cNvSpPr>
          <p:nvPr/>
        </p:nvSpPr>
        <p:spPr bwMode="auto">
          <a:xfrm>
            <a:off x="762000" y="1071264"/>
            <a:ext cx="7772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1" lang="en-US" altLang="ja-JP" sz="3600" dirty="0" smtClean="0"/>
              <a:t>Performance </a:t>
            </a:r>
            <a:r>
              <a:rPr kumimoji="1" lang="en-US" altLang="ja-JP" sz="3600" dirty="0"/>
              <a:t>estimation </a:t>
            </a:r>
            <a:r>
              <a:rPr kumimoji="1" lang="en-US" altLang="ja-JP" sz="3600" dirty="0" smtClean="0"/>
              <a:t> in </a:t>
            </a:r>
            <a:r>
              <a:rPr lang="en-US" altLang="ja-JP" sz="3600" dirty="0" smtClean="0">
                <a:ea typeface="ＭＳ Ｐゴシック" pitchFamily="50" charset="-128"/>
                <a:cs typeface="Times New Roman" pitchFamily="18" charset="0"/>
              </a:rPr>
              <a:t>4</a:t>
            </a:r>
            <a:r>
              <a:rPr lang="ja-JP" altLang="en-US" sz="3600" dirty="0" smtClean="0">
                <a:ea typeface="ＭＳ Ｐゴシック" pitchFamily="50" charset="-128"/>
                <a:cs typeface="Times New Roman" pitchFamily="18" charset="0"/>
              </a:rPr>
              <a:t> </a:t>
            </a:r>
            <a:r>
              <a:rPr kumimoji="0" lang="en-US" altLang="ja-JP" sz="3600" dirty="0" smtClean="0">
                <a:ea typeface="ＭＳ Ｐゴシック" pitchFamily="50" charset="-128"/>
                <a:cs typeface="Times New Roman" pitchFamily="18" charset="0"/>
              </a:rPr>
              <a:t>x 4 MIMO</a:t>
            </a:r>
            <a:endParaRPr kumimoji="0" lang="en-US" altLang="ja-JP" sz="3600" dirty="0">
              <a:ea typeface="ＭＳ Ｐゴシック" pitchFamily="50" charset="-128"/>
              <a:cs typeface="Times New Roman" pitchFamily="18" charset="0"/>
            </a:endParaRPr>
          </a:p>
        </p:txBody>
      </p:sp>
      <p:sp>
        <p:nvSpPr>
          <p:cNvPr id="4"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6236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1709218" y="606475"/>
            <a:ext cx="5368375" cy="519013"/>
          </a:xfrm>
        </p:spPr>
        <p:txBody>
          <a:bodyPr wrap="none" lIns="87272" tIns="43637" rIns="87272" bIns="43637">
            <a:spAutoFit/>
          </a:bodyPr>
          <a:lstStyle/>
          <a:p>
            <a:r>
              <a:rPr lang="en-US" altLang="ja-JP" sz="2800" dirty="0" smtClean="0">
                <a:solidFill>
                  <a:schemeClr val="tx2"/>
                </a:solidFill>
                <a:latin typeface="Times New Roman" pitchFamily="18" charset="0"/>
                <a:ea typeface="HGP創英角ｺﾞｼｯｸUB" pitchFamily="50" charset="-128"/>
                <a:cs typeface="Times New Roman" pitchFamily="18" charset="0"/>
              </a:rPr>
              <a:t>High Speed Data Download Service</a:t>
            </a:r>
          </a:p>
        </p:txBody>
      </p:sp>
      <p:sp>
        <p:nvSpPr>
          <p:cNvPr id="12342" name="AutoShape 39"/>
          <p:cNvSpPr>
            <a:spLocks noChangeArrowheads="1"/>
          </p:cNvSpPr>
          <p:nvPr/>
        </p:nvSpPr>
        <p:spPr bwMode="auto">
          <a:xfrm>
            <a:off x="468313" y="1174750"/>
            <a:ext cx="8135937" cy="885825"/>
          </a:xfrm>
          <a:prstGeom prst="roundRect">
            <a:avLst>
              <a:gd name="adj" fmla="val 11884"/>
            </a:avLst>
          </a:prstGeom>
          <a:solidFill>
            <a:srgbClr val="FFFF99"/>
          </a:solidFill>
          <a:ln w="9525">
            <a:solidFill>
              <a:schemeClr val="tx1"/>
            </a:solidFill>
            <a:round/>
            <a:headEnd/>
            <a:tailEnd/>
          </a:ln>
          <a:effectLst>
            <a:outerShdw dist="35921" dir="2700000" algn="ctr" rotWithShape="0">
              <a:schemeClr val="tx1"/>
            </a:outerShdw>
          </a:effectLst>
        </p:spPr>
        <p:txBody>
          <a:bodyPr lIns="144000" tIns="46800">
            <a:spAutoFit/>
          </a:bodyPr>
          <a:lstStyle/>
          <a:p>
            <a:pPr marL="266700" indent="-266700">
              <a:buFont typeface="Wingdings" pitchFamily="2" charset="2"/>
              <a:buChar char="n"/>
            </a:pPr>
            <a:r>
              <a:rPr lang="en-US" altLang="ja-JP" sz="2400" dirty="0">
                <a:solidFill>
                  <a:schemeClr val="tx2"/>
                </a:solidFill>
                <a:cs typeface="Times New Roman" pitchFamily="18" charset="0"/>
              </a:rPr>
              <a:t>NTT must provide carrier grade services.</a:t>
            </a:r>
          </a:p>
          <a:p>
            <a:pPr marL="266700" indent="-266700">
              <a:buFont typeface="Wingdings" pitchFamily="2" charset="2"/>
              <a:buChar char="n"/>
            </a:pPr>
            <a:r>
              <a:rPr lang="en-US" altLang="ja-JP" sz="2400" dirty="0" smtClean="0">
                <a:solidFill>
                  <a:schemeClr val="tx2"/>
                </a:solidFill>
                <a:cs typeface="Times New Roman" pitchFamily="18" charset="0"/>
              </a:rPr>
              <a:t>P-to-P </a:t>
            </a:r>
            <a:r>
              <a:rPr lang="en-US" altLang="ja-JP" sz="2400" dirty="0">
                <a:solidFill>
                  <a:schemeClr val="tx2"/>
                </a:solidFill>
                <a:cs typeface="Times New Roman" pitchFamily="18" charset="0"/>
              </a:rPr>
              <a:t>is mandate to keep high </a:t>
            </a:r>
            <a:r>
              <a:rPr lang="en-US" altLang="ja-JP" sz="2400" dirty="0" smtClean="0">
                <a:solidFill>
                  <a:schemeClr val="tx2"/>
                </a:solidFill>
                <a:cs typeface="Times New Roman" pitchFamily="18" charset="0"/>
              </a:rPr>
              <a:t>transmission rate. </a:t>
            </a:r>
            <a:endParaRPr lang="en-US" altLang="ja-JP" sz="2400" dirty="0">
              <a:solidFill>
                <a:schemeClr val="tx2"/>
              </a:solidFill>
              <a:cs typeface="Times New Roman" pitchFamily="18" charset="0"/>
            </a:endParaRPr>
          </a:p>
        </p:txBody>
      </p:sp>
      <p:sp>
        <p:nvSpPr>
          <p:cNvPr id="56" name="灯片编号占位符 3"/>
          <p:cNvSpPr txBox="1">
            <a:spLocks/>
          </p:cNvSpPr>
          <p:nvPr/>
        </p:nvSpPr>
        <p:spPr>
          <a:xfrm>
            <a:off x="4394199" y="6475413"/>
            <a:ext cx="756377" cy="184150"/>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3</a:t>
            </a:fld>
            <a:endParaRPr lang="en-US" altLang="zh-CN" dirty="0" smtClean="0">
              <a:cs typeface="Times New Roman" pitchFamily="18" charset="0"/>
            </a:endParaRPr>
          </a:p>
        </p:txBody>
      </p:sp>
      <p:grpSp>
        <p:nvGrpSpPr>
          <p:cNvPr id="57" name="グループ化 56"/>
          <p:cNvGrpSpPr/>
          <p:nvPr/>
        </p:nvGrpSpPr>
        <p:grpSpPr>
          <a:xfrm>
            <a:off x="468313" y="2205038"/>
            <a:ext cx="7608886" cy="4106077"/>
            <a:chOff x="420139" y="2205038"/>
            <a:chExt cx="8539938" cy="4608512"/>
          </a:xfrm>
        </p:grpSpPr>
        <p:sp>
          <p:nvSpPr>
            <p:cNvPr id="58" name="円/楕円 10"/>
            <p:cNvSpPr>
              <a:spLocks noChangeArrowheads="1"/>
            </p:cNvSpPr>
            <p:nvPr/>
          </p:nvSpPr>
          <p:spPr bwMode="auto">
            <a:xfrm>
              <a:off x="5165725" y="4956175"/>
              <a:ext cx="1778000" cy="366713"/>
            </a:xfrm>
            <a:prstGeom prst="ellipse">
              <a:avLst/>
            </a:prstGeom>
            <a:solidFill>
              <a:srgbClr val="CCFFFF"/>
            </a:solidFill>
            <a:ln w="12700" algn="ctr">
              <a:solidFill>
                <a:schemeClr val="tx1"/>
              </a:solidFill>
              <a:round/>
              <a:headEnd/>
              <a:tailEnd/>
            </a:ln>
          </p:spPr>
          <p:txBody>
            <a:bodyPr lIns="90000" tIns="46800" rIns="90000" bIns="46800" anchor="ctr"/>
            <a:lstStyle/>
            <a:p>
              <a:pPr algn="ctr">
                <a:spcBef>
                  <a:spcPct val="50000"/>
                </a:spcBef>
                <a:buFont typeface="Wingdings" pitchFamily="2" charset="2"/>
                <a:buChar char="ü"/>
              </a:pPr>
              <a:endParaRPr lang="ja-JP" altLang="en-US" sz="1400" b="1">
                <a:cs typeface="Times New Roman" pitchFamily="18" charset="0"/>
              </a:endParaRPr>
            </a:p>
          </p:txBody>
        </p:sp>
        <p:sp>
          <p:nvSpPr>
            <p:cNvPr id="59" name="円/楕円 10"/>
            <p:cNvSpPr>
              <a:spLocks noChangeArrowheads="1"/>
            </p:cNvSpPr>
            <p:nvPr/>
          </p:nvSpPr>
          <p:spPr bwMode="auto">
            <a:xfrm>
              <a:off x="1524000" y="5589588"/>
              <a:ext cx="3629025" cy="849312"/>
            </a:xfrm>
            <a:prstGeom prst="ellipse">
              <a:avLst/>
            </a:prstGeom>
            <a:solidFill>
              <a:srgbClr val="CCFFFF"/>
            </a:solidFill>
            <a:ln w="12700" algn="ctr">
              <a:solidFill>
                <a:schemeClr val="tx1"/>
              </a:solidFill>
              <a:round/>
              <a:headEnd/>
              <a:tailEnd/>
            </a:ln>
          </p:spPr>
          <p:txBody>
            <a:bodyPr lIns="90000" tIns="46800" rIns="90000" bIns="46800" anchor="ctr"/>
            <a:lstStyle/>
            <a:p>
              <a:pPr algn="ctr">
                <a:spcBef>
                  <a:spcPct val="50000"/>
                </a:spcBef>
                <a:buFont typeface="Wingdings" pitchFamily="2" charset="2"/>
                <a:buChar char="ü"/>
              </a:pPr>
              <a:endParaRPr lang="ja-JP" altLang="en-US" sz="1400" b="1">
                <a:cs typeface="Times New Roman" pitchFamily="18" charset="0"/>
              </a:endParaRPr>
            </a:p>
          </p:txBody>
        </p:sp>
        <p:sp>
          <p:nvSpPr>
            <p:cNvPr id="60" name="円/楕円 73"/>
            <p:cNvSpPr>
              <a:spLocks noChangeArrowheads="1"/>
            </p:cNvSpPr>
            <p:nvPr/>
          </p:nvSpPr>
          <p:spPr bwMode="auto">
            <a:xfrm>
              <a:off x="3371850" y="2951163"/>
              <a:ext cx="2135188" cy="755650"/>
            </a:xfrm>
            <a:prstGeom prst="ellipse">
              <a:avLst/>
            </a:prstGeom>
            <a:noFill/>
            <a:ln w="12700" algn="ctr">
              <a:solidFill>
                <a:schemeClr val="tx1"/>
              </a:solidFill>
              <a:prstDash val="sysDash"/>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buFont typeface="Wingdings" pitchFamily="2" charset="2"/>
                <a:buChar char="ü"/>
              </a:pPr>
              <a:endParaRPr lang="ja-JP" altLang="en-US" sz="1400" b="1">
                <a:cs typeface="Times New Roman" pitchFamily="18" charset="0"/>
              </a:endParaRPr>
            </a:p>
          </p:txBody>
        </p:sp>
        <p:pic>
          <p:nvPicPr>
            <p:cNvPr id="61"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6088" y="5697538"/>
              <a:ext cx="6492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5697538"/>
              <a:ext cx="650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5697538"/>
              <a:ext cx="649288"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1988" y="5697538"/>
              <a:ext cx="647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4113" y="5697538"/>
              <a:ext cx="647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89413" y="5697538"/>
              <a:ext cx="64611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 name="角丸四角形 16"/>
            <p:cNvSpPr>
              <a:spLocks noChangeArrowheads="1"/>
            </p:cNvSpPr>
            <p:nvPr/>
          </p:nvSpPr>
          <p:spPr bwMode="auto">
            <a:xfrm>
              <a:off x="862013" y="2205038"/>
              <a:ext cx="6823075" cy="4608512"/>
            </a:xfrm>
            <a:prstGeom prst="roundRect">
              <a:avLst>
                <a:gd name="adj" fmla="val 2630"/>
              </a:avLst>
            </a:prstGeom>
            <a:noFill/>
            <a:ln w="127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algn="ctr">
                <a:spcBef>
                  <a:spcPct val="50000"/>
                </a:spcBef>
              </a:pPr>
              <a:endParaRPr lang="ja-JP" altLang="en-US" sz="1400" b="1">
                <a:cs typeface="Times New Roman" pitchFamily="18" charset="0"/>
              </a:endParaRPr>
            </a:p>
          </p:txBody>
        </p:sp>
        <p:sp>
          <p:nvSpPr>
            <p:cNvPr id="68" name="正方形/長方形 21"/>
            <p:cNvSpPr>
              <a:spLocks noChangeArrowheads="1"/>
            </p:cNvSpPr>
            <p:nvPr/>
          </p:nvSpPr>
          <p:spPr bwMode="auto">
            <a:xfrm>
              <a:off x="3560162" y="2998788"/>
              <a:ext cx="583813"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a:cs typeface="Times New Roman" pitchFamily="18" charset="0"/>
                </a:rPr>
                <a:t>Book</a:t>
              </a:r>
            </a:p>
          </p:txBody>
        </p:sp>
        <p:sp>
          <p:nvSpPr>
            <p:cNvPr id="69" name="正方形/長方形 87"/>
            <p:cNvSpPr>
              <a:spLocks noChangeArrowheads="1"/>
            </p:cNvSpPr>
            <p:nvPr/>
          </p:nvSpPr>
          <p:spPr bwMode="auto">
            <a:xfrm>
              <a:off x="2438127" y="2636838"/>
              <a:ext cx="1008609"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a:cs typeface="Times New Roman" pitchFamily="18" charset="0"/>
                </a:rPr>
                <a:t>4K Images</a:t>
              </a:r>
            </a:p>
          </p:txBody>
        </p:sp>
        <p:sp>
          <p:nvSpPr>
            <p:cNvPr id="70" name="正方形/長方形 88"/>
            <p:cNvSpPr>
              <a:spLocks noChangeArrowheads="1"/>
            </p:cNvSpPr>
            <p:nvPr/>
          </p:nvSpPr>
          <p:spPr bwMode="auto">
            <a:xfrm>
              <a:off x="2822892" y="3608388"/>
              <a:ext cx="1378903"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a:cs typeface="Times New Roman" pitchFamily="18" charset="0"/>
                </a:rPr>
                <a:t>Photo and Cam</a:t>
              </a:r>
            </a:p>
          </p:txBody>
        </p:sp>
        <p:sp>
          <p:nvSpPr>
            <p:cNvPr id="71" name="正方形/長方形 89"/>
            <p:cNvSpPr>
              <a:spLocks noChangeArrowheads="1"/>
            </p:cNvSpPr>
            <p:nvPr/>
          </p:nvSpPr>
          <p:spPr bwMode="auto">
            <a:xfrm>
              <a:off x="5566230" y="3465513"/>
              <a:ext cx="857927"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a:cs typeface="Times New Roman" pitchFamily="18" charset="0"/>
                </a:rPr>
                <a:t>Big Data</a:t>
              </a:r>
            </a:p>
          </p:txBody>
        </p:sp>
        <p:sp>
          <p:nvSpPr>
            <p:cNvPr id="72" name="テキスト ボックス 23"/>
            <p:cNvSpPr txBox="1">
              <a:spLocks noChangeArrowheads="1"/>
            </p:cNvSpPr>
            <p:nvPr/>
          </p:nvSpPr>
          <p:spPr bwMode="auto">
            <a:xfrm>
              <a:off x="2513013" y="6402388"/>
              <a:ext cx="17478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dirty="0">
                  <a:latin typeface="Times New Roman" pitchFamily="18" charset="0"/>
                  <a:ea typeface="HGP創英角ｺﾞｼｯｸUB" pitchFamily="50" charset="-128"/>
                  <a:cs typeface="Times New Roman" pitchFamily="18" charset="0"/>
                </a:rPr>
                <a:t>Point-to-Multipoint</a:t>
              </a:r>
              <a:r>
                <a:rPr lang="ja-JP" altLang="en-US" sz="1400" b="1" dirty="0">
                  <a:latin typeface="Times New Roman" pitchFamily="18" charset="0"/>
                  <a:ea typeface="HGP創英角ｺﾞｼｯｸUB" pitchFamily="50" charset="-128"/>
                  <a:cs typeface="Times New Roman" pitchFamily="18" charset="0"/>
                </a:rPr>
                <a:t> </a:t>
              </a:r>
            </a:p>
          </p:txBody>
        </p:sp>
        <p:sp>
          <p:nvSpPr>
            <p:cNvPr id="73" name="テキスト ボックス 38"/>
            <p:cNvSpPr txBox="1">
              <a:spLocks noChangeArrowheads="1"/>
            </p:cNvSpPr>
            <p:nvPr/>
          </p:nvSpPr>
          <p:spPr bwMode="auto">
            <a:xfrm>
              <a:off x="5626887" y="5589588"/>
              <a:ext cx="11176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b="1">
                  <a:latin typeface="Times New Roman" pitchFamily="18" charset="0"/>
                  <a:ea typeface="HGP創英角ｺﾞｼｯｸUB" pitchFamily="50" charset="-128"/>
                  <a:cs typeface="Times New Roman" pitchFamily="18" charset="0"/>
                </a:rPr>
                <a:t>Point-to-Point</a:t>
              </a:r>
              <a:endParaRPr lang="ja-JP" altLang="en-US" sz="1200" b="1">
                <a:latin typeface="Times New Roman" pitchFamily="18" charset="0"/>
                <a:ea typeface="HGP創英角ｺﾞｼｯｸUB" pitchFamily="50" charset="-128"/>
                <a:cs typeface="Times New Roman" pitchFamily="18" charset="0"/>
              </a:endParaRPr>
            </a:p>
          </p:txBody>
        </p:sp>
        <p:pic>
          <p:nvPicPr>
            <p:cNvPr id="74" name="Picture 2" descr="C:\Users\Toshinaga\Pictures\参考資料\13877506-hard-disk-and-database-icon-isolated-on-white-backgrou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6263" y="2654300"/>
              <a:ext cx="887412"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3" descr="C:\Users\Toshinaga\AppData\Local\Microsoft\Windows\Temporary Internet Files\Content.IE5\2Z7WZ79S\MC90043264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6163" y="3171825"/>
              <a:ext cx="641350"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Music"/>
            <p:cNvSpPr>
              <a:spLocks noChangeAspect="1" noEditPoints="1" noChangeArrowheads="1"/>
            </p:cNvSpPr>
            <p:nvPr/>
          </p:nvSpPr>
          <p:spPr bwMode="auto">
            <a:xfrm>
              <a:off x="4616450" y="3236913"/>
              <a:ext cx="544513" cy="396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p:spPr>
          <p:txBody>
            <a:bodyPr/>
            <a:lstStyle/>
            <a:p>
              <a:endParaRPr lang="ja-JP" altLang="en-US">
                <a:cs typeface="Times New Roman" pitchFamily="18" charset="0"/>
              </a:endParaRPr>
            </a:p>
          </p:txBody>
        </p:sp>
        <p:pic>
          <p:nvPicPr>
            <p:cNvPr id="77" name="Picture 2" descr="C:\Users\Toshinaga\Pictures\参考資料\13877506-hard-disk-and-database-icon-isolated-on-white-backgrou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3125" y="2241550"/>
              <a:ext cx="148272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5" descr="C:\Users\Toshinaga\AppData\Local\Microsoft\Windows\Temporary Internet Files\Content.IE5\2Z7WZ79S\MC900433865[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95550" y="2819400"/>
              <a:ext cx="88900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6" descr="C:\Users\Toshinaga\AppData\Local\Microsoft\Windows\Temporary Internet Files\Content.IE5\D1608UC2\MC900433873[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11550" y="3736975"/>
              <a:ext cx="763588"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7" descr="C:\Users\Toshinaga\AppData\Local\Microsoft\Windows\Temporary Internet Files\Content.IE5\D1608UC2\MC900300055[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51038" y="3648075"/>
              <a:ext cx="9731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左矢印 106"/>
            <p:cNvSpPr>
              <a:spLocks/>
            </p:cNvSpPr>
            <p:nvPr/>
          </p:nvSpPr>
          <p:spPr bwMode="auto">
            <a:xfrm rot="20518523" flipH="1">
              <a:off x="5205413" y="2646363"/>
              <a:ext cx="938212" cy="503237"/>
            </a:xfrm>
            <a:prstGeom prst="leftArrow">
              <a:avLst>
                <a:gd name="adj1" fmla="val 50000"/>
                <a:gd name="adj2" fmla="val 67902"/>
              </a:avLst>
            </a:prstGeom>
            <a:solidFill>
              <a:srgbClr val="FFCCFF">
                <a:alpha val="50195"/>
              </a:srgbClr>
            </a:solidFill>
            <a:ln w="12700" algn="ctr">
              <a:solidFill>
                <a:schemeClr val="tx1"/>
              </a:solidFill>
              <a:round/>
              <a:headEnd/>
              <a:tailEnd/>
            </a:ln>
          </p:spPr>
          <p:txBody>
            <a:bodyPr lIns="90000" tIns="46800" rIns="90000" bIns="46800" anchor="ctr"/>
            <a:lstStyle/>
            <a:p>
              <a:pPr algn="ctr">
                <a:spcBef>
                  <a:spcPct val="50000"/>
                </a:spcBef>
                <a:buFont typeface="Wingdings" pitchFamily="2" charset="2"/>
                <a:buChar char="ü"/>
              </a:pPr>
              <a:endParaRPr lang="ja-JP" altLang="en-US" sz="1400" b="1">
                <a:cs typeface="Times New Roman" pitchFamily="18" charset="0"/>
              </a:endParaRPr>
            </a:p>
          </p:txBody>
        </p:sp>
        <p:sp>
          <p:nvSpPr>
            <p:cNvPr id="82" name="円柱 37"/>
            <p:cNvSpPr>
              <a:spLocks noChangeArrowheads="1"/>
            </p:cNvSpPr>
            <p:nvPr/>
          </p:nvSpPr>
          <p:spPr bwMode="auto">
            <a:xfrm>
              <a:off x="2660650" y="4225925"/>
              <a:ext cx="1235075" cy="828675"/>
            </a:xfrm>
            <a:prstGeom prst="can">
              <a:avLst>
                <a:gd name="adj" fmla="val 17241"/>
              </a:avLst>
            </a:prstGeom>
            <a:noFill/>
            <a:ln w="127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pPr>
              <a:endParaRPr lang="ja-JP" altLang="en-US" sz="1400" b="1">
                <a:cs typeface="Times New Roman" pitchFamily="18" charset="0"/>
              </a:endParaRPr>
            </a:p>
          </p:txBody>
        </p:sp>
        <p:sp>
          <p:nvSpPr>
            <p:cNvPr id="83" name="円柱 110"/>
            <p:cNvSpPr>
              <a:spLocks noChangeArrowheads="1"/>
            </p:cNvSpPr>
            <p:nvPr/>
          </p:nvSpPr>
          <p:spPr bwMode="auto">
            <a:xfrm>
              <a:off x="2981325" y="4221163"/>
              <a:ext cx="592138" cy="828675"/>
            </a:xfrm>
            <a:prstGeom prst="can">
              <a:avLst>
                <a:gd name="adj" fmla="val 30911"/>
              </a:avLst>
            </a:prstGeom>
            <a:noFill/>
            <a:ln w="12700" algn="ctr">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pPr>
              <a:endParaRPr lang="ja-JP" altLang="en-US" sz="1400" b="1">
                <a:cs typeface="Times New Roman" pitchFamily="18" charset="0"/>
              </a:endParaRPr>
            </a:p>
          </p:txBody>
        </p:sp>
        <p:sp>
          <p:nvSpPr>
            <p:cNvPr id="84" name="左右矢印 40"/>
            <p:cNvSpPr>
              <a:spLocks noChangeArrowheads="1"/>
            </p:cNvSpPr>
            <p:nvPr/>
          </p:nvSpPr>
          <p:spPr bwMode="auto">
            <a:xfrm>
              <a:off x="2682875" y="4437063"/>
              <a:ext cx="1203325" cy="484187"/>
            </a:xfrm>
            <a:prstGeom prst="leftRightArrow">
              <a:avLst>
                <a:gd name="adj1" fmla="val 54750"/>
                <a:gd name="adj2" fmla="val 29512"/>
              </a:avLst>
            </a:prstGeom>
            <a:solidFill>
              <a:srgbClr val="FFCCFF">
                <a:alpha val="50195"/>
              </a:srgbClr>
            </a:solidFill>
            <a:ln w="12700" algn="ctr">
              <a:solidFill>
                <a:schemeClr val="tx1"/>
              </a:solidFill>
              <a:round/>
              <a:headEnd/>
              <a:tailEnd/>
            </a:ln>
          </p:spPr>
          <p:txBody>
            <a:bodyPr wrap="none" lIns="90000" tIns="46800" rIns="90000" bIns="46800" anchor="ctr"/>
            <a:lstStyle/>
            <a:p>
              <a:pPr algn="ctr">
                <a:spcBef>
                  <a:spcPct val="50000"/>
                </a:spcBef>
              </a:pPr>
              <a:r>
                <a:rPr lang="en-US" altLang="ja-JP" sz="1400" b="1">
                  <a:solidFill>
                    <a:srgbClr val="FF0000"/>
                  </a:solidFill>
                  <a:cs typeface="Times New Roman" pitchFamily="18" charset="0"/>
                </a:rPr>
                <a:t>High speed</a:t>
              </a:r>
            </a:p>
          </p:txBody>
        </p:sp>
        <p:sp>
          <p:nvSpPr>
            <p:cNvPr id="85" name="テキスト ボックス 41"/>
            <p:cNvSpPr txBox="1">
              <a:spLocks noChangeArrowheads="1"/>
            </p:cNvSpPr>
            <p:nvPr/>
          </p:nvSpPr>
          <p:spPr bwMode="auto">
            <a:xfrm>
              <a:off x="5041900" y="3068638"/>
              <a:ext cx="14843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000" b="1">
                  <a:solidFill>
                    <a:srgbClr val="FF0000"/>
                  </a:solidFill>
                  <a:latin typeface="Times New Roman" pitchFamily="18" charset="0"/>
                  <a:ea typeface="HGP創英角ｺﾞｼｯｸUB" pitchFamily="50" charset="-128"/>
                  <a:cs typeface="Times New Roman" pitchFamily="18" charset="0"/>
                </a:rPr>
                <a:t>Data size is growing up</a:t>
              </a:r>
              <a:r>
                <a:rPr lang="en-US" altLang="ja-JP" sz="1400" b="1">
                  <a:solidFill>
                    <a:srgbClr val="FF0000"/>
                  </a:solidFill>
                  <a:latin typeface="Times New Roman" pitchFamily="18" charset="0"/>
                  <a:ea typeface="HGP創英角ｺﾞｼｯｸUB" pitchFamily="50" charset="-128"/>
                  <a:cs typeface="Times New Roman" pitchFamily="18" charset="0"/>
                </a:rPr>
                <a:t> </a:t>
              </a:r>
            </a:p>
          </p:txBody>
        </p:sp>
        <p:sp>
          <p:nvSpPr>
            <p:cNvPr id="86" name="AutoShape 11"/>
            <p:cNvSpPr>
              <a:spLocks noChangeArrowheads="1"/>
            </p:cNvSpPr>
            <p:nvPr/>
          </p:nvSpPr>
          <p:spPr bwMode="auto">
            <a:xfrm rot="2400000" flipH="1" flipV="1">
              <a:off x="2430463" y="5084763"/>
              <a:ext cx="149225"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87" name="AutoShape 11"/>
            <p:cNvSpPr>
              <a:spLocks noChangeArrowheads="1"/>
            </p:cNvSpPr>
            <p:nvPr/>
          </p:nvSpPr>
          <p:spPr bwMode="auto">
            <a:xfrm rot="1800000" flipH="1" flipV="1">
              <a:off x="2638425" y="5084763"/>
              <a:ext cx="149225"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88" name="AutoShape 11"/>
            <p:cNvSpPr>
              <a:spLocks noChangeArrowheads="1"/>
            </p:cNvSpPr>
            <p:nvPr/>
          </p:nvSpPr>
          <p:spPr bwMode="auto">
            <a:xfrm flipH="1" flipV="1">
              <a:off x="3205163" y="5084763"/>
              <a:ext cx="147637"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89" name="AutoShape 11"/>
            <p:cNvSpPr>
              <a:spLocks noChangeArrowheads="1"/>
            </p:cNvSpPr>
            <p:nvPr/>
          </p:nvSpPr>
          <p:spPr bwMode="auto">
            <a:xfrm rot="1320000" flipH="1" flipV="1">
              <a:off x="2847975" y="5084763"/>
              <a:ext cx="149225"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90" name="AutoShape 11"/>
            <p:cNvSpPr>
              <a:spLocks noChangeArrowheads="1"/>
            </p:cNvSpPr>
            <p:nvPr/>
          </p:nvSpPr>
          <p:spPr bwMode="auto">
            <a:xfrm rot="19200000" flipV="1">
              <a:off x="3990975" y="5084763"/>
              <a:ext cx="147638"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91" name="AutoShape 11"/>
            <p:cNvSpPr>
              <a:spLocks noChangeArrowheads="1"/>
            </p:cNvSpPr>
            <p:nvPr/>
          </p:nvSpPr>
          <p:spPr bwMode="auto">
            <a:xfrm rot="19800000" flipV="1">
              <a:off x="3757613" y="5084763"/>
              <a:ext cx="147637"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sp>
          <p:nvSpPr>
            <p:cNvPr id="92" name="AutoShape 11"/>
            <p:cNvSpPr>
              <a:spLocks noChangeArrowheads="1"/>
            </p:cNvSpPr>
            <p:nvPr/>
          </p:nvSpPr>
          <p:spPr bwMode="auto">
            <a:xfrm rot="20280000" flipV="1">
              <a:off x="3482975" y="5084763"/>
              <a:ext cx="147638" cy="720725"/>
            </a:xfrm>
            <a:prstGeom prst="lightningBolt">
              <a:avLst/>
            </a:prstGeom>
            <a:solidFill>
              <a:srgbClr val="FFFF00"/>
            </a:solidFill>
            <a:ln w="9525">
              <a:solidFill>
                <a:schemeClr val="tx1"/>
              </a:solidFill>
              <a:miter lim="800000"/>
              <a:headEnd/>
              <a:tailEnd/>
            </a:ln>
          </p:spPr>
          <p:txBody>
            <a:bodyPr rot="10800000" wrap="none" anchor="ctr"/>
            <a:lstStyle/>
            <a:p>
              <a:pPr algn="ctr"/>
              <a:endParaRPr lang="ja-JP" altLang="en-US" sz="1400" b="1">
                <a:cs typeface="Times New Roman" pitchFamily="18" charset="0"/>
              </a:endParaRPr>
            </a:p>
          </p:txBody>
        </p:sp>
        <p:pic>
          <p:nvPicPr>
            <p:cNvPr id="93"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3575" y="5230813"/>
              <a:ext cx="647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 name="テキスト ボックス 11"/>
            <p:cNvSpPr txBox="1">
              <a:spLocks noChangeArrowheads="1"/>
            </p:cNvSpPr>
            <p:nvPr/>
          </p:nvSpPr>
          <p:spPr bwMode="auto">
            <a:xfrm>
              <a:off x="1873285" y="6070600"/>
              <a:ext cx="2330383"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dirty="0" smtClean="0">
                  <a:latin typeface="Times New Roman" pitchFamily="18" charset="0"/>
                  <a:ea typeface="HGP創英角ｺﾞｼｯｸUB" pitchFamily="50" charset="-128"/>
                  <a:cs typeface="Times New Roman" pitchFamily="18" charset="0"/>
                </a:rPr>
                <a:t>LTE/3G, </a:t>
              </a:r>
              <a:r>
                <a:rPr lang="en-US" altLang="ja-JP" sz="1400" b="1" dirty="0" err="1" smtClean="0">
                  <a:latin typeface="Times New Roman" pitchFamily="18" charset="0"/>
                  <a:ea typeface="HGP創英角ｺﾞｼｯｸUB" pitchFamily="50" charset="-128"/>
                  <a:cs typeface="Times New Roman" pitchFamily="18" charset="0"/>
                </a:rPr>
                <a:t>WiFi</a:t>
              </a:r>
              <a:r>
                <a:rPr lang="en-US" altLang="ja-JP" sz="1400" b="1" dirty="0" smtClean="0">
                  <a:latin typeface="Times New Roman" pitchFamily="18" charset="0"/>
                  <a:ea typeface="HGP創英角ｺﾞｼｯｸUB" pitchFamily="50" charset="-128"/>
                  <a:cs typeface="Times New Roman" pitchFamily="18" charset="0"/>
                </a:rPr>
                <a:t>, </a:t>
              </a:r>
              <a:r>
                <a:rPr lang="en-US" altLang="ja-JP" sz="1400" b="1" dirty="0" err="1" smtClean="0">
                  <a:latin typeface="Times New Roman" pitchFamily="18" charset="0"/>
                  <a:ea typeface="HGP創英角ｺﾞｼｯｸUB" pitchFamily="50" charset="-128"/>
                  <a:cs typeface="Times New Roman" pitchFamily="18" charset="0"/>
                </a:rPr>
                <a:t>WiMAX</a:t>
              </a:r>
              <a:r>
                <a:rPr lang="en-US" altLang="ja-JP" sz="1400" b="1" dirty="0" smtClean="0">
                  <a:latin typeface="Times New Roman" pitchFamily="18" charset="0"/>
                  <a:ea typeface="HGP創英角ｺﾞｼｯｸUB" pitchFamily="50" charset="-128"/>
                  <a:cs typeface="Times New Roman" pitchFamily="18" charset="0"/>
                </a:rPr>
                <a:t>, </a:t>
              </a:r>
              <a:r>
                <a:rPr lang="en-US" altLang="ja-JP" sz="1400" b="1" dirty="0" err="1" smtClean="0">
                  <a:latin typeface="Times New Roman" pitchFamily="18" charset="0"/>
                  <a:ea typeface="HGP創英角ｺﾞｼｯｸUB" pitchFamily="50" charset="-128"/>
                  <a:cs typeface="Times New Roman" pitchFamily="18" charset="0"/>
                </a:rPr>
                <a:t>etc</a:t>
              </a:r>
              <a:endParaRPr lang="ja-JP" altLang="en-US" sz="1400" b="1" dirty="0">
                <a:latin typeface="Times New Roman" pitchFamily="18" charset="0"/>
                <a:ea typeface="HGP創英角ｺﾞｼｯｸUB" pitchFamily="50" charset="-128"/>
                <a:cs typeface="Times New Roman" pitchFamily="18" charset="0"/>
              </a:endParaRPr>
            </a:p>
          </p:txBody>
        </p:sp>
        <p:sp>
          <p:nvSpPr>
            <p:cNvPr id="95" name="テキスト ボックス 170"/>
            <p:cNvSpPr txBox="1">
              <a:spLocks noChangeArrowheads="1"/>
            </p:cNvSpPr>
            <p:nvPr/>
          </p:nvSpPr>
          <p:spPr bwMode="auto">
            <a:xfrm>
              <a:off x="1597073" y="4473575"/>
              <a:ext cx="11063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a:latin typeface="Times New Roman" pitchFamily="18" charset="0"/>
                  <a:ea typeface="HGP創英角ｺﾞｼｯｸUB" pitchFamily="50" charset="-128"/>
                  <a:cs typeface="Times New Roman" pitchFamily="18" charset="0"/>
                </a:rPr>
                <a:t>Optical NW</a:t>
              </a:r>
            </a:p>
          </p:txBody>
        </p:sp>
        <p:sp>
          <p:nvSpPr>
            <p:cNvPr id="96" name="テキスト ボックス 17"/>
            <p:cNvSpPr txBox="1">
              <a:spLocks noChangeArrowheads="1"/>
            </p:cNvSpPr>
            <p:nvPr/>
          </p:nvSpPr>
          <p:spPr bwMode="auto">
            <a:xfrm>
              <a:off x="3584821" y="2260600"/>
              <a:ext cx="123617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a:latin typeface="Times New Roman" pitchFamily="18" charset="0"/>
                  <a:ea typeface="HGP創英角ｺﾞｼｯｸUB" pitchFamily="50" charset="-128"/>
                  <a:cs typeface="Times New Roman" pitchFamily="18" charset="0"/>
                </a:rPr>
                <a:t>Crowd server</a:t>
              </a:r>
            </a:p>
          </p:txBody>
        </p:sp>
        <p:sp>
          <p:nvSpPr>
            <p:cNvPr id="97" name="Cloud"/>
            <p:cNvSpPr>
              <a:spLocks noEditPoints="1" noChangeArrowheads="1"/>
            </p:cNvSpPr>
            <p:nvPr/>
          </p:nvSpPr>
          <p:spPr bwMode="auto">
            <a:xfrm>
              <a:off x="1439863" y="2528888"/>
              <a:ext cx="5999162" cy="17986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r>
                <a:rPr lang="ja-JP" altLang="en-US" sz="1400" b="1">
                  <a:cs typeface="Times New Roman" pitchFamily="18" charset="0"/>
                </a:rPr>
                <a:t>　</a:t>
              </a:r>
            </a:p>
          </p:txBody>
        </p:sp>
        <p:sp>
          <p:nvSpPr>
            <p:cNvPr id="98" name="正方形/長方形 83"/>
            <p:cNvSpPr>
              <a:spLocks noChangeArrowheads="1"/>
            </p:cNvSpPr>
            <p:nvPr/>
          </p:nvSpPr>
          <p:spPr bwMode="auto">
            <a:xfrm>
              <a:off x="4219427" y="3132138"/>
              <a:ext cx="654345"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a:cs typeface="Times New Roman" pitchFamily="18" charset="0"/>
                </a:rPr>
                <a:t>Music</a:t>
              </a:r>
            </a:p>
          </p:txBody>
        </p:sp>
        <p:sp>
          <p:nvSpPr>
            <p:cNvPr id="99" name="正方形/長方形 87"/>
            <p:cNvSpPr>
              <a:spLocks noChangeArrowheads="1"/>
            </p:cNvSpPr>
            <p:nvPr/>
          </p:nvSpPr>
          <p:spPr bwMode="auto">
            <a:xfrm>
              <a:off x="1988149" y="3429000"/>
              <a:ext cx="663964"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dirty="0" smtClean="0">
                  <a:cs typeface="Times New Roman" pitchFamily="18" charset="0"/>
                </a:rPr>
                <a:t>Movie</a:t>
              </a:r>
              <a:endParaRPr lang="en-US" altLang="ja-JP" sz="1400" b="1" dirty="0">
                <a:cs typeface="Times New Roman" pitchFamily="18" charset="0"/>
              </a:endParaRPr>
            </a:p>
          </p:txBody>
        </p:sp>
        <p:sp>
          <p:nvSpPr>
            <p:cNvPr id="100" name="正方形/長方形 88"/>
            <p:cNvSpPr>
              <a:spLocks noChangeArrowheads="1"/>
            </p:cNvSpPr>
            <p:nvPr/>
          </p:nvSpPr>
          <p:spPr bwMode="auto">
            <a:xfrm>
              <a:off x="4398075" y="3683000"/>
              <a:ext cx="643125" cy="30777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ja-JP" sz="1400" b="1" dirty="0" smtClean="0">
                  <a:cs typeface="Times New Roman" pitchFamily="18" charset="0"/>
                </a:rPr>
                <a:t>Game</a:t>
              </a:r>
              <a:endParaRPr lang="ja-JP" altLang="en-US" sz="1400" b="1" dirty="0">
                <a:cs typeface="Times New Roman" pitchFamily="18" charset="0"/>
              </a:endParaRPr>
            </a:p>
          </p:txBody>
        </p:sp>
        <p:sp>
          <p:nvSpPr>
            <p:cNvPr id="101" name="円柱 37"/>
            <p:cNvSpPr>
              <a:spLocks noChangeArrowheads="1"/>
            </p:cNvSpPr>
            <p:nvPr/>
          </p:nvSpPr>
          <p:spPr bwMode="auto">
            <a:xfrm>
              <a:off x="5461000" y="4113213"/>
              <a:ext cx="1235075" cy="828675"/>
            </a:xfrm>
            <a:prstGeom prst="can">
              <a:avLst>
                <a:gd name="adj" fmla="val 17241"/>
              </a:avLst>
            </a:prstGeom>
            <a:noFill/>
            <a:ln w="127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pPr>
              <a:endParaRPr lang="ja-JP" altLang="en-US" sz="1400" b="1">
                <a:cs typeface="Times New Roman" pitchFamily="18" charset="0"/>
              </a:endParaRPr>
            </a:p>
          </p:txBody>
        </p:sp>
        <p:sp>
          <p:nvSpPr>
            <p:cNvPr id="102" name="円柱 110"/>
            <p:cNvSpPr>
              <a:spLocks noChangeArrowheads="1"/>
            </p:cNvSpPr>
            <p:nvPr/>
          </p:nvSpPr>
          <p:spPr bwMode="auto">
            <a:xfrm>
              <a:off x="5781675" y="4108450"/>
              <a:ext cx="592138" cy="828675"/>
            </a:xfrm>
            <a:prstGeom prst="can">
              <a:avLst>
                <a:gd name="adj" fmla="val 30911"/>
              </a:avLst>
            </a:prstGeom>
            <a:noFill/>
            <a:ln w="12700" algn="ctr">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pPr>
              <a:endParaRPr lang="ja-JP" altLang="en-US" sz="1400" b="1">
                <a:cs typeface="Times New Roman" pitchFamily="18" charset="0"/>
              </a:endParaRPr>
            </a:p>
          </p:txBody>
        </p:sp>
        <p:sp>
          <p:nvSpPr>
            <p:cNvPr id="103" name="左右矢印 40"/>
            <p:cNvSpPr>
              <a:spLocks noChangeArrowheads="1"/>
            </p:cNvSpPr>
            <p:nvPr/>
          </p:nvSpPr>
          <p:spPr bwMode="auto">
            <a:xfrm>
              <a:off x="5483225" y="4324350"/>
              <a:ext cx="1203325" cy="484188"/>
            </a:xfrm>
            <a:prstGeom prst="leftRightArrow">
              <a:avLst>
                <a:gd name="adj1" fmla="val 54750"/>
                <a:gd name="adj2" fmla="val 29512"/>
              </a:avLst>
            </a:prstGeom>
            <a:solidFill>
              <a:srgbClr val="FFCCFF">
                <a:alpha val="50195"/>
              </a:srgbClr>
            </a:solidFill>
            <a:ln w="12700" algn="ctr">
              <a:solidFill>
                <a:schemeClr val="tx1"/>
              </a:solidFill>
              <a:round/>
              <a:headEnd/>
              <a:tailEnd/>
            </a:ln>
          </p:spPr>
          <p:txBody>
            <a:bodyPr wrap="none" lIns="90000" tIns="46800" rIns="90000" bIns="46800" anchor="ctr"/>
            <a:lstStyle/>
            <a:p>
              <a:pPr algn="ctr">
                <a:spcBef>
                  <a:spcPct val="50000"/>
                </a:spcBef>
              </a:pPr>
              <a:r>
                <a:rPr lang="en-US" altLang="ja-JP" sz="1400" b="1">
                  <a:solidFill>
                    <a:srgbClr val="FF0000"/>
                  </a:solidFill>
                  <a:cs typeface="Times New Roman" pitchFamily="18" charset="0"/>
                </a:rPr>
                <a:t>High Speed</a:t>
              </a:r>
            </a:p>
          </p:txBody>
        </p:sp>
        <p:pic>
          <p:nvPicPr>
            <p:cNvPr id="104" name="Picture 137" descr="電波"/>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492750" y="4941888"/>
              <a:ext cx="1136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11" descr="MC900431625[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892675" y="3670300"/>
              <a:ext cx="841375"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 name="AutoShape 139"/>
            <p:cNvSpPr>
              <a:spLocks noChangeArrowheads="1"/>
            </p:cNvSpPr>
            <p:nvPr/>
          </p:nvSpPr>
          <p:spPr bwMode="auto">
            <a:xfrm>
              <a:off x="5316410" y="5949949"/>
              <a:ext cx="3643667" cy="757239"/>
            </a:xfrm>
            <a:prstGeom prst="wedgeRoundRectCallout">
              <a:avLst>
                <a:gd name="adj1" fmla="val -19208"/>
                <a:gd name="adj2" fmla="val -24019"/>
                <a:gd name="adj3" fmla="val 16667"/>
              </a:avLst>
            </a:prstGeom>
            <a:solidFill>
              <a:srgbClr val="FFFF99"/>
            </a:solidFill>
            <a:ln w="9525">
              <a:solidFill>
                <a:schemeClr val="tx1"/>
              </a:solidFill>
              <a:miter lim="800000"/>
              <a:headEnd/>
              <a:tailEnd/>
            </a:ln>
            <a:effectLst>
              <a:outerShdw dist="35921" dir="2700000" algn="ctr" rotWithShape="0">
                <a:schemeClr val="tx1"/>
              </a:outerShdw>
            </a:effectLst>
          </p:spPr>
          <p:txBody>
            <a:bodyPr/>
            <a:lstStyle/>
            <a:p>
              <a:pPr algn="ctr"/>
              <a:r>
                <a:rPr lang="en-US" altLang="ja-JP" sz="2000" b="1" dirty="0">
                  <a:cs typeface="Times New Roman" pitchFamily="18" charset="0"/>
                </a:rPr>
                <a:t>Reliable communication</a:t>
              </a:r>
            </a:p>
            <a:p>
              <a:pPr algn="ctr"/>
              <a:r>
                <a:rPr lang="en-US" altLang="ja-JP" sz="1400" b="1" dirty="0">
                  <a:cs typeface="Times New Roman" pitchFamily="18" charset="0"/>
                </a:rPr>
                <a:t>(guaranteed quantity)</a:t>
              </a:r>
            </a:p>
            <a:p>
              <a:pPr algn="ctr"/>
              <a:endParaRPr lang="en-US" altLang="ja-JP" sz="2000" b="1" dirty="0">
                <a:cs typeface="Times New Roman" pitchFamily="18" charset="0"/>
              </a:endParaRPr>
            </a:p>
          </p:txBody>
        </p:sp>
        <p:pic>
          <p:nvPicPr>
            <p:cNvPr id="107" name="Picture 142" descr="110_F_44144626_AAZwUvmpGMsEAK1KxreR1fGwiUu96P6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51588" y="3392488"/>
              <a:ext cx="6127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 name="テキスト ボックス 17"/>
            <p:cNvSpPr txBox="1">
              <a:spLocks noChangeArrowheads="1"/>
            </p:cNvSpPr>
            <p:nvPr/>
          </p:nvSpPr>
          <p:spPr bwMode="auto">
            <a:xfrm>
              <a:off x="420139" y="4850924"/>
              <a:ext cx="1789662" cy="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dirty="0">
                  <a:latin typeface="Times New Roman" pitchFamily="18" charset="0"/>
                  <a:ea typeface="HGP創英角ｺﾞｼｯｸUB" pitchFamily="50" charset="-128"/>
                  <a:cs typeface="Times New Roman" pitchFamily="18" charset="0"/>
                </a:rPr>
                <a:t>Data rate was defined by the number of users.</a:t>
              </a:r>
            </a:p>
          </p:txBody>
        </p:sp>
      </p:grpSp>
      <p:sp>
        <p:nvSpPr>
          <p:cNvPr id="110"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107649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角丸四角形 126"/>
          <p:cNvSpPr>
            <a:spLocks noChangeArrowheads="1"/>
          </p:cNvSpPr>
          <p:nvPr/>
        </p:nvSpPr>
        <p:spPr bwMode="auto">
          <a:xfrm>
            <a:off x="4679950" y="2160588"/>
            <a:ext cx="4464050" cy="4429125"/>
          </a:xfrm>
          <a:prstGeom prst="roundRect">
            <a:avLst>
              <a:gd name="adj" fmla="val 4407"/>
            </a:avLst>
          </a:prstGeom>
          <a:solidFill>
            <a:schemeClr val="bg1"/>
          </a:solidFill>
          <a:ln w="12700" algn="ctr">
            <a:solidFill>
              <a:schemeClr val="tx1"/>
            </a:solidFill>
            <a:round/>
            <a:headEnd/>
            <a:tailEnd/>
          </a:ln>
        </p:spPr>
        <p:txBody>
          <a:bodyPr lIns="90000" tIns="46800" rIns="90000" bIns="46800"/>
          <a:lstStyle/>
          <a:p>
            <a:pPr algn="ctr">
              <a:spcBef>
                <a:spcPct val="50000"/>
              </a:spcBef>
            </a:pPr>
            <a:r>
              <a:rPr lang="en-US" altLang="ja-JP" sz="1600" b="1" u="sng">
                <a:solidFill>
                  <a:schemeClr val="tx2"/>
                </a:solidFill>
                <a:latin typeface="HGP創英角ｺﾞｼｯｸUB" pitchFamily="50" charset="-128"/>
              </a:rPr>
              <a:t>Image of Contents Download Services </a:t>
            </a:r>
          </a:p>
          <a:p>
            <a:pPr algn="ctr">
              <a:spcBef>
                <a:spcPct val="50000"/>
              </a:spcBef>
            </a:pPr>
            <a:endParaRPr lang="en-US" altLang="ja-JP" sz="1600" b="1" u="sng">
              <a:solidFill>
                <a:schemeClr val="tx2"/>
              </a:solidFill>
              <a:latin typeface="HGP創英角ｺﾞｼｯｸUB" pitchFamily="50" charset="-128"/>
            </a:endParaRPr>
          </a:p>
        </p:txBody>
      </p:sp>
      <p:pic>
        <p:nvPicPr>
          <p:cNvPr id="15363" name="Picture 44" descr="C:\Users\Toshinaga\AppData\Local\Microsoft\Windows\Temporary Internet Files\Content.IE5\3I97PRNW\MC90038714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7425" y="5616575"/>
            <a:ext cx="630238"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44" descr="C:\Users\Toshinaga\AppData\Local\Microsoft\Windows\Temporary Internet Files\Content.IE5\3I97PRNW\MC90038714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563" y="5149850"/>
            <a:ext cx="631825"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44" descr="C:\Users\Toshinaga\AppData\Local\Microsoft\Windows\Temporary Internet Files\Content.IE5\3I97PRNW\MC90038714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9788" y="3744913"/>
            <a:ext cx="631825"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角丸四角形 66"/>
          <p:cNvSpPr>
            <a:spLocks noChangeArrowheads="1"/>
          </p:cNvSpPr>
          <p:nvPr/>
        </p:nvSpPr>
        <p:spPr bwMode="auto">
          <a:xfrm>
            <a:off x="0" y="2160588"/>
            <a:ext cx="4633913" cy="4429125"/>
          </a:xfrm>
          <a:prstGeom prst="roundRect">
            <a:avLst>
              <a:gd name="adj" fmla="val 4407"/>
            </a:avLst>
          </a:prstGeom>
          <a:solidFill>
            <a:schemeClr val="bg1"/>
          </a:solidFill>
          <a:ln w="12700" algn="ctr">
            <a:solidFill>
              <a:schemeClr val="tx1"/>
            </a:solidFill>
            <a:round/>
            <a:headEnd/>
            <a:tailEnd/>
          </a:ln>
        </p:spPr>
        <p:txBody>
          <a:bodyPr lIns="90000" tIns="46800" rIns="90000" bIns="46800"/>
          <a:lstStyle/>
          <a:p>
            <a:pPr algn="ctr">
              <a:spcBef>
                <a:spcPct val="50000"/>
              </a:spcBef>
            </a:pPr>
            <a:r>
              <a:rPr lang="en-US" altLang="ja-JP" sz="2400" dirty="0">
                <a:solidFill>
                  <a:schemeClr val="tx2"/>
                </a:solidFill>
              </a:rPr>
              <a:t>Service </a:t>
            </a:r>
            <a:r>
              <a:rPr lang="en-US" altLang="ja-JP" sz="2400" dirty="0" smtClean="0">
                <a:solidFill>
                  <a:schemeClr val="tx2"/>
                </a:solidFill>
              </a:rPr>
              <a:t>roadmap</a:t>
            </a:r>
            <a:endParaRPr lang="ja-JP" altLang="en-US" sz="2400" dirty="0">
              <a:solidFill>
                <a:schemeClr val="tx2"/>
              </a:solidFill>
            </a:endParaRPr>
          </a:p>
        </p:txBody>
      </p:sp>
      <p:sp>
        <p:nvSpPr>
          <p:cNvPr id="15367" name="タイトル 68"/>
          <p:cNvSpPr>
            <a:spLocks noGrp="1"/>
          </p:cNvSpPr>
          <p:nvPr>
            <p:ph type="title" idx="4294967295"/>
          </p:nvPr>
        </p:nvSpPr>
        <p:spPr>
          <a:xfrm>
            <a:off x="2848850" y="534422"/>
            <a:ext cx="2946238" cy="580569"/>
          </a:xfrm>
        </p:spPr>
        <p:txBody>
          <a:bodyPr wrap="none" lIns="87272" tIns="43637" rIns="87272" bIns="43637">
            <a:spAutoFit/>
          </a:bodyPr>
          <a:lstStyle/>
          <a:p>
            <a:r>
              <a:rPr lang="en-US" altLang="ja-JP" sz="3200" dirty="0" smtClean="0">
                <a:solidFill>
                  <a:schemeClr val="tx2"/>
                </a:solidFill>
              </a:rPr>
              <a:t>Service </a:t>
            </a:r>
            <a:r>
              <a:rPr lang="en-US" altLang="ja-JP" sz="3200" dirty="0"/>
              <a:t>r</a:t>
            </a:r>
            <a:r>
              <a:rPr lang="en-US" altLang="ja-JP" sz="3200" dirty="0" smtClean="0">
                <a:solidFill>
                  <a:schemeClr val="tx2"/>
                </a:solidFill>
              </a:rPr>
              <a:t>oadmap</a:t>
            </a:r>
          </a:p>
        </p:txBody>
      </p:sp>
      <p:cxnSp>
        <p:nvCxnSpPr>
          <p:cNvPr id="15368" name="直線コネクタ 20"/>
          <p:cNvCxnSpPr>
            <a:cxnSpLocks noChangeShapeType="1"/>
          </p:cNvCxnSpPr>
          <p:nvPr/>
        </p:nvCxnSpPr>
        <p:spPr bwMode="auto">
          <a:xfrm>
            <a:off x="4956175" y="3198813"/>
            <a:ext cx="996950" cy="0"/>
          </a:xfrm>
          <a:prstGeom prst="line">
            <a:avLst/>
          </a:prstGeom>
          <a:noFill/>
          <a:ln w="12700"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15369" name="テキスト ボックス 27"/>
          <p:cNvSpPr txBox="1">
            <a:spLocks noChangeArrowheads="1"/>
          </p:cNvSpPr>
          <p:nvPr/>
        </p:nvSpPr>
        <p:spPr bwMode="auto">
          <a:xfrm>
            <a:off x="5646738" y="2886075"/>
            <a:ext cx="1484312"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ja-JP" altLang="en-US" sz="1200" b="1">
              <a:solidFill>
                <a:schemeClr val="tx2"/>
              </a:solidFill>
              <a:latin typeface="Times New Roman" pitchFamily="18" charset="0"/>
              <a:ea typeface="HGP創英角ｺﾞｼｯｸUB" pitchFamily="50" charset="-128"/>
            </a:endParaRPr>
          </a:p>
        </p:txBody>
      </p:sp>
      <p:sp>
        <p:nvSpPr>
          <p:cNvPr id="3" name="雲 2"/>
          <p:cNvSpPr/>
          <p:nvPr/>
        </p:nvSpPr>
        <p:spPr>
          <a:xfrm>
            <a:off x="5435600" y="4025900"/>
            <a:ext cx="2116138" cy="1081088"/>
          </a:xfrm>
          <a:prstGeom prst="cloud">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r>
              <a:rPr lang="en-US" altLang="ja-JP" sz="1400" b="1">
                <a:solidFill>
                  <a:schemeClr val="tx2"/>
                </a:solidFill>
                <a:latin typeface="HGP創英角ｺﾞｼｯｸUB" pitchFamily="50" charset="-128"/>
                <a:ea typeface="HGP創英角ｺﾞｼｯｸUB" pitchFamily="50" charset="-128"/>
              </a:rPr>
              <a:t>NW</a:t>
            </a:r>
          </a:p>
        </p:txBody>
      </p:sp>
      <p:pic>
        <p:nvPicPr>
          <p:cNvPr id="15371" name="Picture 3" descr="C:\Users\Tsubaki\AppData\Local\Microsoft\Windows\Temporary Internet Files\Content.IE5\NRK5HOOR\MC900434847[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4938" y="2513013"/>
            <a:ext cx="4667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2" name="Rectangle 17"/>
          <p:cNvSpPr>
            <a:spLocks noChangeArrowheads="1"/>
          </p:cNvSpPr>
          <p:nvPr/>
        </p:nvSpPr>
        <p:spPr bwMode="auto">
          <a:xfrm>
            <a:off x="5702300" y="2551113"/>
            <a:ext cx="1535113" cy="2571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90000"/>
              </a:lnSpc>
            </a:pPr>
            <a:r>
              <a:rPr lang="en-US" altLang="ja-JP" sz="1200" b="1">
                <a:solidFill>
                  <a:schemeClr val="tx2"/>
                </a:solidFill>
                <a:latin typeface="HGP創英角ｺﾞｼｯｸUB" pitchFamily="50" charset="-128"/>
              </a:rPr>
              <a:t>Contents Provider</a:t>
            </a:r>
          </a:p>
        </p:txBody>
      </p:sp>
      <p:pic>
        <p:nvPicPr>
          <p:cNvPr id="15373" name="Picture 216" descr="C:\Users\munenari\AppData\Local\Microsoft\Windows\Temporary Internet Files\Content.IE5\3F9QIPLX\MC90043484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0525" y="2562225"/>
            <a:ext cx="277813" cy="22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2" descr="C:\Users\Toshinaga\Pictures\参考資料\10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48225" y="3317875"/>
            <a:ext cx="1319213"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5" name="Rectangle 17"/>
          <p:cNvSpPr>
            <a:spLocks noChangeArrowheads="1"/>
          </p:cNvSpPr>
          <p:nvPr/>
        </p:nvSpPr>
        <p:spPr bwMode="auto">
          <a:xfrm>
            <a:off x="5884863" y="3511550"/>
            <a:ext cx="1279525" cy="2571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90000"/>
              </a:lnSpc>
            </a:pPr>
            <a:r>
              <a:rPr lang="en-US" altLang="ja-JP" sz="1200" b="1">
                <a:solidFill>
                  <a:schemeClr val="tx2"/>
                </a:solidFill>
                <a:latin typeface="HGP創英角ｺﾞｼｯｸUB" pitchFamily="50" charset="-128"/>
              </a:rPr>
              <a:t>Crowd Server</a:t>
            </a:r>
          </a:p>
        </p:txBody>
      </p:sp>
      <p:pic>
        <p:nvPicPr>
          <p:cNvPr id="15376" name="Picture 3" descr="C:\Users\Toshinaga\AppData\Local\Microsoft\Windows\Temporary Internet Files\Content.IE5\M4TNN5JV\MC900223680[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48513" y="3883025"/>
            <a:ext cx="479425"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7" name="Picture 124"/>
          <p:cNvPicPr>
            <a:picLocks noChangeAspect="1" noChangeArrowheads="1"/>
          </p:cNvPicPr>
          <p:nvPr/>
        </p:nvPicPr>
        <p:blipFill>
          <a:blip r:embed="rId8" cstate="print">
            <a:extLst>
              <a:ext uri="{28A0092B-C50C-407E-A947-70E740481C1C}">
                <a14:useLocalDpi xmlns:a14="http://schemas.microsoft.com/office/drawing/2010/main" xmlns="" val="0"/>
              </a:ext>
            </a:extLst>
          </a:blip>
          <a:srcRect l="15210" t="2953" r="5531" b="2362"/>
          <a:stretch>
            <a:fillRect/>
          </a:stretch>
        </p:blipFill>
        <p:spPr bwMode="auto">
          <a:xfrm>
            <a:off x="7499350" y="4152900"/>
            <a:ext cx="309563" cy="5762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5378" name="Picture 5" descr="C:\Users\Toshinaga\AppData\Local\Microsoft\Windows\Temporary Internet Files\Content.IE5\M4TNN5JV\MC900223654[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50050" y="4459288"/>
            <a:ext cx="5969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9" name="Picture 4" descr="C:\Users\Toshinaga\AppData\Local\Microsoft\Windows\Temporary Internet Files\Content.IE5\W8QWHEY4\MC900433849[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72275" y="4502150"/>
            <a:ext cx="60325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80" name="グループ化 15"/>
          <p:cNvGrpSpPr>
            <a:grpSpLocks noChangeAspect="1"/>
          </p:cNvGrpSpPr>
          <p:nvPr/>
        </p:nvGrpSpPr>
        <p:grpSpPr bwMode="auto">
          <a:xfrm>
            <a:off x="5602288" y="4827588"/>
            <a:ext cx="898525" cy="381000"/>
            <a:chOff x="507740" y="4353514"/>
            <a:chExt cx="4865314" cy="1905000"/>
          </a:xfrm>
        </p:grpSpPr>
        <p:pic>
          <p:nvPicPr>
            <p:cNvPr id="15381" name="Picture 7" descr="C:\Users\Toshinaga\Pictures\参考資料\koushuudenwa-2.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07740" y="4353514"/>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2" name="Picture 8" descr="C:\Users\Toshinaga\Pictures\参考資料\koushuudenwa-2.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60620" y="4353514"/>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3" name="Picture 9" descr="C:\Users\Toshinaga\Pictures\参考資料\koushuudenwa-2.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468054" y="4353514"/>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384" name="Picture 124"/>
          <p:cNvPicPr>
            <a:picLocks noChangeAspect="1" noChangeArrowheads="1"/>
          </p:cNvPicPr>
          <p:nvPr/>
        </p:nvPicPr>
        <p:blipFill>
          <a:blip r:embed="rId8" cstate="print">
            <a:extLst>
              <a:ext uri="{28A0092B-C50C-407E-A947-70E740481C1C}">
                <a14:useLocalDpi xmlns:a14="http://schemas.microsoft.com/office/drawing/2010/main" xmlns="" val="0"/>
              </a:ext>
            </a:extLst>
          </a:blip>
          <a:srcRect l="15210" t="2953" r="5531" b="2362"/>
          <a:stretch>
            <a:fillRect/>
          </a:stretch>
        </p:blipFill>
        <p:spPr bwMode="auto">
          <a:xfrm>
            <a:off x="5832475" y="5216525"/>
            <a:ext cx="311150" cy="5762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385" name="Rectangle 17"/>
          <p:cNvSpPr>
            <a:spLocks noChangeArrowheads="1"/>
          </p:cNvSpPr>
          <p:nvPr/>
        </p:nvSpPr>
        <p:spPr bwMode="auto">
          <a:xfrm>
            <a:off x="6656388" y="5149850"/>
            <a:ext cx="790575" cy="4222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90000"/>
              </a:lnSpc>
            </a:pPr>
            <a:r>
              <a:rPr lang="en-US" altLang="ja-JP" sz="1200" b="1">
                <a:solidFill>
                  <a:schemeClr val="tx2"/>
                </a:solidFill>
                <a:latin typeface="HGP創英角ｺﾞｼｯｸUB" pitchFamily="50" charset="-128"/>
              </a:rPr>
              <a:t>Rental Video</a:t>
            </a:r>
          </a:p>
        </p:txBody>
      </p:sp>
      <p:pic>
        <p:nvPicPr>
          <p:cNvPr id="15386" name="Picture 10" descr="C:\Users\Toshinaga\Pictures\参考資料\smartphone-md.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478838" y="4273550"/>
            <a:ext cx="3206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円弧 18"/>
          <p:cNvSpPr>
            <a:spLocks/>
          </p:cNvSpPr>
          <p:nvPr/>
        </p:nvSpPr>
        <p:spPr bwMode="auto">
          <a:xfrm rot="4932123">
            <a:off x="4809331" y="2569369"/>
            <a:ext cx="3430588" cy="3848100"/>
          </a:xfrm>
          <a:prstGeom prst="arc">
            <a:avLst>
              <a:gd name="adj1" fmla="val 16200000"/>
              <a:gd name="adj2" fmla="val 2297123"/>
            </a:avLst>
          </a:prstGeom>
          <a:noFill/>
          <a:ln w="12700" cap="flat" cmpd="sng" algn="ctr">
            <a:solidFill>
              <a:schemeClr val="tx1"/>
            </a:solidFill>
            <a:prstDash val="dash"/>
            <a:round/>
            <a:headEnd type="none" w="med" len="med"/>
            <a:tailEnd type="none" w="med" len="med"/>
          </a:ln>
          <a:effectLst/>
        </p:spPr>
        <p:txBody>
          <a:bodyPr lIns="90000" tIns="46800" rIns="90000" bIns="46800" anchor="ctr"/>
          <a:lstStyle/>
          <a:p>
            <a:pPr algn="ctr">
              <a:spcBef>
                <a:spcPct val="50000"/>
              </a:spcBef>
              <a:buFont typeface="Wingdings" pitchFamily="2" charset="2"/>
              <a:buChar char="ü"/>
              <a:defRPr/>
            </a:pPr>
            <a:endParaRPr lang="ja-JP" altLang="en-US" b="1"/>
          </a:p>
        </p:txBody>
      </p:sp>
      <p:cxnSp>
        <p:nvCxnSpPr>
          <p:cNvPr id="15388" name="直線コネクタ 24"/>
          <p:cNvCxnSpPr>
            <a:cxnSpLocks noChangeShapeType="1"/>
          </p:cNvCxnSpPr>
          <p:nvPr/>
        </p:nvCxnSpPr>
        <p:spPr bwMode="auto">
          <a:xfrm>
            <a:off x="5435600" y="2873375"/>
            <a:ext cx="0" cy="720725"/>
          </a:xfrm>
          <a:prstGeom prst="line">
            <a:avLst/>
          </a:prstGeom>
          <a:noFill/>
          <a:ln w="12700" algn="ctr">
            <a:solidFill>
              <a:schemeClr val="tx1"/>
            </a:solidFill>
            <a:round/>
            <a:headEnd/>
            <a:tailEnd/>
          </a:ln>
          <a:extLst>
            <a:ext uri="{909E8E84-426E-40DD-AFC4-6F175D3DCCD1}">
              <a14:hiddenFill xmlns:a14="http://schemas.microsoft.com/office/drawing/2010/main" xmlns="">
                <a:noFill/>
              </a14:hiddenFill>
            </a:ext>
          </a:extLst>
        </p:spPr>
      </p:cxnSp>
      <p:sp>
        <p:nvSpPr>
          <p:cNvPr id="15389" name="円/楕円 26"/>
          <p:cNvSpPr>
            <a:spLocks noChangeArrowheads="1"/>
          </p:cNvSpPr>
          <p:nvPr/>
        </p:nvSpPr>
        <p:spPr bwMode="auto">
          <a:xfrm>
            <a:off x="4783138" y="3343275"/>
            <a:ext cx="3440112" cy="2605088"/>
          </a:xfrm>
          <a:prstGeom prst="ellipse">
            <a:avLst/>
          </a:prstGeom>
          <a:noFill/>
          <a:ln w="38100" algn="ctr">
            <a:solidFill>
              <a:srgbClr val="FF0000"/>
            </a:solidFill>
            <a:prstDash val="sysDash"/>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spcBef>
                <a:spcPct val="50000"/>
              </a:spcBef>
              <a:buFont typeface="Wingdings" pitchFamily="2" charset="2"/>
              <a:buChar char="ü"/>
            </a:pPr>
            <a:endParaRPr lang="ja-JP" altLang="en-US" b="1">
              <a:solidFill>
                <a:schemeClr val="tx2"/>
              </a:solidFill>
            </a:endParaRPr>
          </a:p>
        </p:txBody>
      </p:sp>
      <p:sp>
        <p:nvSpPr>
          <p:cNvPr id="15390" name="テキスト ボックス 62"/>
          <p:cNvSpPr txBox="1">
            <a:spLocks noChangeArrowheads="1"/>
          </p:cNvSpPr>
          <p:nvPr/>
        </p:nvSpPr>
        <p:spPr bwMode="auto">
          <a:xfrm>
            <a:off x="7097713" y="3179763"/>
            <a:ext cx="1284287" cy="307777"/>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dirty="0" smtClean="0">
                <a:solidFill>
                  <a:schemeClr val="tx2"/>
                </a:solidFill>
                <a:latin typeface="Times New Roman" pitchFamily="18" charset="0"/>
                <a:ea typeface="HGP創英角ｺﾞｼｯｸUB" pitchFamily="50" charset="-128"/>
              </a:rPr>
              <a:t>Platform</a:t>
            </a:r>
            <a:endParaRPr lang="en-US" altLang="ja-JP" sz="1400" b="1" dirty="0">
              <a:solidFill>
                <a:schemeClr val="tx2"/>
              </a:solidFill>
              <a:latin typeface="Times New Roman" pitchFamily="18" charset="0"/>
              <a:ea typeface="HGP創英角ｺﾞｼｯｸUB" pitchFamily="50" charset="-128"/>
            </a:endParaRPr>
          </a:p>
        </p:txBody>
      </p:sp>
      <p:pic>
        <p:nvPicPr>
          <p:cNvPr id="15391" name="Picture 124"/>
          <p:cNvPicPr>
            <a:picLocks noChangeAspect="1" noChangeArrowheads="1"/>
          </p:cNvPicPr>
          <p:nvPr/>
        </p:nvPicPr>
        <p:blipFill>
          <a:blip r:embed="rId8" cstate="print">
            <a:extLst>
              <a:ext uri="{28A0092B-C50C-407E-A947-70E740481C1C}">
                <a14:useLocalDpi xmlns:a14="http://schemas.microsoft.com/office/drawing/2010/main" xmlns="" val="0"/>
              </a:ext>
            </a:extLst>
          </a:blip>
          <a:srcRect l="15210" t="2953" r="5531" b="2362"/>
          <a:stretch>
            <a:fillRect/>
          </a:stretch>
        </p:blipFill>
        <p:spPr bwMode="auto">
          <a:xfrm>
            <a:off x="7300913" y="4970463"/>
            <a:ext cx="309562" cy="5762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5392" name="Picture 10" descr="C:\Users\Toshinaga\Pictures\参考資料\smartphone-md.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910263" y="6049963"/>
            <a:ext cx="320675"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93" name="グループ化 109"/>
          <p:cNvGrpSpPr>
            <a:grpSpLocks/>
          </p:cNvGrpSpPr>
          <p:nvPr/>
        </p:nvGrpSpPr>
        <p:grpSpPr bwMode="auto">
          <a:xfrm>
            <a:off x="676275" y="2693988"/>
            <a:ext cx="3895725" cy="4032250"/>
            <a:chOff x="769035" y="2689184"/>
            <a:chExt cx="4219969" cy="3368108"/>
          </a:xfrm>
        </p:grpSpPr>
        <p:sp>
          <p:nvSpPr>
            <p:cNvPr id="111" name="図形 110"/>
            <p:cNvSpPr/>
            <p:nvPr/>
          </p:nvSpPr>
          <p:spPr>
            <a:xfrm>
              <a:off x="769035" y="2689184"/>
              <a:ext cx="4219969" cy="3368108"/>
            </a:xfrm>
            <a:prstGeom prst="swooshArrow">
              <a:avLst>
                <a:gd name="adj1" fmla="val 25000"/>
                <a:gd name="adj2" fmla="val 25000"/>
              </a:avLst>
            </a:prstGeom>
            <a:solidFill>
              <a:srgbClr val="77A1FF"/>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2" name="円/楕円 111"/>
            <p:cNvSpPr/>
            <p:nvPr/>
          </p:nvSpPr>
          <p:spPr>
            <a:xfrm>
              <a:off x="1353709" y="4922213"/>
              <a:ext cx="139290" cy="139232"/>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3" name="円/楕円 112"/>
            <p:cNvSpPr/>
            <p:nvPr/>
          </p:nvSpPr>
          <p:spPr>
            <a:xfrm>
              <a:off x="2449113" y="3968799"/>
              <a:ext cx="252785" cy="253272"/>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4" name="円/楕円 113"/>
            <p:cNvSpPr/>
            <p:nvPr/>
          </p:nvSpPr>
          <p:spPr>
            <a:xfrm>
              <a:off x="3656292" y="3357501"/>
              <a:ext cx="350804" cy="35007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15" name="フリーフォーム 114"/>
          <p:cNvSpPr/>
          <p:nvPr/>
        </p:nvSpPr>
        <p:spPr>
          <a:xfrm>
            <a:off x="2916238" y="3997325"/>
            <a:ext cx="1362075" cy="165100"/>
          </a:xfrm>
          <a:custGeom>
            <a:avLst/>
            <a:gdLst>
              <a:gd name="connsiteX0" fmla="*/ 0 w 2639760"/>
              <a:gd name="connsiteY0" fmla="*/ 0 h 384528"/>
              <a:gd name="connsiteX1" fmla="*/ 2639760 w 2639760"/>
              <a:gd name="connsiteY1" fmla="*/ 0 h 384528"/>
              <a:gd name="connsiteX2" fmla="*/ 2639760 w 2639760"/>
              <a:gd name="connsiteY2" fmla="*/ 384528 h 384528"/>
              <a:gd name="connsiteX3" fmla="*/ 0 w 2639760"/>
              <a:gd name="connsiteY3" fmla="*/ 384528 h 384528"/>
              <a:gd name="connsiteX4" fmla="*/ 0 w 2639760"/>
              <a:gd name="connsiteY4" fmla="*/ 0 h 38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760" h="384528">
                <a:moveTo>
                  <a:pt x="0" y="0"/>
                </a:moveTo>
                <a:lnTo>
                  <a:pt x="2639760" y="0"/>
                </a:lnTo>
                <a:lnTo>
                  <a:pt x="2639760" y="384528"/>
                </a:lnTo>
                <a:lnTo>
                  <a:pt x="0" y="384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85608" tIns="0" rIns="0" bIns="0">
            <a:spAutoFit/>
          </a:bodyPr>
          <a:lstStyle/>
          <a:p>
            <a:pPr algn="ctr" defTabSz="711200">
              <a:lnSpc>
                <a:spcPct val="90000"/>
              </a:lnSpc>
              <a:spcAft>
                <a:spcPct val="35000"/>
              </a:spcAft>
            </a:pPr>
            <a:r>
              <a:rPr lang="en-US" altLang="ja-JP" sz="1200" b="1">
                <a:solidFill>
                  <a:schemeClr val="tx2"/>
                </a:solidFill>
                <a:latin typeface="HGP創英角ｺﾞｼｯｸUB" pitchFamily="50" charset="-128"/>
                <a:ea typeface="HGP創英角ｺﾞｼｯｸUB" pitchFamily="50" charset="-128"/>
              </a:rPr>
              <a:t>Any Where!!</a:t>
            </a:r>
          </a:p>
        </p:txBody>
      </p:sp>
      <p:sp>
        <p:nvSpPr>
          <p:cNvPr id="15399" name="テキスト ボックス 19"/>
          <p:cNvSpPr txBox="1">
            <a:spLocks noChangeArrowheads="1"/>
          </p:cNvSpPr>
          <p:nvPr/>
        </p:nvSpPr>
        <p:spPr bwMode="auto">
          <a:xfrm>
            <a:off x="119063" y="4545013"/>
            <a:ext cx="1827212" cy="6524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b="1" u="sng">
                <a:solidFill>
                  <a:schemeClr val="tx2"/>
                </a:solidFill>
                <a:latin typeface="HGP創英角ｺﾞｼｯｸUB" pitchFamily="50" charset="-128"/>
                <a:ea typeface="HGP創英角ｺﾞｼｯｸUB" pitchFamily="50" charset="-128"/>
              </a:rPr>
              <a:t>Step</a:t>
            </a:r>
            <a:r>
              <a:rPr lang="ja-JP" altLang="en-US" sz="1200" b="1" u="sng">
                <a:solidFill>
                  <a:schemeClr val="tx2"/>
                </a:solidFill>
                <a:latin typeface="HGP創英角ｺﾞｼｯｸUB" pitchFamily="50" charset="-128"/>
                <a:ea typeface="HGP創英角ｺﾞｼｯｸUB" pitchFamily="50" charset="-128"/>
              </a:rPr>
              <a:t>１</a:t>
            </a:r>
            <a:endParaRPr lang="en-US" altLang="ja-JP" sz="1200" b="1" u="sng">
              <a:solidFill>
                <a:schemeClr val="tx2"/>
              </a:solidFill>
              <a:latin typeface="HGP創英角ｺﾞｼｯｸUB" pitchFamily="50" charset="-128"/>
              <a:ea typeface="HGP創英角ｺﾞｼｯｸUB" pitchFamily="50" charset="-128"/>
            </a:endParaRPr>
          </a:p>
          <a:p>
            <a:pPr algn="ctr"/>
            <a:r>
              <a:rPr lang="en-US" altLang="ja-JP" sz="1200" b="1">
                <a:solidFill>
                  <a:schemeClr val="tx2"/>
                </a:solidFill>
                <a:latin typeface="HGP創英角ｺﾞｼｯｸUB" pitchFamily="50" charset="-128"/>
                <a:ea typeface="HGP創英角ｺﾞｼｯｸUB" pitchFamily="50" charset="-128"/>
              </a:rPr>
              <a:t>Contents Provider</a:t>
            </a:r>
          </a:p>
          <a:p>
            <a:pPr algn="ctr"/>
            <a:r>
              <a:rPr lang="en-US" altLang="ja-JP" sz="1200" b="1">
                <a:solidFill>
                  <a:schemeClr val="tx2"/>
                </a:solidFill>
                <a:latin typeface="HGP創英角ｺﾞｼｯｸUB" pitchFamily="50" charset="-128"/>
                <a:ea typeface="HGP創英角ｺﾞｼｯｸUB" pitchFamily="50" charset="-128"/>
              </a:rPr>
              <a:t>(Rental Video) </a:t>
            </a:r>
          </a:p>
        </p:txBody>
      </p:sp>
      <p:sp>
        <p:nvSpPr>
          <p:cNvPr id="15400" name="テキスト ボックス 21"/>
          <p:cNvSpPr txBox="1">
            <a:spLocks noChangeArrowheads="1"/>
          </p:cNvSpPr>
          <p:nvPr/>
        </p:nvSpPr>
        <p:spPr bwMode="auto">
          <a:xfrm>
            <a:off x="250825" y="3421063"/>
            <a:ext cx="2690813" cy="8350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b="1" u="sng">
                <a:solidFill>
                  <a:schemeClr val="tx2"/>
                </a:solidFill>
                <a:latin typeface="HGP創英角ｺﾞｼｯｸUB" pitchFamily="50" charset="-128"/>
                <a:ea typeface="HGP創英角ｺﾞｼｯｸUB" pitchFamily="50" charset="-128"/>
              </a:rPr>
              <a:t>Step </a:t>
            </a:r>
            <a:r>
              <a:rPr lang="ja-JP" altLang="en-US" sz="1200" b="1" u="sng">
                <a:solidFill>
                  <a:schemeClr val="tx2"/>
                </a:solidFill>
                <a:latin typeface="HGP創英角ｺﾞｼｯｸUB" pitchFamily="50" charset="-128"/>
                <a:ea typeface="HGP創英角ｺﾞｼｯｸUB" pitchFamily="50" charset="-128"/>
              </a:rPr>
              <a:t>２</a:t>
            </a:r>
            <a:endParaRPr lang="en-US" altLang="ja-JP" sz="1200" b="1">
              <a:solidFill>
                <a:schemeClr val="tx2"/>
              </a:solidFill>
              <a:latin typeface="HGP創英角ｺﾞｼｯｸUB" pitchFamily="50" charset="-128"/>
              <a:ea typeface="HGP創英角ｺﾞｼｯｸUB" pitchFamily="50" charset="-128"/>
            </a:endParaRPr>
          </a:p>
          <a:p>
            <a:pPr algn="ctr"/>
            <a:r>
              <a:rPr lang="ja-JP" altLang="en-US" sz="1200" b="1">
                <a:solidFill>
                  <a:schemeClr val="tx2"/>
                </a:solidFill>
                <a:latin typeface="HGP創英角ｺﾞｼｯｸUB" pitchFamily="50" charset="-128"/>
                <a:ea typeface="HGP創英角ｺﾞｼｯｸUB" pitchFamily="50" charset="-128"/>
              </a:rPr>
              <a:t>（</a:t>
            </a:r>
            <a:r>
              <a:rPr lang="en-US" altLang="ja-JP" sz="1200" b="1">
                <a:solidFill>
                  <a:schemeClr val="tx2"/>
                </a:solidFill>
                <a:latin typeface="HGP創英角ｺﾞｼｯｸUB" pitchFamily="50" charset="-128"/>
                <a:ea typeface="HGP創英角ｺﾞｼｯｸUB" pitchFamily="50" charset="-128"/>
              </a:rPr>
              <a:t>Convenience Store:48,000</a:t>
            </a:r>
            <a:r>
              <a:rPr lang="ja-JP" altLang="en-US" sz="1200" b="1">
                <a:solidFill>
                  <a:schemeClr val="tx2"/>
                </a:solidFill>
                <a:latin typeface="HGP創英角ｺﾞｼｯｸUB" pitchFamily="50" charset="-128"/>
                <a:ea typeface="HGP創英角ｺﾞｼｯｸUB" pitchFamily="50" charset="-128"/>
              </a:rPr>
              <a:t>、</a:t>
            </a:r>
            <a:r>
              <a:rPr lang="en-US" altLang="ja-JP" sz="1200" b="1">
                <a:solidFill>
                  <a:schemeClr val="tx2"/>
                </a:solidFill>
                <a:latin typeface="HGP創英角ｺﾞｼｯｸUB" pitchFamily="50" charset="-128"/>
                <a:ea typeface="HGP創英角ｺﾞｼｯｸUB" pitchFamily="50" charset="-128"/>
              </a:rPr>
              <a:t>Station:9300</a:t>
            </a:r>
            <a:endParaRPr lang="ja-JP" altLang="en-US" sz="1200" b="1">
              <a:solidFill>
                <a:schemeClr val="tx2"/>
              </a:solidFill>
              <a:latin typeface="HGP創英角ｺﾞｼｯｸUB" pitchFamily="50" charset="-128"/>
              <a:ea typeface="HGP創英角ｺﾞｼｯｸUB" pitchFamily="50" charset="-128"/>
            </a:endParaRPr>
          </a:p>
          <a:p>
            <a:pPr algn="ctr"/>
            <a:r>
              <a:rPr lang="en-US" altLang="ja-JP" sz="1200" b="1">
                <a:solidFill>
                  <a:schemeClr val="tx2"/>
                </a:solidFill>
                <a:latin typeface="HGP創英角ｺﾞｼｯｸUB" pitchFamily="50" charset="-128"/>
                <a:ea typeface="HGP創英角ｺﾞｼｯｸUB" pitchFamily="50" charset="-128"/>
              </a:rPr>
              <a:t>Public Phone 210,000)</a:t>
            </a:r>
          </a:p>
        </p:txBody>
      </p:sp>
      <p:sp>
        <p:nvSpPr>
          <p:cNvPr id="120" name="フリーフォーム 119"/>
          <p:cNvSpPr/>
          <p:nvPr/>
        </p:nvSpPr>
        <p:spPr>
          <a:xfrm>
            <a:off x="1000125" y="5489575"/>
            <a:ext cx="779463" cy="330200"/>
          </a:xfrm>
          <a:custGeom>
            <a:avLst/>
            <a:gdLst>
              <a:gd name="connsiteX0" fmla="*/ 0 w 1563009"/>
              <a:gd name="connsiteY0" fmla="*/ 0 h 769060"/>
              <a:gd name="connsiteX1" fmla="*/ 1563009 w 1563009"/>
              <a:gd name="connsiteY1" fmla="*/ 0 h 769060"/>
              <a:gd name="connsiteX2" fmla="*/ 1563009 w 1563009"/>
              <a:gd name="connsiteY2" fmla="*/ 769060 h 769060"/>
              <a:gd name="connsiteX3" fmla="*/ 0 w 1563009"/>
              <a:gd name="connsiteY3" fmla="*/ 769060 h 769060"/>
              <a:gd name="connsiteX4" fmla="*/ 0 w 1563009"/>
              <a:gd name="connsiteY4" fmla="*/ 0 h 76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009" h="769060">
                <a:moveTo>
                  <a:pt x="0" y="0"/>
                </a:moveTo>
                <a:lnTo>
                  <a:pt x="1563009" y="0"/>
                </a:lnTo>
                <a:lnTo>
                  <a:pt x="1563009" y="769060"/>
                </a:lnTo>
                <a:lnTo>
                  <a:pt x="0" y="769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4243" tIns="0" rIns="0" bIns="0" anchor="ctr">
            <a:spAutoFit/>
          </a:bodyPr>
          <a:lstStyle/>
          <a:p>
            <a:pPr algn="ctr" defTabSz="711200">
              <a:lnSpc>
                <a:spcPct val="90000"/>
              </a:lnSpc>
              <a:spcAft>
                <a:spcPct val="35000"/>
              </a:spcAft>
            </a:pPr>
            <a:r>
              <a:rPr lang="en-US" altLang="ja-JP" sz="1200" b="1">
                <a:solidFill>
                  <a:schemeClr val="tx2"/>
                </a:solidFill>
              </a:rPr>
              <a:t>Contents Provider</a:t>
            </a:r>
            <a:endParaRPr lang="ja-JP" altLang="en-US" sz="1200" b="1">
              <a:solidFill>
                <a:schemeClr val="tx2"/>
              </a:solidFill>
            </a:endParaRPr>
          </a:p>
        </p:txBody>
      </p:sp>
      <p:sp>
        <p:nvSpPr>
          <p:cNvPr id="121" name="フリーフォーム 120"/>
          <p:cNvSpPr/>
          <p:nvPr/>
        </p:nvSpPr>
        <p:spPr>
          <a:xfrm>
            <a:off x="1879600" y="4484688"/>
            <a:ext cx="1431925" cy="812800"/>
          </a:xfrm>
          <a:custGeom>
            <a:avLst/>
            <a:gdLst>
              <a:gd name="connsiteX0" fmla="*/ 0 w 1612837"/>
              <a:gd name="connsiteY0" fmla="*/ 0 h 769068"/>
              <a:gd name="connsiteX1" fmla="*/ 1612837 w 1612837"/>
              <a:gd name="connsiteY1" fmla="*/ 0 h 769068"/>
              <a:gd name="connsiteX2" fmla="*/ 1612837 w 1612837"/>
              <a:gd name="connsiteY2" fmla="*/ 769068 h 769068"/>
              <a:gd name="connsiteX3" fmla="*/ 0 w 1612837"/>
              <a:gd name="connsiteY3" fmla="*/ 769068 h 769068"/>
              <a:gd name="connsiteX4" fmla="*/ 0 w 1612837"/>
              <a:gd name="connsiteY4" fmla="*/ 0 h 76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837" h="769068">
                <a:moveTo>
                  <a:pt x="0" y="0"/>
                </a:moveTo>
                <a:lnTo>
                  <a:pt x="1612837" y="0"/>
                </a:lnTo>
                <a:lnTo>
                  <a:pt x="1612837" y="769068"/>
                </a:lnTo>
                <a:lnTo>
                  <a:pt x="0" y="7690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4209" tIns="0" rIns="0" bIns="0" anchor="ctr">
            <a:spAutoFit/>
          </a:bodyPr>
          <a:lstStyle/>
          <a:p>
            <a:pPr defTabSz="711200">
              <a:lnSpc>
                <a:spcPct val="85000"/>
              </a:lnSpc>
              <a:spcAft>
                <a:spcPct val="35000"/>
              </a:spcAft>
            </a:pPr>
            <a:r>
              <a:rPr lang="en-US" altLang="ja-JP" sz="1200" b="1">
                <a:solidFill>
                  <a:schemeClr val="tx2"/>
                </a:solidFill>
                <a:latin typeface="HGP創英角ｺﾞｼｯｸUB" pitchFamily="50" charset="-128"/>
                <a:ea typeface="HGP創英角ｺﾞｼｯｸUB" pitchFamily="50" charset="-128"/>
              </a:rPr>
              <a:t>Stations</a:t>
            </a:r>
          </a:p>
          <a:p>
            <a:pPr defTabSz="711200">
              <a:lnSpc>
                <a:spcPct val="85000"/>
              </a:lnSpc>
              <a:spcAft>
                <a:spcPct val="35000"/>
              </a:spcAft>
            </a:pPr>
            <a:r>
              <a:rPr lang="en-US" altLang="ja-JP" sz="1200" b="1">
                <a:solidFill>
                  <a:schemeClr val="tx2"/>
                </a:solidFill>
                <a:latin typeface="HGP創英角ｺﾞｼｯｸUB" pitchFamily="50" charset="-128"/>
                <a:ea typeface="HGP創英角ｺﾞｼｯｸUB" pitchFamily="50" charset="-128"/>
              </a:rPr>
              <a:t>Public phone </a:t>
            </a:r>
          </a:p>
          <a:p>
            <a:pPr defTabSz="711200">
              <a:lnSpc>
                <a:spcPct val="85000"/>
              </a:lnSpc>
              <a:spcAft>
                <a:spcPct val="35000"/>
              </a:spcAft>
            </a:pPr>
            <a:r>
              <a:rPr lang="en-US" altLang="ja-JP" sz="1200" b="1">
                <a:solidFill>
                  <a:schemeClr val="tx2"/>
                </a:solidFill>
                <a:latin typeface="HGP創英角ｺﾞｼｯｸUB" pitchFamily="50" charset="-128"/>
                <a:ea typeface="HGP創英角ｺﾞｼｯｸUB" pitchFamily="50" charset="-128"/>
              </a:rPr>
              <a:t>Gas station</a:t>
            </a:r>
          </a:p>
          <a:p>
            <a:pPr defTabSz="711200">
              <a:lnSpc>
                <a:spcPct val="85000"/>
              </a:lnSpc>
              <a:spcAft>
                <a:spcPct val="35000"/>
              </a:spcAft>
            </a:pPr>
            <a:r>
              <a:rPr lang="en-US" altLang="ja-JP" sz="1200" b="1">
                <a:solidFill>
                  <a:schemeClr val="tx2"/>
                </a:solidFill>
                <a:latin typeface="HGP創英角ｺﾞｼｯｸUB" pitchFamily="50" charset="-128"/>
                <a:ea typeface="HGP創英角ｺﾞｼｯｸUB" pitchFamily="50" charset="-128"/>
              </a:rPr>
              <a:t>Convenience Store</a:t>
            </a:r>
          </a:p>
        </p:txBody>
      </p:sp>
      <p:sp>
        <p:nvSpPr>
          <p:cNvPr id="15403" name="テキスト ボックス 21"/>
          <p:cNvSpPr txBox="1">
            <a:spLocks noChangeArrowheads="1"/>
          </p:cNvSpPr>
          <p:nvPr/>
        </p:nvSpPr>
        <p:spPr bwMode="auto">
          <a:xfrm>
            <a:off x="3021013" y="2913063"/>
            <a:ext cx="1155700" cy="6524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b="1" u="sng">
                <a:solidFill>
                  <a:schemeClr val="tx2"/>
                </a:solidFill>
                <a:latin typeface="HGP創英角ｺﾞｼｯｸUB" pitchFamily="50" charset="-128"/>
                <a:ea typeface="HGP創英角ｺﾞｼｯｸUB" pitchFamily="50" charset="-128"/>
              </a:rPr>
              <a:t>Step</a:t>
            </a:r>
            <a:r>
              <a:rPr lang="ja-JP" altLang="en-US" sz="1200" b="1" u="sng">
                <a:solidFill>
                  <a:schemeClr val="tx2"/>
                </a:solidFill>
                <a:latin typeface="HGP創英角ｺﾞｼｯｸUB" pitchFamily="50" charset="-128"/>
                <a:ea typeface="HGP創英角ｺﾞｼｯｸUB" pitchFamily="50" charset="-128"/>
              </a:rPr>
              <a:t>３</a:t>
            </a:r>
          </a:p>
          <a:p>
            <a:pPr algn="ctr"/>
            <a:r>
              <a:rPr lang="en-US" altLang="ja-JP" sz="1200" b="1">
                <a:solidFill>
                  <a:schemeClr val="tx2"/>
                </a:solidFill>
                <a:latin typeface="HGP創英角ｺﾞｼｯｸUB" pitchFamily="50" charset="-128"/>
                <a:ea typeface="HGP創英角ｺﾞｼｯｸUB" pitchFamily="50" charset="-128"/>
              </a:rPr>
              <a:t>57,000,000</a:t>
            </a:r>
          </a:p>
          <a:p>
            <a:pPr algn="ctr"/>
            <a:r>
              <a:rPr lang="en-US" altLang="ja-JP" sz="1200" b="1">
                <a:solidFill>
                  <a:schemeClr val="tx2"/>
                </a:solidFill>
                <a:latin typeface="HGP創英角ｺﾞｼｯｸUB" pitchFamily="50" charset="-128"/>
                <a:ea typeface="HGP創英角ｺﾞｼｯｸUB" pitchFamily="50" charset="-128"/>
              </a:rPr>
              <a:t>Subscriber</a:t>
            </a:r>
          </a:p>
        </p:txBody>
      </p:sp>
      <p:sp>
        <p:nvSpPr>
          <p:cNvPr id="15404" name="Rectangle 3"/>
          <p:cNvSpPr txBox="1">
            <a:spLocks/>
          </p:cNvSpPr>
          <p:nvPr/>
        </p:nvSpPr>
        <p:spPr bwMode="auto">
          <a:xfrm>
            <a:off x="250825" y="1111250"/>
            <a:ext cx="8709025" cy="978729"/>
          </a:xfrm>
          <a:prstGeom prst="rect">
            <a:avLst/>
          </a:prstGeom>
          <a:solidFill>
            <a:srgbClr val="FFFFCC"/>
          </a:solidFill>
          <a:ln w="12700">
            <a:solidFill>
              <a:schemeClr val="tx1"/>
            </a:solidFill>
            <a:miter lim="800000"/>
            <a:headEnd/>
            <a:tailEnd/>
          </a:ln>
        </p:spPr>
        <p:txBody>
          <a:bodyPr>
            <a:spAutoFit/>
          </a:bodyPr>
          <a:lstStyle>
            <a:lvl1pPr marL="127000" indent="-1270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15000"/>
              </a:spcBef>
              <a:spcAft>
                <a:spcPct val="15000"/>
              </a:spcAft>
              <a:buFont typeface="Wingdings" pitchFamily="2" charset="2"/>
              <a:buNone/>
            </a:pPr>
            <a:r>
              <a:rPr lang="ja-JP" altLang="en-US" sz="1600">
                <a:solidFill>
                  <a:schemeClr val="tx2"/>
                </a:solidFill>
                <a:latin typeface="Times New Roman" pitchFamily="18" charset="0"/>
                <a:ea typeface="HGP創英角ｺﾞｼｯｸUB" pitchFamily="50" charset="-128"/>
                <a:cs typeface="Times New Roman" pitchFamily="18" charset="0"/>
              </a:rPr>
              <a:t>・</a:t>
            </a:r>
            <a:r>
              <a:rPr lang="en-US" altLang="ja-JP" sz="1600">
                <a:solidFill>
                  <a:schemeClr val="tx2"/>
                </a:solidFill>
                <a:latin typeface="Times New Roman" pitchFamily="18" charset="0"/>
                <a:ea typeface="HGP創英角ｺﾞｼｯｸUB" pitchFamily="50" charset="-128"/>
                <a:cs typeface="Times New Roman" pitchFamily="18" charset="0"/>
              </a:rPr>
              <a:t>At first, Solution for contents provider will launch at 2015. </a:t>
            </a:r>
          </a:p>
          <a:p>
            <a:pPr eaLnBrk="0" hangingPunct="0">
              <a:spcBef>
                <a:spcPct val="15000"/>
              </a:spcBef>
              <a:spcAft>
                <a:spcPct val="15000"/>
              </a:spcAft>
              <a:buFont typeface="Wingdings" pitchFamily="2" charset="2"/>
              <a:buNone/>
            </a:pPr>
            <a:r>
              <a:rPr lang="ja-JP" altLang="en-US" sz="1600">
                <a:solidFill>
                  <a:schemeClr val="tx2"/>
                </a:solidFill>
                <a:latin typeface="Times New Roman" pitchFamily="18" charset="0"/>
                <a:ea typeface="HGP創英角ｺﾞｼｯｸUB" pitchFamily="50" charset="-128"/>
                <a:cs typeface="Times New Roman" pitchFamily="18" charset="0"/>
              </a:rPr>
              <a:t>・</a:t>
            </a:r>
            <a:r>
              <a:rPr lang="en-US" altLang="ja-JP" sz="1600">
                <a:solidFill>
                  <a:schemeClr val="tx2"/>
                </a:solidFill>
                <a:latin typeface="Times New Roman" pitchFamily="18" charset="0"/>
                <a:ea typeface="HGP創英角ｺﾞｼｯｸUB" pitchFamily="50" charset="-128"/>
                <a:cs typeface="Times New Roman" pitchFamily="18" charset="0"/>
              </a:rPr>
              <a:t>Services will expand to public space application.</a:t>
            </a:r>
          </a:p>
          <a:p>
            <a:pPr eaLnBrk="0" hangingPunct="0">
              <a:spcBef>
                <a:spcPct val="15000"/>
              </a:spcBef>
              <a:spcAft>
                <a:spcPct val="15000"/>
              </a:spcAft>
              <a:buFont typeface="Wingdings" pitchFamily="2" charset="2"/>
              <a:buNone/>
            </a:pPr>
            <a:r>
              <a:rPr lang="ja-JP" altLang="en-US" sz="1600">
                <a:solidFill>
                  <a:schemeClr val="tx2"/>
                </a:solidFill>
                <a:latin typeface="Times New Roman" pitchFamily="18" charset="0"/>
                <a:ea typeface="HGP創英角ｺﾞｼｯｸUB" pitchFamily="50" charset="-128"/>
                <a:cs typeface="Times New Roman" pitchFamily="18" charset="0"/>
              </a:rPr>
              <a:t>・</a:t>
            </a:r>
            <a:r>
              <a:rPr lang="en-US" altLang="ja-JP" sz="1600">
                <a:solidFill>
                  <a:schemeClr val="tx2"/>
                </a:solidFill>
                <a:latin typeface="Times New Roman" pitchFamily="18" charset="0"/>
                <a:ea typeface="HGP創英角ｺﾞｼｯｸUB" pitchFamily="50" charset="-128"/>
                <a:cs typeface="Times New Roman" pitchFamily="18" charset="0"/>
              </a:rPr>
              <a:t>Finally  we will these services contain anywhere.</a:t>
            </a:r>
            <a:r>
              <a:rPr lang="en-US" altLang="ja-JP" sz="1600">
                <a:latin typeface="Times New Roman" pitchFamily="18" charset="0"/>
                <a:ea typeface="HGP創英角ｺﾞｼｯｸUB" pitchFamily="50" charset="-128"/>
                <a:cs typeface="Times New Roman" pitchFamily="18" charset="0"/>
              </a:rPr>
              <a:t> </a:t>
            </a:r>
          </a:p>
        </p:txBody>
      </p:sp>
      <p:sp>
        <p:nvSpPr>
          <p:cNvPr id="15405" name="テキスト ボックス 121"/>
          <p:cNvSpPr txBox="1">
            <a:spLocks noChangeArrowheads="1"/>
          </p:cNvSpPr>
          <p:nvPr/>
        </p:nvSpPr>
        <p:spPr bwMode="auto">
          <a:xfrm>
            <a:off x="2519363" y="5926138"/>
            <a:ext cx="208597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b="1">
                <a:solidFill>
                  <a:schemeClr val="tx2"/>
                </a:solidFill>
                <a:latin typeface="HGP創英角ｺﾞｼｯｸUB" pitchFamily="50" charset="-128"/>
                <a:ea typeface="HGP創英角ｺﾞｼｯｸUB" pitchFamily="50" charset="-128"/>
              </a:rPr>
              <a:t>NTT will built the new network to meet these demands.</a:t>
            </a:r>
            <a:endParaRPr lang="ja-JP" altLang="en-US" sz="1200" b="1">
              <a:solidFill>
                <a:schemeClr val="tx2"/>
              </a:solidFill>
              <a:latin typeface="HGP創英角ｺﾞｼｯｸUB" pitchFamily="50" charset="-128"/>
              <a:ea typeface="HGP創英角ｺﾞｼｯｸUB" pitchFamily="50" charset="-128"/>
            </a:endParaRPr>
          </a:p>
        </p:txBody>
      </p:sp>
      <p:sp>
        <p:nvSpPr>
          <p:cNvPr id="15406" name="下矢印 122"/>
          <p:cNvSpPr>
            <a:spLocks noChangeArrowheads="1"/>
          </p:cNvSpPr>
          <p:nvPr/>
        </p:nvSpPr>
        <p:spPr bwMode="auto">
          <a:xfrm flipV="1">
            <a:off x="3167063" y="5508625"/>
            <a:ext cx="808037" cy="433388"/>
          </a:xfrm>
          <a:prstGeom prst="downArrow">
            <a:avLst>
              <a:gd name="adj1" fmla="val 50000"/>
              <a:gd name="adj2" fmla="val 50000"/>
            </a:avLst>
          </a:prstGeom>
          <a:solidFill>
            <a:srgbClr val="FFFF99"/>
          </a:solidFill>
          <a:ln w="9525" algn="ctr">
            <a:solidFill>
              <a:schemeClr val="tx1"/>
            </a:solidFill>
            <a:round/>
            <a:headEnd/>
            <a:tailEnd/>
          </a:ln>
        </p:spPr>
        <p:txBody>
          <a:bodyPr rot="10800000" lIns="90000" tIns="46800" rIns="90000" bIns="46800" anchor="ctr"/>
          <a:lstStyle/>
          <a:p>
            <a:pPr algn="ctr">
              <a:spcBef>
                <a:spcPct val="50000"/>
              </a:spcBef>
              <a:buFont typeface="Wingdings" pitchFamily="2" charset="2"/>
              <a:buChar char="ü"/>
            </a:pPr>
            <a:endParaRPr lang="ja-JP" altLang="en-US" sz="1200" b="1">
              <a:solidFill>
                <a:schemeClr val="tx2"/>
              </a:solidFill>
            </a:endParaRPr>
          </a:p>
        </p:txBody>
      </p:sp>
      <p:sp>
        <p:nvSpPr>
          <p:cNvPr id="15408" name="Text Box 48"/>
          <p:cNvSpPr txBox="1">
            <a:spLocks noChangeArrowheads="1"/>
          </p:cNvSpPr>
          <p:nvPr/>
        </p:nvSpPr>
        <p:spPr bwMode="auto">
          <a:xfrm>
            <a:off x="4841875" y="4897438"/>
            <a:ext cx="815975" cy="244475"/>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a:r>
              <a:rPr lang="en-US" altLang="ja-JP" sz="1000" b="1">
                <a:solidFill>
                  <a:schemeClr val="tx2"/>
                </a:solidFill>
              </a:rPr>
              <a:t>Cash Files</a:t>
            </a:r>
          </a:p>
        </p:txBody>
      </p:sp>
      <p:sp>
        <p:nvSpPr>
          <p:cNvPr id="15409" name="Text Box 49"/>
          <p:cNvSpPr txBox="1">
            <a:spLocks noChangeArrowheads="1"/>
          </p:cNvSpPr>
          <p:nvPr/>
        </p:nvSpPr>
        <p:spPr bwMode="auto">
          <a:xfrm>
            <a:off x="6743700" y="3744913"/>
            <a:ext cx="815975" cy="244475"/>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a:r>
              <a:rPr lang="en-US" altLang="ja-JP" sz="1000" b="1">
                <a:solidFill>
                  <a:schemeClr val="tx2"/>
                </a:solidFill>
              </a:rPr>
              <a:t>Cash Files</a:t>
            </a:r>
          </a:p>
        </p:txBody>
      </p:sp>
      <p:sp>
        <p:nvSpPr>
          <p:cNvPr id="15410" name="Text Box 50"/>
          <p:cNvSpPr txBox="1">
            <a:spLocks noChangeArrowheads="1"/>
          </p:cNvSpPr>
          <p:nvPr/>
        </p:nvSpPr>
        <p:spPr bwMode="auto">
          <a:xfrm>
            <a:off x="6804025" y="5516563"/>
            <a:ext cx="815975" cy="244475"/>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a:r>
              <a:rPr lang="en-US" altLang="ja-JP" sz="1000" b="1">
                <a:solidFill>
                  <a:schemeClr val="tx2"/>
                </a:solidFill>
              </a:rPr>
              <a:t>Cash Files</a:t>
            </a:r>
          </a:p>
        </p:txBody>
      </p:sp>
      <p:sp>
        <p:nvSpPr>
          <p:cNvPr id="15411" name="Text Box 51"/>
          <p:cNvSpPr txBox="1">
            <a:spLocks noChangeArrowheads="1"/>
          </p:cNvSpPr>
          <p:nvPr/>
        </p:nvSpPr>
        <p:spPr bwMode="auto">
          <a:xfrm>
            <a:off x="5151438" y="5207000"/>
            <a:ext cx="674687" cy="457200"/>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a:r>
              <a:rPr lang="en-US" altLang="ja-JP" sz="1200" b="1">
                <a:solidFill>
                  <a:schemeClr val="tx2"/>
                </a:solidFill>
              </a:rPr>
              <a:t>Public</a:t>
            </a:r>
          </a:p>
          <a:p>
            <a:pPr algn="ctr"/>
            <a:r>
              <a:rPr lang="en-US" altLang="ja-JP" sz="1200" b="1">
                <a:solidFill>
                  <a:schemeClr val="tx2"/>
                </a:solidFill>
              </a:rPr>
              <a:t> Space</a:t>
            </a:r>
          </a:p>
        </p:txBody>
      </p:sp>
      <p:sp>
        <p:nvSpPr>
          <p:cNvPr id="15412" name="Text Box 52"/>
          <p:cNvSpPr txBox="1">
            <a:spLocks noChangeArrowheads="1"/>
          </p:cNvSpPr>
          <p:nvPr/>
        </p:nvSpPr>
        <p:spPr bwMode="auto">
          <a:xfrm>
            <a:off x="5976938" y="4068763"/>
            <a:ext cx="1647825" cy="457200"/>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a:r>
              <a:rPr lang="en-US" altLang="ja-JP" sz="1200" b="1">
                <a:solidFill>
                  <a:schemeClr val="tx2"/>
                </a:solidFill>
              </a:rPr>
              <a:t>Stations</a:t>
            </a:r>
          </a:p>
          <a:p>
            <a:pPr algn="ctr"/>
            <a:r>
              <a:rPr lang="en-US" altLang="ja-JP" sz="1200" b="1">
                <a:solidFill>
                  <a:schemeClr val="tx2"/>
                </a:solidFill>
              </a:rPr>
              <a:t>Convenience Stores</a:t>
            </a:r>
          </a:p>
        </p:txBody>
      </p:sp>
      <p:pic>
        <p:nvPicPr>
          <p:cNvPr id="15413" name="Picture 10" descr="C:\Users\Toshinaga\Pictures\参考資料\smartphone-md.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812088" y="5581650"/>
            <a:ext cx="3206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灯片编号占位符 3"/>
          <p:cNvSpPr txBox="1">
            <a:spLocks/>
          </p:cNvSpPr>
          <p:nvPr/>
        </p:nvSpPr>
        <p:spPr>
          <a:xfrm>
            <a:off x="4394200" y="6475412"/>
            <a:ext cx="757238" cy="250825"/>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4</a:t>
            </a:fld>
            <a:endParaRPr lang="en-US" altLang="zh-CN" dirty="0" smtClean="0">
              <a:cs typeface="Times New Roman" pitchFamily="18" charset="0"/>
            </a:endParaRPr>
          </a:p>
        </p:txBody>
      </p:sp>
      <p:sp>
        <p:nvSpPr>
          <p:cNvPr id="56"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05875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8175" y="1295400"/>
            <a:ext cx="5038725" cy="5153025"/>
            <a:chOff x="1908175" y="1295400"/>
            <a:chExt cx="5038725" cy="5153025"/>
          </a:xfrm>
        </p:grpSpPr>
        <p:pic>
          <p:nvPicPr>
            <p:cNvPr id="16387" name="Picture 3" descr="gn-20130721-0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175" y="1295400"/>
              <a:ext cx="5038725" cy="51530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テキスト ボックス 1"/>
            <p:cNvSpPr txBox="1"/>
            <p:nvPr/>
          </p:nvSpPr>
          <p:spPr>
            <a:xfrm>
              <a:off x="3425952" y="6083808"/>
              <a:ext cx="533400" cy="276999"/>
            </a:xfrm>
            <a:prstGeom prst="rect">
              <a:avLst/>
            </a:prstGeom>
            <a:solidFill>
              <a:schemeClr val="bg1"/>
            </a:solidFill>
          </p:spPr>
          <p:txBody>
            <a:bodyPr wrap="none" lIns="36000" tIns="36000" rIns="36000" bIns="36000" rtlCol="0">
              <a:noAutofit/>
            </a:bodyPr>
            <a:lstStyle/>
            <a:p>
              <a:r>
                <a:rPr kumimoji="1" lang="en-US" altLang="ja-JP" dirty="0" smtClean="0"/>
                <a:t>Analog</a:t>
              </a:r>
              <a:endParaRPr kumimoji="1" lang="ja-JP" altLang="en-US" dirty="0"/>
            </a:p>
          </p:txBody>
        </p:sp>
        <p:sp>
          <p:nvSpPr>
            <p:cNvPr id="5" name="テキスト ボックス 4"/>
            <p:cNvSpPr txBox="1"/>
            <p:nvPr/>
          </p:nvSpPr>
          <p:spPr>
            <a:xfrm>
              <a:off x="4114800" y="6083808"/>
              <a:ext cx="533400" cy="276999"/>
            </a:xfrm>
            <a:prstGeom prst="rect">
              <a:avLst/>
            </a:prstGeom>
            <a:solidFill>
              <a:schemeClr val="bg1"/>
            </a:solidFill>
          </p:spPr>
          <p:txBody>
            <a:bodyPr wrap="none" lIns="36000" tIns="36000" rIns="36000" bIns="36000" rtlCol="0">
              <a:noAutofit/>
            </a:bodyPr>
            <a:lstStyle/>
            <a:p>
              <a:r>
                <a:rPr kumimoji="1" lang="en-US" altLang="ja-JP" dirty="0" smtClean="0"/>
                <a:t>Digital</a:t>
              </a:r>
              <a:endParaRPr kumimoji="1" lang="ja-JP" altLang="en-US" dirty="0"/>
            </a:p>
          </p:txBody>
        </p:sp>
        <p:sp>
          <p:nvSpPr>
            <p:cNvPr id="6" name="テキスト ボックス 5"/>
            <p:cNvSpPr txBox="1"/>
            <p:nvPr/>
          </p:nvSpPr>
          <p:spPr>
            <a:xfrm>
              <a:off x="4800600" y="6083808"/>
              <a:ext cx="1752600" cy="276999"/>
            </a:xfrm>
            <a:prstGeom prst="rect">
              <a:avLst/>
            </a:prstGeom>
            <a:solidFill>
              <a:schemeClr val="bg1"/>
            </a:solidFill>
          </p:spPr>
          <p:txBody>
            <a:bodyPr wrap="none" lIns="36000" tIns="36000" rIns="36000" bIns="36000" rtlCol="0">
              <a:noAutofit/>
            </a:bodyPr>
            <a:lstStyle/>
            <a:p>
              <a:r>
                <a:rPr kumimoji="1" lang="en-US" altLang="ja-JP" dirty="0" smtClean="0"/>
                <a:t>Digital (IC-card payment)</a:t>
              </a:r>
              <a:endParaRPr kumimoji="1" lang="ja-JP" altLang="en-US" dirty="0"/>
            </a:p>
          </p:txBody>
        </p:sp>
        <p:sp>
          <p:nvSpPr>
            <p:cNvPr id="4" name="正方形/長方形 3"/>
            <p:cNvSpPr/>
            <p:nvPr/>
          </p:nvSpPr>
          <p:spPr>
            <a:xfrm>
              <a:off x="3636295" y="1524000"/>
              <a:ext cx="1582484" cy="461665"/>
            </a:xfrm>
            <a:prstGeom prst="rect">
              <a:avLst/>
            </a:prstGeom>
            <a:solidFill>
              <a:schemeClr val="bg1"/>
            </a:solidFill>
          </p:spPr>
          <p:txBody>
            <a:bodyPr wrap="none">
              <a:spAutoFit/>
            </a:bodyPr>
            <a:lstStyle/>
            <a:p>
              <a:r>
                <a:rPr lang="en-US" altLang="ja-JP" sz="2400" kern="0" dirty="0">
                  <a:solidFill>
                    <a:srgbClr val="000000"/>
                  </a:solidFill>
                  <a:latin typeface="Times New Roman"/>
                  <a:ea typeface="+mj-ea"/>
                  <a:cs typeface="+mj-cs"/>
                </a:rPr>
                <a:t>2000~2013</a:t>
              </a:r>
              <a:endParaRPr lang="ja-JP" altLang="en-US" dirty="0"/>
            </a:p>
          </p:txBody>
        </p:sp>
        <p:sp>
          <p:nvSpPr>
            <p:cNvPr id="9" name="テキスト ボックス 8"/>
            <p:cNvSpPr txBox="1"/>
            <p:nvPr/>
          </p:nvSpPr>
          <p:spPr>
            <a:xfrm rot="5400000">
              <a:off x="6314802" y="5622504"/>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2012</a:t>
              </a:r>
              <a:endParaRPr kumimoji="1" lang="ja-JP" altLang="en-US" dirty="0"/>
            </a:p>
          </p:txBody>
        </p:sp>
        <p:sp>
          <p:nvSpPr>
            <p:cNvPr id="10" name="テキスト ボックス 9"/>
            <p:cNvSpPr txBox="1"/>
            <p:nvPr/>
          </p:nvSpPr>
          <p:spPr>
            <a:xfrm rot="5400000">
              <a:off x="2338000" y="5602409"/>
              <a:ext cx="685800" cy="276999"/>
            </a:xfrm>
            <a:prstGeom prst="rect">
              <a:avLst/>
            </a:prstGeom>
            <a:solidFill>
              <a:schemeClr val="bg1"/>
            </a:solidFill>
          </p:spPr>
          <p:txBody>
            <a:bodyPr wrap="none" lIns="36000" tIns="36000" rIns="36000" bIns="36000" rtlCol="0">
              <a:noAutofit/>
            </a:bodyPr>
            <a:lstStyle/>
            <a:p>
              <a:r>
                <a:rPr kumimoji="1" lang="en-US" altLang="ja-JP" dirty="0" smtClean="0"/>
                <a:t>FY 1999</a:t>
              </a:r>
              <a:endParaRPr kumimoji="1" lang="ja-JP" altLang="en-US" dirty="0"/>
            </a:p>
          </p:txBody>
        </p:sp>
        <p:sp>
          <p:nvSpPr>
            <p:cNvPr id="12" name="テキスト ボックス 11"/>
            <p:cNvSpPr txBox="1"/>
            <p:nvPr/>
          </p:nvSpPr>
          <p:spPr>
            <a:xfrm rot="5400000">
              <a:off x="2606793"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2000</a:t>
              </a:r>
              <a:endParaRPr kumimoji="1" lang="ja-JP" altLang="en-US" dirty="0"/>
            </a:p>
          </p:txBody>
        </p:sp>
        <p:sp>
          <p:nvSpPr>
            <p:cNvPr id="13" name="テキスト ボックス 12"/>
            <p:cNvSpPr txBox="1"/>
            <p:nvPr/>
          </p:nvSpPr>
          <p:spPr>
            <a:xfrm rot="5400000">
              <a:off x="2902548"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2001</a:t>
              </a:r>
              <a:endParaRPr kumimoji="1" lang="ja-JP" altLang="en-US" dirty="0"/>
            </a:p>
          </p:txBody>
        </p:sp>
        <p:sp>
          <p:nvSpPr>
            <p:cNvPr id="14" name="テキスト ボックス 13"/>
            <p:cNvSpPr txBox="1"/>
            <p:nvPr/>
          </p:nvSpPr>
          <p:spPr>
            <a:xfrm rot="5400000">
              <a:off x="3213345"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2002</a:t>
              </a:r>
              <a:endParaRPr kumimoji="1" lang="ja-JP" altLang="en-US" dirty="0"/>
            </a:p>
          </p:txBody>
        </p:sp>
        <p:sp>
          <p:nvSpPr>
            <p:cNvPr id="15" name="テキスト ボックス 14"/>
            <p:cNvSpPr txBox="1"/>
            <p:nvPr/>
          </p:nvSpPr>
          <p:spPr>
            <a:xfrm rot="5400000">
              <a:off x="3502066"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2003</a:t>
              </a:r>
              <a:endParaRPr kumimoji="1" lang="ja-JP" altLang="en-US" dirty="0"/>
            </a:p>
          </p:txBody>
        </p:sp>
        <p:sp>
          <p:nvSpPr>
            <p:cNvPr id="16" name="テキスト ボックス 15"/>
            <p:cNvSpPr txBox="1"/>
            <p:nvPr/>
          </p:nvSpPr>
          <p:spPr>
            <a:xfrm rot="5400000">
              <a:off x="3841234"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2004</a:t>
              </a:r>
              <a:endParaRPr kumimoji="1" lang="ja-JP" altLang="en-US" dirty="0"/>
            </a:p>
          </p:txBody>
        </p:sp>
        <p:sp>
          <p:nvSpPr>
            <p:cNvPr id="17" name="テキスト ボックス 16"/>
            <p:cNvSpPr txBox="1"/>
            <p:nvPr/>
          </p:nvSpPr>
          <p:spPr>
            <a:xfrm rot="5400000">
              <a:off x="4118234"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2005</a:t>
              </a:r>
              <a:endParaRPr kumimoji="1" lang="ja-JP" altLang="en-US" dirty="0"/>
            </a:p>
          </p:txBody>
        </p:sp>
        <p:sp>
          <p:nvSpPr>
            <p:cNvPr id="18" name="テキスト ボックス 17"/>
            <p:cNvSpPr txBox="1"/>
            <p:nvPr/>
          </p:nvSpPr>
          <p:spPr>
            <a:xfrm rot="5400000">
              <a:off x="4443800"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2006</a:t>
              </a:r>
              <a:endParaRPr kumimoji="1" lang="ja-JP" altLang="en-US" dirty="0"/>
            </a:p>
          </p:txBody>
        </p:sp>
        <p:sp>
          <p:nvSpPr>
            <p:cNvPr id="19" name="テキスト ボックス 18"/>
            <p:cNvSpPr txBox="1"/>
            <p:nvPr/>
          </p:nvSpPr>
          <p:spPr>
            <a:xfrm rot="5400000">
              <a:off x="4737381"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2007</a:t>
              </a:r>
              <a:endParaRPr kumimoji="1" lang="ja-JP" altLang="en-US" dirty="0"/>
            </a:p>
          </p:txBody>
        </p:sp>
        <p:sp>
          <p:nvSpPr>
            <p:cNvPr id="20" name="テキスト ボックス 19"/>
            <p:cNvSpPr txBox="1"/>
            <p:nvPr/>
          </p:nvSpPr>
          <p:spPr>
            <a:xfrm rot="5400000">
              <a:off x="5053400"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2008</a:t>
              </a:r>
              <a:endParaRPr kumimoji="1" lang="ja-JP" altLang="en-US" dirty="0"/>
            </a:p>
          </p:txBody>
        </p:sp>
        <p:sp>
          <p:nvSpPr>
            <p:cNvPr id="21" name="テキスト ボックス 20"/>
            <p:cNvSpPr txBox="1"/>
            <p:nvPr/>
          </p:nvSpPr>
          <p:spPr>
            <a:xfrm rot="5400000">
              <a:off x="5358200"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2009</a:t>
              </a:r>
              <a:endParaRPr kumimoji="1" lang="ja-JP" altLang="en-US" dirty="0"/>
            </a:p>
          </p:txBody>
        </p:sp>
        <p:sp>
          <p:nvSpPr>
            <p:cNvPr id="22" name="テキスト ボックス 21"/>
            <p:cNvSpPr txBox="1"/>
            <p:nvPr/>
          </p:nvSpPr>
          <p:spPr>
            <a:xfrm rot="5400000">
              <a:off x="5684102"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2010</a:t>
              </a:r>
              <a:endParaRPr kumimoji="1" lang="ja-JP" altLang="en-US" dirty="0"/>
            </a:p>
          </p:txBody>
        </p:sp>
        <p:sp>
          <p:nvSpPr>
            <p:cNvPr id="23" name="テキスト ボックス 22"/>
            <p:cNvSpPr txBox="1"/>
            <p:nvPr/>
          </p:nvSpPr>
          <p:spPr>
            <a:xfrm rot="5400000">
              <a:off x="6002634" y="5602410"/>
              <a:ext cx="685800" cy="276999"/>
            </a:xfrm>
            <a:prstGeom prst="rect">
              <a:avLst/>
            </a:prstGeom>
            <a:solidFill>
              <a:schemeClr val="bg1"/>
            </a:solidFill>
          </p:spPr>
          <p:txBody>
            <a:bodyPr wrap="none" lIns="36000" tIns="36000" rIns="36000" bIns="36000" rtlCol="0">
              <a:noAutofit/>
            </a:bodyPr>
            <a:lstStyle/>
            <a:p>
              <a:r>
                <a:rPr kumimoji="1" lang="en-US" altLang="ja-JP" dirty="0" smtClean="0"/>
                <a:t>FY 2011</a:t>
              </a:r>
              <a:endParaRPr kumimoji="1" lang="ja-JP" altLang="en-US" dirty="0"/>
            </a:p>
          </p:txBody>
        </p:sp>
      </p:grpSp>
      <p:sp>
        <p:nvSpPr>
          <p:cNvPr id="16386" name="Rectangle 2"/>
          <p:cNvSpPr>
            <a:spLocks noGrp="1"/>
          </p:cNvSpPr>
          <p:nvPr>
            <p:ph type="title"/>
          </p:nvPr>
        </p:nvSpPr>
        <p:spPr>
          <a:xfrm>
            <a:off x="1908175" y="761999"/>
            <a:ext cx="4548896" cy="855785"/>
          </a:xfrm>
          <a:solidFill>
            <a:schemeClr val="bg1"/>
          </a:solidFill>
        </p:spPr>
        <p:txBody>
          <a:bodyPr/>
          <a:lstStyle/>
          <a:p>
            <a:r>
              <a:rPr lang="en-US" altLang="ja-JP" sz="3200" b="1" dirty="0" smtClean="0">
                <a:solidFill>
                  <a:schemeClr val="tx2"/>
                </a:solidFill>
              </a:rPr>
              <a:t>Number of Public Phone</a:t>
            </a:r>
            <a:endParaRPr lang="en-US" altLang="ja-JP" sz="2400" b="1" dirty="0" smtClean="0">
              <a:solidFill>
                <a:schemeClr val="tx2"/>
              </a:solidFill>
            </a:endParaRPr>
          </a:p>
        </p:txBody>
      </p:sp>
      <p:sp>
        <p:nvSpPr>
          <p:cNvPr id="24" name="灯片编号占位符 3"/>
          <p:cNvSpPr>
            <a:spLocks noGrp="1"/>
          </p:cNvSpPr>
          <p:nvPr>
            <p:ph type="sldNum" sz="quarter" idx="12"/>
          </p:nvPr>
        </p:nvSpPr>
        <p:spPr>
          <a:xfrm>
            <a:off x="4394200" y="6475413"/>
            <a:ext cx="558800" cy="184150"/>
          </a:xfrm>
          <a:noFill/>
        </p:spPr>
        <p:txBody>
          <a:bodyPr/>
          <a:lstStyle/>
          <a:p>
            <a:r>
              <a:rPr lang="en-US" altLang="zh-CN" dirty="0" smtClean="0">
                <a:cs typeface="Times New Roman" pitchFamily="18" charset="0"/>
              </a:rPr>
              <a:t>Slide </a:t>
            </a:r>
            <a:fld id="{449D2B2F-DC1F-4F85-93B2-8B9685969AFB}" type="slidenum">
              <a:rPr lang="en-US" altLang="zh-CN" smtClean="0">
                <a:cs typeface="Times New Roman" pitchFamily="18" charset="0"/>
              </a:rPr>
              <a:pPr/>
              <a:t>5</a:t>
            </a:fld>
            <a:endParaRPr lang="en-US" altLang="zh-CN" dirty="0" smtClean="0">
              <a:cs typeface="Times New Roman" pitchFamily="18" charset="0"/>
            </a:endParaRPr>
          </a:p>
        </p:txBody>
      </p:sp>
      <p:sp>
        <p:nvSpPr>
          <p:cNvPr id="26"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150252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4"/>
          <p:cNvSpPr>
            <a:spLocks noChangeArrowheads="1"/>
          </p:cNvSpPr>
          <p:nvPr/>
        </p:nvSpPr>
        <p:spPr bwMode="auto">
          <a:xfrm>
            <a:off x="5076825" y="2889250"/>
            <a:ext cx="3275013" cy="3457575"/>
          </a:xfrm>
          <a:prstGeom prst="roundRect">
            <a:avLst>
              <a:gd name="adj" fmla="val 3935"/>
            </a:avLst>
          </a:prstGeom>
          <a:solidFill>
            <a:schemeClr val="bg1"/>
          </a:solidFill>
          <a:ln w="9525" algn="ctr">
            <a:solidFill>
              <a:schemeClr val="tx1"/>
            </a:solidFill>
            <a:round/>
            <a:headEnd/>
            <a:tailEnd/>
          </a:ln>
          <a:effectLst>
            <a:outerShdw dist="53882" dir="2700000" algn="ctr" rotWithShape="0">
              <a:srgbClr val="000000">
                <a:alpha val="50000"/>
              </a:srgbClr>
            </a:outerShdw>
          </a:effectLst>
        </p:spPr>
        <p:txBody>
          <a:bodyPr wrap="none" anchor="ctr"/>
          <a:lstStyle/>
          <a:p>
            <a:pPr algn="ctr"/>
            <a:endParaRPr lang="ja-JP" altLang="en-US" b="1"/>
          </a:p>
        </p:txBody>
      </p:sp>
      <p:sp>
        <p:nvSpPr>
          <p:cNvPr id="17411" name="AutoShape 54"/>
          <p:cNvSpPr>
            <a:spLocks noChangeArrowheads="1"/>
          </p:cNvSpPr>
          <p:nvPr/>
        </p:nvSpPr>
        <p:spPr bwMode="auto">
          <a:xfrm>
            <a:off x="358775" y="2889250"/>
            <a:ext cx="4573588" cy="3457575"/>
          </a:xfrm>
          <a:prstGeom prst="roundRect">
            <a:avLst>
              <a:gd name="adj" fmla="val 3935"/>
            </a:avLst>
          </a:prstGeom>
          <a:solidFill>
            <a:schemeClr val="bg1"/>
          </a:solidFill>
          <a:ln w="9525" algn="ctr">
            <a:solidFill>
              <a:schemeClr val="tx1"/>
            </a:solidFill>
            <a:round/>
            <a:headEnd/>
            <a:tailEnd/>
          </a:ln>
          <a:effectLst>
            <a:outerShdw dist="53882" dir="2700000" algn="ctr" rotWithShape="0">
              <a:srgbClr val="000000">
                <a:alpha val="50000"/>
              </a:srgbClr>
            </a:outerShdw>
          </a:effectLst>
        </p:spPr>
        <p:txBody>
          <a:bodyPr wrap="none" anchor="ctr"/>
          <a:lstStyle/>
          <a:p>
            <a:pPr algn="ctr"/>
            <a:endParaRPr lang="ja-JP" altLang="en-US" b="1"/>
          </a:p>
        </p:txBody>
      </p:sp>
      <p:sp>
        <p:nvSpPr>
          <p:cNvPr id="17412" name="コンテンツ プレースホルダー 6"/>
          <p:cNvSpPr>
            <a:spLocks noGrp="1"/>
          </p:cNvSpPr>
          <p:nvPr>
            <p:ph idx="4294967295"/>
          </p:nvPr>
        </p:nvSpPr>
        <p:spPr>
          <a:xfrm>
            <a:off x="215900" y="1250124"/>
            <a:ext cx="8712200" cy="1223963"/>
          </a:xfrm>
          <a:ln/>
        </p:spPr>
        <p:txBody>
          <a:bodyPr/>
          <a:lstStyle/>
          <a:p>
            <a:pPr marL="327025" indent="-327025" defTabSz="873125">
              <a:lnSpc>
                <a:spcPct val="80000"/>
              </a:lnSpc>
            </a:pPr>
            <a:r>
              <a:rPr lang="en-US" altLang="ja-JP" sz="2000" dirty="0" smtClean="0">
                <a:solidFill>
                  <a:schemeClr val="tx2"/>
                </a:solidFill>
                <a:latin typeface="Times New Roman" pitchFamily="18" charset="0"/>
                <a:ea typeface="ＭＳ Ｐ明朝" pitchFamily="18" charset="-128"/>
                <a:cs typeface="Times New Roman" pitchFamily="18" charset="0"/>
              </a:rPr>
              <a:t>We focus on the usage of millimeter wave communications with ultra short range communication (non contact). </a:t>
            </a:r>
          </a:p>
          <a:p>
            <a:pPr marL="327025" indent="-327025" defTabSz="873125">
              <a:lnSpc>
                <a:spcPct val="80000"/>
              </a:lnSpc>
            </a:pPr>
            <a:r>
              <a:rPr lang="en-US" altLang="ja-JP" sz="2000" dirty="0" smtClean="0">
                <a:solidFill>
                  <a:schemeClr val="tx2"/>
                </a:solidFill>
                <a:latin typeface="Times New Roman" pitchFamily="18" charset="0"/>
                <a:ea typeface="ＭＳ Ｐ明朝" pitchFamily="18" charset="-128"/>
                <a:cs typeface="Times New Roman" pitchFamily="18" charset="0"/>
              </a:rPr>
              <a:t>Not only ultra high speed.  The Total Contact Time must be less than 1 Second.</a:t>
            </a:r>
            <a:r>
              <a:rPr lang="en-US" altLang="ja-JP" sz="1400" dirty="0" smtClean="0">
                <a:latin typeface="Times New Roman" pitchFamily="18" charset="0"/>
                <a:ea typeface="ＭＳ Ｐ明朝" pitchFamily="18" charset="-128"/>
                <a:cs typeface="Times New Roman" pitchFamily="18" charset="0"/>
              </a:rPr>
              <a:t>   </a:t>
            </a:r>
            <a:endParaRPr lang="ja-JP" altLang="en-US" sz="1400" dirty="0" smtClean="0">
              <a:latin typeface="Times New Roman" pitchFamily="18" charset="0"/>
              <a:ea typeface="ＭＳ Ｐ明朝" pitchFamily="18" charset="-128"/>
              <a:cs typeface="Times New Roman" pitchFamily="18" charset="0"/>
            </a:endParaRPr>
          </a:p>
        </p:txBody>
      </p:sp>
      <p:sp>
        <p:nvSpPr>
          <p:cNvPr id="17414" name="Rectangle 77"/>
          <p:cNvSpPr txBox="1">
            <a:spLocks noChangeArrowheads="1"/>
          </p:cNvSpPr>
          <p:nvPr/>
        </p:nvSpPr>
        <p:spPr bwMode="auto">
          <a:xfrm>
            <a:off x="0" y="609600"/>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defTabSz="873125">
              <a:defRPr>
                <a:solidFill>
                  <a:schemeClr val="tx1"/>
                </a:solidFill>
                <a:latin typeface="Arial" pitchFamily="34" charset="0"/>
              </a:defRPr>
            </a:lvl1pPr>
            <a:lvl2pPr marL="742950" indent="-285750" defTabSz="873125">
              <a:defRPr>
                <a:solidFill>
                  <a:schemeClr val="tx1"/>
                </a:solidFill>
                <a:latin typeface="Arial" pitchFamily="34" charset="0"/>
              </a:defRPr>
            </a:lvl2pPr>
            <a:lvl3pPr marL="1143000" indent="-228600" defTabSz="873125">
              <a:defRPr>
                <a:solidFill>
                  <a:schemeClr val="tx1"/>
                </a:solidFill>
                <a:latin typeface="Arial" pitchFamily="34" charset="0"/>
              </a:defRPr>
            </a:lvl3pPr>
            <a:lvl4pPr marL="1600200" indent="-228600" defTabSz="873125">
              <a:defRPr>
                <a:solidFill>
                  <a:schemeClr val="tx1"/>
                </a:solidFill>
                <a:latin typeface="Arial" pitchFamily="34" charset="0"/>
              </a:defRPr>
            </a:lvl4pPr>
            <a:lvl5pPr marL="2057400" indent="-228600" defTabSz="873125">
              <a:defRPr>
                <a:solidFill>
                  <a:schemeClr val="tx1"/>
                </a:solidFill>
                <a:latin typeface="Arial" pitchFamily="34" charset="0"/>
              </a:defRPr>
            </a:lvl5pPr>
            <a:lvl6pPr marL="2514600" indent="-228600" defTabSz="873125" fontAlgn="base">
              <a:spcBef>
                <a:spcPct val="0"/>
              </a:spcBef>
              <a:spcAft>
                <a:spcPct val="0"/>
              </a:spcAft>
              <a:defRPr>
                <a:solidFill>
                  <a:schemeClr val="tx1"/>
                </a:solidFill>
                <a:latin typeface="Arial" pitchFamily="34" charset="0"/>
              </a:defRPr>
            </a:lvl6pPr>
            <a:lvl7pPr marL="2971800" indent="-228600" defTabSz="873125" fontAlgn="base">
              <a:spcBef>
                <a:spcPct val="0"/>
              </a:spcBef>
              <a:spcAft>
                <a:spcPct val="0"/>
              </a:spcAft>
              <a:defRPr>
                <a:solidFill>
                  <a:schemeClr val="tx1"/>
                </a:solidFill>
                <a:latin typeface="Arial" pitchFamily="34" charset="0"/>
              </a:defRPr>
            </a:lvl7pPr>
            <a:lvl8pPr marL="3429000" indent="-228600" defTabSz="873125" fontAlgn="base">
              <a:spcBef>
                <a:spcPct val="0"/>
              </a:spcBef>
              <a:spcAft>
                <a:spcPct val="0"/>
              </a:spcAft>
              <a:defRPr>
                <a:solidFill>
                  <a:schemeClr val="tx1"/>
                </a:solidFill>
                <a:latin typeface="Arial" pitchFamily="34" charset="0"/>
              </a:defRPr>
            </a:lvl8pPr>
            <a:lvl9pPr marL="3886200" indent="-228600" defTabSz="873125" fontAlgn="base">
              <a:spcBef>
                <a:spcPct val="0"/>
              </a:spcBef>
              <a:spcAft>
                <a:spcPct val="0"/>
              </a:spcAft>
              <a:defRPr>
                <a:solidFill>
                  <a:schemeClr val="tx1"/>
                </a:solidFill>
                <a:latin typeface="Arial" pitchFamily="34" charset="0"/>
              </a:defRPr>
            </a:lvl9pPr>
          </a:lstStyle>
          <a:p>
            <a:pPr algn="ctr"/>
            <a:r>
              <a:rPr lang="en-US" altLang="ja-JP" sz="3400" dirty="0">
                <a:solidFill>
                  <a:schemeClr val="tx2"/>
                </a:solidFill>
                <a:latin typeface="Times New Roman" pitchFamily="18" charset="0"/>
                <a:ea typeface="Arial Unicode MS" pitchFamily="50" charset="-128"/>
                <a:cs typeface="Times New Roman" pitchFamily="18" charset="0"/>
              </a:rPr>
              <a:t>Our Target Usage Models</a:t>
            </a:r>
          </a:p>
        </p:txBody>
      </p:sp>
      <p:grpSp>
        <p:nvGrpSpPr>
          <p:cNvPr id="17415" name="グループ化 484"/>
          <p:cNvGrpSpPr>
            <a:grpSpLocks/>
          </p:cNvGrpSpPr>
          <p:nvPr/>
        </p:nvGrpSpPr>
        <p:grpSpPr bwMode="auto">
          <a:xfrm>
            <a:off x="1709738" y="4398963"/>
            <a:ext cx="719137" cy="288925"/>
            <a:chOff x="3138033" y="1839341"/>
            <a:chExt cx="703261" cy="161926"/>
          </a:xfrm>
        </p:grpSpPr>
        <p:sp>
          <p:nvSpPr>
            <p:cNvPr id="17416" name="Oval 47"/>
            <p:cNvSpPr>
              <a:spLocks noChangeArrowheads="1"/>
            </p:cNvSpPr>
            <p:nvPr/>
          </p:nvSpPr>
          <p:spPr bwMode="auto">
            <a:xfrm flipV="1">
              <a:off x="3138033" y="1839341"/>
              <a:ext cx="703261" cy="161926"/>
            </a:xfrm>
            <a:prstGeom prst="ellipse">
              <a:avLst/>
            </a:prstGeom>
            <a:solidFill>
              <a:schemeClr val="bg1"/>
            </a:solidFill>
            <a:ln w="9525">
              <a:solidFill>
                <a:schemeClr val="tx1"/>
              </a:solidFill>
              <a:round/>
              <a:headEnd/>
              <a:tailEnd/>
            </a:ln>
          </p:spPr>
          <p:txBody>
            <a:bodyPr rot="10800000" wrap="none" anchor="ctr"/>
            <a:lstStyle/>
            <a:p>
              <a:endParaRPr lang="ja-JP" altLang="en-US" sz="1200">
                <a:latin typeface="ＭＳ Ｐゴシック" pitchFamily="50" charset="-128"/>
              </a:endParaRPr>
            </a:p>
          </p:txBody>
        </p:sp>
        <p:cxnSp>
          <p:nvCxnSpPr>
            <p:cNvPr id="17417" name="AutoShape 48"/>
            <p:cNvCxnSpPr>
              <a:cxnSpLocks noChangeShapeType="1"/>
              <a:stCxn id="17416" idx="3"/>
              <a:endCxn id="17416" idx="7"/>
            </p:cNvCxnSpPr>
            <p:nvPr/>
          </p:nvCxnSpPr>
          <p:spPr bwMode="auto">
            <a:xfrm>
              <a:off x="3241023" y="1863054"/>
              <a:ext cx="497281" cy="114499"/>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18" name="AutoShape 49"/>
            <p:cNvCxnSpPr>
              <a:cxnSpLocks noChangeShapeType="1"/>
              <a:stCxn id="17416" idx="1"/>
              <a:endCxn id="17416" idx="5"/>
            </p:cNvCxnSpPr>
            <p:nvPr/>
          </p:nvCxnSpPr>
          <p:spPr bwMode="auto">
            <a:xfrm flipV="1">
              <a:off x="3241023" y="1863054"/>
              <a:ext cx="497281" cy="114499"/>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7419" name="Text Box 57"/>
          <p:cNvSpPr txBox="1">
            <a:spLocks noChangeArrowheads="1"/>
          </p:cNvSpPr>
          <p:nvPr/>
        </p:nvSpPr>
        <p:spPr bwMode="auto">
          <a:xfrm>
            <a:off x="358775" y="2492375"/>
            <a:ext cx="3744913"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999999">
                      <a:alpha val="50000"/>
                    </a:srgbClr>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2000" b="1">
                <a:solidFill>
                  <a:schemeClr val="tx2"/>
                </a:solidFill>
                <a:latin typeface="Arial Unicode MS" pitchFamily="50" charset="-128"/>
                <a:ea typeface="Arial Unicode MS" pitchFamily="50" charset="-128"/>
                <a:cs typeface="Arial Unicode MS" pitchFamily="50" charset="-128"/>
              </a:rPr>
              <a:t>【 Rapid Download / Upload】</a:t>
            </a:r>
            <a:endParaRPr lang="ja-JP" altLang="en-US" sz="2000" b="1">
              <a:solidFill>
                <a:schemeClr val="tx2"/>
              </a:solidFill>
              <a:latin typeface="Arial Unicode MS" pitchFamily="50" charset="-128"/>
              <a:ea typeface="Arial Unicode MS" pitchFamily="50" charset="-128"/>
              <a:cs typeface="Arial Unicode MS" pitchFamily="50" charset="-128"/>
            </a:endParaRPr>
          </a:p>
        </p:txBody>
      </p:sp>
      <p:sp>
        <p:nvSpPr>
          <p:cNvPr id="17420" name="Rectangle 203"/>
          <p:cNvSpPr>
            <a:spLocks noChangeArrowheads="1"/>
          </p:cNvSpPr>
          <p:nvPr/>
        </p:nvSpPr>
        <p:spPr bwMode="auto">
          <a:xfrm>
            <a:off x="468313" y="3216275"/>
            <a:ext cx="1495425" cy="862013"/>
          </a:xfrm>
          <a:prstGeom prst="roundRect">
            <a:avLst>
              <a:gd name="adj" fmla="val 5273"/>
            </a:avLst>
          </a:prstGeom>
          <a:solidFill>
            <a:srgbClr val="CCFFFF"/>
          </a:solidFill>
          <a:ln w="9525">
            <a:solidFill>
              <a:srgbClr val="0000FF"/>
            </a:solidFill>
            <a:miter lim="800000"/>
            <a:headEnd/>
            <a:tailEnd/>
          </a:ln>
        </p:spPr>
        <p:txBody>
          <a:bodyPr lIns="36000" tIns="0" rIns="36000" bIns="0"/>
          <a:lstStyle/>
          <a:p>
            <a:endParaRPr lang="ja-JP" altLang="en-US" sz="1200">
              <a:latin typeface="ＭＳ Ｐゴシック" pitchFamily="50" charset="-128"/>
            </a:endParaRPr>
          </a:p>
        </p:txBody>
      </p:sp>
      <p:pic>
        <p:nvPicPr>
          <p:cNvPr id="17421" name="Picture 3" descr="C:\Users\Tsubaki\AppData\Local\Microsoft\Windows\Temporary Internet Files\Content.IE5\NRK5HOOR\MC900434847[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63" y="3284538"/>
            <a:ext cx="504825"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2" name="Rectangle 17"/>
          <p:cNvSpPr>
            <a:spLocks noChangeArrowheads="1"/>
          </p:cNvSpPr>
          <p:nvPr/>
        </p:nvSpPr>
        <p:spPr bwMode="auto">
          <a:xfrm>
            <a:off x="468313" y="3790950"/>
            <a:ext cx="1495425" cy="2508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sz="1400">
                <a:latin typeface="Arial Unicode MS" pitchFamily="50" charset="-128"/>
                <a:ea typeface="Arial Unicode MS" pitchFamily="50" charset="-128"/>
                <a:cs typeface="Arial Unicode MS" pitchFamily="50" charset="-128"/>
              </a:rPr>
              <a:t>Content Holder</a:t>
            </a:r>
            <a:endParaRPr lang="ja-JP" altLang="en-US" sz="1400">
              <a:latin typeface="Arial Unicode MS" pitchFamily="50" charset="-128"/>
              <a:ea typeface="Arial Unicode MS" pitchFamily="50" charset="-128"/>
              <a:cs typeface="Arial Unicode MS" pitchFamily="50" charset="-128"/>
            </a:endParaRPr>
          </a:p>
        </p:txBody>
      </p:sp>
      <p:pic>
        <p:nvPicPr>
          <p:cNvPr id="17423" name="Picture 216" descr="C:\Users\munenari\AppData\Local\Microsoft\Windows\Temporary Internet Files\Content.IE5\3F9QIPLX\MC900434845[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7263" y="3503613"/>
            <a:ext cx="40163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424" name="グループ化 225"/>
          <p:cNvGrpSpPr>
            <a:grpSpLocks/>
          </p:cNvGrpSpPr>
          <p:nvPr/>
        </p:nvGrpSpPr>
        <p:grpSpPr bwMode="auto">
          <a:xfrm>
            <a:off x="3446463" y="5310188"/>
            <a:ext cx="381000" cy="604837"/>
            <a:chOff x="3642102" y="728419"/>
            <a:chExt cx="387458" cy="712923"/>
          </a:xfrm>
        </p:grpSpPr>
        <p:sp>
          <p:nvSpPr>
            <p:cNvPr id="19" name="角丸四角形 904"/>
            <p:cNvSpPr/>
            <p:nvPr/>
          </p:nvSpPr>
          <p:spPr>
            <a:xfrm>
              <a:off x="3642102" y="728419"/>
              <a:ext cx="387458" cy="712923"/>
            </a:xfrm>
            <a:prstGeom prst="roundRect">
              <a:avLst>
                <a:gd name="adj" fmla="val 6061"/>
              </a:avLst>
            </a:prstGeom>
            <a:solidFill>
              <a:schemeClr val="bg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rgbClr val="FFFFFF"/>
                </a:solidFill>
                <a:latin typeface="ＭＳ Ｐゴシック" pitchFamily="50" charset="-128"/>
              </a:endParaRPr>
            </a:p>
          </p:txBody>
        </p:sp>
        <p:grpSp>
          <p:nvGrpSpPr>
            <p:cNvPr id="17426" name="グループ化 152"/>
            <p:cNvGrpSpPr>
              <a:grpSpLocks/>
            </p:cNvGrpSpPr>
            <p:nvPr/>
          </p:nvGrpSpPr>
          <p:grpSpPr bwMode="auto">
            <a:xfrm>
              <a:off x="3658466" y="750774"/>
              <a:ext cx="346980" cy="660466"/>
              <a:chOff x="3876308" y="997852"/>
              <a:chExt cx="216024" cy="549416"/>
            </a:xfrm>
          </p:grpSpPr>
          <p:pic>
            <p:nvPicPr>
              <p:cNvPr id="17427" name="Picture 124"/>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210" t="2953" r="5531" b="2362"/>
              <a:stretch>
                <a:fillRect/>
              </a:stretch>
            </p:blipFill>
            <p:spPr bwMode="auto">
              <a:xfrm>
                <a:off x="3889595" y="997852"/>
                <a:ext cx="196378" cy="549001"/>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22" name="台形 907"/>
              <p:cNvSpPr/>
              <p:nvPr/>
            </p:nvSpPr>
            <p:spPr>
              <a:xfrm>
                <a:off x="3871145" y="1500706"/>
                <a:ext cx="221123" cy="46697"/>
              </a:xfrm>
              <a:prstGeom prst="trapezoid">
                <a:avLst/>
              </a:prstGeom>
              <a:solidFill>
                <a:schemeClr val="tx1">
                  <a:lumMod val="65000"/>
                  <a:lumOff val="35000"/>
                </a:schemeClr>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grpSp>
      </p:grpSp>
      <p:sp>
        <p:nvSpPr>
          <p:cNvPr id="17429" name="Rectangle 17"/>
          <p:cNvSpPr>
            <a:spLocks noChangeArrowheads="1"/>
          </p:cNvSpPr>
          <p:nvPr/>
        </p:nvSpPr>
        <p:spPr bwMode="auto">
          <a:xfrm>
            <a:off x="3365500" y="5891213"/>
            <a:ext cx="747713" cy="2524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sz="1400">
                <a:latin typeface="Arial Unicode MS" pitchFamily="50" charset="-128"/>
                <a:ea typeface="Arial Unicode MS" pitchFamily="50" charset="-128"/>
                <a:cs typeface="Arial Unicode MS" pitchFamily="50" charset="-128"/>
              </a:rPr>
              <a:t>Kiosk</a:t>
            </a:r>
            <a:endParaRPr lang="ja-JP" altLang="en-US" sz="1400">
              <a:latin typeface="Arial Unicode MS" pitchFamily="50" charset="-128"/>
              <a:ea typeface="Arial Unicode MS" pitchFamily="50" charset="-128"/>
              <a:cs typeface="Arial Unicode MS" pitchFamily="50" charset="-128"/>
            </a:endParaRPr>
          </a:p>
        </p:txBody>
      </p:sp>
      <p:pic>
        <p:nvPicPr>
          <p:cNvPr id="17430" name="Picture 5" descr="house_a0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5141913"/>
            <a:ext cx="790575" cy="74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1" name="Picture 62" descr="名称未設定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95413" y="5478463"/>
            <a:ext cx="374650"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2" name="Rectangle 17"/>
          <p:cNvSpPr>
            <a:spLocks noChangeArrowheads="1"/>
          </p:cNvSpPr>
          <p:nvPr/>
        </p:nvSpPr>
        <p:spPr bwMode="auto">
          <a:xfrm>
            <a:off x="825500" y="5946775"/>
            <a:ext cx="1016000" cy="2524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sz="1400">
                <a:latin typeface="Arial Unicode MS" pitchFamily="50" charset="-128"/>
                <a:ea typeface="Arial Unicode MS" pitchFamily="50" charset="-128"/>
                <a:cs typeface="Arial Unicode MS" pitchFamily="50" charset="-128"/>
              </a:rPr>
              <a:t>Home GW</a:t>
            </a:r>
            <a:endParaRPr lang="ja-JP" altLang="en-US" sz="1400">
              <a:latin typeface="Arial Unicode MS" pitchFamily="50" charset="-128"/>
              <a:ea typeface="Arial Unicode MS" pitchFamily="50" charset="-128"/>
              <a:cs typeface="Arial Unicode MS" pitchFamily="50" charset="-128"/>
            </a:endParaRPr>
          </a:p>
        </p:txBody>
      </p:sp>
      <p:cxnSp>
        <p:nvCxnSpPr>
          <p:cNvPr id="17433" name="直線コネクタ 28"/>
          <p:cNvCxnSpPr>
            <a:cxnSpLocks noChangeShapeType="1"/>
            <a:stCxn id="17423" idx="2"/>
            <a:endCxn id="17416" idx="3"/>
          </p:cNvCxnSpPr>
          <p:nvPr/>
        </p:nvCxnSpPr>
        <p:spPr bwMode="auto">
          <a:xfrm>
            <a:off x="1158875" y="3794125"/>
            <a:ext cx="655638" cy="646113"/>
          </a:xfrm>
          <a:prstGeom prst="line">
            <a:avLst/>
          </a:prstGeom>
          <a:noFill/>
          <a:ln w="952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cxnSp>
        <p:nvCxnSpPr>
          <p:cNvPr id="17434" name="直線コネクタ 31"/>
          <p:cNvCxnSpPr>
            <a:cxnSpLocks noChangeShapeType="1"/>
            <a:stCxn id="17416" idx="1"/>
            <a:endCxn id="17431" idx="0"/>
          </p:cNvCxnSpPr>
          <p:nvPr/>
        </p:nvCxnSpPr>
        <p:spPr bwMode="auto">
          <a:xfrm flipH="1">
            <a:off x="1582738" y="4645025"/>
            <a:ext cx="231775" cy="833438"/>
          </a:xfrm>
          <a:prstGeom prst="line">
            <a:avLst/>
          </a:prstGeom>
          <a:noFill/>
          <a:ln w="952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cxnSp>
        <p:nvCxnSpPr>
          <p:cNvPr id="17435" name="直線コネクタ 34"/>
          <p:cNvCxnSpPr>
            <a:cxnSpLocks noChangeShapeType="1"/>
            <a:stCxn id="17416" idx="7"/>
            <a:endCxn id="19" idx="1"/>
          </p:cNvCxnSpPr>
          <p:nvPr/>
        </p:nvCxnSpPr>
        <p:spPr bwMode="auto">
          <a:xfrm>
            <a:off x="2322513" y="4645025"/>
            <a:ext cx="1123950" cy="968375"/>
          </a:xfrm>
          <a:prstGeom prst="line">
            <a:avLst/>
          </a:prstGeom>
          <a:noFill/>
          <a:ln w="952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cxnSp>
        <p:nvCxnSpPr>
          <p:cNvPr id="17436" name="直線コネクタ 37"/>
          <p:cNvCxnSpPr>
            <a:cxnSpLocks noChangeShapeType="1"/>
            <a:stCxn id="17416" idx="4"/>
          </p:cNvCxnSpPr>
          <p:nvPr/>
        </p:nvCxnSpPr>
        <p:spPr bwMode="auto">
          <a:xfrm flipV="1">
            <a:off x="2068513" y="4117975"/>
            <a:ext cx="525462" cy="280988"/>
          </a:xfrm>
          <a:prstGeom prst="line">
            <a:avLst/>
          </a:prstGeom>
          <a:noFill/>
          <a:ln w="952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pic>
        <p:nvPicPr>
          <p:cNvPr id="17437" name="Picture 208" descr="overview_safari_201002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46563" y="5432425"/>
            <a:ext cx="3429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8" name="Picture 208" descr="overview_safari_201002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68513" y="5410200"/>
            <a:ext cx="3429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9" name="Freeform 144"/>
          <p:cNvSpPr>
            <a:spLocks/>
          </p:cNvSpPr>
          <p:nvPr/>
        </p:nvSpPr>
        <p:spPr bwMode="auto">
          <a:xfrm rot="20954223" flipH="1">
            <a:off x="1563688" y="5451475"/>
            <a:ext cx="466725" cy="160338"/>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7440" name="Freeform 144"/>
          <p:cNvSpPr>
            <a:spLocks/>
          </p:cNvSpPr>
          <p:nvPr/>
        </p:nvSpPr>
        <p:spPr bwMode="auto">
          <a:xfrm rot="20954223" flipH="1">
            <a:off x="3779838" y="5529263"/>
            <a:ext cx="466725" cy="160337"/>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pic>
        <p:nvPicPr>
          <p:cNvPr id="17441" name="Picture 41" descr="200508_img_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98738" y="4870450"/>
            <a:ext cx="5762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2" name="テキスト ボックス 45"/>
          <p:cNvSpPr txBox="1">
            <a:spLocks noChangeArrowheads="1"/>
          </p:cNvSpPr>
          <p:nvPr/>
        </p:nvSpPr>
        <p:spPr bwMode="auto">
          <a:xfrm>
            <a:off x="2617788" y="5310188"/>
            <a:ext cx="5556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latin typeface="Arial Unicode MS" pitchFamily="50" charset="-128"/>
                <a:ea typeface="Arial Unicode MS" pitchFamily="50" charset="-128"/>
                <a:cs typeface="Arial Unicode MS" pitchFamily="50" charset="-128"/>
              </a:rPr>
              <a:t>movie</a:t>
            </a:r>
            <a:endParaRPr lang="ja-JP" altLang="en-US" sz="1200">
              <a:latin typeface="Arial Unicode MS" pitchFamily="50" charset="-128"/>
              <a:ea typeface="Arial Unicode MS" pitchFamily="50" charset="-128"/>
              <a:cs typeface="Arial Unicode MS" pitchFamily="50" charset="-128"/>
            </a:endParaRPr>
          </a:p>
        </p:txBody>
      </p:sp>
      <p:pic>
        <p:nvPicPr>
          <p:cNvPr id="17443" name="Picture 208" descr="overview_safari_2010022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19925" y="4519613"/>
            <a:ext cx="3429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44" name="Picture 22" descr="C:\Users\munenari\AppData\Local\Microsoft\Windows\Temporary Internet Files\Content.IE5\82ISWLNP\MC900360628[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88050" y="3835400"/>
            <a:ext cx="741363"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45" name="Picture 13" descr="MC900432637[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92825" y="5322888"/>
            <a:ext cx="5302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446" name="Group 83"/>
          <p:cNvGrpSpPr>
            <a:grpSpLocks/>
          </p:cNvGrpSpPr>
          <p:nvPr/>
        </p:nvGrpSpPr>
        <p:grpSpPr bwMode="auto">
          <a:xfrm>
            <a:off x="5484813" y="4440238"/>
            <a:ext cx="704850" cy="585787"/>
            <a:chOff x="4489" y="1865"/>
            <a:chExt cx="1269" cy="1055"/>
          </a:xfrm>
        </p:grpSpPr>
        <p:pic>
          <p:nvPicPr>
            <p:cNvPr id="17447" name="Picture 8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489" y="1865"/>
              <a:ext cx="1269" cy="1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48" name="Picture 8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654" y="2035"/>
              <a:ext cx="930"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49" name="雲 898"/>
          <p:cNvSpPr>
            <a:spLocks/>
          </p:cNvSpPr>
          <p:nvPr/>
        </p:nvSpPr>
        <p:spPr bwMode="auto">
          <a:xfrm>
            <a:off x="2079625" y="3790950"/>
            <a:ext cx="1285875" cy="465138"/>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2147483647 w 43200"/>
              <a:gd name="T9" fmla="*/ 2147483647 h 43200"/>
              <a:gd name="T10" fmla="*/ 2147483647 w 43200"/>
              <a:gd name="T11" fmla="*/ 2147483647 h 43200"/>
              <a:gd name="T12" fmla="*/ 2147483647 w 43200"/>
              <a:gd name="T13" fmla="*/ 2147483647 h 43200"/>
              <a:gd name="T14" fmla="*/ 2147483647 w 43200"/>
              <a:gd name="T15" fmla="*/ 2147483647 h 43200"/>
              <a:gd name="T16" fmla="*/ 2147483647 w 43200"/>
              <a:gd name="T17" fmla="*/ 2147483647 h 43200"/>
              <a:gd name="T18" fmla="*/ 2147483647 w 43200"/>
              <a:gd name="T19" fmla="*/ 2147483647 h 43200"/>
              <a:gd name="T20" fmla="*/ 2147483647 w 43200"/>
              <a:gd name="T21" fmla="*/ 2147483647 h 43200"/>
              <a:gd name="T22" fmla="*/ 2147483647 w 43200"/>
              <a:gd name="T23" fmla="*/ 2147483647 h 43200"/>
              <a:gd name="T24" fmla="*/ 2147483647 w 43200"/>
              <a:gd name="T25" fmla="*/ 2147483647 h 43200"/>
              <a:gd name="T26" fmla="*/ 2147483647 w 43200"/>
              <a:gd name="T27" fmla="*/ 2147483647 h 43200"/>
              <a:gd name="T28" fmla="*/ 2147483647 w 43200"/>
              <a:gd name="T29" fmla="*/ 2147483647 h 43200"/>
              <a:gd name="T30" fmla="*/ 2147483647 w 43200"/>
              <a:gd name="T31" fmla="*/ 2147483647 h 43200"/>
              <a:gd name="T32" fmla="*/ 2147483647 w 43200"/>
              <a:gd name="T33" fmla="*/ 2147483647 h 43200"/>
              <a:gd name="T34" fmla="*/ 2147483647 w 43200"/>
              <a:gd name="T35" fmla="*/ 2147483647 h 43200"/>
              <a:gd name="T36" fmla="*/ 2147483647 w 43200"/>
              <a:gd name="T37" fmla="*/ 2147483647 h 43200"/>
              <a:gd name="T38" fmla="*/ 2147483647 w 43200"/>
              <a:gd name="T39" fmla="*/ 2147483647 h 43200"/>
              <a:gd name="T40" fmla="*/ 2147483647 w 43200"/>
              <a:gd name="T41" fmla="*/ 2147483647 h 43200"/>
              <a:gd name="T42" fmla="*/ 2147483647 w 43200"/>
              <a:gd name="T43" fmla="*/ 214748364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bg1"/>
          </a:solidFill>
          <a:ln w="9525" algn="ctr">
            <a:solidFill>
              <a:schemeClr val="tx1"/>
            </a:solidFill>
            <a:miter lim="800000"/>
            <a:headEnd/>
            <a:tailEnd/>
          </a:ln>
        </p:spPr>
        <p:txBody>
          <a:bodyPr wrap="none" lIns="0" tIns="0" rIns="0" bIns="0" anchor="ctr"/>
          <a:lstStyle/>
          <a:p>
            <a:pPr algn="ctr"/>
            <a:r>
              <a:rPr lang="en-US" altLang="ja-JP" sz="1000">
                <a:latin typeface="Arial Unicode MS" pitchFamily="50" charset="-128"/>
                <a:ea typeface="Arial Unicode MS" pitchFamily="50" charset="-128"/>
                <a:cs typeface="Arial Unicode MS" pitchFamily="50" charset="-128"/>
              </a:rPr>
              <a:t>Authentication</a:t>
            </a:r>
            <a:endParaRPr lang="ja-JP" altLang="en-US" sz="1000">
              <a:latin typeface="Arial Unicode MS" pitchFamily="50" charset="-128"/>
              <a:ea typeface="Arial Unicode MS" pitchFamily="50" charset="-128"/>
              <a:cs typeface="Arial Unicode MS" pitchFamily="50" charset="-128"/>
            </a:endParaRPr>
          </a:p>
        </p:txBody>
      </p:sp>
      <p:sp>
        <p:nvSpPr>
          <p:cNvPr id="17450" name="Freeform 144"/>
          <p:cNvSpPr>
            <a:spLocks/>
          </p:cNvSpPr>
          <p:nvPr/>
        </p:nvSpPr>
        <p:spPr bwMode="auto">
          <a:xfrm rot="1215860" flipH="1">
            <a:off x="6496050" y="4138613"/>
            <a:ext cx="466725" cy="160337"/>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7451" name="Freeform 144"/>
          <p:cNvSpPr>
            <a:spLocks/>
          </p:cNvSpPr>
          <p:nvPr/>
        </p:nvSpPr>
        <p:spPr bwMode="auto">
          <a:xfrm rot="20762658" flipH="1">
            <a:off x="6389688" y="4656138"/>
            <a:ext cx="466725" cy="160337"/>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7452" name="Freeform 144"/>
          <p:cNvSpPr>
            <a:spLocks/>
          </p:cNvSpPr>
          <p:nvPr/>
        </p:nvSpPr>
        <p:spPr bwMode="auto">
          <a:xfrm rot="18821029" flipH="1">
            <a:off x="6636544" y="5131594"/>
            <a:ext cx="466725" cy="160337"/>
          </a:xfrm>
          <a:custGeom>
            <a:avLst/>
            <a:gdLst>
              <a:gd name="T0" fmla="*/ 0 w 1175"/>
              <a:gd name="T1" fmla="*/ 2147483647 h 389"/>
              <a:gd name="T2" fmla="*/ 2147483647 w 1175"/>
              <a:gd name="T3" fmla="*/ 0 h 389"/>
              <a:gd name="T4" fmla="*/ 2147483647 w 1175"/>
              <a:gd name="T5" fmla="*/ 2147483647 h 389"/>
              <a:gd name="T6" fmla="*/ 2147483647 w 1175"/>
              <a:gd name="T7" fmla="*/ 2147483647 h 389"/>
              <a:gd name="T8" fmla="*/ 2147483647 w 1175"/>
              <a:gd name="T9" fmla="*/ 2147483647 h 389"/>
              <a:gd name="T10" fmla="*/ 2147483647 w 1175"/>
              <a:gd name="T11" fmla="*/ 2147483647 h 389"/>
              <a:gd name="T12" fmla="*/ 0 w 1175"/>
              <a:gd name="T13" fmla="*/ 2147483647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389">
                <a:moveTo>
                  <a:pt x="0" y="389"/>
                </a:moveTo>
                <a:lnTo>
                  <a:pt x="721" y="0"/>
                </a:lnTo>
                <a:lnTo>
                  <a:pt x="676" y="182"/>
                </a:lnTo>
                <a:lnTo>
                  <a:pt x="1175" y="46"/>
                </a:lnTo>
                <a:lnTo>
                  <a:pt x="497" y="380"/>
                </a:lnTo>
                <a:lnTo>
                  <a:pt x="541" y="211"/>
                </a:lnTo>
                <a:lnTo>
                  <a:pt x="0" y="389"/>
                </a:lnTo>
                <a:close/>
              </a:path>
            </a:pathLst>
          </a:custGeom>
          <a:solidFill>
            <a:srgbClr val="FFFF00"/>
          </a:solidFill>
          <a:ln w="12700" cap="flat"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7453" name="テキスト ボックス 56"/>
          <p:cNvSpPr txBox="1">
            <a:spLocks noChangeArrowheads="1"/>
          </p:cNvSpPr>
          <p:nvPr/>
        </p:nvSpPr>
        <p:spPr bwMode="auto">
          <a:xfrm>
            <a:off x="5662613" y="3376613"/>
            <a:ext cx="1920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latin typeface="Arial Unicode MS" pitchFamily="50" charset="-128"/>
                <a:ea typeface="Arial Unicode MS" pitchFamily="50" charset="-128"/>
                <a:cs typeface="Arial Unicode MS" pitchFamily="50" charset="-128"/>
              </a:rPr>
              <a:t>Audio and Video equipment</a:t>
            </a:r>
          </a:p>
          <a:p>
            <a:pPr algn="ctr"/>
            <a:r>
              <a:rPr lang="en-US" altLang="ja-JP" sz="1200">
                <a:latin typeface="Arial Unicode MS" pitchFamily="50" charset="-128"/>
                <a:ea typeface="Arial Unicode MS" pitchFamily="50" charset="-128"/>
                <a:cs typeface="Arial Unicode MS" pitchFamily="50" charset="-128"/>
              </a:rPr>
              <a:t> </a:t>
            </a:r>
            <a:r>
              <a:rPr lang="ja-JP" altLang="en-US" sz="1200">
                <a:latin typeface="Arial Unicode MS" pitchFamily="50" charset="-128"/>
                <a:ea typeface="Arial Unicode MS" pitchFamily="50" charset="-128"/>
                <a:cs typeface="Arial Unicode MS" pitchFamily="50" charset="-128"/>
              </a:rPr>
              <a:t>⇔ </a:t>
            </a:r>
            <a:r>
              <a:rPr lang="en-US" altLang="ja-JP" sz="1200">
                <a:latin typeface="Arial Unicode MS" pitchFamily="50" charset="-128"/>
                <a:ea typeface="Arial Unicode MS" pitchFamily="50" charset="-128"/>
                <a:cs typeface="Arial Unicode MS" pitchFamily="50" charset="-128"/>
              </a:rPr>
              <a:t>mobile terminal</a:t>
            </a:r>
            <a:endParaRPr lang="ja-JP" altLang="en-US" sz="1200">
              <a:latin typeface="Arial Unicode MS" pitchFamily="50" charset="-128"/>
              <a:ea typeface="Arial Unicode MS" pitchFamily="50" charset="-128"/>
              <a:cs typeface="Arial Unicode MS" pitchFamily="50" charset="-128"/>
            </a:endParaRPr>
          </a:p>
        </p:txBody>
      </p:sp>
      <p:sp>
        <p:nvSpPr>
          <p:cNvPr id="17454" name="Text Box 57"/>
          <p:cNvSpPr txBox="1">
            <a:spLocks noChangeArrowheads="1"/>
          </p:cNvSpPr>
          <p:nvPr/>
        </p:nvSpPr>
        <p:spPr bwMode="auto">
          <a:xfrm>
            <a:off x="555625" y="2890838"/>
            <a:ext cx="1376363" cy="338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999999">
                      <a:alpha val="50000"/>
                    </a:srgbClr>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600" b="1" u="sng">
                <a:latin typeface="Arial Unicode MS" pitchFamily="50" charset="-128"/>
                <a:ea typeface="Arial Unicode MS" pitchFamily="50" charset="-128"/>
                <a:cs typeface="Arial Unicode MS" pitchFamily="50" charset="-128"/>
              </a:rPr>
              <a:t>Public use</a:t>
            </a:r>
            <a:endParaRPr lang="ja-JP" altLang="en-US" sz="1600" b="1" u="sng">
              <a:latin typeface="Arial Unicode MS" pitchFamily="50" charset="-128"/>
              <a:ea typeface="Arial Unicode MS" pitchFamily="50" charset="-128"/>
              <a:cs typeface="Arial Unicode MS" pitchFamily="50" charset="-128"/>
            </a:endParaRPr>
          </a:p>
        </p:txBody>
      </p:sp>
      <p:sp>
        <p:nvSpPr>
          <p:cNvPr id="17455" name="Text Box 57"/>
          <p:cNvSpPr txBox="1">
            <a:spLocks noChangeArrowheads="1"/>
          </p:cNvSpPr>
          <p:nvPr/>
        </p:nvSpPr>
        <p:spPr bwMode="auto">
          <a:xfrm>
            <a:off x="5148263" y="2889250"/>
            <a:ext cx="1377950" cy="338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999999">
                      <a:alpha val="50000"/>
                    </a:srgbClr>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600" b="1" u="sng">
                <a:latin typeface="Arial Unicode MS" pitchFamily="50" charset="-128"/>
                <a:ea typeface="Arial Unicode MS" pitchFamily="50" charset="-128"/>
                <a:cs typeface="Arial Unicode MS" pitchFamily="50" charset="-128"/>
              </a:rPr>
              <a:t>Local use</a:t>
            </a:r>
            <a:endParaRPr lang="ja-JP" altLang="en-US" sz="1600" b="1" u="sng">
              <a:latin typeface="Arial Unicode MS" pitchFamily="50" charset="-128"/>
              <a:ea typeface="Arial Unicode MS" pitchFamily="50" charset="-128"/>
              <a:cs typeface="Arial Unicode MS" pitchFamily="50" charset="-128"/>
            </a:endParaRPr>
          </a:p>
        </p:txBody>
      </p:sp>
      <p:sp>
        <p:nvSpPr>
          <p:cNvPr id="17456" name="テキスト ボックス 45"/>
          <p:cNvSpPr txBox="1">
            <a:spLocks noChangeArrowheads="1"/>
          </p:cNvSpPr>
          <p:nvPr/>
        </p:nvSpPr>
        <p:spPr bwMode="auto">
          <a:xfrm>
            <a:off x="7053263" y="4041775"/>
            <a:ext cx="987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solidFill>
                  <a:srgbClr val="FF0000"/>
                </a:solidFill>
                <a:latin typeface="Arial Unicode MS" pitchFamily="50" charset="-128"/>
                <a:ea typeface="Arial Unicode MS" pitchFamily="50" charset="-128"/>
                <a:cs typeface="Arial Unicode MS" pitchFamily="50" charset="-128"/>
              </a:rPr>
              <a:t>Throughput :</a:t>
            </a:r>
          </a:p>
          <a:p>
            <a:pPr algn="ctr"/>
            <a:r>
              <a:rPr lang="en-US" altLang="ja-JP" sz="1200">
                <a:solidFill>
                  <a:srgbClr val="FF0000"/>
                </a:solidFill>
                <a:latin typeface="Arial Unicode MS" pitchFamily="50" charset="-128"/>
                <a:ea typeface="Arial Unicode MS" pitchFamily="50" charset="-128"/>
                <a:cs typeface="Arial Unicode MS" pitchFamily="50" charset="-128"/>
              </a:rPr>
              <a:t>&gt; 2Gbps</a:t>
            </a:r>
            <a:endParaRPr lang="ja-JP" altLang="en-US" sz="1200">
              <a:solidFill>
                <a:srgbClr val="FF0000"/>
              </a:solidFill>
              <a:latin typeface="Arial Unicode MS" pitchFamily="50" charset="-128"/>
              <a:ea typeface="Arial Unicode MS" pitchFamily="50" charset="-128"/>
              <a:cs typeface="Arial Unicode MS" pitchFamily="50" charset="-128"/>
            </a:endParaRPr>
          </a:p>
        </p:txBody>
      </p:sp>
      <p:sp>
        <p:nvSpPr>
          <p:cNvPr id="17457" name="テキスト ボックス 45"/>
          <p:cNvSpPr txBox="1">
            <a:spLocks noChangeArrowheads="1"/>
          </p:cNvSpPr>
          <p:nvPr/>
        </p:nvSpPr>
        <p:spPr bwMode="auto">
          <a:xfrm>
            <a:off x="7024688" y="5392738"/>
            <a:ext cx="652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solidFill>
                  <a:srgbClr val="FF0000"/>
                </a:solidFill>
                <a:latin typeface="Arial Unicode MS" pitchFamily="50" charset="-128"/>
                <a:ea typeface="Arial Unicode MS" pitchFamily="50" charset="-128"/>
                <a:cs typeface="Arial Unicode MS" pitchFamily="50" charset="-128"/>
              </a:rPr>
              <a:t>Range :</a:t>
            </a:r>
          </a:p>
          <a:p>
            <a:pPr algn="ctr"/>
            <a:r>
              <a:rPr lang="en-US" altLang="ja-JP" sz="1200">
                <a:solidFill>
                  <a:srgbClr val="FF0000"/>
                </a:solidFill>
                <a:latin typeface="Arial Unicode MS" pitchFamily="50" charset="-128"/>
                <a:ea typeface="Arial Unicode MS" pitchFamily="50" charset="-128"/>
                <a:cs typeface="Arial Unicode MS" pitchFamily="50" charset="-128"/>
              </a:rPr>
              <a:t>&lt; 5cm</a:t>
            </a:r>
            <a:endParaRPr lang="ja-JP" altLang="en-US" sz="1200">
              <a:solidFill>
                <a:srgbClr val="FF0000"/>
              </a:solidFill>
              <a:latin typeface="Arial Unicode MS" pitchFamily="50" charset="-128"/>
              <a:ea typeface="Arial Unicode MS" pitchFamily="50" charset="-128"/>
              <a:cs typeface="Arial Unicode MS" pitchFamily="50" charset="-128"/>
            </a:endParaRPr>
          </a:p>
        </p:txBody>
      </p:sp>
      <p:sp>
        <p:nvSpPr>
          <p:cNvPr id="17458" name="テキスト ボックス 45"/>
          <p:cNvSpPr txBox="1">
            <a:spLocks noChangeArrowheads="1"/>
          </p:cNvSpPr>
          <p:nvPr/>
        </p:nvSpPr>
        <p:spPr bwMode="auto">
          <a:xfrm>
            <a:off x="3876675" y="4794250"/>
            <a:ext cx="987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solidFill>
                  <a:srgbClr val="FF0000"/>
                </a:solidFill>
                <a:latin typeface="Arial Unicode MS" pitchFamily="50" charset="-128"/>
                <a:ea typeface="Arial Unicode MS" pitchFamily="50" charset="-128"/>
                <a:cs typeface="Arial Unicode MS" pitchFamily="50" charset="-128"/>
              </a:rPr>
              <a:t>Throughput :</a:t>
            </a:r>
          </a:p>
          <a:p>
            <a:pPr algn="ctr"/>
            <a:r>
              <a:rPr lang="en-US" altLang="ja-JP" sz="1200">
                <a:solidFill>
                  <a:srgbClr val="FF0000"/>
                </a:solidFill>
                <a:latin typeface="Arial Unicode MS" pitchFamily="50" charset="-128"/>
                <a:ea typeface="Arial Unicode MS" pitchFamily="50" charset="-128"/>
                <a:cs typeface="Arial Unicode MS" pitchFamily="50" charset="-128"/>
              </a:rPr>
              <a:t>&gt; 2Gbps</a:t>
            </a:r>
            <a:endParaRPr lang="ja-JP" altLang="en-US" sz="1200">
              <a:solidFill>
                <a:srgbClr val="FF0000"/>
              </a:solidFill>
              <a:latin typeface="Arial Unicode MS" pitchFamily="50" charset="-128"/>
              <a:ea typeface="Arial Unicode MS" pitchFamily="50" charset="-128"/>
              <a:cs typeface="Arial Unicode MS" pitchFamily="50" charset="-128"/>
            </a:endParaRPr>
          </a:p>
        </p:txBody>
      </p:sp>
      <p:sp>
        <p:nvSpPr>
          <p:cNvPr id="17459" name="テキスト ボックス 45"/>
          <p:cNvSpPr txBox="1">
            <a:spLocks noChangeArrowheads="1"/>
          </p:cNvSpPr>
          <p:nvPr/>
        </p:nvSpPr>
        <p:spPr bwMode="auto">
          <a:xfrm>
            <a:off x="2014538" y="5865813"/>
            <a:ext cx="652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200">
                <a:solidFill>
                  <a:srgbClr val="FF0000"/>
                </a:solidFill>
                <a:latin typeface="Arial Unicode MS" pitchFamily="50" charset="-128"/>
                <a:ea typeface="Arial Unicode MS" pitchFamily="50" charset="-128"/>
                <a:cs typeface="Arial Unicode MS" pitchFamily="50" charset="-128"/>
              </a:rPr>
              <a:t>Range :</a:t>
            </a:r>
          </a:p>
          <a:p>
            <a:pPr algn="ctr"/>
            <a:r>
              <a:rPr lang="en-US" altLang="ja-JP" sz="1200">
                <a:solidFill>
                  <a:srgbClr val="FF0000"/>
                </a:solidFill>
                <a:latin typeface="Arial Unicode MS" pitchFamily="50" charset="-128"/>
                <a:ea typeface="Arial Unicode MS" pitchFamily="50" charset="-128"/>
                <a:cs typeface="Arial Unicode MS" pitchFamily="50" charset="-128"/>
              </a:rPr>
              <a:t>&lt; 5cm</a:t>
            </a:r>
            <a:endParaRPr lang="ja-JP" altLang="en-US" sz="1200">
              <a:solidFill>
                <a:srgbClr val="FF0000"/>
              </a:solidFill>
              <a:latin typeface="Arial Unicode MS" pitchFamily="50" charset="-128"/>
              <a:ea typeface="Arial Unicode MS" pitchFamily="50" charset="-128"/>
              <a:cs typeface="Arial Unicode MS" pitchFamily="50" charset="-128"/>
            </a:endParaRPr>
          </a:p>
        </p:txBody>
      </p:sp>
      <p:sp>
        <p:nvSpPr>
          <p:cNvPr id="52" name="灯片编号占位符 3"/>
          <p:cNvSpPr txBox="1">
            <a:spLocks/>
          </p:cNvSpPr>
          <p:nvPr/>
        </p:nvSpPr>
        <p:spPr>
          <a:xfrm>
            <a:off x="4394199" y="6475413"/>
            <a:ext cx="754063" cy="184150"/>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6</a:t>
            </a:fld>
            <a:endParaRPr lang="en-US" altLang="zh-CN" dirty="0" smtClean="0">
              <a:cs typeface="Times New Roman" pitchFamily="18" charset="0"/>
            </a:endParaRPr>
          </a:p>
        </p:txBody>
      </p:sp>
      <p:sp>
        <p:nvSpPr>
          <p:cNvPr id="54"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020254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5"/>
          <p:cNvSpPr>
            <a:spLocks noChangeAspect="1" noChangeArrowheads="1"/>
          </p:cNvSpPr>
          <p:nvPr/>
        </p:nvSpPr>
        <p:spPr bwMode="auto">
          <a:xfrm rot="-5002526">
            <a:off x="5164138" y="2109787"/>
            <a:ext cx="871537" cy="2932113"/>
          </a:xfrm>
          <a:prstGeom prst="ellipse">
            <a:avLst/>
          </a:prstGeom>
          <a:solidFill>
            <a:srgbClr val="CCECFF">
              <a:alpha val="70195"/>
            </a:srgbClr>
          </a:solidFill>
          <a:ln w="38100">
            <a:solidFill>
              <a:srgbClr val="6699FF"/>
            </a:solidFill>
            <a:round/>
            <a:headEnd/>
            <a:tailEnd/>
          </a:ln>
        </p:spPr>
        <p:txBody>
          <a:bodyPr rot="10800000" wrap="none" anchor="ctr"/>
          <a:lstStyle/>
          <a:p>
            <a:pPr algn="ctr"/>
            <a:endParaRPr lang="ja-JP" altLang="ja-JP" sz="1600">
              <a:solidFill>
                <a:schemeClr val="tx2"/>
              </a:solidFill>
              <a:ea typeface="ＭＳ ゴシック" pitchFamily="49" charset="-128"/>
              <a:cs typeface="Arial" pitchFamily="34" charset="0"/>
            </a:endParaRPr>
          </a:p>
        </p:txBody>
      </p:sp>
      <p:sp>
        <p:nvSpPr>
          <p:cNvPr id="18435" name="Rectangle 77"/>
          <p:cNvSpPr txBox="1">
            <a:spLocks noChangeArrowheads="1"/>
          </p:cNvSpPr>
          <p:nvPr/>
        </p:nvSpPr>
        <p:spPr bwMode="auto">
          <a:xfrm>
            <a:off x="0" y="661988"/>
            <a:ext cx="914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342900" indent="-342900" defTabSz="873125">
              <a:defRPr>
                <a:solidFill>
                  <a:schemeClr val="tx1"/>
                </a:solidFill>
                <a:latin typeface="Arial" pitchFamily="34" charset="0"/>
              </a:defRPr>
            </a:lvl1pPr>
            <a:lvl2pPr marL="742950" indent="-285750" defTabSz="873125">
              <a:defRPr>
                <a:solidFill>
                  <a:schemeClr val="tx1"/>
                </a:solidFill>
                <a:latin typeface="Arial" pitchFamily="34" charset="0"/>
              </a:defRPr>
            </a:lvl2pPr>
            <a:lvl3pPr defTabSz="873125">
              <a:defRPr>
                <a:solidFill>
                  <a:schemeClr val="tx1"/>
                </a:solidFill>
                <a:latin typeface="Arial" pitchFamily="34" charset="0"/>
              </a:defRPr>
            </a:lvl3pPr>
            <a:lvl4pPr marL="1600200" indent="-228600" defTabSz="873125">
              <a:defRPr>
                <a:solidFill>
                  <a:schemeClr val="tx1"/>
                </a:solidFill>
                <a:latin typeface="Arial" pitchFamily="34" charset="0"/>
              </a:defRPr>
            </a:lvl4pPr>
            <a:lvl5pPr marL="2057400" indent="-228600" defTabSz="873125">
              <a:defRPr>
                <a:solidFill>
                  <a:schemeClr val="tx1"/>
                </a:solidFill>
                <a:latin typeface="Arial" pitchFamily="34" charset="0"/>
              </a:defRPr>
            </a:lvl5pPr>
            <a:lvl6pPr marL="2514600" indent="-228600" defTabSz="873125" fontAlgn="base">
              <a:spcBef>
                <a:spcPct val="0"/>
              </a:spcBef>
              <a:spcAft>
                <a:spcPct val="0"/>
              </a:spcAft>
              <a:defRPr>
                <a:solidFill>
                  <a:schemeClr val="tx1"/>
                </a:solidFill>
                <a:latin typeface="Arial" pitchFamily="34" charset="0"/>
              </a:defRPr>
            </a:lvl6pPr>
            <a:lvl7pPr marL="2971800" indent="-228600" defTabSz="873125" fontAlgn="base">
              <a:spcBef>
                <a:spcPct val="0"/>
              </a:spcBef>
              <a:spcAft>
                <a:spcPct val="0"/>
              </a:spcAft>
              <a:defRPr>
                <a:solidFill>
                  <a:schemeClr val="tx1"/>
                </a:solidFill>
                <a:latin typeface="Arial" pitchFamily="34" charset="0"/>
              </a:defRPr>
            </a:lvl7pPr>
            <a:lvl8pPr marL="3429000" indent="-228600" defTabSz="873125" fontAlgn="base">
              <a:spcBef>
                <a:spcPct val="0"/>
              </a:spcBef>
              <a:spcAft>
                <a:spcPct val="0"/>
              </a:spcAft>
              <a:defRPr>
                <a:solidFill>
                  <a:schemeClr val="tx1"/>
                </a:solidFill>
                <a:latin typeface="Arial" pitchFamily="34" charset="0"/>
              </a:defRPr>
            </a:lvl8pPr>
            <a:lvl9pPr marL="3886200" indent="-228600" defTabSz="873125" fontAlgn="base">
              <a:spcBef>
                <a:spcPct val="0"/>
              </a:spcBef>
              <a:spcAft>
                <a:spcPct val="0"/>
              </a:spcAft>
              <a:defRPr>
                <a:solidFill>
                  <a:schemeClr val="tx1"/>
                </a:solidFill>
                <a:latin typeface="Arial" pitchFamily="34" charset="0"/>
              </a:defRPr>
            </a:lvl9pPr>
          </a:lstStyle>
          <a:p>
            <a:pPr marL="0" lvl="2" algn="ctr"/>
            <a:r>
              <a:rPr lang="en-US" altLang="ja-JP" sz="3600" dirty="0">
                <a:solidFill>
                  <a:schemeClr val="tx2"/>
                </a:solidFill>
                <a:latin typeface="Times New Roman" pitchFamily="18" charset="0"/>
                <a:ea typeface="Arial Unicode MS" pitchFamily="50" charset="-128"/>
                <a:cs typeface="Times New Roman" pitchFamily="18" charset="0"/>
              </a:rPr>
              <a:t>Standard Comparison</a:t>
            </a:r>
          </a:p>
        </p:txBody>
      </p:sp>
      <p:sp>
        <p:nvSpPr>
          <p:cNvPr id="18436" name="Line 4"/>
          <p:cNvSpPr>
            <a:spLocks noChangeAspect="1" noChangeShapeType="1"/>
          </p:cNvSpPr>
          <p:nvPr/>
        </p:nvSpPr>
        <p:spPr bwMode="auto">
          <a:xfrm flipV="1">
            <a:off x="2630488" y="5962650"/>
            <a:ext cx="4727575" cy="0"/>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37" name="Text Box 7"/>
          <p:cNvSpPr txBox="1">
            <a:spLocks noChangeAspect="1" noChangeArrowheads="1"/>
          </p:cNvSpPr>
          <p:nvPr/>
        </p:nvSpPr>
        <p:spPr bwMode="auto">
          <a:xfrm>
            <a:off x="3581400" y="6256338"/>
            <a:ext cx="2960688"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tIns="10800" rIns="54000" bIns="10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dirty="0">
                <a:solidFill>
                  <a:schemeClr val="tx2"/>
                </a:solidFill>
                <a:cs typeface="Arial" pitchFamily="34" charset="0"/>
              </a:rPr>
              <a:t>Communication Range</a:t>
            </a:r>
            <a:endParaRPr lang="ja-JP" altLang="en-US" dirty="0">
              <a:solidFill>
                <a:schemeClr val="tx2"/>
              </a:solidFill>
              <a:cs typeface="Arial" pitchFamily="34" charset="0"/>
            </a:endParaRPr>
          </a:p>
        </p:txBody>
      </p:sp>
      <p:sp>
        <p:nvSpPr>
          <p:cNvPr id="18438" name="Line 17"/>
          <p:cNvSpPr>
            <a:spLocks noChangeShapeType="1"/>
          </p:cNvSpPr>
          <p:nvPr/>
        </p:nvSpPr>
        <p:spPr bwMode="auto">
          <a:xfrm flipH="1" flipV="1">
            <a:off x="2641600" y="2500312"/>
            <a:ext cx="0" cy="3462338"/>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39" name="Text Box 23"/>
          <p:cNvSpPr txBox="1">
            <a:spLocks noChangeAspect="1" noChangeArrowheads="1"/>
          </p:cNvSpPr>
          <p:nvPr/>
        </p:nvSpPr>
        <p:spPr bwMode="auto">
          <a:xfrm rot="10800000">
            <a:off x="1679575" y="2973387"/>
            <a:ext cx="350838"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60000"/>
              </a:lnSpc>
            </a:pPr>
            <a:r>
              <a:rPr lang="en-US" altLang="ja-JP">
                <a:solidFill>
                  <a:schemeClr val="tx2"/>
                </a:solidFill>
                <a:ea typeface="Arial Unicode MS" pitchFamily="50" charset="-128"/>
                <a:cs typeface="Arial" pitchFamily="34" charset="0"/>
              </a:rPr>
              <a:t>Throughput (Bps)</a:t>
            </a:r>
            <a:endParaRPr lang="ja-JP" altLang="en-US">
              <a:solidFill>
                <a:schemeClr val="tx2"/>
              </a:solidFill>
              <a:ea typeface="Arial Unicode MS" pitchFamily="50" charset="-128"/>
              <a:cs typeface="Arial" pitchFamily="34" charset="0"/>
            </a:endParaRPr>
          </a:p>
        </p:txBody>
      </p:sp>
      <p:sp>
        <p:nvSpPr>
          <p:cNvPr id="18440" name="Text Box 8"/>
          <p:cNvSpPr txBox="1">
            <a:spLocks noChangeAspect="1" noChangeArrowheads="1"/>
          </p:cNvSpPr>
          <p:nvPr/>
        </p:nvSpPr>
        <p:spPr bwMode="auto">
          <a:xfrm>
            <a:off x="5430838" y="6000750"/>
            <a:ext cx="466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cs typeface="Arial" pitchFamily="34" charset="0"/>
              </a:rPr>
              <a:t>1m</a:t>
            </a:r>
          </a:p>
        </p:txBody>
      </p:sp>
      <p:sp>
        <p:nvSpPr>
          <p:cNvPr id="18441" name="Line 19"/>
          <p:cNvSpPr>
            <a:spLocks noChangeAspect="1" noChangeShapeType="1"/>
          </p:cNvSpPr>
          <p:nvPr/>
        </p:nvSpPr>
        <p:spPr bwMode="auto">
          <a:xfrm flipH="1">
            <a:off x="5630863" y="5957887"/>
            <a:ext cx="0" cy="71438"/>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ja-JP" altLang="en-US"/>
          </a:p>
        </p:txBody>
      </p:sp>
      <p:sp>
        <p:nvSpPr>
          <p:cNvPr id="18442" name="Text Box 6"/>
          <p:cNvSpPr txBox="1">
            <a:spLocks noChangeAspect="1" noChangeArrowheads="1"/>
          </p:cNvSpPr>
          <p:nvPr/>
        </p:nvSpPr>
        <p:spPr bwMode="auto">
          <a:xfrm>
            <a:off x="1984375" y="5046662"/>
            <a:ext cx="692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ea typeface="HGP創英角ｺﾞｼｯｸUB" pitchFamily="50" charset="-128"/>
                <a:cs typeface="Arial" pitchFamily="34" charset="0"/>
              </a:rPr>
              <a:t>100M</a:t>
            </a:r>
          </a:p>
        </p:txBody>
      </p:sp>
      <p:sp>
        <p:nvSpPr>
          <p:cNvPr id="18443" name="Line 26"/>
          <p:cNvSpPr>
            <a:spLocks noChangeShapeType="1"/>
          </p:cNvSpPr>
          <p:nvPr/>
        </p:nvSpPr>
        <p:spPr bwMode="auto">
          <a:xfrm flipH="1">
            <a:off x="2554288" y="470376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44" name="Line 26"/>
          <p:cNvSpPr>
            <a:spLocks noChangeShapeType="1"/>
          </p:cNvSpPr>
          <p:nvPr/>
        </p:nvSpPr>
        <p:spPr bwMode="auto">
          <a:xfrm flipH="1">
            <a:off x="2554288" y="417671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45" name="Text Box 6"/>
          <p:cNvSpPr txBox="1">
            <a:spLocks noChangeAspect="1" noChangeArrowheads="1"/>
          </p:cNvSpPr>
          <p:nvPr/>
        </p:nvSpPr>
        <p:spPr bwMode="auto">
          <a:xfrm>
            <a:off x="2092325" y="3992562"/>
            <a:ext cx="4556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ea typeface="HGP創英角ｺﾞｼｯｸUB" pitchFamily="50" charset="-128"/>
                <a:cs typeface="Arial" pitchFamily="34" charset="0"/>
              </a:rPr>
              <a:t>1G</a:t>
            </a:r>
          </a:p>
        </p:txBody>
      </p:sp>
      <p:sp>
        <p:nvSpPr>
          <p:cNvPr id="18446" name="Line 26"/>
          <p:cNvSpPr>
            <a:spLocks noChangeShapeType="1"/>
          </p:cNvSpPr>
          <p:nvPr/>
        </p:nvSpPr>
        <p:spPr bwMode="auto">
          <a:xfrm flipH="1">
            <a:off x="2544763" y="364966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47" name="Line 26"/>
          <p:cNvSpPr>
            <a:spLocks noChangeShapeType="1"/>
          </p:cNvSpPr>
          <p:nvPr/>
        </p:nvSpPr>
        <p:spPr bwMode="auto">
          <a:xfrm flipH="1">
            <a:off x="2554288" y="307181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48" name="Text Box 6"/>
          <p:cNvSpPr txBox="1">
            <a:spLocks noChangeAspect="1" noChangeArrowheads="1"/>
          </p:cNvSpPr>
          <p:nvPr/>
        </p:nvSpPr>
        <p:spPr bwMode="auto">
          <a:xfrm>
            <a:off x="2046288" y="2887662"/>
            <a:ext cx="568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ea typeface="HGP創英角ｺﾞｼｯｸUB" pitchFamily="50" charset="-128"/>
                <a:cs typeface="Arial" pitchFamily="34" charset="0"/>
              </a:rPr>
              <a:t>10G</a:t>
            </a:r>
          </a:p>
        </p:txBody>
      </p:sp>
      <p:sp>
        <p:nvSpPr>
          <p:cNvPr id="18449" name="Line 59"/>
          <p:cNvSpPr>
            <a:spLocks noChangeShapeType="1"/>
          </p:cNvSpPr>
          <p:nvPr/>
        </p:nvSpPr>
        <p:spPr bwMode="auto">
          <a:xfrm>
            <a:off x="2743200" y="2500312"/>
            <a:ext cx="1588" cy="3475038"/>
          </a:xfrm>
          <a:prstGeom prst="line">
            <a:avLst/>
          </a:prstGeom>
          <a:noFill/>
          <a:ln w="38100">
            <a:solidFill>
              <a:srgbClr val="0000FF"/>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50" name="Oval 40"/>
          <p:cNvSpPr>
            <a:spLocks noChangeAspect="1" noChangeArrowheads="1"/>
          </p:cNvSpPr>
          <p:nvPr/>
        </p:nvSpPr>
        <p:spPr bwMode="auto">
          <a:xfrm>
            <a:off x="2894013" y="3013075"/>
            <a:ext cx="992187" cy="968375"/>
          </a:xfrm>
          <a:prstGeom prst="ellipse">
            <a:avLst/>
          </a:prstGeom>
          <a:solidFill>
            <a:srgbClr val="99FF33">
              <a:alpha val="89803"/>
            </a:srgbClr>
          </a:solidFill>
          <a:ln w="38100">
            <a:solidFill>
              <a:srgbClr val="FFFF66"/>
            </a:solidFill>
            <a:round/>
            <a:headEnd/>
            <a:tailEnd/>
          </a:ln>
        </p:spPr>
        <p:txBody>
          <a:bodyPr wrap="none" anchor="ctr"/>
          <a:lstStyle/>
          <a:p>
            <a:pPr algn="ctr"/>
            <a:endParaRPr lang="ja-JP" altLang="ja-JP" sz="1600">
              <a:solidFill>
                <a:schemeClr val="tx2"/>
              </a:solidFill>
              <a:ea typeface="ＭＳ ゴシック" pitchFamily="49" charset="-128"/>
              <a:cs typeface="Arial" pitchFamily="34" charset="0"/>
            </a:endParaRPr>
          </a:p>
        </p:txBody>
      </p:sp>
      <p:sp>
        <p:nvSpPr>
          <p:cNvPr id="18451" name="AutoShape 239"/>
          <p:cNvSpPr>
            <a:spLocks/>
          </p:cNvSpPr>
          <p:nvPr/>
        </p:nvSpPr>
        <p:spPr bwMode="auto">
          <a:xfrm rot="-5400000">
            <a:off x="3404394" y="1756569"/>
            <a:ext cx="73025" cy="1354137"/>
          </a:xfrm>
          <a:prstGeom prst="rightBracket">
            <a:avLst>
              <a:gd name="adj" fmla="val 131521"/>
            </a:avLst>
          </a:prstGeom>
          <a:noFill/>
          <a:ln w="19050">
            <a:solidFill>
              <a:srgbClr val="0000F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17961" dir="2700000" algn="ctr" rotWithShape="0">
                    <a:srgbClr val="000099">
                      <a:alpha val="50000"/>
                    </a:srgbClr>
                  </a:outerShdw>
                </a:effectLst>
              </a14:hiddenEffects>
            </a:ext>
          </a:extLst>
        </p:spPr>
        <p:txBody>
          <a:bodyPr rot="10800000" wrap="none" anchor="ctr"/>
          <a:lstStyle/>
          <a:p>
            <a:pPr algn="ctr"/>
            <a:endParaRPr lang="ja-JP" altLang="en-US" b="1">
              <a:solidFill>
                <a:schemeClr val="tx2"/>
              </a:solidFill>
              <a:cs typeface="Arial" pitchFamily="34" charset="0"/>
            </a:endParaRPr>
          </a:p>
        </p:txBody>
      </p:sp>
      <p:sp>
        <p:nvSpPr>
          <p:cNvPr id="18452" name="Text Box 50"/>
          <p:cNvSpPr txBox="1">
            <a:spLocks noChangeAspect="1" noChangeArrowheads="1"/>
          </p:cNvSpPr>
          <p:nvPr/>
        </p:nvSpPr>
        <p:spPr bwMode="auto">
          <a:xfrm>
            <a:off x="2266950" y="2138362"/>
            <a:ext cx="23812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r>
              <a:rPr lang="en-US" altLang="ja-JP" sz="1400" b="1">
                <a:solidFill>
                  <a:schemeClr val="tx2"/>
                </a:solidFill>
                <a:cs typeface="Arial" pitchFamily="34" charset="0"/>
              </a:rPr>
              <a:t>Near field Communication</a:t>
            </a:r>
            <a:endParaRPr lang="ja-JP" altLang="en-US" sz="1400" b="1">
              <a:solidFill>
                <a:schemeClr val="tx2"/>
              </a:solidFill>
              <a:cs typeface="Arial" pitchFamily="34" charset="0"/>
            </a:endParaRPr>
          </a:p>
        </p:txBody>
      </p:sp>
      <p:sp>
        <p:nvSpPr>
          <p:cNvPr id="18453" name="Text Box 8"/>
          <p:cNvSpPr txBox="1">
            <a:spLocks noChangeAspect="1" noChangeArrowheads="1"/>
          </p:cNvSpPr>
          <p:nvPr/>
        </p:nvSpPr>
        <p:spPr bwMode="auto">
          <a:xfrm>
            <a:off x="3879850" y="6002337"/>
            <a:ext cx="6810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cs typeface="Arial" pitchFamily="34" charset="0"/>
              </a:rPr>
              <a:t>10cm</a:t>
            </a:r>
          </a:p>
        </p:txBody>
      </p:sp>
      <p:sp>
        <p:nvSpPr>
          <p:cNvPr id="18454" name="Line 19"/>
          <p:cNvSpPr>
            <a:spLocks noChangeAspect="1" noChangeShapeType="1"/>
          </p:cNvSpPr>
          <p:nvPr/>
        </p:nvSpPr>
        <p:spPr bwMode="auto">
          <a:xfrm flipH="1">
            <a:off x="4117975" y="5959475"/>
            <a:ext cx="0" cy="7143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ja-JP" altLang="en-US"/>
          </a:p>
        </p:txBody>
      </p:sp>
      <p:sp>
        <p:nvSpPr>
          <p:cNvPr id="18455" name="Line 25"/>
          <p:cNvSpPr>
            <a:spLocks noChangeShapeType="1"/>
          </p:cNvSpPr>
          <p:nvPr/>
        </p:nvSpPr>
        <p:spPr bwMode="auto">
          <a:xfrm flipH="1">
            <a:off x="2563813" y="578326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56" name="Line 26"/>
          <p:cNvSpPr>
            <a:spLocks noChangeShapeType="1"/>
          </p:cNvSpPr>
          <p:nvPr/>
        </p:nvSpPr>
        <p:spPr bwMode="auto">
          <a:xfrm flipH="1">
            <a:off x="2563813" y="5230812"/>
            <a:ext cx="92075"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57" name="Line 51"/>
          <p:cNvSpPr>
            <a:spLocks noChangeAspect="1" noChangeShapeType="1"/>
          </p:cNvSpPr>
          <p:nvPr/>
        </p:nvSpPr>
        <p:spPr bwMode="auto">
          <a:xfrm flipH="1">
            <a:off x="2744788" y="5959475"/>
            <a:ext cx="0" cy="7143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ja-JP" altLang="en-US"/>
          </a:p>
        </p:txBody>
      </p:sp>
      <p:sp>
        <p:nvSpPr>
          <p:cNvPr id="80" name="Oval 40"/>
          <p:cNvSpPr>
            <a:spLocks noChangeAspect="1" noChangeArrowheads="1"/>
          </p:cNvSpPr>
          <p:nvPr/>
        </p:nvSpPr>
        <p:spPr bwMode="auto">
          <a:xfrm>
            <a:off x="2857500" y="4378325"/>
            <a:ext cx="1008063" cy="557212"/>
          </a:xfrm>
          <a:prstGeom prst="ellipse">
            <a:avLst/>
          </a:prstGeom>
          <a:solidFill>
            <a:schemeClr val="accent3">
              <a:lumMod val="95000"/>
              <a:alpha val="89803"/>
            </a:schemeClr>
          </a:solidFill>
          <a:ln w="38100">
            <a:solidFill>
              <a:schemeClr val="accent5">
                <a:lumMod val="40000"/>
                <a:lumOff val="60000"/>
              </a:schemeClr>
            </a:solidFill>
            <a:round/>
            <a:headEnd/>
            <a:tailEnd/>
          </a:ln>
        </p:spPr>
        <p:txBody>
          <a:bodyPr wrap="none" anchor="ctr"/>
          <a:lstStyle/>
          <a:p>
            <a:pPr algn="ctr"/>
            <a:endParaRPr lang="ja-JP" altLang="ja-JP" sz="1600">
              <a:solidFill>
                <a:schemeClr val="tx2"/>
              </a:solidFill>
              <a:ea typeface="ＭＳ ゴシック" pitchFamily="49" charset="-128"/>
              <a:cs typeface="Arial" pitchFamily="34" charset="0"/>
            </a:endParaRPr>
          </a:p>
        </p:txBody>
      </p:sp>
      <p:sp>
        <p:nvSpPr>
          <p:cNvPr id="18459" name="AutoShape 229"/>
          <p:cNvSpPr>
            <a:spLocks noChangeArrowheads="1"/>
          </p:cNvSpPr>
          <p:nvPr/>
        </p:nvSpPr>
        <p:spPr bwMode="auto">
          <a:xfrm>
            <a:off x="2749550" y="3030537"/>
            <a:ext cx="1333500" cy="950913"/>
          </a:xfrm>
          <a:prstGeom prst="roundRect">
            <a:avLst>
              <a:gd name="adj" fmla="val 12157"/>
            </a:avLst>
          </a:prstGeom>
          <a:noFill/>
          <a:ln w="50800" algn="ctr">
            <a:solidFill>
              <a:srgbClr val="FF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17961" dir="2700000" algn="ctr" rotWithShape="0">
                    <a:srgbClr val="990000">
                      <a:alpha val="50000"/>
                    </a:srgbClr>
                  </a:outerShdw>
                </a:effectLst>
              </a14:hiddenEffects>
            </a:ext>
          </a:extLst>
        </p:spPr>
        <p:txBody>
          <a:bodyPr wrap="none" anchor="ctr"/>
          <a:lstStyle/>
          <a:p>
            <a:pPr algn="ctr"/>
            <a:endParaRPr lang="ja-JP" altLang="en-US" b="1">
              <a:solidFill>
                <a:schemeClr val="tx2"/>
              </a:solidFill>
              <a:cs typeface="Arial" pitchFamily="34" charset="0"/>
            </a:endParaRPr>
          </a:p>
        </p:txBody>
      </p:sp>
      <p:sp>
        <p:nvSpPr>
          <p:cNvPr id="18460" name="Rectangle 49"/>
          <p:cNvSpPr>
            <a:spLocks noChangeAspect="1" noChangeArrowheads="1"/>
          </p:cNvSpPr>
          <p:nvPr/>
        </p:nvSpPr>
        <p:spPr bwMode="auto">
          <a:xfrm>
            <a:off x="2870200" y="4392612"/>
            <a:ext cx="1054100" cy="514350"/>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lIns="18000" rIns="18000" anchor="ctr">
            <a:spAutoFit/>
          </a:bodyPr>
          <a:lstStyle/>
          <a:p>
            <a:pPr algn="ctr" defTabSz="762000">
              <a:lnSpc>
                <a:spcPct val="90000"/>
              </a:lnSpc>
            </a:pPr>
            <a:r>
              <a:rPr lang="en-US" altLang="ja-JP" sz="1400" b="1">
                <a:solidFill>
                  <a:schemeClr val="tx2"/>
                </a:solidFill>
                <a:cs typeface="Arial" pitchFamily="34" charset="0"/>
              </a:rPr>
              <a:t>Transfer Jet</a:t>
            </a:r>
          </a:p>
        </p:txBody>
      </p:sp>
      <p:sp>
        <p:nvSpPr>
          <p:cNvPr id="18461" name="Rectangle 49"/>
          <p:cNvSpPr>
            <a:spLocks noChangeAspect="1" noChangeArrowheads="1"/>
          </p:cNvSpPr>
          <p:nvPr/>
        </p:nvSpPr>
        <p:spPr bwMode="auto">
          <a:xfrm>
            <a:off x="4622800" y="3262312"/>
            <a:ext cx="1282700" cy="474663"/>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lIns="18000" rIns="18000" anchor="ctr"/>
          <a:lstStyle/>
          <a:p>
            <a:pPr algn="ctr" defTabSz="762000">
              <a:lnSpc>
                <a:spcPct val="90000"/>
              </a:lnSpc>
            </a:pPr>
            <a:r>
              <a:rPr lang="en-US" altLang="ja-JP" sz="1400" b="1">
                <a:solidFill>
                  <a:schemeClr val="tx2"/>
                </a:solidFill>
                <a:cs typeface="Arial" pitchFamily="34" charset="0"/>
              </a:rPr>
              <a:t>802.11ad</a:t>
            </a:r>
            <a:endParaRPr lang="ja-JP" altLang="en-US" sz="1400" b="1">
              <a:solidFill>
                <a:schemeClr val="tx2"/>
              </a:solidFill>
              <a:cs typeface="Arial" pitchFamily="34" charset="0"/>
            </a:endParaRPr>
          </a:p>
        </p:txBody>
      </p:sp>
      <p:sp>
        <p:nvSpPr>
          <p:cNvPr id="18462" name="AutoShape 98"/>
          <p:cNvSpPr>
            <a:spLocks noChangeArrowheads="1"/>
          </p:cNvSpPr>
          <p:nvPr/>
        </p:nvSpPr>
        <p:spPr bwMode="auto">
          <a:xfrm>
            <a:off x="3008313" y="4019550"/>
            <a:ext cx="719137" cy="350837"/>
          </a:xfrm>
          <a:prstGeom prst="upArrow">
            <a:avLst>
              <a:gd name="adj1" fmla="val 52759"/>
              <a:gd name="adj2" fmla="val 38463"/>
            </a:avLst>
          </a:prstGeom>
          <a:solidFill>
            <a:srgbClr val="FF0000"/>
          </a:solidFill>
          <a:ln w="9525" algn="ctr">
            <a:solidFill>
              <a:srgbClr val="003300"/>
            </a:solidFill>
            <a:miter lim="800000"/>
            <a:headEnd/>
            <a:tailEnd/>
          </a:ln>
          <a:effectLst>
            <a:prstShdw prst="shdw17" dist="17961" dir="2700000">
              <a:srgbClr val="001F00">
                <a:alpha val="50000"/>
              </a:srgbClr>
            </a:prstShdw>
          </a:effectLst>
        </p:spPr>
        <p:txBody>
          <a:bodyPr wrap="none" anchor="ctr"/>
          <a:lstStyle/>
          <a:p>
            <a:pPr algn="ctr"/>
            <a:endParaRPr lang="ja-JP" altLang="en-US" b="1">
              <a:solidFill>
                <a:schemeClr val="tx2"/>
              </a:solidFill>
              <a:cs typeface="Arial" pitchFamily="34" charset="0"/>
            </a:endParaRPr>
          </a:p>
        </p:txBody>
      </p:sp>
      <p:sp>
        <p:nvSpPr>
          <p:cNvPr id="18463" name="AutoShape 99"/>
          <p:cNvSpPr>
            <a:spLocks noChangeArrowheads="1"/>
          </p:cNvSpPr>
          <p:nvPr/>
        </p:nvSpPr>
        <p:spPr bwMode="auto">
          <a:xfrm rot="-5400000">
            <a:off x="3979863" y="3297237"/>
            <a:ext cx="719138" cy="401637"/>
          </a:xfrm>
          <a:prstGeom prst="upArrow">
            <a:avLst>
              <a:gd name="adj1" fmla="val 49352"/>
              <a:gd name="adj2" fmla="val 48194"/>
            </a:avLst>
          </a:prstGeom>
          <a:solidFill>
            <a:srgbClr val="FF0000"/>
          </a:solidFill>
          <a:ln w="9525" algn="ctr">
            <a:solidFill>
              <a:srgbClr val="003300"/>
            </a:solidFill>
            <a:miter lim="800000"/>
            <a:headEnd/>
            <a:tailEnd/>
          </a:ln>
          <a:effectLst>
            <a:prstShdw prst="shdw17" dist="17961" dir="2700000">
              <a:srgbClr val="001F00">
                <a:alpha val="50000"/>
              </a:srgbClr>
            </a:prstShdw>
          </a:effectLst>
        </p:spPr>
        <p:txBody>
          <a:bodyPr vert="eaVert" wrap="none" anchor="ctr"/>
          <a:lstStyle/>
          <a:p>
            <a:pPr algn="ctr"/>
            <a:endParaRPr lang="ja-JP" altLang="en-US" b="1">
              <a:solidFill>
                <a:schemeClr val="tx2"/>
              </a:solidFill>
              <a:cs typeface="Arial" pitchFamily="34" charset="0"/>
            </a:endParaRPr>
          </a:p>
        </p:txBody>
      </p:sp>
      <p:sp>
        <p:nvSpPr>
          <p:cNvPr id="18464" name="Text Box 50"/>
          <p:cNvSpPr txBox="1">
            <a:spLocks noChangeAspect="1" noChangeArrowheads="1"/>
          </p:cNvSpPr>
          <p:nvPr/>
        </p:nvSpPr>
        <p:spPr bwMode="auto">
          <a:xfrm>
            <a:off x="2743200" y="2686050"/>
            <a:ext cx="1390650" cy="296862"/>
          </a:xfrm>
          <a:prstGeom prst="rect">
            <a:avLst/>
          </a:prstGeom>
          <a:solidFill>
            <a:srgbClr val="FFFF00"/>
          </a:solidFill>
          <a:ln w="25400">
            <a:solidFill>
              <a:srgbClr val="FF0000"/>
            </a:solidFill>
            <a:miter lim="800000"/>
            <a:headEnd/>
            <a:tailEnd/>
          </a:ln>
        </p:spPr>
        <p:txBody>
          <a:bodyPr wrap="none" lIns="18000" rIns="18000" anchor="ct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r>
              <a:rPr lang="en-US" altLang="ja-JP" sz="1400" b="1">
                <a:solidFill>
                  <a:schemeClr val="tx2"/>
                </a:solidFill>
                <a:cs typeface="Arial" pitchFamily="34" charset="0"/>
              </a:rPr>
              <a:t>New standard</a:t>
            </a:r>
            <a:endParaRPr lang="ja-JP" altLang="en-US" sz="1400" b="1">
              <a:solidFill>
                <a:schemeClr val="tx2"/>
              </a:solidFill>
              <a:cs typeface="Arial" pitchFamily="34" charset="0"/>
            </a:endParaRPr>
          </a:p>
        </p:txBody>
      </p:sp>
      <p:sp>
        <p:nvSpPr>
          <p:cNvPr id="18465" name="Line 19"/>
          <p:cNvSpPr>
            <a:spLocks noChangeAspect="1" noChangeShapeType="1"/>
          </p:cNvSpPr>
          <p:nvPr/>
        </p:nvSpPr>
        <p:spPr bwMode="auto">
          <a:xfrm flipH="1">
            <a:off x="7034213" y="5962650"/>
            <a:ext cx="0" cy="7143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ja-JP" altLang="en-US"/>
          </a:p>
        </p:txBody>
      </p:sp>
      <p:sp>
        <p:nvSpPr>
          <p:cNvPr id="18466" name="Text Box 8"/>
          <p:cNvSpPr txBox="1">
            <a:spLocks noChangeAspect="1" noChangeArrowheads="1"/>
          </p:cNvSpPr>
          <p:nvPr/>
        </p:nvSpPr>
        <p:spPr bwMode="auto">
          <a:xfrm>
            <a:off x="6797675" y="5997575"/>
            <a:ext cx="5794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r>
              <a:rPr lang="en-US" altLang="ja-JP" sz="1600">
                <a:solidFill>
                  <a:schemeClr val="tx2"/>
                </a:solidFill>
                <a:cs typeface="Arial" pitchFamily="34" charset="0"/>
              </a:rPr>
              <a:t>10m</a:t>
            </a:r>
          </a:p>
        </p:txBody>
      </p:sp>
      <p:sp>
        <p:nvSpPr>
          <p:cNvPr id="18467" name="Line 59"/>
          <p:cNvSpPr>
            <a:spLocks noChangeShapeType="1"/>
          </p:cNvSpPr>
          <p:nvPr/>
        </p:nvSpPr>
        <p:spPr bwMode="auto">
          <a:xfrm>
            <a:off x="4117975" y="2482850"/>
            <a:ext cx="1588" cy="3475037"/>
          </a:xfrm>
          <a:prstGeom prst="line">
            <a:avLst/>
          </a:prstGeom>
          <a:noFill/>
          <a:ln w="38100">
            <a:solidFill>
              <a:srgbClr val="0000FF"/>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18468" name="正方形/長方形 1"/>
          <p:cNvSpPr>
            <a:spLocks noChangeArrowheads="1"/>
          </p:cNvSpPr>
          <p:nvPr/>
        </p:nvSpPr>
        <p:spPr bwMode="auto">
          <a:xfrm>
            <a:off x="2320925" y="5457825"/>
            <a:ext cx="4938713" cy="195262"/>
          </a:xfrm>
          <a:prstGeom prst="rect">
            <a:avLst/>
          </a:prstGeom>
          <a:solidFill>
            <a:schemeClr val="bg1"/>
          </a:solidFill>
          <a:ln w="9525" algn="ctr">
            <a:solidFill>
              <a:schemeClr val="bg1"/>
            </a:solidFill>
            <a:round/>
            <a:headEnd/>
            <a:tailEnd/>
          </a:ln>
        </p:spPr>
        <p:txBody>
          <a:bodyPr wrap="none" anchor="ctr"/>
          <a:lstStyle/>
          <a:p>
            <a:pPr algn="ctr"/>
            <a:endParaRPr lang="ja-JP" altLang="en-US" b="1">
              <a:solidFill>
                <a:schemeClr val="tx2"/>
              </a:solidFill>
              <a:cs typeface="Arial" pitchFamily="34" charset="0"/>
            </a:endParaRPr>
          </a:p>
        </p:txBody>
      </p:sp>
      <p:grpSp>
        <p:nvGrpSpPr>
          <p:cNvPr id="18469" name="グループ化 4095"/>
          <p:cNvGrpSpPr>
            <a:grpSpLocks/>
          </p:cNvGrpSpPr>
          <p:nvPr/>
        </p:nvGrpSpPr>
        <p:grpSpPr bwMode="auto">
          <a:xfrm>
            <a:off x="2463800" y="5349875"/>
            <a:ext cx="393700" cy="407987"/>
            <a:chOff x="7057867" y="1160748"/>
            <a:chExt cx="394513" cy="407392"/>
          </a:xfrm>
        </p:grpSpPr>
        <p:sp>
          <p:nvSpPr>
            <p:cNvPr id="18470" name="テキスト ボックス 2"/>
            <p:cNvSpPr txBox="1">
              <a:spLocks noChangeArrowheads="1"/>
            </p:cNvSpPr>
            <p:nvPr/>
          </p:nvSpPr>
          <p:spPr bwMode="auto">
            <a:xfrm>
              <a:off x="7062639" y="1160748"/>
              <a:ext cx="389741" cy="336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ja-JP" altLang="en-US" sz="1600" b="1">
                  <a:solidFill>
                    <a:schemeClr val="tx2"/>
                  </a:solidFill>
                  <a:cs typeface="Arial" pitchFamily="34" charset="0"/>
                </a:rPr>
                <a:t>～</a:t>
              </a:r>
            </a:p>
          </p:txBody>
        </p:sp>
        <p:sp>
          <p:nvSpPr>
            <p:cNvPr id="18471" name="テキスト ボックス 97"/>
            <p:cNvSpPr txBox="1">
              <a:spLocks noChangeArrowheads="1"/>
            </p:cNvSpPr>
            <p:nvPr/>
          </p:nvSpPr>
          <p:spPr bwMode="auto">
            <a:xfrm>
              <a:off x="7057867" y="1232081"/>
              <a:ext cx="389741" cy="336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ja-JP" altLang="en-US" sz="1600" b="1">
                  <a:solidFill>
                    <a:schemeClr val="tx2"/>
                  </a:solidFill>
                  <a:cs typeface="Arial" pitchFamily="34" charset="0"/>
                </a:rPr>
                <a:t>～</a:t>
              </a:r>
            </a:p>
          </p:txBody>
        </p:sp>
      </p:grpSp>
      <p:grpSp>
        <p:nvGrpSpPr>
          <p:cNvPr id="18472" name="グループ化 99"/>
          <p:cNvGrpSpPr>
            <a:grpSpLocks/>
          </p:cNvGrpSpPr>
          <p:nvPr/>
        </p:nvGrpSpPr>
        <p:grpSpPr bwMode="auto">
          <a:xfrm>
            <a:off x="3940175" y="5349875"/>
            <a:ext cx="393700" cy="407987"/>
            <a:chOff x="7057867" y="1160748"/>
            <a:chExt cx="394513" cy="407392"/>
          </a:xfrm>
        </p:grpSpPr>
        <p:sp>
          <p:nvSpPr>
            <p:cNvPr id="18473" name="テキスト ボックス 100"/>
            <p:cNvSpPr txBox="1">
              <a:spLocks noChangeArrowheads="1"/>
            </p:cNvSpPr>
            <p:nvPr/>
          </p:nvSpPr>
          <p:spPr bwMode="auto">
            <a:xfrm>
              <a:off x="7062639" y="1160748"/>
              <a:ext cx="389741" cy="336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ja-JP" altLang="en-US" sz="1600" b="1">
                  <a:solidFill>
                    <a:schemeClr val="tx2"/>
                  </a:solidFill>
                  <a:cs typeface="Arial" pitchFamily="34" charset="0"/>
                </a:rPr>
                <a:t>～</a:t>
              </a:r>
            </a:p>
          </p:txBody>
        </p:sp>
        <p:sp>
          <p:nvSpPr>
            <p:cNvPr id="18474" name="テキスト ボックス 101"/>
            <p:cNvSpPr txBox="1">
              <a:spLocks noChangeArrowheads="1"/>
            </p:cNvSpPr>
            <p:nvPr/>
          </p:nvSpPr>
          <p:spPr bwMode="auto">
            <a:xfrm>
              <a:off x="7057867" y="1232081"/>
              <a:ext cx="389741" cy="336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ja-JP" altLang="en-US" sz="1600" b="1">
                  <a:solidFill>
                    <a:schemeClr val="tx2"/>
                  </a:solidFill>
                  <a:cs typeface="Arial" pitchFamily="34" charset="0"/>
                </a:rPr>
                <a:t>～</a:t>
              </a:r>
            </a:p>
          </p:txBody>
        </p:sp>
      </p:grpSp>
      <p:sp>
        <p:nvSpPr>
          <p:cNvPr id="18475" name="Rectangle 49"/>
          <p:cNvSpPr>
            <a:spLocks noChangeAspect="1" noChangeArrowheads="1"/>
          </p:cNvSpPr>
          <p:nvPr/>
        </p:nvSpPr>
        <p:spPr bwMode="auto">
          <a:xfrm>
            <a:off x="2898775" y="3314700"/>
            <a:ext cx="995363" cy="322262"/>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lIns="18000" rIns="18000" anchor="ctr">
            <a:spAutoFit/>
          </a:bodyPr>
          <a:lstStyle/>
          <a:p>
            <a:pPr algn="ctr" defTabSz="762000">
              <a:lnSpc>
                <a:spcPct val="90000"/>
              </a:lnSpc>
            </a:pPr>
            <a:r>
              <a:rPr lang="en-US" altLang="ja-JP" sz="1400" b="1">
                <a:solidFill>
                  <a:schemeClr val="tx2"/>
                </a:solidFill>
                <a:cs typeface="Arial" pitchFamily="34" charset="0"/>
              </a:rPr>
              <a:t>Target</a:t>
            </a:r>
          </a:p>
        </p:txBody>
      </p:sp>
      <p:sp>
        <p:nvSpPr>
          <p:cNvPr id="18476" name="コンテンツ プレースホルダー 6"/>
          <p:cNvSpPr txBox="1">
            <a:spLocks/>
          </p:cNvSpPr>
          <p:nvPr/>
        </p:nvSpPr>
        <p:spPr bwMode="auto">
          <a:xfrm>
            <a:off x="220663" y="1371600"/>
            <a:ext cx="87122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27025" indent="-327025" defTabSz="873125">
              <a:defRPr>
                <a:solidFill>
                  <a:schemeClr val="tx1"/>
                </a:solidFill>
                <a:latin typeface="Arial" pitchFamily="34" charset="0"/>
              </a:defRPr>
            </a:lvl1pPr>
            <a:lvl2pPr marL="709613" indent="-273050" defTabSz="873125">
              <a:defRPr>
                <a:solidFill>
                  <a:schemeClr val="tx1"/>
                </a:solidFill>
                <a:latin typeface="Arial" pitchFamily="34" charset="0"/>
              </a:defRPr>
            </a:lvl2pPr>
            <a:lvl3pPr marL="1143000" indent="-228600" defTabSz="873125">
              <a:defRPr>
                <a:solidFill>
                  <a:schemeClr val="tx1"/>
                </a:solidFill>
                <a:latin typeface="Arial" pitchFamily="34" charset="0"/>
              </a:defRPr>
            </a:lvl3pPr>
            <a:lvl4pPr marL="1600200" indent="-228600" defTabSz="873125">
              <a:defRPr>
                <a:solidFill>
                  <a:schemeClr val="tx1"/>
                </a:solidFill>
                <a:latin typeface="Arial" pitchFamily="34" charset="0"/>
              </a:defRPr>
            </a:lvl4pPr>
            <a:lvl5pPr marL="2057400" indent="-228600" defTabSz="873125">
              <a:defRPr>
                <a:solidFill>
                  <a:schemeClr val="tx1"/>
                </a:solidFill>
                <a:latin typeface="Arial" pitchFamily="34" charset="0"/>
              </a:defRPr>
            </a:lvl5pPr>
            <a:lvl6pPr marL="2514600" indent="-228600" defTabSz="873125" fontAlgn="base">
              <a:spcBef>
                <a:spcPct val="0"/>
              </a:spcBef>
              <a:spcAft>
                <a:spcPct val="0"/>
              </a:spcAft>
              <a:defRPr>
                <a:solidFill>
                  <a:schemeClr val="tx1"/>
                </a:solidFill>
                <a:latin typeface="Arial" pitchFamily="34" charset="0"/>
              </a:defRPr>
            </a:lvl6pPr>
            <a:lvl7pPr marL="2971800" indent="-228600" defTabSz="873125" fontAlgn="base">
              <a:spcBef>
                <a:spcPct val="0"/>
              </a:spcBef>
              <a:spcAft>
                <a:spcPct val="0"/>
              </a:spcAft>
              <a:defRPr>
                <a:solidFill>
                  <a:schemeClr val="tx1"/>
                </a:solidFill>
                <a:latin typeface="Arial" pitchFamily="34" charset="0"/>
              </a:defRPr>
            </a:lvl7pPr>
            <a:lvl8pPr marL="3429000" indent="-228600" defTabSz="873125" fontAlgn="base">
              <a:spcBef>
                <a:spcPct val="0"/>
              </a:spcBef>
              <a:spcAft>
                <a:spcPct val="0"/>
              </a:spcAft>
              <a:defRPr>
                <a:solidFill>
                  <a:schemeClr val="tx1"/>
                </a:solidFill>
                <a:latin typeface="Arial" pitchFamily="34" charset="0"/>
              </a:defRPr>
            </a:lvl8pPr>
            <a:lvl9pPr marL="3886200" indent="-228600" defTabSz="873125" fontAlgn="base">
              <a:spcBef>
                <a:spcPct val="0"/>
              </a:spcBef>
              <a:spcAft>
                <a:spcPct val="0"/>
              </a:spcAft>
              <a:defRPr>
                <a:solidFill>
                  <a:schemeClr val="tx1"/>
                </a:solidFill>
                <a:latin typeface="Arial" pitchFamily="34" charset="0"/>
              </a:defRPr>
            </a:lvl9pPr>
          </a:lstStyle>
          <a:p>
            <a:pPr eaLnBrk="0" hangingPunct="0">
              <a:lnSpc>
                <a:spcPct val="75000"/>
              </a:lnSpc>
              <a:spcBef>
                <a:spcPct val="20000"/>
              </a:spcBef>
              <a:buFontTx/>
              <a:buChar char="•"/>
            </a:pPr>
            <a:r>
              <a:rPr lang="en-US" altLang="ja-JP" sz="2800" dirty="0">
                <a:solidFill>
                  <a:schemeClr val="tx2"/>
                </a:solidFill>
                <a:latin typeface="Times New Roman" pitchFamily="18" charset="0"/>
                <a:ea typeface="Arial Unicode MS" pitchFamily="50" charset="-128"/>
                <a:cs typeface="Times New Roman" pitchFamily="18" charset="0"/>
              </a:rPr>
              <a:t>Our target system concept is similar to </a:t>
            </a:r>
            <a:r>
              <a:rPr lang="en-US" altLang="ja-JP" sz="2800" dirty="0" err="1">
                <a:solidFill>
                  <a:schemeClr val="tx2"/>
                </a:solidFill>
                <a:latin typeface="Times New Roman" pitchFamily="18" charset="0"/>
                <a:ea typeface="Arial Unicode MS" pitchFamily="50" charset="-128"/>
                <a:cs typeface="Times New Roman" pitchFamily="18" charset="0"/>
              </a:rPr>
              <a:t>TransferJet</a:t>
            </a:r>
            <a:r>
              <a:rPr lang="en-US" altLang="ja-JP" sz="2800" dirty="0">
                <a:solidFill>
                  <a:schemeClr val="tx2"/>
                </a:solidFill>
                <a:latin typeface="Times New Roman" pitchFamily="18" charset="0"/>
                <a:ea typeface="Arial Unicode MS" pitchFamily="50" charset="-128"/>
                <a:cs typeface="Times New Roman" pitchFamily="18" charset="0"/>
              </a:rPr>
              <a:t>.</a:t>
            </a:r>
          </a:p>
          <a:p>
            <a:pPr lvl="1" eaLnBrk="0" hangingPunct="0">
              <a:lnSpc>
                <a:spcPct val="75000"/>
              </a:lnSpc>
              <a:spcBef>
                <a:spcPct val="20000"/>
              </a:spcBef>
              <a:buFontTx/>
              <a:buChar char="•"/>
            </a:pPr>
            <a:r>
              <a:rPr lang="en-US" altLang="ja-JP" sz="2400" dirty="0">
                <a:solidFill>
                  <a:schemeClr val="tx2"/>
                </a:solidFill>
                <a:latin typeface="Times New Roman" pitchFamily="18" charset="0"/>
                <a:ea typeface="Arial Unicode MS" pitchFamily="50" charset="-128"/>
                <a:cs typeface="Times New Roman" pitchFamily="18" charset="0"/>
              </a:rPr>
              <a:t>But data rate is less than 1 </a:t>
            </a:r>
            <a:r>
              <a:rPr lang="en-US" altLang="ja-JP" sz="2400" dirty="0" err="1">
                <a:solidFill>
                  <a:schemeClr val="tx2"/>
                </a:solidFill>
                <a:latin typeface="Times New Roman" pitchFamily="18" charset="0"/>
                <a:ea typeface="Arial Unicode MS" pitchFamily="50" charset="-128"/>
                <a:cs typeface="Times New Roman" pitchFamily="18" charset="0"/>
              </a:rPr>
              <a:t>Gbps</a:t>
            </a:r>
            <a:r>
              <a:rPr lang="en-US" altLang="ja-JP" sz="2400" dirty="0">
                <a:solidFill>
                  <a:schemeClr val="tx2"/>
                </a:solidFill>
                <a:latin typeface="Times New Roman" pitchFamily="18" charset="0"/>
                <a:ea typeface="Arial Unicode MS" pitchFamily="50" charset="-128"/>
                <a:cs typeface="Times New Roman" pitchFamily="18" charset="0"/>
              </a:rPr>
              <a:t>.</a:t>
            </a:r>
          </a:p>
        </p:txBody>
      </p:sp>
      <p:sp>
        <p:nvSpPr>
          <p:cNvPr id="2" name="四角形吹き出し 4100"/>
          <p:cNvSpPr/>
          <p:nvPr/>
        </p:nvSpPr>
        <p:spPr bwMode="auto">
          <a:xfrm>
            <a:off x="4724400" y="4157662"/>
            <a:ext cx="1971675" cy="1773238"/>
          </a:xfrm>
          <a:prstGeom prst="wedgeRectCallout">
            <a:avLst>
              <a:gd name="adj1" fmla="val -89999"/>
              <a:gd name="adj2" fmla="val -21197"/>
            </a:avLst>
          </a:prstGeom>
          <a:solidFill>
            <a:schemeClr val="accent5">
              <a:lumMod val="20000"/>
              <a:lumOff val="80000"/>
            </a:schemeClr>
          </a:solidFill>
          <a:ln w="9525" cap="flat" cmpd="sng" algn="ctr">
            <a:solidFill>
              <a:schemeClr val="accent1"/>
            </a:solidFill>
            <a:prstDash val="solid"/>
            <a:round/>
            <a:headEnd type="none" w="med" len="med"/>
            <a:tailEnd type="none" w="med" len="med"/>
          </a:ln>
          <a:effectLst/>
          <a:extLst/>
        </p:spPr>
        <p:txBody>
          <a:bodyPr wrap="none" anchor="ctr"/>
          <a:lstStyle/>
          <a:p>
            <a:r>
              <a:rPr lang="en-US" altLang="ja-JP" sz="1200" b="1" u="sng">
                <a:solidFill>
                  <a:schemeClr val="tx2"/>
                </a:solidFill>
              </a:rPr>
              <a:t>TrasferJet Consortium</a:t>
            </a:r>
          </a:p>
          <a:p>
            <a:r>
              <a:rPr lang="en-US" altLang="ja-JP" sz="1200">
                <a:solidFill>
                  <a:schemeClr val="tx2"/>
                </a:solidFill>
              </a:rPr>
              <a:t>Promoters (9 Companies)</a:t>
            </a:r>
          </a:p>
          <a:p>
            <a:r>
              <a:rPr lang="en-US" altLang="ja-JP" sz="1200">
                <a:solidFill>
                  <a:schemeClr val="tx2"/>
                </a:solidFill>
              </a:rPr>
              <a:t>  Sony Corporation</a:t>
            </a:r>
          </a:p>
          <a:p>
            <a:r>
              <a:rPr lang="en-US" altLang="ja-JP" sz="1200">
                <a:solidFill>
                  <a:schemeClr val="tx2"/>
                </a:solidFill>
              </a:rPr>
              <a:t>  Toshiba Corporation</a:t>
            </a:r>
          </a:p>
          <a:p>
            <a:r>
              <a:rPr lang="en-US" altLang="ja-JP" sz="1200">
                <a:solidFill>
                  <a:schemeClr val="tx2"/>
                </a:solidFill>
              </a:rPr>
              <a:t>  etc.</a:t>
            </a:r>
          </a:p>
          <a:p>
            <a:r>
              <a:rPr lang="en-US" altLang="ja-JP" sz="1200">
                <a:solidFill>
                  <a:schemeClr val="tx2"/>
                </a:solidFill>
              </a:rPr>
              <a:t>Adopters(36 Companies)</a:t>
            </a:r>
          </a:p>
          <a:p>
            <a:r>
              <a:rPr lang="en-US" altLang="ja-JP" sz="1200">
                <a:solidFill>
                  <a:schemeClr val="tx2"/>
                </a:solidFill>
              </a:rPr>
              <a:t>  NTT Docomo, INC.</a:t>
            </a:r>
          </a:p>
          <a:p>
            <a:r>
              <a:rPr lang="en-US" altLang="ja-JP" sz="1200">
                <a:solidFill>
                  <a:schemeClr val="tx2"/>
                </a:solidFill>
              </a:rPr>
              <a:t>  KDDI Corporation</a:t>
            </a:r>
          </a:p>
          <a:p>
            <a:r>
              <a:rPr lang="en-US" altLang="ja-JP" sz="1200">
                <a:solidFill>
                  <a:schemeClr val="tx2"/>
                </a:solidFill>
              </a:rPr>
              <a:t>  etc.</a:t>
            </a:r>
          </a:p>
        </p:txBody>
      </p:sp>
      <p:sp>
        <p:nvSpPr>
          <p:cNvPr id="18479" name="Rectangle 47"/>
          <p:cNvSpPr>
            <a:spLocks noChangeArrowheads="1"/>
          </p:cNvSpPr>
          <p:nvPr/>
        </p:nvSpPr>
        <p:spPr bwMode="auto">
          <a:xfrm>
            <a:off x="2771775" y="5726112"/>
            <a:ext cx="1295400" cy="215900"/>
          </a:xfrm>
          <a:prstGeom prst="rect">
            <a:avLst/>
          </a:prstGeom>
          <a:noFill/>
          <a:ln w="9525" algn="ctr">
            <a:solidFill>
              <a:schemeClr val="tx1"/>
            </a:solidFill>
            <a:miter lim="800000"/>
            <a:headEnd/>
            <a:tailEnd/>
          </a:ln>
          <a:effectLst>
            <a:prstShdw prst="shdw17" dist="17961" dir="2700000">
              <a:schemeClr val="tx1">
                <a:gamma/>
                <a:shade val="60000"/>
                <a:invGamma/>
                <a:alpha val="50000"/>
              </a:schemeClr>
            </a:prstShdw>
          </a:effectLst>
          <a:extLst>
            <a:ext uri="{909E8E84-426E-40DD-AFC4-6F175D3DCCD1}">
              <a14:hiddenFill xmlns:a14="http://schemas.microsoft.com/office/drawing/2010/main" xmlns="">
                <a:solidFill>
                  <a:srgbClr val="FFFFFF"/>
                </a:solidFill>
              </a14:hiddenFill>
            </a:ext>
          </a:extLst>
        </p:spPr>
        <p:txBody>
          <a:bodyPr wrap="none" anchor="ctr"/>
          <a:lstStyle/>
          <a:p>
            <a:pPr algn="ctr"/>
            <a:r>
              <a:rPr lang="en-US" altLang="ja-JP" sz="1200" b="1">
                <a:solidFill>
                  <a:schemeClr val="tx2"/>
                </a:solidFill>
              </a:rPr>
              <a:t>ISO15693</a:t>
            </a:r>
          </a:p>
        </p:txBody>
      </p:sp>
      <p:sp>
        <p:nvSpPr>
          <p:cNvPr id="18480" name="Rectangle 48"/>
          <p:cNvSpPr>
            <a:spLocks noChangeArrowheads="1"/>
          </p:cNvSpPr>
          <p:nvPr/>
        </p:nvSpPr>
        <p:spPr bwMode="auto">
          <a:xfrm>
            <a:off x="2771775" y="5510212"/>
            <a:ext cx="1295400" cy="215900"/>
          </a:xfrm>
          <a:prstGeom prst="rect">
            <a:avLst/>
          </a:prstGeom>
          <a:noFill/>
          <a:ln w="9525" algn="ctr">
            <a:solidFill>
              <a:schemeClr val="tx1"/>
            </a:solidFill>
            <a:miter lim="800000"/>
            <a:headEnd/>
            <a:tailEnd/>
          </a:ln>
          <a:effectLst>
            <a:prstShdw prst="shdw17" dist="17961" dir="2700000">
              <a:schemeClr val="tx1">
                <a:gamma/>
                <a:shade val="60000"/>
                <a:invGamma/>
                <a:alpha val="50000"/>
              </a:schemeClr>
            </a:prstShdw>
          </a:effectLst>
          <a:extLst>
            <a:ext uri="{909E8E84-426E-40DD-AFC4-6F175D3DCCD1}">
              <a14:hiddenFill xmlns:a14="http://schemas.microsoft.com/office/drawing/2010/main" xmlns="">
                <a:solidFill>
                  <a:srgbClr val="FFFFFF"/>
                </a:solidFill>
              </a14:hiddenFill>
            </a:ext>
          </a:extLst>
        </p:spPr>
        <p:txBody>
          <a:bodyPr wrap="none" anchor="ctr"/>
          <a:lstStyle/>
          <a:p>
            <a:pPr algn="ctr"/>
            <a:r>
              <a:rPr lang="en-US" altLang="ja-JP" sz="1200" b="1">
                <a:solidFill>
                  <a:schemeClr val="tx2"/>
                </a:solidFill>
              </a:rPr>
              <a:t>ISO14443</a:t>
            </a:r>
          </a:p>
        </p:txBody>
      </p:sp>
      <p:sp>
        <p:nvSpPr>
          <p:cNvPr id="49" name="灯片编号占位符 3"/>
          <p:cNvSpPr txBox="1">
            <a:spLocks/>
          </p:cNvSpPr>
          <p:nvPr/>
        </p:nvSpPr>
        <p:spPr>
          <a:xfrm>
            <a:off x="4394199" y="6475413"/>
            <a:ext cx="664369" cy="184150"/>
          </a:xfrm>
          <a:prstGeom prst="rect">
            <a:avLst/>
          </a:prstGeom>
          <a:noFill/>
        </p:spPr>
        <p:txBody>
          <a:bodyPr/>
          <a:ls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a:lstStyle>
          <a:p>
            <a:r>
              <a:rPr lang="en-US" altLang="zh-CN" smtClean="0">
                <a:cs typeface="Times New Roman" pitchFamily="18" charset="0"/>
              </a:rPr>
              <a:t>Slide </a:t>
            </a:r>
            <a:fld id="{449D2B2F-DC1F-4F85-93B2-8B9685969AFB}" type="slidenum">
              <a:rPr lang="en-US" altLang="zh-CN" smtClean="0">
                <a:cs typeface="Times New Roman" pitchFamily="18" charset="0"/>
              </a:rPr>
              <a:pPr/>
              <a:t>7</a:t>
            </a:fld>
            <a:endParaRPr lang="en-US" altLang="zh-CN" dirty="0" smtClean="0">
              <a:cs typeface="Times New Roman" pitchFamily="18" charset="0"/>
            </a:endParaRPr>
          </a:p>
        </p:txBody>
      </p:sp>
      <p:sp>
        <p:nvSpPr>
          <p:cNvPr id="51"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342472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7"/>
          <p:cNvSpPr>
            <a:spLocks noGrp="1" noChangeArrowheads="1"/>
          </p:cNvSpPr>
          <p:nvPr>
            <p:ph type="title"/>
          </p:nvPr>
        </p:nvSpPr>
        <p:spPr/>
        <p:txBody>
          <a:bodyPr>
            <a:spAutoFit/>
          </a:bodyPr>
          <a:lstStyle/>
          <a:p>
            <a:r>
              <a:rPr lang="en-US" altLang="ja-JP" sz="3800" dirty="0" smtClean="0">
                <a:solidFill>
                  <a:schemeClr val="tx2"/>
                </a:solidFill>
                <a:latin typeface="Times New Roman" pitchFamily="18" charset="0"/>
                <a:ea typeface="Arial Unicode MS" pitchFamily="50" charset="-128"/>
                <a:cs typeface="Times New Roman" pitchFamily="18" charset="0"/>
              </a:rPr>
              <a:t>Standard Specifications</a:t>
            </a:r>
            <a:endParaRPr lang="ja-JP" altLang="en-US" sz="3800" dirty="0" smtClean="0">
              <a:solidFill>
                <a:schemeClr val="tx2"/>
              </a:solidFill>
              <a:latin typeface="Times New Roman" pitchFamily="18" charset="0"/>
              <a:ea typeface="Arial Unicode MS" pitchFamily="50" charset="-128"/>
              <a:cs typeface="Times New Roman" pitchFamily="18" charset="0"/>
            </a:endParaRPr>
          </a:p>
        </p:txBody>
      </p:sp>
      <p:graphicFrame>
        <p:nvGraphicFramePr>
          <p:cNvPr id="19509" name="Group 53"/>
          <p:cNvGraphicFramePr>
            <a:graphicFrameLocks noGrp="1"/>
          </p:cNvGraphicFramePr>
          <p:nvPr>
            <p:extLst>
              <p:ext uri="{D42A27DB-BD31-4B8C-83A1-F6EECF244321}">
                <p14:modId xmlns:p14="http://schemas.microsoft.com/office/powerpoint/2010/main" xmlns="" val="3426827094"/>
              </p:ext>
            </p:extLst>
          </p:nvPr>
        </p:nvGraphicFramePr>
        <p:xfrm>
          <a:off x="152400" y="1676400"/>
          <a:ext cx="8839202" cy="4267506"/>
        </p:xfrm>
        <a:graphic>
          <a:graphicData uri="http://schemas.openxmlformats.org/drawingml/2006/table">
            <a:tbl>
              <a:tblPr/>
              <a:tblGrid>
                <a:gridCol w="978935"/>
                <a:gridCol w="829340"/>
                <a:gridCol w="934925"/>
                <a:gridCol w="1828800"/>
                <a:gridCol w="1247887"/>
                <a:gridCol w="685357"/>
                <a:gridCol w="1340478"/>
                <a:gridCol w="993480"/>
              </a:tblGrid>
              <a:tr h="457200">
                <a:tc>
                  <a:txBody>
                    <a:bodyPr/>
                    <a:lstStyle/>
                    <a:p>
                      <a:pPr marL="0" marR="0" lvl="0" indent="0" algn="l" defTabSz="873125" rtl="0" eaLnBrk="1" fontAlgn="base" latinLnBrk="0"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Frequency band</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Modulation</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Range</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Beamforming</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IP</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Topology</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DRM</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84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TransferJet</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4.5 GHz</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UWB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560Mbps (max)</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&lt; 5cm</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Not Required</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Not support</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P to P</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 CPRM etc.)</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IEEE 802.11ad</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60 GHz</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1.115Gbps</a:t>
                      </a:r>
                      <a:r>
                        <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a:t>
                      </a: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SC, BPSK</a:t>
                      </a:r>
                      <a:r>
                        <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Option: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6.756Gbps</a:t>
                      </a:r>
                      <a:r>
                        <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a:t>
                      </a: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OFDM, 64QAM</a:t>
                      </a:r>
                      <a:r>
                        <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In room gaming,…5m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Rapid sync-n-go file transfer…8m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Projection to TV or projection in conf. room…8m</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Mandatory</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Support</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AP-based BSS (Basic Service Set)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PBSS (Personal BSS)…P to P</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Support over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(DTCP-IP)</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Target</a:t>
                      </a:r>
                      <a:endParaRPr kumimoji="0" lang="ja-JP" altLang="en-US" sz="1200" b="1"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60 GHz</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&gt;2Gbps</a:t>
                      </a:r>
                      <a:endPar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OFDM</a:t>
                      </a:r>
                      <a:r>
                        <a:rPr kumimoji="0" lang="ja-JP" altLang="en-US"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 </a:t>
                      </a: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or SC+FDE</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&lt; 5cm</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Not Required</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Support</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2"/>
                          </a:solidFill>
                          <a:effectLst/>
                          <a:latin typeface="Times New Roman" pitchFamily="18" charset="0"/>
                          <a:ea typeface="Arial Unicode MS" pitchFamily="50" charset="-128"/>
                          <a:cs typeface="Times New Roman" pitchFamily="18" charset="0"/>
                        </a:rPr>
                        <a:t>P to P</a:t>
                      </a:r>
                    </a:p>
                  </a:txBody>
                  <a:tcPr marL="91423" marR="91423"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73125"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rPr>
                        <a:t>Support</a:t>
                      </a:r>
                      <a:endParaRPr kumimoji="0" lang="ja-JP" altLang="en-US" sz="1200" b="0" i="0" u="none" strike="noStrike" cap="none" normalizeH="0" baseline="0" dirty="0" smtClean="0">
                        <a:ln>
                          <a:noFill/>
                        </a:ln>
                        <a:solidFill>
                          <a:schemeClr val="tx2"/>
                        </a:solidFill>
                        <a:effectLst/>
                        <a:latin typeface="Times New Roman" pitchFamily="18" charset="0"/>
                        <a:ea typeface="Arial Unicode MS" pitchFamily="50" charset="-128"/>
                        <a:cs typeface="Times New Roman" pitchFamily="18" charset="0"/>
                      </a:endParaRPr>
                    </a:p>
                  </a:txBody>
                  <a:tcPr marL="91423" marR="91423"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灯片编号占位符 3"/>
          <p:cNvSpPr>
            <a:spLocks noGrp="1"/>
          </p:cNvSpPr>
          <p:nvPr>
            <p:ph type="sldNum" sz="quarter" idx="12"/>
          </p:nvPr>
        </p:nvSpPr>
        <p:spPr>
          <a:xfrm>
            <a:off x="4394200" y="6475413"/>
            <a:ext cx="558800" cy="184150"/>
          </a:xfrm>
          <a:noFill/>
        </p:spPr>
        <p:txBody>
          <a:bodyPr/>
          <a:lstStyle/>
          <a:p>
            <a:r>
              <a:rPr lang="en-US" altLang="zh-CN" dirty="0" smtClean="0">
                <a:cs typeface="Times New Roman" pitchFamily="18" charset="0"/>
              </a:rPr>
              <a:t>Slide </a:t>
            </a:r>
            <a:fld id="{449D2B2F-DC1F-4F85-93B2-8B9685969AFB}" type="slidenum">
              <a:rPr lang="en-US" altLang="zh-CN" smtClean="0">
                <a:cs typeface="Times New Roman" pitchFamily="18" charset="0"/>
              </a:rPr>
              <a:pPr/>
              <a:t>8</a:t>
            </a:fld>
            <a:endParaRPr lang="en-US" altLang="zh-CN" dirty="0" smtClean="0">
              <a:cs typeface="Times New Roman" pitchFamily="18" charset="0"/>
            </a:endParaRPr>
          </a:p>
        </p:txBody>
      </p:sp>
      <p:sp>
        <p:nvSpPr>
          <p:cNvPr id="7"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230074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7"/>
          <p:cNvSpPr txBox="1">
            <a:spLocks noChangeArrowheads="1"/>
          </p:cNvSpPr>
          <p:nvPr/>
        </p:nvSpPr>
        <p:spPr bwMode="auto">
          <a:xfrm>
            <a:off x="0" y="593725"/>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defTabSz="873125">
              <a:defRPr>
                <a:solidFill>
                  <a:schemeClr val="tx1"/>
                </a:solidFill>
                <a:latin typeface="Arial" pitchFamily="34" charset="0"/>
              </a:defRPr>
            </a:lvl1pPr>
            <a:lvl2pPr marL="742950" indent="-285750" defTabSz="873125">
              <a:defRPr>
                <a:solidFill>
                  <a:schemeClr val="tx1"/>
                </a:solidFill>
                <a:latin typeface="Arial" pitchFamily="34" charset="0"/>
              </a:defRPr>
            </a:lvl2pPr>
            <a:lvl3pPr marL="1143000" indent="-228600" defTabSz="873125">
              <a:defRPr>
                <a:solidFill>
                  <a:schemeClr val="tx1"/>
                </a:solidFill>
                <a:latin typeface="Arial" pitchFamily="34" charset="0"/>
              </a:defRPr>
            </a:lvl3pPr>
            <a:lvl4pPr marL="1600200" indent="-228600" defTabSz="873125">
              <a:defRPr>
                <a:solidFill>
                  <a:schemeClr val="tx1"/>
                </a:solidFill>
                <a:latin typeface="Arial" pitchFamily="34" charset="0"/>
              </a:defRPr>
            </a:lvl4pPr>
            <a:lvl5pPr marL="2057400" indent="-228600" defTabSz="873125">
              <a:defRPr>
                <a:solidFill>
                  <a:schemeClr val="tx1"/>
                </a:solidFill>
                <a:latin typeface="Arial" pitchFamily="34" charset="0"/>
              </a:defRPr>
            </a:lvl5pPr>
            <a:lvl6pPr marL="2514600" indent="-228600" defTabSz="873125" fontAlgn="base">
              <a:spcBef>
                <a:spcPct val="0"/>
              </a:spcBef>
              <a:spcAft>
                <a:spcPct val="0"/>
              </a:spcAft>
              <a:defRPr>
                <a:solidFill>
                  <a:schemeClr val="tx1"/>
                </a:solidFill>
                <a:latin typeface="Arial" pitchFamily="34" charset="0"/>
              </a:defRPr>
            </a:lvl6pPr>
            <a:lvl7pPr marL="2971800" indent="-228600" defTabSz="873125" fontAlgn="base">
              <a:spcBef>
                <a:spcPct val="0"/>
              </a:spcBef>
              <a:spcAft>
                <a:spcPct val="0"/>
              </a:spcAft>
              <a:defRPr>
                <a:solidFill>
                  <a:schemeClr val="tx1"/>
                </a:solidFill>
                <a:latin typeface="Arial" pitchFamily="34" charset="0"/>
              </a:defRPr>
            </a:lvl7pPr>
            <a:lvl8pPr marL="3429000" indent="-228600" defTabSz="873125" fontAlgn="base">
              <a:spcBef>
                <a:spcPct val="0"/>
              </a:spcBef>
              <a:spcAft>
                <a:spcPct val="0"/>
              </a:spcAft>
              <a:defRPr>
                <a:solidFill>
                  <a:schemeClr val="tx1"/>
                </a:solidFill>
                <a:latin typeface="Arial" pitchFamily="34" charset="0"/>
              </a:defRPr>
            </a:lvl8pPr>
            <a:lvl9pPr marL="3886200" indent="-228600" defTabSz="873125" fontAlgn="base">
              <a:spcBef>
                <a:spcPct val="0"/>
              </a:spcBef>
              <a:spcAft>
                <a:spcPct val="0"/>
              </a:spcAft>
              <a:defRPr>
                <a:solidFill>
                  <a:schemeClr val="tx1"/>
                </a:solidFill>
                <a:latin typeface="Arial" pitchFamily="34" charset="0"/>
              </a:defRPr>
            </a:lvl9pPr>
          </a:lstStyle>
          <a:p>
            <a:pPr algn="ctr" eaLnBrk="0" hangingPunct="0"/>
            <a:r>
              <a:rPr lang="en-US" altLang="ja-JP" sz="4000" dirty="0">
                <a:solidFill>
                  <a:schemeClr val="tx2"/>
                </a:solidFill>
                <a:latin typeface="Times New Roman" pitchFamily="18" charset="0"/>
                <a:ea typeface="Arial Unicode MS" pitchFamily="50" charset="-128"/>
                <a:cs typeface="Times New Roman" pitchFamily="18" charset="0"/>
              </a:rPr>
              <a:t>Discussion</a:t>
            </a:r>
            <a:endParaRPr lang="ja-JP" altLang="en-US" sz="4000" dirty="0">
              <a:solidFill>
                <a:schemeClr val="tx2"/>
              </a:solidFill>
              <a:latin typeface="Times New Roman" pitchFamily="18" charset="0"/>
              <a:ea typeface="Arial Unicode MS" pitchFamily="50" charset="-128"/>
              <a:cs typeface="Times New Roman" pitchFamily="18" charset="0"/>
            </a:endParaRPr>
          </a:p>
        </p:txBody>
      </p:sp>
      <p:sp>
        <p:nvSpPr>
          <p:cNvPr id="21508" name="正方形/長方形 3"/>
          <p:cNvSpPr>
            <a:spLocks noChangeArrowheads="1"/>
          </p:cNvSpPr>
          <p:nvPr/>
        </p:nvSpPr>
        <p:spPr bwMode="auto">
          <a:xfrm>
            <a:off x="89693" y="1447800"/>
            <a:ext cx="89646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20000"/>
              </a:spcBef>
            </a:pPr>
            <a:r>
              <a:rPr lang="ja-JP" altLang="en-US" sz="2400" dirty="0">
                <a:solidFill>
                  <a:srgbClr val="0000FF"/>
                </a:solidFill>
                <a:ea typeface="Arial Unicode MS" pitchFamily="50" charset="-128"/>
                <a:cs typeface="Times New Roman" pitchFamily="18" charset="0"/>
              </a:rPr>
              <a:t>　</a:t>
            </a:r>
            <a:r>
              <a:rPr lang="en-US" altLang="ja-JP" sz="2400" dirty="0">
                <a:solidFill>
                  <a:srgbClr val="0000FF"/>
                </a:solidFill>
                <a:ea typeface="Arial Unicode MS" pitchFamily="50" charset="-128"/>
                <a:cs typeface="Times New Roman" pitchFamily="18" charset="0"/>
              </a:rPr>
              <a:t>We need a fast link establishment. </a:t>
            </a:r>
            <a:r>
              <a:rPr lang="en-US" altLang="ja-JP" sz="2400" dirty="0" smtClean="0">
                <a:solidFill>
                  <a:srgbClr val="0000FF"/>
                </a:solidFill>
                <a:ea typeface="Arial Unicode MS" pitchFamily="50" charset="-128"/>
                <a:cs typeface="Times New Roman" pitchFamily="18" charset="0"/>
              </a:rPr>
              <a:t>(</a:t>
            </a:r>
            <a:r>
              <a:rPr lang="en-US" altLang="ja-JP" sz="2400" dirty="0">
                <a:solidFill>
                  <a:srgbClr val="0000FF"/>
                </a:solidFill>
                <a:ea typeface="Arial Unicode MS" pitchFamily="50" charset="-128"/>
                <a:cs typeface="Times New Roman" pitchFamily="18" charset="0"/>
              </a:rPr>
              <a:t>about 100 </a:t>
            </a:r>
            <a:r>
              <a:rPr lang="en-US" altLang="ja-JP" sz="2400" dirty="0" err="1">
                <a:solidFill>
                  <a:srgbClr val="0000FF"/>
                </a:solidFill>
                <a:ea typeface="Arial Unicode MS" pitchFamily="50" charset="-128"/>
                <a:cs typeface="Times New Roman" pitchFamily="18" charset="0"/>
              </a:rPr>
              <a:t>msec</a:t>
            </a:r>
            <a:r>
              <a:rPr lang="en-US" altLang="ja-JP" sz="2400" dirty="0">
                <a:solidFill>
                  <a:srgbClr val="0000FF"/>
                </a:solidFill>
                <a:ea typeface="Arial Unicode MS" pitchFamily="50" charset="-128"/>
                <a:cs typeface="Times New Roman" pitchFamily="18" charset="0"/>
              </a:rPr>
              <a:t> or less)</a:t>
            </a:r>
          </a:p>
        </p:txBody>
      </p:sp>
      <p:cxnSp>
        <p:nvCxnSpPr>
          <p:cNvPr id="21509" name="直線コネクタ 5"/>
          <p:cNvCxnSpPr>
            <a:cxnSpLocks noChangeShapeType="1"/>
          </p:cNvCxnSpPr>
          <p:nvPr/>
        </p:nvCxnSpPr>
        <p:spPr bwMode="auto">
          <a:xfrm>
            <a:off x="1660525" y="2328863"/>
            <a:ext cx="0" cy="3995737"/>
          </a:xfrm>
          <a:prstGeom prst="line">
            <a:avLst/>
          </a:prstGeom>
          <a:noFill/>
          <a:ln w="19050"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cxnSp>
        <p:nvCxnSpPr>
          <p:cNvPr id="21510" name="直線コネクタ 6"/>
          <p:cNvCxnSpPr>
            <a:cxnSpLocks noChangeShapeType="1"/>
          </p:cNvCxnSpPr>
          <p:nvPr/>
        </p:nvCxnSpPr>
        <p:spPr bwMode="auto">
          <a:xfrm>
            <a:off x="4935537" y="2328863"/>
            <a:ext cx="0" cy="3995737"/>
          </a:xfrm>
          <a:prstGeom prst="line">
            <a:avLst/>
          </a:prstGeom>
          <a:noFill/>
          <a:ln w="19050"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sp>
        <p:nvSpPr>
          <p:cNvPr id="21511" name="角丸四角形 7"/>
          <p:cNvSpPr>
            <a:spLocks noChangeArrowheads="1"/>
          </p:cNvSpPr>
          <p:nvPr/>
        </p:nvSpPr>
        <p:spPr bwMode="auto">
          <a:xfrm>
            <a:off x="1371600" y="2940050"/>
            <a:ext cx="3852862" cy="504825"/>
          </a:xfrm>
          <a:prstGeom prst="roundRect">
            <a:avLst>
              <a:gd name="adj" fmla="val 16667"/>
            </a:avLst>
          </a:prstGeom>
          <a:solidFill>
            <a:schemeClr val="bg1"/>
          </a:solidFill>
          <a:ln w="9525" algn="ctr">
            <a:solidFill>
              <a:schemeClr val="tx1"/>
            </a:solidFill>
            <a:round/>
            <a:headEnd/>
            <a:tailEnd/>
          </a:ln>
        </p:spPr>
        <p:txBody>
          <a:bodyPr wrap="none" anchor="ctr"/>
          <a:lstStyle/>
          <a:p>
            <a:pPr algn="ctr"/>
            <a:r>
              <a:rPr lang="en-US" altLang="ja-JP" sz="1800">
                <a:solidFill>
                  <a:schemeClr val="tx2"/>
                </a:solidFill>
              </a:rPr>
              <a:t>WiGig:</a:t>
            </a:r>
            <a:r>
              <a:rPr lang="ja-JP" altLang="en-US" sz="1800">
                <a:solidFill>
                  <a:schemeClr val="tx2"/>
                </a:solidFill>
              </a:rPr>
              <a:t>　</a:t>
            </a:r>
            <a:r>
              <a:rPr lang="en-US" altLang="ja-JP" sz="1800">
                <a:solidFill>
                  <a:schemeClr val="tx2"/>
                </a:solidFill>
              </a:rPr>
              <a:t>Association/Authentication</a:t>
            </a:r>
            <a:endParaRPr lang="ja-JP" altLang="en-US" sz="1800">
              <a:solidFill>
                <a:schemeClr val="tx2"/>
              </a:solidFill>
            </a:endParaRPr>
          </a:p>
        </p:txBody>
      </p:sp>
      <p:sp>
        <p:nvSpPr>
          <p:cNvPr id="21512" name="テキスト ボックス 8"/>
          <p:cNvSpPr txBox="1">
            <a:spLocks noChangeArrowheads="1"/>
          </p:cNvSpPr>
          <p:nvPr/>
        </p:nvSpPr>
        <p:spPr bwMode="auto">
          <a:xfrm>
            <a:off x="5340241" y="3076575"/>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800">
                <a:solidFill>
                  <a:schemeClr val="tx2"/>
                </a:solidFill>
              </a:rPr>
              <a:t>About 1 sec </a:t>
            </a:r>
            <a:endParaRPr lang="ja-JP" altLang="en-US" sz="1800">
              <a:solidFill>
                <a:schemeClr val="tx2"/>
              </a:solidFill>
            </a:endParaRPr>
          </a:p>
        </p:txBody>
      </p:sp>
      <p:sp>
        <p:nvSpPr>
          <p:cNvPr id="21513" name="角丸四角形 9"/>
          <p:cNvSpPr>
            <a:spLocks noChangeArrowheads="1"/>
          </p:cNvSpPr>
          <p:nvPr/>
        </p:nvSpPr>
        <p:spPr bwMode="auto">
          <a:xfrm>
            <a:off x="1371600" y="3597275"/>
            <a:ext cx="3852862" cy="819150"/>
          </a:xfrm>
          <a:prstGeom prst="roundRect">
            <a:avLst>
              <a:gd name="adj" fmla="val 16667"/>
            </a:avLst>
          </a:prstGeom>
          <a:solidFill>
            <a:schemeClr val="bg1"/>
          </a:solidFill>
          <a:ln w="9525" algn="ctr">
            <a:solidFill>
              <a:schemeClr val="tx1"/>
            </a:solidFill>
            <a:round/>
            <a:headEnd/>
            <a:tailEnd/>
          </a:ln>
        </p:spPr>
        <p:txBody>
          <a:bodyPr wrap="none" anchor="ctr"/>
          <a:lstStyle/>
          <a:p>
            <a:pPr algn="ctr"/>
            <a:r>
              <a:rPr lang="en-US" altLang="ja-JP" sz="1800">
                <a:solidFill>
                  <a:schemeClr val="tx2"/>
                </a:solidFill>
              </a:rPr>
              <a:t>SD:  File System Mount</a:t>
            </a:r>
            <a:endParaRPr lang="ja-JP" altLang="en-US" sz="1800">
              <a:solidFill>
                <a:schemeClr val="tx2"/>
              </a:solidFill>
            </a:endParaRPr>
          </a:p>
        </p:txBody>
      </p:sp>
      <p:sp>
        <p:nvSpPr>
          <p:cNvPr id="21514" name="テキスト ボックス 10"/>
          <p:cNvSpPr txBox="1">
            <a:spLocks noChangeArrowheads="1"/>
          </p:cNvSpPr>
          <p:nvPr/>
        </p:nvSpPr>
        <p:spPr bwMode="auto">
          <a:xfrm>
            <a:off x="5370713" y="3805238"/>
            <a:ext cx="14029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800">
                <a:solidFill>
                  <a:schemeClr val="tx2"/>
                </a:solidFill>
              </a:rPr>
              <a:t>About 3 sec</a:t>
            </a:r>
            <a:endParaRPr lang="ja-JP" altLang="en-US" sz="1800">
              <a:solidFill>
                <a:schemeClr val="tx2"/>
              </a:solidFill>
            </a:endParaRPr>
          </a:p>
        </p:txBody>
      </p:sp>
      <p:sp>
        <p:nvSpPr>
          <p:cNvPr id="21515" name="角丸四角形 11"/>
          <p:cNvSpPr>
            <a:spLocks noChangeArrowheads="1"/>
          </p:cNvSpPr>
          <p:nvPr/>
        </p:nvSpPr>
        <p:spPr bwMode="auto">
          <a:xfrm>
            <a:off x="1371600" y="4705350"/>
            <a:ext cx="3852862" cy="1150938"/>
          </a:xfrm>
          <a:prstGeom prst="roundRect">
            <a:avLst>
              <a:gd name="adj" fmla="val 16667"/>
            </a:avLst>
          </a:prstGeom>
          <a:solidFill>
            <a:schemeClr val="bg1"/>
          </a:solidFill>
          <a:ln w="9525" algn="ctr">
            <a:solidFill>
              <a:schemeClr val="tx1"/>
            </a:solidFill>
            <a:round/>
            <a:headEnd/>
            <a:tailEnd/>
          </a:ln>
        </p:spPr>
        <p:txBody>
          <a:bodyPr wrap="none" anchor="ctr"/>
          <a:lstStyle/>
          <a:p>
            <a:pPr algn="ctr"/>
            <a:r>
              <a:rPr lang="en-US" altLang="ja-JP" sz="1800">
                <a:solidFill>
                  <a:schemeClr val="tx2"/>
                </a:solidFill>
              </a:rPr>
              <a:t>Data transmission</a:t>
            </a:r>
            <a:endParaRPr lang="ja-JP" altLang="en-US" sz="1800">
              <a:solidFill>
                <a:schemeClr val="tx2"/>
              </a:solidFill>
            </a:endParaRPr>
          </a:p>
        </p:txBody>
      </p:sp>
      <p:cxnSp>
        <p:nvCxnSpPr>
          <p:cNvPr id="21516" name="直線矢印コネクタ 13"/>
          <p:cNvCxnSpPr>
            <a:cxnSpLocks noChangeShapeType="1"/>
          </p:cNvCxnSpPr>
          <p:nvPr/>
        </p:nvCxnSpPr>
        <p:spPr bwMode="auto">
          <a:xfrm>
            <a:off x="5403850" y="2940050"/>
            <a:ext cx="0" cy="504825"/>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cxnSp>
        <p:nvCxnSpPr>
          <p:cNvPr id="21517" name="直線矢印コネクタ 14"/>
          <p:cNvCxnSpPr>
            <a:cxnSpLocks noChangeShapeType="1"/>
          </p:cNvCxnSpPr>
          <p:nvPr/>
        </p:nvCxnSpPr>
        <p:spPr bwMode="auto">
          <a:xfrm>
            <a:off x="5403850" y="3597275"/>
            <a:ext cx="0" cy="81915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cxnSp>
      <p:sp>
        <p:nvSpPr>
          <p:cNvPr id="21518" name="右中かっこ 18"/>
          <p:cNvSpPr>
            <a:spLocks/>
          </p:cNvSpPr>
          <p:nvPr/>
        </p:nvSpPr>
        <p:spPr bwMode="auto">
          <a:xfrm>
            <a:off x="6592887" y="2940050"/>
            <a:ext cx="271463" cy="1476375"/>
          </a:xfrm>
          <a:prstGeom prst="rightBrace">
            <a:avLst>
              <a:gd name="adj1" fmla="val 8334"/>
              <a:gd name="adj2" fmla="val 50000"/>
            </a:avLst>
          </a:prstGeom>
          <a:noFill/>
          <a:ln w="9525" algn="ctr">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pPr algn="ctr"/>
            <a:endParaRPr lang="ja-JP" altLang="en-US" sz="4000" b="1">
              <a:solidFill>
                <a:schemeClr val="tx2"/>
              </a:solidFill>
            </a:endParaRPr>
          </a:p>
        </p:txBody>
      </p:sp>
      <p:sp>
        <p:nvSpPr>
          <p:cNvPr id="21519" name="テキスト ボックス 19"/>
          <p:cNvSpPr txBox="1">
            <a:spLocks noChangeArrowheads="1"/>
          </p:cNvSpPr>
          <p:nvPr/>
        </p:nvSpPr>
        <p:spPr bwMode="auto">
          <a:xfrm>
            <a:off x="6722309" y="3408363"/>
            <a:ext cx="19287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800" dirty="0">
                <a:solidFill>
                  <a:schemeClr val="tx2"/>
                </a:solidFill>
              </a:rPr>
              <a:t>Target time</a:t>
            </a:r>
          </a:p>
          <a:p>
            <a:pPr algn="ctr"/>
            <a:r>
              <a:rPr lang="en-US" altLang="ja-JP" sz="1800" dirty="0">
                <a:solidFill>
                  <a:schemeClr val="tx2"/>
                </a:solidFill>
              </a:rPr>
              <a:t>100 </a:t>
            </a:r>
            <a:r>
              <a:rPr lang="en-US" altLang="ja-JP" sz="1800" dirty="0" err="1">
                <a:solidFill>
                  <a:schemeClr val="tx2"/>
                </a:solidFill>
              </a:rPr>
              <a:t>msec</a:t>
            </a:r>
            <a:r>
              <a:rPr lang="en-US" altLang="ja-JP" sz="1800" dirty="0">
                <a:solidFill>
                  <a:schemeClr val="tx2"/>
                </a:solidFill>
              </a:rPr>
              <a:t> or less</a:t>
            </a:r>
            <a:endParaRPr lang="ja-JP" altLang="en-US" sz="1800" dirty="0">
              <a:solidFill>
                <a:schemeClr val="tx2"/>
              </a:solidFill>
            </a:endParaRPr>
          </a:p>
        </p:txBody>
      </p:sp>
      <p:sp>
        <p:nvSpPr>
          <p:cNvPr id="18" name="灯片编号占位符 3"/>
          <p:cNvSpPr>
            <a:spLocks noGrp="1"/>
          </p:cNvSpPr>
          <p:nvPr>
            <p:ph type="sldNum" sz="quarter" idx="12"/>
          </p:nvPr>
        </p:nvSpPr>
        <p:spPr>
          <a:xfrm>
            <a:off x="4394200" y="6475413"/>
            <a:ext cx="558800" cy="184150"/>
          </a:xfrm>
          <a:noFill/>
        </p:spPr>
        <p:txBody>
          <a:bodyPr/>
          <a:lstStyle/>
          <a:p>
            <a:r>
              <a:rPr lang="en-US" altLang="zh-CN" dirty="0" smtClean="0">
                <a:cs typeface="Times New Roman" pitchFamily="18" charset="0"/>
              </a:rPr>
              <a:t>Slide </a:t>
            </a:r>
            <a:fld id="{449D2B2F-DC1F-4F85-93B2-8B9685969AFB}" type="slidenum">
              <a:rPr lang="en-US" altLang="zh-CN" smtClean="0">
                <a:cs typeface="Times New Roman" pitchFamily="18" charset="0"/>
              </a:rPr>
              <a:pPr/>
              <a:t>9</a:t>
            </a:fld>
            <a:endParaRPr lang="en-US" altLang="zh-CN" dirty="0" smtClean="0">
              <a:cs typeface="Times New Roman" pitchFamily="18" charset="0"/>
            </a:endParaRPr>
          </a:p>
        </p:txBody>
      </p:sp>
      <p:sp>
        <p:nvSpPr>
          <p:cNvPr id="17" name="Rectangle 4"/>
          <p:cNvSpPr>
            <a:spLocks noGrp="1" noChangeArrowheads="1"/>
          </p:cNvSpPr>
          <p:nvPr>
            <p:ph type="dt" sz="half" idx="2"/>
          </p:nvPr>
        </p:nvSpPr>
        <p:spPr bwMode="auto">
          <a:xfrm>
            <a:off x="685800" y="394155"/>
            <a:ext cx="20574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ea typeface="宋体" charset="-122"/>
              </a:defRPr>
            </a:lvl1pPr>
          </a:lstStyle>
          <a:p>
            <a:pPr>
              <a:buNone/>
              <a:defRPr/>
            </a:pPr>
            <a:r>
              <a:rPr lang="en-US" altLang="ja-JP" dirty="0" smtClean="0"/>
              <a:t>November</a:t>
            </a:r>
            <a:r>
              <a:rPr lang="en-US" altLang="zh-CN" dirty="0" smtClean="0"/>
              <a:t> </a:t>
            </a:r>
            <a:r>
              <a:rPr lang="en-US" altLang="zh-CN" dirty="0"/>
              <a:t>2013</a:t>
            </a:r>
          </a:p>
        </p:txBody>
      </p:sp>
    </p:spTree>
    <p:extLst>
      <p:ext uri="{BB962C8B-B14F-4D97-AF65-F5344CB8AC3E}">
        <p14:creationId xmlns:p14="http://schemas.microsoft.com/office/powerpoint/2010/main" xmlns="" val="4074795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平賀２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平賀２">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IEEE-P802_15</Template>
  <TotalTime>31115</TotalTime>
  <Words>2024</Words>
  <Application>Microsoft Office PowerPoint</Application>
  <PresentationFormat>画面に合わせる (4:3)</PresentationFormat>
  <Paragraphs>667</Paragraphs>
  <Slides>25</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IEEE-P802_15</vt:lpstr>
      <vt:lpstr>Image</vt:lpstr>
      <vt:lpstr>スライド 1</vt:lpstr>
      <vt:lpstr>Real WLAN Speed Measurements</vt:lpstr>
      <vt:lpstr>High Speed Data Download Service</vt:lpstr>
      <vt:lpstr>Service roadmap</vt:lpstr>
      <vt:lpstr>Number of Public Phone</vt:lpstr>
      <vt:lpstr>スライド 6</vt:lpstr>
      <vt:lpstr>スライド 7</vt:lpstr>
      <vt:lpstr>Standard Specifications</vt:lpstr>
      <vt:lpstr>スライド 9</vt:lpstr>
      <vt:lpstr>Surveillance of Waiting Time for Web Site Response</vt:lpstr>
      <vt:lpstr>Download Time Comparison</vt:lpstr>
      <vt:lpstr>スライド 12</vt:lpstr>
      <vt:lpstr>スライド 13</vt:lpstr>
      <vt:lpstr>スライド 14</vt:lpstr>
      <vt:lpstr>スライド 15</vt:lpstr>
      <vt:lpstr>スライド 16</vt:lpstr>
      <vt:lpstr>Summary of 100 G bit/s over 60-GHz band using short-range MIMO</vt:lpstr>
      <vt:lpstr>スライド 18</vt:lpstr>
      <vt:lpstr>Regulation will be Changed</vt:lpstr>
      <vt:lpstr>スライド 20</vt:lpstr>
      <vt:lpstr>Concept of short-range MIMO (SR-MIMO)</vt:lpstr>
      <vt:lpstr>Further advantage of SR-MIMO</vt:lpstr>
      <vt:lpstr>Ultra high rates using SR-MIMO</vt:lpstr>
      <vt:lpstr>Advantage of 60-GHz band</vt:lpstr>
      <vt:lpstr>スライド 25</vt:lpstr>
    </vt:vector>
  </TitlesOfParts>
  <Company>AT&amp;T Labs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Leo Razoumov</dc:creator>
  <dc:description>&lt;doc#&gt;</dc:description>
  <cp:lastModifiedBy>a</cp:lastModifiedBy>
  <cp:revision>795</cp:revision>
  <cp:lastPrinted>2013-11-07T10:21:12Z</cp:lastPrinted>
  <dcterms:created xsi:type="dcterms:W3CDTF">2008-03-17T12:50:31Z</dcterms:created>
  <dcterms:modified xsi:type="dcterms:W3CDTF">2013-11-12T14:44:25Z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(2)n72KiTr2WmBoEs52x+Tr7/+8rNi4wL5TouNAcP3uJsxBX+gkoOWzzGupQhAxqh2Qmx26XlmM_x000d_
RzHWEs8uSbXdU7dKAGKXW4dXN7z081hOJdYSMrDY0W0gfTMOTHo1wt/5RSAYz0CVaXGDDkRu_x000d_
E3Os86SoOPJxb86ABUBJhin5AG+cHFbEf8YaWe5O2KBbVkeJNsaVRtJoHYOOhzhG1+PPvnS1_x000d_
mbte3IYplxj1v5hm2G</vt:lpwstr>
  </property>
  <property fmtid="{D5CDD505-2E9C-101B-9397-08002B2CF9AE}" pid="3" name="_ms_pID_725343_00">
    <vt:lpwstr>_</vt:lpwstr>
  </property>
  <property fmtid="{D5CDD505-2E9C-101B-9397-08002B2CF9AE}" pid="4" name="_ms_pID_7253431">
    <vt:lpwstr>LzjRCtkbZ59IgmtIaRGekukmng3FyJY8PQ6fQJXlsLRmoahjK/7TbC_x000d_
EOAZ1vX8VTun3C9pDZl3zeKy9QOJZX+5ea9JQZWReJnxWNIVkn6xig==</vt:lpwstr>
  </property>
  <property fmtid="{D5CDD505-2E9C-101B-9397-08002B2CF9AE}" pid="5" name="_ms_pID_7253431_00">
    <vt:lpwstr>_</vt:lpwstr>
  </property>
  <property fmtid="{D5CDD505-2E9C-101B-9397-08002B2CF9AE}" pid="6" name="sflag">
    <vt:lpwstr>1378724102</vt:lpwstr>
  </property>
</Properties>
</file>