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6" r:id="rId19"/>
    <p:sldId id="297" r:id="rId20"/>
    <p:sldId id="298" r:id="rId21"/>
    <p:sldId id="29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4" d="100"/>
          <a:sy n="74" d="100"/>
        </p:scale>
        <p:origin x="-786"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November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802-15-13-0683-00-004p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a:t>
            </a:r>
            <a:r>
              <a:rPr lang="en-US" sz="1600" dirty="0">
                <a:solidFill>
                  <a:srgbClr val="FF0000"/>
                </a:solidFill>
              </a:rPr>
              <a:t>Task Group Opening Session</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12 November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15.4p Session Objectives</a:t>
            </a:r>
            <a:endParaRPr lang="en-US" dirty="0"/>
          </a:p>
        </p:txBody>
      </p:sp>
      <p:sp>
        <p:nvSpPr>
          <p:cNvPr id="5123" name="Content Placeholder 2"/>
          <p:cNvSpPr>
            <a:spLocks noGrp="1"/>
          </p:cNvSpPr>
          <p:nvPr>
            <p:ph idx="1"/>
          </p:nvPr>
        </p:nvSpPr>
        <p:spPr/>
        <p:txBody>
          <a:bodyPr/>
          <a:lstStyle/>
          <a:p>
            <a:r>
              <a:rPr lang="en-US" dirty="0" smtClean="0"/>
              <a:t>Begin final </a:t>
            </a:r>
            <a:r>
              <a:rPr lang="en-US" dirty="0" err="1" smtClean="0"/>
              <a:t>recirc</a:t>
            </a:r>
            <a:r>
              <a:rPr lang="en-US" dirty="0" smtClean="0"/>
              <a:t> with zero changes</a:t>
            </a:r>
          </a:p>
          <a:p>
            <a:r>
              <a:rPr lang="en-US" dirty="0" smtClean="0"/>
              <a:t>Consult with remaining 2 No voters to see what is required to change their votes to Yes</a:t>
            </a:r>
          </a:p>
          <a:p>
            <a:r>
              <a:rPr lang="en-US" dirty="0" smtClean="0"/>
              <a:t>Prepare what is required for EC conditional approval on Friday</a:t>
            </a:r>
            <a:endParaRPr lang="en-US" dirty="0"/>
          </a:p>
        </p:txBody>
      </p:sp>
      <p:sp>
        <p:nvSpPr>
          <p:cNvPr id="8" name="Date Placeholder 1"/>
          <p:cNvSpPr>
            <a:spLocks noGrp="1"/>
          </p:cNvSpPr>
          <p:nvPr>
            <p:ph type="dt" sz="quarter"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November 2013</a:t>
            </a:r>
            <a:endParaRPr lang="en-US" dirty="0" smtClean="0"/>
          </a:p>
        </p:txBody>
      </p:sp>
      <p:sp>
        <p:nvSpPr>
          <p:cNvPr id="5125"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p>
        </p:txBody>
      </p:sp>
      <p:sp>
        <p:nvSpPr>
          <p:cNvPr id="5126" name="Slide Number Placeholder 5"/>
          <p:cNvSpPr>
            <a:spLocks noGrp="1"/>
          </p:cNvSpPr>
          <p:nvPr>
            <p:ph type="sldNum" sz="quarter" idx="12"/>
          </p:nvPr>
        </p:nvSpPr>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34CD618C-ED28-4B11-816A-0258B9FEDA0C}"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3790393"/>
              </p:ext>
            </p:extLst>
          </p:nvPr>
        </p:nvGraphicFramePr>
        <p:xfrm>
          <a:off x="914400" y="1752600"/>
          <a:ext cx="7315200" cy="4265295"/>
        </p:xfrm>
        <a:graphic>
          <a:graphicData uri="http://schemas.openxmlformats.org/drawingml/2006/table">
            <a:tbl>
              <a:tblPr>
                <a:tableStyleId>{5C22544A-7EE6-4342-B048-85BDC9FD1C3A}</a:tableStyleId>
              </a:tblPr>
              <a:tblGrid>
                <a:gridCol w="609600"/>
                <a:gridCol w="609600"/>
                <a:gridCol w="609600"/>
                <a:gridCol w="609600"/>
                <a:gridCol w="609600"/>
                <a:gridCol w="609600"/>
                <a:gridCol w="609600"/>
                <a:gridCol w="609600"/>
                <a:gridCol w="609600"/>
                <a:gridCol w="609600"/>
                <a:gridCol w="609600"/>
                <a:gridCol w="609600"/>
              </a:tblGrid>
              <a:tr h="200025">
                <a:tc gridSpan="4">
                  <a:txBody>
                    <a:bodyPr/>
                    <a:lstStyle/>
                    <a:p>
                      <a:pPr algn="l" fontAlgn="b"/>
                      <a:r>
                        <a:rPr lang="en-US" sz="1200" u="none" strike="noStrike">
                          <a:effectLst/>
                        </a:rPr>
                        <a:t>87TH IEEE 802.15 WPAN MEETING</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gridSpan="3">
                  <a:txBody>
                    <a:bodyPr/>
                    <a:lstStyle/>
                    <a:p>
                      <a:pPr algn="l" fontAlgn="b"/>
                      <a:r>
                        <a:rPr lang="en-US" sz="1200" u="none" strike="noStrike">
                          <a:effectLst/>
                        </a:rPr>
                        <a:t>15-13-0674-00-004p</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r>
              <a:tr h="200025">
                <a:tc gridSpan="3">
                  <a:txBody>
                    <a:bodyPr/>
                    <a:lstStyle/>
                    <a:p>
                      <a:pPr algn="l" fontAlgn="b"/>
                      <a:r>
                        <a:rPr lang="en-US" sz="1200" u="none" strike="noStrike">
                          <a:effectLst/>
                        </a:rPr>
                        <a:t>Hyatt Regency Dallas</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200" u="none" strike="noStrike">
                          <a:effectLst/>
                        </a:rPr>
                        <a:t>300 Reunion Boulevard, Dallas, Texas, 75207, USA</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Meeting Objectives / Session Focus - Comment Resolution</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Tuesday AM1 - Agenda/Objectives/Minutes/Do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Tuesday AM2 -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Tuesday PM1 -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Wednesday PM1 -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Wednesday PM2 - Closing, Next Steps and Schedule</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NOTE: Document Server is at</a:t>
                      </a:r>
                      <a:endParaRPr lang="en-US" sz="1100" b="1"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200" u="none" strike="noStrike">
                          <a:effectLst/>
                        </a:rPr>
                        <a:t>ftp://ieee:wireless@ftp.802wirelessworld.com/15/</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dirty="0">
                        <a:effectLst/>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November Meeting Agenda</a:t>
            </a:r>
            <a:endParaRPr lang="en-US" dirty="0"/>
          </a:p>
        </p:txBody>
      </p:sp>
      <p:sp>
        <p:nvSpPr>
          <p:cNvPr id="3" name="Content Placeholder 2"/>
          <p:cNvSpPr>
            <a:spLocks noGrp="1"/>
          </p:cNvSpPr>
          <p:nvPr>
            <p:ph idx="1"/>
          </p:nvPr>
        </p:nvSpPr>
        <p:spPr/>
        <p:txBody>
          <a:bodyPr/>
          <a:lstStyle/>
          <a:p>
            <a:pPr>
              <a:defRPr/>
            </a:pPr>
            <a:r>
              <a:rPr lang="en-US" dirty="0" smtClean="0"/>
              <a:t>Document 15-13-0674-00-004p</a:t>
            </a:r>
          </a:p>
          <a:p>
            <a:pPr>
              <a:defRPr/>
            </a:pPr>
            <a:r>
              <a:rPr lang="en-US" dirty="0" smtClean="0"/>
              <a:t>Motion to Approve Agenda as Submitted</a:t>
            </a:r>
          </a:p>
          <a:p>
            <a:pPr lvl="1">
              <a:defRPr/>
            </a:pPr>
            <a:r>
              <a:rPr lang="en-US" dirty="0" smtClean="0"/>
              <a:t>Mover: M Brown</a:t>
            </a:r>
          </a:p>
          <a:p>
            <a:pPr lvl="1">
              <a:defRPr/>
            </a:pPr>
            <a:r>
              <a:rPr lang="en-US" dirty="0" smtClean="0"/>
              <a:t>Second: B Rolfe</a:t>
            </a:r>
          </a:p>
          <a:p>
            <a:pPr lvl="1">
              <a:defRPr/>
            </a:pPr>
            <a:r>
              <a:rPr lang="en-US" dirty="0" smtClean="0"/>
              <a:t>Yes/No/Abstain: Unanimous Approval</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September Meeting </a:t>
            </a:r>
            <a:r>
              <a:rPr lang="en-US" dirty="0">
                <a:ea typeface="ＭＳ Ｐゴシック" charset="0"/>
              </a:rPr>
              <a:t>Minutes</a:t>
            </a:r>
          </a:p>
        </p:txBody>
      </p:sp>
      <p:sp>
        <p:nvSpPr>
          <p:cNvPr id="3" name="Content Placeholder 2"/>
          <p:cNvSpPr>
            <a:spLocks noGrp="1"/>
          </p:cNvSpPr>
          <p:nvPr>
            <p:ph idx="1"/>
          </p:nvPr>
        </p:nvSpPr>
        <p:spPr/>
        <p:txBody>
          <a:bodyPr/>
          <a:lstStyle/>
          <a:p>
            <a:pPr>
              <a:defRPr/>
            </a:pPr>
            <a:r>
              <a:rPr lang="en-US" dirty="0" smtClean="0">
                <a:ea typeface="+mn-ea"/>
              </a:rPr>
              <a:t>Document 15-13-0537-00-004p</a:t>
            </a:r>
          </a:p>
          <a:p>
            <a:pPr>
              <a:defRPr/>
            </a:pPr>
            <a:r>
              <a:rPr lang="en-US" dirty="0" smtClean="0">
                <a:ea typeface="+mn-ea"/>
              </a:rPr>
              <a:t>Motion to Approve Minutes as Submitted</a:t>
            </a:r>
          </a:p>
          <a:p>
            <a:pPr lvl="1">
              <a:defRPr/>
            </a:pPr>
            <a:r>
              <a:rPr lang="en-US" dirty="0" smtClean="0">
                <a:ea typeface="+mn-ea"/>
              </a:rPr>
              <a:t>Mover: B Rolfe</a:t>
            </a:r>
          </a:p>
          <a:p>
            <a:pPr lvl="1">
              <a:defRPr/>
            </a:pPr>
            <a:r>
              <a:rPr lang="en-US" dirty="0" smtClean="0">
                <a:ea typeface="+mn-ea"/>
              </a:rPr>
              <a:t>Second: M Brown</a:t>
            </a:r>
          </a:p>
          <a:p>
            <a:pPr lvl="1">
              <a:defRPr/>
            </a:pPr>
            <a:r>
              <a:rPr lang="en-US" dirty="0" smtClean="0">
                <a:ea typeface="+mn-ea"/>
              </a:rPr>
              <a:t>Yes/No/Abstain: Unanimous approval</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physical layer (PHY) for IEEE 802.15.4, and any </a:t>
            </a:r>
            <a:r>
              <a:rPr lang="en-US" dirty="0"/>
              <a:t>m</a:t>
            </a:r>
            <a:r>
              <a:rPr lang="en-US" dirty="0" smtClean="0"/>
              <a:t>edium </a:t>
            </a:r>
            <a:r>
              <a:rPr lang="en-US" dirty="0"/>
              <a:t>a</a:t>
            </a:r>
            <a:r>
              <a:rPr lang="en-US" dirty="0" smtClean="0"/>
              <a:t>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Sponsor Ballot Results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Sponsor ballot open / close: 7 Aug / 6 Sep</a:t>
            </a:r>
          </a:p>
          <a:p>
            <a:r>
              <a:rPr lang="en-US" dirty="0" smtClean="0"/>
              <a:t>81 eligible people in the voter pool</a:t>
            </a:r>
          </a:p>
          <a:p>
            <a:r>
              <a:rPr lang="en-US" dirty="0" smtClean="0"/>
              <a:t>72 returned ballots 88% – meets 75% requirement</a:t>
            </a:r>
          </a:p>
          <a:p>
            <a:r>
              <a:rPr lang="en-US" dirty="0" smtClean="0"/>
              <a:t>65 Yes, 3 No w/comments, 4 Abstain</a:t>
            </a:r>
          </a:p>
          <a:p>
            <a:r>
              <a:rPr lang="en-US" dirty="0" smtClean="0"/>
              <a:t>364 comments total including 135 “must be satisfied” from the 3 No voters</a:t>
            </a:r>
          </a:p>
          <a:p>
            <a:r>
              <a:rPr lang="en-US" dirty="0" smtClean="0"/>
              <a:t>Ballot Resolution Committee, reauthorized at Geneva, met regularly to resolve</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Tree>
    <p:extLst>
      <p:ext uri="{BB962C8B-B14F-4D97-AF65-F5344CB8AC3E}">
        <p14:creationId xmlns:p14="http://schemas.microsoft.com/office/powerpoint/2010/main" val="979228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Sponsor Recirculation Ballot Results</a:t>
            </a:r>
            <a:endParaRPr lang="en-US" dirty="0"/>
          </a:p>
        </p:txBody>
      </p:sp>
      <p:sp>
        <p:nvSpPr>
          <p:cNvPr id="3" name="Content Placeholder 2"/>
          <p:cNvSpPr>
            <a:spLocks noGrp="1"/>
          </p:cNvSpPr>
          <p:nvPr>
            <p:ph idx="1"/>
          </p:nvPr>
        </p:nvSpPr>
        <p:spPr/>
        <p:txBody>
          <a:bodyPr>
            <a:normAutofit/>
          </a:bodyPr>
          <a:lstStyle/>
          <a:p>
            <a:r>
              <a:rPr lang="en-US" dirty="0" smtClean="0"/>
              <a:t>Ballot open / close: 23 Oct / 4 Nov</a:t>
            </a:r>
          </a:p>
          <a:p>
            <a:r>
              <a:rPr lang="en-US" dirty="0"/>
              <a:t>1</a:t>
            </a:r>
            <a:r>
              <a:rPr lang="en-US" dirty="0" smtClean="0"/>
              <a:t> Yes converted from a No, no new No, no new Abstain</a:t>
            </a:r>
          </a:p>
          <a:p>
            <a:r>
              <a:rPr lang="en-US" dirty="0" smtClean="0"/>
              <a:t>1 comment total including 0 “must be satisfied”</a:t>
            </a:r>
          </a:p>
          <a:p>
            <a:r>
              <a:rPr lang="en-US" dirty="0" smtClean="0"/>
              <a:t>Comment to be reviewed and </a:t>
            </a:r>
            <a:r>
              <a:rPr lang="en-US" dirty="0" err="1" smtClean="0"/>
              <a:t>dispositioned</a:t>
            </a:r>
            <a:r>
              <a:rPr lang="en-US" dirty="0" smtClean="0"/>
              <a:t> at Dallas</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19</a:t>
            </a:fld>
            <a:endParaRPr lang="en-US"/>
          </a:p>
        </p:txBody>
      </p:sp>
    </p:spTree>
    <p:extLst>
      <p:ext uri="{BB962C8B-B14F-4D97-AF65-F5344CB8AC3E}">
        <p14:creationId xmlns:p14="http://schemas.microsoft.com/office/powerpoint/2010/main" val="261792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a:ea typeface="ＭＳ Ｐゴシック" charset="0"/>
              </a:rPr>
              <a:t>Opening </a:t>
            </a:r>
            <a:r>
              <a:rPr lang="en-US" dirty="0" smtClean="0">
                <a:ea typeface="ＭＳ Ｐゴシック" charset="0"/>
              </a:rPr>
              <a:t>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a:t>
            </a:r>
            <a:r>
              <a:rPr lang="en-US" dirty="0" err="1" smtClean="0"/>
              <a:t>Recirc</a:t>
            </a:r>
            <a:endParaRPr lang="en-US" dirty="0"/>
          </a:p>
        </p:txBody>
      </p:sp>
      <p:sp>
        <p:nvSpPr>
          <p:cNvPr id="3" name="Content Placeholder 2"/>
          <p:cNvSpPr>
            <a:spLocks noGrp="1"/>
          </p:cNvSpPr>
          <p:nvPr>
            <p:ph idx="1"/>
          </p:nvPr>
        </p:nvSpPr>
        <p:spPr/>
        <p:txBody>
          <a:bodyPr/>
          <a:lstStyle/>
          <a:p>
            <a:r>
              <a:rPr lang="en-US" dirty="0" smtClean="0"/>
              <a:t>Plan is to start final </a:t>
            </a:r>
            <a:r>
              <a:rPr lang="en-US" dirty="0" err="1" smtClean="0"/>
              <a:t>recirc</a:t>
            </a:r>
            <a:r>
              <a:rPr lang="en-US" dirty="0" smtClean="0"/>
              <a:t> after lone </a:t>
            </a:r>
            <a:r>
              <a:rPr lang="en-US" smtClean="0"/>
              <a:t>comment resolved</a:t>
            </a:r>
            <a:endParaRPr lang="en-US"/>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20</a:t>
            </a:fld>
            <a:endParaRPr lang="en-US"/>
          </a:p>
        </p:txBody>
      </p:sp>
    </p:spTree>
    <p:extLst>
      <p:ext uri="{BB962C8B-B14F-4D97-AF65-F5344CB8AC3E}">
        <p14:creationId xmlns:p14="http://schemas.microsoft.com/office/powerpoint/2010/main" val="1104924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15 Nov 2013</a:t>
            </a:r>
          </a:p>
          <a:p>
            <a:pPr lvl="1"/>
            <a:r>
              <a:rPr lang="en-US" dirty="0" err="1" smtClean="0"/>
              <a:t>RevCom</a:t>
            </a:r>
            <a:r>
              <a:rPr lang="en-US" dirty="0" smtClean="0"/>
              <a:t> Approval			1Q14</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21</a:t>
            </a:fld>
            <a:endParaRPr lang="en-US"/>
          </a:p>
        </p:txBody>
      </p:sp>
      <p:sp>
        <p:nvSpPr>
          <p:cNvPr id="7" name="Right Arrow 6"/>
          <p:cNvSpPr/>
          <p:nvPr/>
        </p:nvSpPr>
        <p:spPr bwMode="auto">
          <a:xfrm rot="5400000">
            <a:off x="7010400" y="3810000"/>
            <a:ext cx="3124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055" y="1290637"/>
            <a:ext cx="8803545" cy="5033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Agenda (R0)</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3" name="Rectangle 9"/>
          <p:cNvSpPr>
            <a:spLocks noChangeArrowheads="1"/>
          </p:cNvSpPr>
          <p:nvPr/>
        </p:nvSpPr>
        <p:spPr bwMode="auto">
          <a:xfrm>
            <a:off x="4495800" y="2362200"/>
            <a:ext cx="342900" cy="1232358"/>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4419600" y="3807618"/>
            <a:ext cx="408470" cy="53578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
        <p:nvSpPr>
          <p:cNvPr id="12" name="Rectangle 9"/>
          <p:cNvSpPr>
            <a:spLocks noChangeArrowheads="1"/>
          </p:cNvSpPr>
          <p:nvPr/>
        </p:nvSpPr>
        <p:spPr bwMode="auto">
          <a:xfrm>
            <a:off x="5448300" y="3733800"/>
            <a:ext cx="342900" cy="1333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communications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1375</TotalTime>
  <Words>1539</Words>
  <Application>Microsoft Office PowerPoint</Application>
  <PresentationFormat>On-screen Show (4:3)</PresentationFormat>
  <Paragraphs>289</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PowerPoint Presentation</vt:lpstr>
      <vt:lpstr>15.4p Rail Communications and Control Opening Report</vt:lpstr>
      <vt:lpstr>Welcome – Record Your Attendance!</vt:lpstr>
      <vt:lpstr>Participants, Patents, and Duty to Inform</vt:lpstr>
      <vt:lpstr>Patent Related Links</vt:lpstr>
      <vt:lpstr>Call for Potentially Essential Patents</vt:lpstr>
      <vt:lpstr>Other Guidelines for IEEE WG Meetings</vt:lpstr>
      <vt:lpstr>Overall Session Agenda (R0)</vt:lpstr>
      <vt:lpstr>Where IEEE 802.15.4p Work Fits In</vt:lpstr>
      <vt:lpstr>15.4p Session Objectives</vt:lpstr>
      <vt:lpstr>Week’s Agenda</vt:lpstr>
      <vt:lpstr>Approval of November Meeting Agenda</vt:lpstr>
      <vt:lpstr>Approval of September Meeting Minutes</vt:lpstr>
      <vt:lpstr>90+ Participants from 70 Entities</vt:lpstr>
      <vt:lpstr>15.4p Officers</vt:lpstr>
      <vt:lpstr>Chair’s Role</vt:lpstr>
      <vt:lpstr>15.4p PAR</vt:lpstr>
      <vt:lpstr>Sponsor Ballot Results</vt:lpstr>
      <vt:lpstr>Sponsor Recirculation Ballot Results</vt:lpstr>
      <vt:lpstr>Final Recirc</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95</cp:revision>
  <cp:lastPrinted>1998-02-10T13:28:06Z</cp:lastPrinted>
  <dcterms:created xsi:type="dcterms:W3CDTF">1999-11-08T18:59:45Z</dcterms:created>
  <dcterms:modified xsi:type="dcterms:W3CDTF">2013-11-12T15:04:26Z</dcterms:modified>
</cp:coreProperties>
</file>