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27"/>
  </p:notesMasterIdLst>
  <p:handoutMasterIdLst>
    <p:handoutMasterId r:id="rId28"/>
  </p:handoutMasterIdLst>
  <p:sldIdLst>
    <p:sldId id="383" r:id="rId7"/>
    <p:sldId id="391" r:id="rId8"/>
    <p:sldId id="390" r:id="rId9"/>
    <p:sldId id="373" r:id="rId10"/>
    <p:sldId id="399" r:id="rId11"/>
    <p:sldId id="401" r:id="rId12"/>
    <p:sldId id="402" r:id="rId13"/>
    <p:sldId id="403" r:id="rId14"/>
    <p:sldId id="405" r:id="rId15"/>
    <p:sldId id="392" r:id="rId16"/>
    <p:sldId id="374" r:id="rId17"/>
    <p:sldId id="376" r:id="rId18"/>
    <p:sldId id="377" r:id="rId19"/>
    <p:sldId id="378" r:id="rId20"/>
    <p:sldId id="379" r:id="rId21"/>
    <p:sldId id="380" r:id="rId22"/>
    <p:sldId id="393" r:id="rId23"/>
    <p:sldId id="394" r:id="rId24"/>
    <p:sldId id="386" r:id="rId25"/>
    <p:sldId id="397" r:id="rId26"/>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FF"/>
    <a:srgbClr val="FFFF00"/>
    <a:srgbClr val="FFFF99"/>
    <a:srgbClr val="FFFFCC"/>
    <a:srgbClr val="0000FF"/>
    <a:srgbClr val="006600"/>
    <a:srgbClr val="006666"/>
    <a:srgbClr val="0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74" autoAdjust="0"/>
    <p:restoredTop sz="94675" autoAdjust="0"/>
  </p:normalViewPr>
  <p:slideViewPr>
    <p:cSldViewPr>
      <p:cViewPr>
        <p:scale>
          <a:sx n="66" d="100"/>
          <a:sy n="66" d="100"/>
        </p:scale>
        <p:origin x="-672" y="-58"/>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994" y="-58"/>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11/12/2013</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31824553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dirty="0"/>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11/12/2013</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121660711"/>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November 13</a:t>
            </a:fld>
            <a:endParaRPr lang="en-US" dirty="0" smtClean="0"/>
          </a:p>
        </p:txBody>
      </p:sp>
      <p:sp>
        <p:nvSpPr>
          <p:cNvPr id="5123" name="Rectangle 7"/>
          <p:cNvSpPr>
            <a:spLocks noGrp="1" noChangeArrowheads="1"/>
          </p:cNvSpPr>
          <p:nvPr>
            <p:ph type="sldNum" sz="quarter" idx="5"/>
          </p:nvPr>
        </p:nvSpPr>
        <p:spPr>
          <a:noFill/>
        </p:spPr>
        <p:txBody>
          <a:bodyPr/>
          <a:lstStyle/>
          <a:p>
            <a:r>
              <a:rPr lang="en-US" dirty="0" smtClean="0"/>
              <a:t>Page </a:t>
            </a:r>
            <a:fld id="{12A1A2C6-7416-4FDD-8430-BECB5ECAC2FB}" type="slidenum">
              <a:rPr lang="en-US" smtClean="0"/>
              <a:pPr/>
              <a:t>1</a:t>
            </a:fld>
            <a:endParaRPr lang="en-US" dirty="0"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dirty="0" smtClean="0">
              <a:latin typeface="Times New Roman" pitchFamily="18" charset="0"/>
              <a:ea typeface="ＭＳ Ｐゴシック" pitchFamily="-65"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19</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19</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20</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20</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4119"/>
            <a:ext cx="2708275" cy="2154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a:defRPr/>
            </a:pPr>
            <a:r>
              <a:rPr lang="en-US"/>
              <a:t>07/12/10</a:t>
            </a:r>
          </a:p>
        </p:txBody>
      </p:sp>
      <p:sp>
        <p:nvSpPr>
          <p:cNvPr id="7" name="Rectangle 11"/>
          <p:cNvSpPr>
            <a:spLocks noGrp="1" noChangeArrowheads="1"/>
          </p:cNvSpPr>
          <p:nvPr>
            <p:ph type="sldNum" sz="quarter"/>
          </p:nvPr>
        </p:nvSpPr>
        <p:spPr>
          <a:xfrm>
            <a:off x="2901950" y="8942388"/>
            <a:ext cx="792163"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r>
              <a:rPr lang="en-US"/>
              <a:t>Page </a:t>
            </a:r>
            <a:fld id="{F53FC24E-8886-4796-AF2C-E23DAA61706D}" type="slidenum">
              <a:rPr lang="en-US"/>
              <a:pPr/>
              <a:t>3</a:t>
            </a:fld>
            <a:endParaRPr lang="en-US"/>
          </a:p>
        </p:txBody>
      </p:sp>
      <p:sp>
        <p:nvSpPr>
          <p:cNvPr id="22529" name="Text Box 1"/>
          <p:cNvSpPr txBox="1">
            <a:spLocks noChangeArrowheads="1"/>
          </p:cNvSpPr>
          <p:nvPr/>
        </p:nvSpPr>
        <p:spPr bwMode="auto">
          <a:xfrm>
            <a:off x="646114" y="94066"/>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ClrTx/>
              <a:buFontTx/>
              <a:buNone/>
              <a:defRPr/>
            </a:pPr>
            <a:r>
              <a:rPr lang="en-US" sz="1400" b="1" smtClean="0"/>
              <a:t>Jul 12, 2010</a:t>
            </a:r>
          </a:p>
        </p:txBody>
      </p:sp>
      <p:sp>
        <p:nvSpPr>
          <p:cNvPr id="22530" name="Text Box 2"/>
          <p:cNvSpPr txBox="1">
            <a:spLocks noChangeArrowheads="1"/>
          </p:cNvSpPr>
          <p:nvPr/>
        </p:nvSpPr>
        <p:spPr bwMode="auto">
          <a:xfrm>
            <a:off x="2901951" y="8940851"/>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Page </a:t>
            </a:r>
            <a:fld id="{804517FA-2C90-4285-8387-186FE9102D48}" type="slidenum">
              <a:rPr lang="en-US">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en-US">
              <a:solidFill>
                <a:srgbClr val="000000"/>
              </a:solidFill>
            </a:endParaRPr>
          </a:p>
        </p:txBody>
      </p:sp>
      <p:sp>
        <p:nvSpPr>
          <p:cNvPr id="22531" name="Text Box 3"/>
          <p:cNvSpPr>
            <a:spLocks noGrp="1" noRot="1" noChangeAspect="1" noChangeArrowheads="1"/>
          </p:cNvSpPr>
          <p:nvPr>
            <p:ph type="sldImg"/>
          </p:nvPr>
        </p:nvSpPr>
        <p:spPr>
          <a:xfrm>
            <a:off x="1130300" y="698500"/>
            <a:ext cx="4602163" cy="3451225"/>
          </a:xfrm>
          <a:solidFill>
            <a:srgbClr val="FFFFFF"/>
          </a:solidFill>
        </p:spPr>
      </p:sp>
      <p:sp>
        <p:nvSpPr>
          <p:cNvPr id="22532" name="Text Box 4"/>
          <p:cNvSpPr>
            <a:spLocks noGrp="1" noChangeArrowheads="1"/>
          </p:cNvSpPr>
          <p:nvPr>
            <p:ph type="body" idx="1"/>
          </p:nvPr>
        </p:nvSpPr>
        <p:spPr>
          <a:xfrm>
            <a:off x="914400" y="4387096"/>
            <a:ext cx="5022850" cy="4149012"/>
          </a:xfrm>
          <a:noFill/>
        </p:spPr>
        <p:txBody>
          <a:bodyPr wrap="none" anchor="ctr"/>
          <a:lstStyle/>
          <a:p>
            <a:endParaRPr lang="en-US" smtClean="0">
              <a:latin typeface="Times New Roman" pitchFamily="18" charset="0"/>
            </a:endParaRPr>
          </a:p>
          <a:p>
            <a:r>
              <a:rPr lang="en-US" smtClean="0">
                <a:latin typeface="Times New Roman" pitchFamily="18" charset="0"/>
              </a:rPr>
              <a:t>----- Meeting Notes (17/01/2011 11:38) -----</a:t>
            </a:r>
          </a:p>
          <a:p>
            <a:r>
              <a:rPr lang="en-US" smtClean="0">
                <a:latin typeface="Times New Roman" pitchFamily="18" charset="0"/>
              </a:rPr>
              <a:t>Replace 1st paragraph with context for TVWS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11/12/2013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7</a:t>
            </a:fld>
            <a:endParaRPr lang="en-US"/>
          </a:p>
        </p:txBody>
      </p:sp>
    </p:spTree>
    <p:extLst>
      <p:ext uri="{BB962C8B-B14F-4D97-AF65-F5344CB8AC3E}">
        <p14:creationId xmlns:p14="http://schemas.microsoft.com/office/powerpoint/2010/main" val="748336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11/12/2013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8</a:t>
            </a:fld>
            <a:endParaRPr lang="en-US"/>
          </a:p>
        </p:txBody>
      </p:sp>
    </p:spTree>
    <p:extLst>
      <p:ext uri="{BB962C8B-B14F-4D97-AF65-F5344CB8AC3E}">
        <p14:creationId xmlns:p14="http://schemas.microsoft.com/office/powerpoint/2010/main" val="7483365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11/12/2013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9</a:t>
            </a:fld>
            <a:endParaRPr lang="en-US"/>
          </a:p>
        </p:txBody>
      </p:sp>
    </p:spTree>
    <p:extLst>
      <p:ext uri="{BB962C8B-B14F-4D97-AF65-F5344CB8AC3E}">
        <p14:creationId xmlns:p14="http://schemas.microsoft.com/office/powerpoint/2010/main" val="7483365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11</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11</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4579"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4580" name="Rectangle 7"/>
          <p:cNvSpPr>
            <a:spLocks noGrp="1" noChangeArrowheads="1"/>
          </p:cNvSpPr>
          <p:nvPr>
            <p:ph type="sldNum" sz="quarter" idx="5"/>
          </p:nvPr>
        </p:nvSpPr>
        <p:spPr>
          <a:xfrm>
            <a:off x="2901950" y="8942388"/>
            <a:ext cx="792163" cy="184666"/>
          </a:xfrm>
          <a:noFill/>
        </p:spPr>
        <p:txBody>
          <a:bodyPr/>
          <a:lstStyle/>
          <a:p>
            <a:r>
              <a:rPr lang="en-US" smtClean="0"/>
              <a:t>Page </a:t>
            </a:r>
            <a:fld id="{BFD65119-D628-4F43-8B00-EFD69C9C62E9}" type="slidenum">
              <a:rPr lang="en-US" smtClean="0"/>
              <a:pPr/>
              <a:t>12</a:t>
            </a:fld>
            <a:endParaRPr lang="en-US" smtClean="0"/>
          </a:p>
        </p:txBody>
      </p:sp>
      <p:sp>
        <p:nvSpPr>
          <p:cNvPr id="24581"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7C5DAE0E-A9F2-4736-86C5-EA4E26E479B2}" type="slidenum">
              <a:rPr lang="en-US"/>
              <a:pPr algn="r" defTabSz="913844"/>
              <a:t>12</a:t>
            </a:fld>
            <a:endParaRPr lang="en-US" dirty="0"/>
          </a:p>
        </p:txBody>
      </p:sp>
      <p:sp>
        <p:nvSpPr>
          <p:cNvPr id="24582" name="Rectangle 1026"/>
          <p:cNvSpPr>
            <a:spLocks noGrp="1" noChangeArrowheads="1"/>
          </p:cNvSpPr>
          <p:nvPr>
            <p:ph type="body" idx="1"/>
          </p:nvPr>
        </p:nvSpPr>
        <p:spPr>
          <a:noFill/>
          <a:ln/>
        </p:spPr>
        <p:txBody>
          <a:bodyPr lIns="90975" tIns="44690" rIns="90975" bIns="44690"/>
          <a:lstStyle/>
          <a:p>
            <a:pPr defTabSz="907542"/>
            <a:endParaRPr lang="en-GB" dirty="0" smtClean="0">
              <a:latin typeface="Times New Roman" pitchFamily="18" charset="0"/>
            </a:endParaRPr>
          </a:p>
        </p:txBody>
      </p:sp>
      <p:sp>
        <p:nvSpPr>
          <p:cNvPr id="24583" name="Rectangle 1027"/>
          <p:cNvSpPr>
            <a:spLocks noGrp="1" noRot="1" noChangeAspect="1" noChangeArrowheads="1" noTextEdit="1"/>
          </p:cNvSpPr>
          <p:nvPr>
            <p:ph type="sldImg"/>
          </p:nvPr>
        </p:nvSpPr>
        <p:spPr>
          <a:xfrm>
            <a:off x="1131888" y="698500"/>
            <a:ext cx="4598987" cy="3451225"/>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5603"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5604" name="Rectangle 7"/>
          <p:cNvSpPr>
            <a:spLocks noGrp="1" noChangeArrowheads="1"/>
          </p:cNvSpPr>
          <p:nvPr>
            <p:ph type="sldNum" sz="quarter" idx="5"/>
          </p:nvPr>
        </p:nvSpPr>
        <p:spPr>
          <a:xfrm>
            <a:off x="2901950" y="8942388"/>
            <a:ext cx="792163" cy="184666"/>
          </a:xfrm>
          <a:noFill/>
        </p:spPr>
        <p:txBody>
          <a:bodyPr/>
          <a:lstStyle/>
          <a:p>
            <a:r>
              <a:rPr lang="en-US" smtClean="0"/>
              <a:t>Page </a:t>
            </a:r>
            <a:fld id="{6A861B6E-4661-40C0-874C-F43D14A5F0EB}" type="slidenum">
              <a:rPr lang="en-US" smtClean="0"/>
              <a:pPr/>
              <a:t>13</a:t>
            </a:fld>
            <a:endParaRPr lang="en-US" smtClean="0"/>
          </a:p>
        </p:txBody>
      </p:sp>
      <p:sp>
        <p:nvSpPr>
          <p:cNvPr id="25605"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EE76617A-817A-41D1-AE97-3A7CE851319E}" type="slidenum">
              <a:rPr lang="en-US"/>
              <a:pPr algn="r" defTabSz="913844"/>
              <a:t>13</a:t>
            </a:fld>
            <a:endParaRPr lang="en-US" dirty="0"/>
          </a:p>
        </p:txBody>
      </p:sp>
      <p:sp>
        <p:nvSpPr>
          <p:cNvPr id="25606" name="Rectangle 2"/>
          <p:cNvSpPr>
            <a:spLocks noGrp="1" noRot="1" noChangeAspect="1" noChangeArrowheads="1" noTextEdit="1"/>
          </p:cNvSpPr>
          <p:nvPr>
            <p:ph type="sldImg"/>
          </p:nvPr>
        </p:nvSpPr>
        <p:spPr>
          <a:xfrm>
            <a:off x="1131888" y="698500"/>
            <a:ext cx="4598987" cy="3451225"/>
          </a:xfrm>
          <a:ln/>
        </p:spPr>
      </p:sp>
      <p:sp>
        <p:nvSpPr>
          <p:cNvPr id="25607"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16</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16</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 (ETRI)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2013</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 (ETRI)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2013</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 (ETRI)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2013</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2013</a:t>
            </a:r>
            <a:endParaRPr lang="en-US"/>
          </a:p>
        </p:txBody>
      </p:sp>
      <p:sp>
        <p:nvSpPr>
          <p:cNvPr id="6" name="Footer Placeholder 5"/>
          <p:cNvSpPr>
            <a:spLocks noGrp="1"/>
          </p:cNvSpPr>
          <p:nvPr>
            <p:ph type="ftr" sz="quarter" idx="11"/>
          </p:nvPr>
        </p:nvSpPr>
        <p:spPr/>
        <p:txBody>
          <a:bodyPr/>
          <a:lstStyle/>
          <a:p>
            <a:r>
              <a:rPr lang="en-US" smtClean="0"/>
              <a:t>Sangsung Choi (ETRI)</a:t>
            </a:r>
            <a:endParaRPr lang="en-US" dirty="0"/>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2013</a:t>
            </a:r>
            <a:endParaRPr lang="en-US"/>
          </a:p>
        </p:txBody>
      </p:sp>
      <p:sp>
        <p:nvSpPr>
          <p:cNvPr id="8" name="Footer Placeholder 7"/>
          <p:cNvSpPr>
            <a:spLocks noGrp="1"/>
          </p:cNvSpPr>
          <p:nvPr>
            <p:ph type="ftr" sz="quarter" idx="11"/>
          </p:nvPr>
        </p:nvSpPr>
        <p:spPr/>
        <p:txBody>
          <a:bodyPr/>
          <a:lstStyle/>
          <a:p>
            <a:r>
              <a:rPr lang="en-US" smtClean="0"/>
              <a:t>Sangsung Choi (ETRI)</a:t>
            </a:r>
            <a:endParaRPr lang="en-US" dirty="0"/>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2013</a:t>
            </a:r>
            <a:endParaRPr lang="en-US"/>
          </a:p>
        </p:txBody>
      </p:sp>
      <p:sp>
        <p:nvSpPr>
          <p:cNvPr id="4" name="Footer Placeholder 3"/>
          <p:cNvSpPr>
            <a:spLocks noGrp="1"/>
          </p:cNvSpPr>
          <p:nvPr>
            <p:ph type="ftr" sz="quarter" idx="11"/>
          </p:nvPr>
        </p:nvSpPr>
        <p:spPr/>
        <p:txBody>
          <a:bodyPr/>
          <a:lstStyle/>
          <a:p>
            <a:r>
              <a:rPr lang="en-US" smtClean="0"/>
              <a:t>Sangsung Choi (ETRI)</a:t>
            </a:r>
            <a:endParaRPr lang="en-US" dirty="0"/>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2013</a:t>
            </a:r>
            <a:endParaRPr lang="en-US"/>
          </a:p>
        </p:txBody>
      </p:sp>
      <p:sp>
        <p:nvSpPr>
          <p:cNvPr id="3" name="Footer Placeholder 2"/>
          <p:cNvSpPr>
            <a:spLocks noGrp="1"/>
          </p:cNvSpPr>
          <p:nvPr>
            <p:ph type="ftr" sz="quarter" idx="11"/>
          </p:nvPr>
        </p:nvSpPr>
        <p:spPr/>
        <p:txBody>
          <a:bodyPr/>
          <a:lstStyle/>
          <a:p>
            <a:r>
              <a:rPr lang="en-US" smtClean="0"/>
              <a:t>Sangsung Choi (ETRI)</a:t>
            </a:r>
            <a:endParaRPr lang="en-US" dirty="0"/>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2013</a:t>
            </a:r>
            <a:endParaRPr lang="en-US"/>
          </a:p>
        </p:txBody>
      </p:sp>
      <p:sp>
        <p:nvSpPr>
          <p:cNvPr id="6" name="Footer Placeholder 5"/>
          <p:cNvSpPr>
            <a:spLocks noGrp="1"/>
          </p:cNvSpPr>
          <p:nvPr>
            <p:ph type="ftr" sz="quarter" idx="11"/>
          </p:nvPr>
        </p:nvSpPr>
        <p:spPr/>
        <p:txBody>
          <a:bodyPr/>
          <a:lstStyle/>
          <a:p>
            <a:r>
              <a:rPr lang="en-US" smtClean="0"/>
              <a:t>Sangsung Choi (ETRI)</a:t>
            </a:r>
            <a:endParaRPr lang="en-US" dirty="0"/>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dirty="0" err="1" smtClean="0"/>
              <a:t>Sangsung</a:t>
            </a:r>
            <a:r>
              <a:rPr lang="en-US" dirty="0" smtClean="0"/>
              <a:t> </a:t>
            </a:r>
            <a:r>
              <a:rPr lang="en-US" dirty="0" err="1" smtClean="0"/>
              <a:t>Choi</a:t>
            </a:r>
            <a:r>
              <a:rPr lang="en-US" dirty="0" smtClean="0"/>
              <a:t> (ETRI)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2013</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2013</a:t>
            </a:r>
            <a:endParaRPr lang="en-US"/>
          </a:p>
        </p:txBody>
      </p:sp>
      <p:sp>
        <p:nvSpPr>
          <p:cNvPr id="6" name="Footer Placeholder 5"/>
          <p:cNvSpPr>
            <a:spLocks noGrp="1"/>
          </p:cNvSpPr>
          <p:nvPr>
            <p:ph type="ftr" sz="quarter" idx="11"/>
          </p:nvPr>
        </p:nvSpPr>
        <p:spPr/>
        <p:txBody>
          <a:bodyPr/>
          <a:lstStyle/>
          <a:p>
            <a:r>
              <a:rPr lang="en-US" smtClean="0"/>
              <a:t>Sangsung Choi (ETRI)</a:t>
            </a:r>
            <a:endParaRPr lang="en-US" dirty="0"/>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2013</a:t>
            </a:r>
            <a:endParaRPr lang="en-US"/>
          </a:p>
        </p:txBody>
      </p:sp>
      <p:sp>
        <p:nvSpPr>
          <p:cNvPr id="6" name="Footer Placeholder 5"/>
          <p:cNvSpPr>
            <a:spLocks noGrp="1"/>
          </p:cNvSpPr>
          <p:nvPr>
            <p:ph type="ftr" sz="quarter" idx="11"/>
          </p:nvPr>
        </p:nvSpPr>
        <p:spPr/>
        <p:txBody>
          <a:bodyPr/>
          <a:lstStyle/>
          <a:p>
            <a:r>
              <a:rPr lang="en-US" smtClean="0"/>
              <a:t>Sangsung Choi (ETRI)</a:t>
            </a:r>
            <a:endParaRPr lang="en-US" dirty="0"/>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2013</a:t>
            </a:r>
            <a:endParaRPr lang="en-US"/>
          </a:p>
        </p:txBody>
      </p:sp>
      <p:sp>
        <p:nvSpPr>
          <p:cNvPr id="8" name="Footer Placeholder 7"/>
          <p:cNvSpPr>
            <a:spLocks noGrp="1"/>
          </p:cNvSpPr>
          <p:nvPr>
            <p:ph type="ftr" sz="quarter" idx="11"/>
          </p:nvPr>
        </p:nvSpPr>
        <p:spPr/>
        <p:txBody>
          <a:bodyPr/>
          <a:lstStyle/>
          <a:p>
            <a:r>
              <a:rPr lang="en-US" smtClean="0"/>
              <a:t>Sangsung Choi (ETRI)</a:t>
            </a:r>
            <a:endParaRPr lang="en-US" dirty="0"/>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2013</a:t>
            </a:r>
            <a:endParaRPr lang="en-US"/>
          </a:p>
        </p:txBody>
      </p:sp>
      <p:sp>
        <p:nvSpPr>
          <p:cNvPr id="4" name="Footer Placeholder 3"/>
          <p:cNvSpPr>
            <a:spLocks noGrp="1"/>
          </p:cNvSpPr>
          <p:nvPr>
            <p:ph type="ftr" sz="quarter" idx="11"/>
          </p:nvPr>
        </p:nvSpPr>
        <p:spPr/>
        <p:txBody>
          <a:bodyPr/>
          <a:lstStyle/>
          <a:p>
            <a:r>
              <a:rPr lang="en-US" smtClean="0"/>
              <a:t>Sangsung Choi (ETRI)</a:t>
            </a:r>
            <a:endParaRPr lang="en-US" dirty="0"/>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2013</a:t>
            </a:r>
            <a:endParaRPr lang="en-US"/>
          </a:p>
        </p:txBody>
      </p:sp>
      <p:sp>
        <p:nvSpPr>
          <p:cNvPr id="3" name="Footer Placeholder 2"/>
          <p:cNvSpPr>
            <a:spLocks noGrp="1"/>
          </p:cNvSpPr>
          <p:nvPr>
            <p:ph type="ftr" sz="quarter" idx="11"/>
          </p:nvPr>
        </p:nvSpPr>
        <p:spPr/>
        <p:txBody>
          <a:bodyPr/>
          <a:lstStyle/>
          <a:p>
            <a:r>
              <a:rPr lang="en-US" smtClean="0"/>
              <a:t>Sangsung Choi (ETRI)</a:t>
            </a:r>
            <a:endParaRPr lang="en-US" dirty="0"/>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 (ETRI)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2013</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2013</a:t>
            </a:r>
            <a:endParaRPr lang="en-US"/>
          </a:p>
        </p:txBody>
      </p:sp>
      <p:sp>
        <p:nvSpPr>
          <p:cNvPr id="6" name="Footer Placeholder 5"/>
          <p:cNvSpPr>
            <a:spLocks noGrp="1"/>
          </p:cNvSpPr>
          <p:nvPr>
            <p:ph type="ftr" sz="quarter" idx="11"/>
          </p:nvPr>
        </p:nvSpPr>
        <p:spPr/>
        <p:txBody>
          <a:bodyPr/>
          <a:lstStyle/>
          <a:p>
            <a:r>
              <a:rPr lang="en-US" smtClean="0"/>
              <a:t>Sangsung Choi (ETRI)</a:t>
            </a:r>
            <a:endParaRPr lang="en-US" dirty="0"/>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2013</a:t>
            </a:r>
            <a:endParaRPr lang="en-US"/>
          </a:p>
        </p:txBody>
      </p:sp>
      <p:sp>
        <p:nvSpPr>
          <p:cNvPr id="6" name="Footer Placeholder 5"/>
          <p:cNvSpPr>
            <a:spLocks noGrp="1"/>
          </p:cNvSpPr>
          <p:nvPr>
            <p:ph type="ftr" sz="quarter" idx="11"/>
          </p:nvPr>
        </p:nvSpPr>
        <p:spPr/>
        <p:txBody>
          <a:bodyPr/>
          <a:lstStyle/>
          <a:p>
            <a:r>
              <a:rPr lang="en-US" smtClean="0"/>
              <a:t>Sangsung Choi (ETRI)</a:t>
            </a:r>
            <a:endParaRPr lang="en-US" dirty="0"/>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2013</a:t>
            </a:r>
            <a:endParaRPr lang="en-US"/>
          </a:p>
        </p:txBody>
      </p:sp>
      <p:sp>
        <p:nvSpPr>
          <p:cNvPr id="6" name="Footer Placeholder 5"/>
          <p:cNvSpPr>
            <a:spLocks noGrp="1"/>
          </p:cNvSpPr>
          <p:nvPr>
            <p:ph type="ftr" sz="quarter" idx="11"/>
          </p:nvPr>
        </p:nvSpPr>
        <p:spPr/>
        <p:txBody>
          <a:bodyPr/>
          <a:lstStyle/>
          <a:p>
            <a:r>
              <a:rPr lang="en-US" smtClean="0"/>
              <a:t>Sangsung Choi (ETRI)</a:t>
            </a:r>
            <a:endParaRPr lang="en-US" dirty="0"/>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2013</a:t>
            </a:r>
            <a:endParaRPr lang="en-US"/>
          </a:p>
        </p:txBody>
      </p:sp>
      <p:sp>
        <p:nvSpPr>
          <p:cNvPr id="8" name="Footer Placeholder 7"/>
          <p:cNvSpPr>
            <a:spLocks noGrp="1"/>
          </p:cNvSpPr>
          <p:nvPr>
            <p:ph type="ftr" sz="quarter" idx="11"/>
          </p:nvPr>
        </p:nvSpPr>
        <p:spPr/>
        <p:txBody>
          <a:bodyPr/>
          <a:lstStyle/>
          <a:p>
            <a:r>
              <a:rPr lang="en-US" smtClean="0"/>
              <a:t>Sangsung Choi (ETRI)</a:t>
            </a:r>
            <a:endParaRPr lang="en-US" dirty="0"/>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2013</a:t>
            </a:r>
            <a:endParaRPr lang="en-US"/>
          </a:p>
        </p:txBody>
      </p:sp>
      <p:sp>
        <p:nvSpPr>
          <p:cNvPr id="4" name="Footer Placeholder 3"/>
          <p:cNvSpPr>
            <a:spLocks noGrp="1"/>
          </p:cNvSpPr>
          <p:nvPr>
            <p:ph type="ftr" sz="quarter" idx="11"/>
          </p:nvPr>
        </p:nvSpPr>
        <p:spPr/>
        <p:txBody>
          <a:bodyPr/>
          <a:lstStyle/>
          <a:p>
            <a:r>
              <a:rPr lang="en-US" smtClean="0"/>
              <a:t>Sangsung Choi (ETRI)</a:t>
            </a:r>
            <a:endParaRPr lang="en-US" dirty="0"/>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 (ETRI)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November 2013</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2013</a:t>
            </a:r>
            <a:endParaRPr lang="en-US"/>
          </a:p>
        </p:txBody>
      </p:sp>
      <p:sp>
        <p:nvSpPr>
          <p:cNvPr id="3" name="Footer Placeholder 2"/>
          <p:cNvSpPr>
            <a:spLocks noGrp="1"/>
          </p:cNvSpPr>
          <p:nvPr>
            <p:ph type="ftr" sz="quarter" idx="11"/>
          </p:nvPr>
        </p:nvSpPr>
        <p:spPr/>
        <p:txBody>
          <a:bodyPr/>
          <a:lstStyle/>
          <a:p>
            <a:r>
              <a:rPr lang="en-US" smtClean="0"/>
              <a:t>Sangsung Choi (ETRI)</a:t>
            </a:r>
            <a:endParaRPr lang="en-US" dirty="0"/>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2013</a:t>
            </a:r>
            <a:endParaRPr lang="en-US"/>
          </a:p>
        </p:txBody>
      </p:sp>
      <p:sp>
        <p:nvSpPr>
          <p:cNvPr id="6" name="Footer Placeholder 5"/>
          <p:cNvSpPr>
            <a:spLocks noGrp="1"/>
          </p:cNvSpPr>
          <p:nvPr>
            <p:ph type="ftr" sz="quarter" idx="11"/>
          </p:nvPr>
        </p:nvSpPr>
        <p:spPr/>
        <p:txBody>
          <a:bodyPr/>
          <a:lstStyle/>
          <a:p>
            <a:r>
              <a:rPr lang="en-US" smtClean="0"/>
              <a:t>Sangsung Choi (ETRI)</a:t>
            </a:r>
            <a:endParaRPr lang="en-US" dirty="0"/>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2013</a:t>
            </a:r>
            <a:endParaRPr lang="en-US"/>
          </a:p>
        </p:txBody>
      </p:sp>
      <p:sp>
        <p:nvSpPr>
          <p:cNvPr id="6" name="Footer Placeholder 5"/>
          <p:cNvSpPr>
            <a:spLocks noGrp="1"/>
          </p:cNvSpPr>
          <p:nvPr>
            <p:ph type="ftr" sz="quarter" idx="11"/>
          </p:nvPr>
        </p:nvSpPr>
        <p:spPr/>
        <p:txBody>
          <a:bodyPr/>
          <a:lstStyle/>
          <a:p>
            <a:r>
              <a:rPr lang="en-US" smtClean="0"/>
              <a:t>Sangsung Choi (ETRI)</a:t>
            </a:r>
            <a:endParaRPr lang="en-US" dirty="0"/>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2013</a:t>
            </a:r>
            <a:endParaRPr lang="en-US"/>
          </a:p>
        </p:txBody>
      </p:sp>
      <p:sp>
        <p:nvSpPr>
          <p:cNvPr id="6" name="Footer Placeholder 5"/>
          <p:cNvSpPr>
            <a:spLocks noGrp="1"/>
          </p:cNvSpPr>
          <p:nvPr>
            <p:ph type="ftr" sz="quarter" idx="11"/>
          </p:nvPr>
        </p:nvSpPr>
        <p:spPr/>
        <p:txBody>
          <a:bodyPr/>
          <a:lstStyle/>
          <a:p>
            <a:r>
              <a:rPr lang="en-US" smtClean="0"/>
              <a:t>Sangsung Choi (ETRI)</a:t>
            </a:r>
            <a:endParaRPr lang="en-US" dirty="0"/>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2013</a:t>
            </a:r>
            <a:endParaRPr lang="en-US"/>
          </a:p>
        </p:txBody>
      </p:sp>
      <p:sp>
        <p:nvSpPr>
          <p:cNvPr id="8" name="Footer Placeholder 7"/>
          <p:cNvSpPr>
            <a:spLocks noGrp="1"/>
          </p:cNvSpPr>
          <p:nvPr>
            <p:ph type="ftr" sz="quarter" idx="11"/>
          </p:nvPr>
        </p:nvSpPr>
        <p:spPr/>
        <p:txBody>
          <a:bodyPr/>
          <a:lstStyle/>
          <a:p>
            <a:r>
              <a:rPr lang="en-US" smtClean="0"/>
              <a:t>Sangsung Choi (ETRI)</a:t>
            </a:r>
            <a:endParaRPr lang="en-US" dirty="0"/>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Sangsung Choi (ETRI)</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November 2013</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2013</a:t>
            </a:r>
            <a:endParaRPr lang="en-US"/>
          </a:p>
        </p:txBody>
      </p:sp>
      <p:sp>
        <p:nvSpPr>
          <p:cNvPr id="4" name="Footer Placeholder 3"/>
          <p:cNvSpPr>
            <a:spLocks noGrp="1"/>
          </p:cNvSpPr>
          <p:nvPr>
            <p:ph type="ftr" sz="quarter" idx="11"/>
          </p:nvPr>
        </p:nvSpPr>
        <p:spPr/>
        <p:txBody>
          <a:bodyPr/>
          <a:lstStyle/>
          <a:p>
            <a:r>
              <a:rPr lang="en-US" smtClean="0"/>
              <a:t>Sangsung Choi (ETRI)</a:t>
            </a:r>
            <a:endParaRPr lang="en-US" dirty="0"/>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2013</a:t>
            </a:r>
            <a:endParaRPr lang="en-US"/>
          </a:p>
        </p:txBody>
      </p:sp>
      <p:sp>
        <p:nvSpPr>
          <p:cNvPr id="3" name="Footer Placeholder 2"/>
          <p:cNvSpPr>
            <a:spLocks noGrp="1"/>
          </p:cNvSpPr>
          <p:nvPr>
            <p:ph type="ftr" sz="quarter" idx="11"/>
          </p:nvPr>
        </p:nvSpPr>
        <p:spPr/>
        <p:txBody>
          <a:bodyPr/>
          <a:lstStyle/>
          <a:p>
            <a:r>
              <a:rPr lang="en-US" smtClean="0"/>
              <a:t>Sangsung Choi (ETRI)</a:t>
            </a:r>
            <a:endParaRPr lang="en-US" dirty="0"/>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2013</a:t>
            </a:r>
            <a:endParaRPr lang="en-US"/>
          </a:p>
        </p:txBody>
      </p:sp>
      <p:sp>
        <p:nvSpPr>
          <p:cNvPr id="6" name="Footer Placeholder 5"/>
          <p:cNvSpPr>
            <a:spLocks noGrp="1"/>
          </p:cNvSpPr>
          <p:nvPr>
            <p:ph type="ftr" sz="quarter" idx="11"/>
          </p:nvPr>
        </p:nvSpPr>
        <p:spPr/>
        <p:txBody>
          <a:bodyPr/>
          <a:lstStyle/>
          <a:p>
            <a:r>
              <a:rPr lang="en-US" smtClean="0"/>
              <a:t>Sangsung Choi (ETRI)</a:t>
            </a:r>
            <a:endParaRPr lang="en-US" dirty="0"/>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2013</a:t>
            </a:r>
            <a:endParaRPr lang="en-US"/>
          </a:p>
        </p:txBody>
      </p:sp>
      <p:sp>
        <p:nvSpPr>
          <p:cNvPr id="6" name="Footer Placeholder 5"/>
          <p:cNvSpPr>
            <a:spLocks noGrp="1"/>
          </p:cNvSpPr>
          <p:nvPr>
            <p:ph type="ftr" sz="quarter" idx="11"/>
          </p:nvPr>
        </p:nvSpPr>
        <p:spPr/>
        <p:txBody>
          <a:bodyPr/>
          <a:lstStyle/>
          <a:p>
            <a:r>
              <a:rPr lang="en-US" smtClean="0"/>
              <a:t>Sangsung Choi (ETRI)</a:t>
            </a:r>
            <a:endParaRPr lang="en-US" dirty="0"/>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2013</a:t>
            </a:r>
            <a:endParaRPr lang="en-US"/>
          </a:p>
        </p:txBody>
      </p:sp>
      <p:sp>
        <p:nvSpPr>
          <p:cNvPr id="6" name="Footer Placeholder 5"/>
          <p:cNvSpPr>
            <a:spLocks noGrp="1"/>
          </p:cNvSpPr>
          <p:nvPr>
            <p:ph type="ftr" sz="quarter" idx="11"/>
          </p:nvPr>
        </p:nvSpPr>
        <p:spPr/>
        <p:txBody>
          <a:bodyPr/>
          <a:lstStyle/>
          <a:p>
            <a:r>
              <a:rPr lang="en-US" smtClean="0"/>
              <a:t>Sangsung Choi (ETRI)</a:t>
            </a:r>
            <a:endParaRPr lang="en-US" dirty="0"/>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Sangsung Choi (ETRI)</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November 2013</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2013</a:t>
            </a:r>
            <a:endParaRPr lang="en-US"/>
          </a:p>
        </p:txBody>
      </p:sp>
      <p:sp>
        <p:nvSpPr>
          <p:cNvPr id="8" name="Footer Placeholder 7"/>
          <p:cNvSpPr>
            <a:spLocks noGrp="1"/>
          </p:cNvSpPr>
          <p:nvPr>
            <p:ph type="ftr" sz="quarter" idx="11"/>
          </p:nvPr>
        </p:nvSpPr>
        <p:spPr/>
        <p:txBody>
          <a:bodyPr/>
          <a:lstStyle/>
          <a:p>
            <a:r>
              <a:rPr lang="en-US" smtClean="0"/>
              <a:t>Sangsung Choi (ETRI)</a:t>
            </a:r>
            <a:endParaRPr lang="en-US" dirty="0"/>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2013</a:t>
            </a:r>
            <a:endParaRPr lang="en-US"/>
          </a:p>
        </p:txBody>
      </p:sp>
      <p:sp>
        <p:nvSpPr>
          <p:cNvPr id="4" name="Footer Placeholder 3"/>
          <p:cNvSpPr>
            <a:spLocks noGrp="1"/>
          </p:cNvSpPr>
          <p:nvPr>
            <p:ph type="ftr" sz="quarter" idx="11"/>
          </p:nvPr>
        </p:nvSpPr>
        <p:spPr/>
        <p:txBody>
          <a:bodyPr/>
          <a:lstStyle/>
          <a:p>
            <a:r>
              <a:rPr lang="en-US" smtClean="0"/>
              <a:t>Sangsung Choi (ETRI)</a:t>
            </a:r>
            <a:endParaRPr lang="en-US" dirty="0"/>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2013</a:t>
            </a:r>
            <a:endParaRPr lang="en-US"/>
          </a:p>
        </p:txBody>
      </p:sp>
      <p:sp>
        <p:nvSpPr>
          <p:cNvPr id="3" name="Footer Placeholder 2"/>
          <p:cNvSpPr>
            <a:spLocks noGrp="1"/>
          </p:cNvSpPr>
          <p:nvPr>
            <p:ph type="ftr" sz="quarter" idx="11"/>
          </p:nvPr>
        </p:nvSpPr>
        <p:spPr/>
        <p:txBody>
          <a:bodyPr/>
          <a:lstStyle/>
          <a:p>
            <a:r>
              <a:rPr lang="en-US" smtClean="0"/>
              <a:t>Sangsung Choi (ETRI)</a:t>
            </a:r>
            <a:endParaRPr lang="en-US" dirty="0"/>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2013</a:t>
            </a:r>
            <a:endParaRPr lang="en-US"/>
          </a:p>
        </p:txBody>
      </p:sp>
      <p:sp>
        <p:nvSpPr>
          <p:cNvPr id="6" name="Footer Placeholder 5"/>
          <p:cNvSpPr>
            <a:spLocks noGrp="1"/>
          </p:cNvSpPr>
          <p:nvPr>
            <p:ph type="ftr" sz="quarter" idx="11"/>
          </p:nvPr>
        </p:nvSpPr>
        <p:spPr/>
        <p:txBody>
          <a:bodyPr/>
          <a:lstStyle/>
          <a:p>
            <a:r>
              <a:rPr lang="en-US" smtClean="0"/>
              <a:t>Sangsung Choi (ETRI)</a:t>
            </a:r>
            <a:endParaRPr lang="en-US" dirty="0"/>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2013</a:t>
            </a:r>
            <a:endParaRPr lang="en-US"/>
          </a:p>
        </p:txBody>
      </p:sp>
      <p:sp>
        <p:nvSpPr>
          <p:cNvPr id="6" name="Footer Placeholder 5"/>
          <p:cNvSpPr>
            <a:spLocks noGrp="1"/>
          </p:cNvSpPr>
          <p:nvPr>
            <p:ph type="ftr" sz="quarter" idx="11"/>
          </p:nvPr>
        </p:nvSpPr>
        <p:spPr/>
        <p:txBody>
          <a:bodyPr/>
          <a:lstStyle/>
          <a:p>
            <a:r>
              <a:rPr lang="en-US" smtClean="0"/>
              <a:t>Sangsung Choi (ETRI)</a:t>
            </a:r>
            <a:endParaRPr lang="en-US" dirty="0"/>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2013</a:t>
            </a:r>
            <a:endParaRPr lang="en-US"/>
          </a:p>
        </p:txBody>
      </p:sp>
      <p:sp>
        <p:nvSpPr>
          <p:cNvPr id="4" name="Footer Placeholder 3"/>
          <p:cNvSpPr>
            <a:spLocks noGrp="1"/>
          </p:cNvSpPr>
          <p:nvPr>
            <p:ph type="ftr" sz="quarter" idx="11"/>
          </p:nvPr>
        </p:nvSpPr>
        <p:spPr/>
        <p:txBody>
          <a:bodyPr/>
          <a:lstStyle/>
          <a:p>
            <a:r>
              <a:rPr lang="en-US" smtClean="0"/>
              <a:t>Sangsung Choi (ETRI)</a:t>
            </a:r>
            <a:endParaRPr lang="en-US" dirty="0"/>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Sangsung Choi (ETRI)</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November 2013</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 (ETRI)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November 2013</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 (ETRI)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November 2013</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581400" y="526568"/>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smtClean="0"/>
              <a:t>Sangsung Choi (ETRI)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dirty="0" smtClean="0"/>
              <a:t>Slide </a:t>
            </a:r>
            <a:fld id="{41987EB5-282E-4916-B28F-39C3F491D2E1}" type="slidenum">
              <a:rPr lang="en-US" smtClean="0"/>
              <a:pPr>
                <a:defRPr/>
              </a:pPr>
              <a:t>‹#›</a:t>
            </a:fld>
            <a:endParaRPr lang="en-US" dirty="0"/>
          </a:p>
        </p:txBody>
      </p:sp>
      <p:sp>
        <p:nvSpPr>
          <p:cNvPr id="1031" name="Rectangle 7"/>
          <p:cNvSpPr>
            <a:spLocks noChangeArrowheads="1"/>
          </p:cNvSpPr>
          <p:nvPr/>
        </p:nvSpPr>
        <p:spPr bwMode="auto">
          <a:xfrm>
            <a:off x="46482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15-13-0672-00-004m</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TG4m</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smtClean="0"/>
              <a:t>November 2013</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 (ETRI)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 (ETRI)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 (ETRI)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 (ETRI)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 (ETRI)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ieee802.org/Mike_Spring_Article_on_Stds_Proces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dirty="0" smtClean="0"/>
              <a:t>Slide </a:t>
            </a:r>
            <a:fld id="{3A9367B3-2677-4C64-A2B6-D508059B8434}" type="slidenum">
              <a:rPr lang="en-US" smtClean="0"/>
              <a:pPr/>
              <a:t>1</a:t>
            </a:fld>
            <a:endParaRPr lang="en-US" dirty="0"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smtClean="0"/>
              <a:t>November 2013</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04800" y="87621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smtClean="0"/>
              <a:t>Submission Title:</a:t>
            </a:r>
            <a:r>
              <a:rPr lang="en-US" sz="1800" dirty="0" smtClean="0"/>
              <a:t>  TG4m-4TV Opening Report for  November 2013  </a:t>
            </a:r>
            <a:endParaRPr lang="en-US" sz="1800" dirty="0"/>
          </a:p>
          <a:p>
            <a:pPr marL="914400" indent="-914400" eaLnBrk="0" hangingPunct="0">
              <a:spcBef>
                <a:spcPts val="600"/>
              </a:spcBef>
              <a:defRPr/>
            </a:pPr>
            <a:r>
              <a:rPr lang="en-US" sz="1800" b="1" dirty="0"/>
              <a:t>Date </a:t>
            </a:r>
            <a:r>
              <a:rPr lang="en-US" sz="1800" b="1" dirty="0" smtClean="0"/>
              <a:t>Submitted: </a:t>
            </a:r>
            <a:r>
              <a:rPr lang="en-US" sz="1800" dirty="0" smtClean="0"/>
              <a:t>11 November 2013</a:t>
            </a:r>
            <a:endParaRPr lang="en-US" sz="1800" dirty="0"/>
          </a:p>
          <a:p>
            <a:pPr marL="914400" indent="-914400" eaLnBrk="0" hangingPunct="0">
              <a:spcBef>
                <a:spcPts val="600"/>
              </a:spcBef>
              <a:defRPr/>
            </a:pPr>
            <a:r>
              <a:rPr lang="en-US" sz="1800" b="1" dirty="0"/>
              <a:t>Source:</a:t>
            </a:r>
            <a:r>
              <a:rPr lang="en-US" sz="1800" dirty="0"/>
              <a:t> 	</a:t>
            </a:r>
            <a:r>
              <a:rPr lang="en-US" sz="1800" dirty="0" smtClean="0"/>
              <a:t>Sangsung. Choi(ETRI)</a:t>
            </a:r>
            <a:endParaRPr lang="en-US" sz="1800" dirty="0"/>
          </a:p>
          <a:p>
            <a:pPr marL="914400" indent="-914400" eaLnBrk="0" hangingPunct="0">
              <a:spcBef>
                <a:spcPts val="600"/>
              </a:spcBef>
              <a:defRPr/>
            </a:pPr>
            <a:r>
              <a:rPr lang="en-US" sz="1800" b="1" dirty="0"/>
              <a:t>Contact: </a:t>
            </a:r>
            <a:r>
              <a:rPr lang="en-US" sz="1800" dirty="0" smtClean="0"/>
              <a:t>Sangsung. Choi(ETRI)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+82 42 860 6722</a:t>
            </a:r>
            <a:r>
              <a:rPr lang="en-US" sz="1800" dirty="0" smtClean="0"/>
              <a:t>, </a:t>
            </a:r>
            <a:r>
              <a:rPr lang="en-US" sz="1800" b="1" dirty="0"/>
              <a:t>E-Mail</a:t>
            </a:r>
            <a:r>
              <a:rPr lang="en-US" sz="1800" dirty="0"/>
              <a:t>: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TG4m Opening Report for November 2013 Plenary Meeting</a:t>
            </a:r>
            <a:endParaRPr lang="en-US" sz="1800" dirty="0"/>
          </a:p>
          <a:p>
            <a:pPr marL="914400" indent="-914400" eaLnBrk="0" hangingPunct="0">
              <a:spcBef>
                <a:spcPts val="600"/>
              </a:spcBef>
              <a:defRPr/>
            </a:pPr>
            <a:r>
              <a:rPr lang="en-US" sz="1800" b="1" dirty="0"/>
              <a:t>Abstract</a:t>
            </a:r>
            <a:r>
              <a:rPr lang="en-US" sz="1800" dirty="0"/>
              <a:t>: </a:t>
            </a:r>
            <a:r>
              <a:rPr lang="en-US" sz="1800" dirty="0" smtClean="0"/>
              <a:t>Opening </a:t>
            </a:r>
            <a:r>
              <a:rPr lang="en-US" sz="1800" dirty="0"/>
              <a:t>Report for </a:t>
            </a:r>
            <a:r>
              <a:rPr lang="en-US" sz="1800" dirty="0" smtClean="0"/>
              <a:t>TG4m Session in Plenary 2013</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dirty="0" err="1" smtClean="0"/>
              <a:t>Sangsung</a:t>
            </a:r>
            <a:r>
              <a:rPr lang="en-US" dirty="0" smtClean="0"/>
              <a:t> </a:t>
            </a:r>
            <a:r>
              <a:rPr lang="en-US" dirty="0" err="1" smtClean="0"/>
              <a:t>Choi</a:t>
            </a:r>
            <a:r>
              <a:rPr lang="en-US" dirty="0" smtClean="0"/>
              <a:t> (ETRI)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153400" cy="762000"/>
          </a:xfrm>
        </p:spPr>
        <p:txBody>
          <a:bodyPr/>
          <a:lstStyle/>
          <a:p>
            <a:r>
              <a:rPr lang="en-US" b="1" dirty="0" smtClean="0"/>
              <a:t>Meeting Goal This Week</a:t>
            </a:r>
            <a:endParaRPr lang="en-US" b="1" dirty="0"/>
          </a:p>
        </p:txBody>
      </p:sp>
      <p:sp>
        <p:nvSpPr>
          <p:cNvPr id="3" name="Content Placeholder 2"/>
          <p:cNvSpPr>
            <a:spLocks noGrp="1"/>
          </p:cNvSpPr>
          <p:nvPr>
            <p:ph idx="1"/>
          </p:nvPr>
        </p:nvSpPr>
        <p:spPr>
          <a:xfrm>
            <a:off x="381000" y="2133600"/>
            <a:ext cx="8534400" cy="4038600"/>
          </a:xfrm>
        </p:spPr>
        <p:txBody>
          <a:bodyPr/>
          <a:lstStyle/>
          <a:p>
            <a:r>
              <a:rPr lang="en-US" altLang="ko-KR" dirty="0" smtClean="0"/>
              <a:t>Comment </a:t>
            </a:r>
            <a:r>
              <a:rPr lang="en-US" altLang="ko-KR" dirty="0"/>
              <a:t>R</a:t>
            </a:r>
            <a:r>
              <a:rPr lang="en-US" altLang="ko-KR" dirty="0" smtClean="0"/>
              <a:t>esolution for SB </a:t>
            </a:r>
            <a:r>
              <a:rPr lang="fr-FR" altLang="ko-KR" dirty="0" smtClean="0"/>
              <a:t>Recirculation #1</a:t>
            </a:r>
          </a:p>
          <a:p>
            <a:r>
              <a:rPr lang="en-US" dirty="0" smtClean="0">
                <a:ea typeface="ＭＳ Ｐゴシック" pitchFamily="-65" charset="-128"/>
              </a:rPr>
              <a:t>Hear and discuss the contribution presentations </a:t>
            </a:r>
          </a:p>
          <a:p>
            <a:pPr>
              <a:spcBef>
                <a:spcPts val="1200"/>
              </a:spcBef>
            </a:pPr>
            <a:r>
              <a:rPr lang="en-US" dirty="0" smtClean="0">
                <a:ea typeface="ＭＳ Ｐゴシック" pitchFamily="-65" charset="-128"/>
              </a:rPr>
              <a:t>Discuss the future efforts </a:t>
            </a:r>
            <a:r>
              <a:rPr lang="en-US" dirty="0">
                <a:ea typeface="ＭＳ Ｐゴシック" pitchFamily="-65" charset="-128"/>
              </a:rPr>
              <a:t>and </a:t>
            </a:r>
            <a:r>
              <a:rPr lang="en-US" dirty="0" smtClean="0">
                <a:ea typeface="ＭＳ Ｐゴシック" pitchFamily="-65" charset="-128"/>
              </a:rPr>
              <a:t>next steps.</a:t>
            </a:r>
          </a:p>
        </p:txBody>
      </p:sp>
      <p:sp>
        <p:nvSpPr>
          <p:cNvPr id="4" name="Footer Placeholder 3"/>
          <p:cNvSpPr>
            <a:spLocks noGrp="1"/>
          </p:cNvSpPr>
          <p:nvPr>
            <p:ph type="ftr" sz="quarter" idx="10"/>
          </p:nvPr>
        </p:nvSpPr>
        <p:spPr/>
        <p:txBody>
          <a:bodyPr/>
          <a:lstStyle/>
          <a:p>
            <a:r>
              <a:rPr lang="en-US" dirty="0" err="1" smtClean="0"/>
              <a:t>Sangsung</a:t>
            </a:r>
            <a:r>
              <a:rPr lang="en-US" dirty="0" smtClean="0"/>
              <a:t> </a:t>
            </a:r>
            <a:r>
              <a:rPr lang="en-US" dirty="0" err="1" smtClean="0"/>
              <a:t>Choi</a:t>
            </a:r>
            <a:r>
              <a:rPr lang="en-US" dirty="0" smtClean="0"/>
              <a:t> (ETRI)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10</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November 2013</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4"/>
          <p:cNvSpPr>
            <a:spLocks noGrp="1" noChangeArrowheads="1"/>
          </p:cNvSpPr>
          <p:nvPr>
            <p:ph type="title" idx="4294967295"/>
          </p:nvPr>
        </p:nvSpPr>
        <p:spPr>
          <a:xfrm>
            <a:off x="762000" y="533400"/>
            <a:ext cx="7772400" cy="990600"/>
          </a:xfrm>
        </p:spPr>
        <p:txBody>
          <a:bodyPr/>
          <a:lstStyle/>
          <a:p>
            <a:r>
              <a:rPr lang="en-US" b="1" dirty="0" smtClean="0"/>
              <a:t>Meeting Slots</a:t>
            </a:r>
          </a:p>
        </p:txBody>
      </p:sp>
      <p:graphicFrame>
        <p:nvGraphicFramePr>
          <p:cNvPr id="37978" name="Group 90"/>
          <p:cNvGraphicFramePr>
            <a:graphicFrameLocks noGrp="1"/>
          </p:cNvGraphicFramePr>
          <p:nvPr>
            <p:ph type="tbl" idx="4294967295"/>
            <p:extLst>
              <p:ext uri="{D42A27DB-BD31-4B8C-83A1-F6EECF244321}">
                <p14:modId xmlns:p14="http://schemas.microsoft.com/office/powerpoint/2010/main" val="3459086773"/>
              </p:ext>
            </p:extLst>
          </p:nvPr>
        </p:nvGraphicFramePr>
        <p:xfrm>
          <a:off x="228600" y="1524000"/>
          <a:ext cx="8610601" cy="4800600"/>
        </p:xfrm>
        <a:graphic>
          <a:graphicData uri="http://schemas.openxmlformats.org/drawingml/2006/table">
            <a:tbl>
              <a:tblPr/>
              <a:tblGrid>
                <a:gridCol w="732818"/>
                <a:gridCol w="2010382"/>
                <a:gridCol w="1905000"/>
                <a:gridCol w="1981200"/>
                <a:gridCol w="1981201"/>
              </a:tblGrid>
              <a:tr h="46733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6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Tuesday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Wednesday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804430">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fr-FR" altLang="ko-KR" sz="1600" kern="1200" baseline="0" dirty="0" smtClean="0">
                          <a:solidFill>
                            <a:schemeClr val="tx1"/>
                          </a:solidFill>
                          <a:latin typeface="+mn-lt"/>
                          <a:ea typeface="+mn-ea"/>
                          <a:cs typeface="+mn-cs"/>
                        </a:rPr>
                        <a:t>SB Recirculation 1 Comment Resolution</a:t>
                      </a:r>
                      <a:r>
                        <a:rPr lang="en-US" altLang="ko-KR" sz="1600" kern="1200" baseline="0" dirty="0" smtClean="0">
                          <a:solidFill>
                            <a:schemeClr val="tx1"/>
                          </a:solidFill>
                          <a:latin typeface="+mn-lt"/>
                          <a:ea typeface="+mn-ea"/>
                          <a:cs typeface="+mn-cs"/>
                        </a:rPr>
                        <a:t>(cont’d)</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r>
                        <a:rPr lang="fr-FR" altLang="ko-KR" sz="1600" kern="1200" baseline="0" dirty="0" smtClean="0">
                          <a:solidFill>
                            <a:schemeClr val="tx1"/>
                          </a:solidFill>
                          <a:latin typeface="+mn-lt"/>
                          <a:ea typeface="+mn-ea"/>
                          <a:cs typeface="+mn-cs"/>
                        </a:rPr>
                        <a:t>SB Recirculation 1 Comment Resolution</a:t>
                      </a:r>
                      <a:r>
                        <a:rPr lang="en-US" altLang="ko-KR" sz="1600" kern="1200" baseline="0" dirty="0" smtClean="0">
                          <a:solidFill>
                            <a:schemeClr val="tx1"/>
                          </a:solidFill>
                          <a:latin typeface="+mn-lt"/>
                          <a:ea typeface="+mn-ea"/>
                          <a:cs typeface="+mn-cs"/>
                        </a:rPr>
                        <a:t>(cont’d)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fr-FR" altLang="ko-KR" sz="1600" kern="1200" baseline="0" dirty="0" smtClean="0">
                          <a:solidFill>
                            <a:schemeClr val="tx1"/>
                          </a:solidFill>
                          <a:latin typeface="+mn-lt"/>
                          <a:ea typeface="+mn-ea"/>
                          <a:cs typeface="+mn-cs"/>
                        </a:rPr>
                        <a:t>SB Recirculation 1 Comment Resolution</a:t>
                      </a:r>
                      <a:r>
                        <a:rPr lang="en-US" altLang="ko-KR" sz="1600" kern="1200" baseline="0" dirty="0" smtClean="0">
                          <a:solidFill>
                            <a:schemeClr val="tx1"/>
                          </a:solidFill>
                          <a:latin typeface="+mn-lt"/>
                          <a:ea typeface="+mn-ea"/>
                          <a:cs typeface="+mn-cs"/>
                        </a:rPr>
                        <a:t>(cont’d)</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804430">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AM2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indent="-285750">
                        <a:spcBef>
                          <a:spcPts val="0"/>
                        </a:spcBef>
                        <a:spcAft>
                          <a:spcPts val="0"/>
                        </a:spcAft>
                        <a:buFont typeface="Arial" pitchFamily="34" charset="0"/>
                        <a:buChar char="•"/>
                      </a:pPr>
                      <a:endParaRPr lang="en-US" altLang="ko-KR" sz="1600" dirty="0" smtClean="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dirty="0" smtClean="0"/>
                        <a:t>Discuss future efforts and next steps</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1757828">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PM1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Opening report</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Approve agenda and previous minutes</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Status update</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Contribution presentations if any</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fr-FR" altLang="ko-KR" sz="1600" kern="1200" baseline="0" dirty="0" smtClean="0">
                          <a:solidFill>
                            <a:schemeClr val="tx1"/>
                          </a:solidFill>
                          <a:latin typeface="+mn-lt"/>
                          <a:ea typeface="+mn-ea"/>
                          <a:cs typeface="+mn-cs"/>
                        </a:rPr>
                        <a:t>SB Recirculation 1 Comment Resolution</a:t>
                      </a:r>
                      <a:r>
                        <a:rPr lang="en-US" altLang="ko-KR" sz="1600" kern="1200" baseline="0" dirty="0" smtClean="0">
                          <a:solidFill>
                            <a:schemeClr val="tx1"/>
                          </a:solidFill>
                          <a:latin typeface="+mn-lt"/>
                          <a:ea typeface="+mn-ea"/>
                          <a:cs typeface="+mn-cs"/>
                        </a:rPr>
                        <a:t>(cont’d)</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endParaRPr kumimoji="0" lang="en-US" altLang="ko-KR" sz="16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889027">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fr-FR" altLang="ko-KR" sz="1600" kern="1200" baseline="0" dirty="0" smtClean="0">
                          <a:solidFill>
                            <a:schemeClr val="tx1"/>
                          </a:solidFill>
                          <a:latin typeface="+mn-lt"/>
                          <a:ea typeface="+mn-ea"/>
                          <a:cs typeface="+mn-cs"/>
                        </a:rPr>
                        <a:t>SB Recirculation 1 Comment Resolution</a:t>
                      </a:r>
                      <a:r>
                        <a:rPr lang="en-US" altLang="ko-KR" sz="1600" kern="1200" baseline="0" dirty="0" smtClean="0">
                          <a:solidFill>
                            <a:schemeClr val="tx1"/>
                          </a:solidFill>
                          <a:latin typeface="+mn-lt"/>
                          <a:ea typeface="+mn-ea"/>
                          <a:cs typeface="+mn-cs"/>
                        </a:rPr>
                        <a:t>(cont’d)</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fr-FR" altLang="ko-KR" sz="1600" kern="1200" baseline="0" dirty="0" smtClean="0">
                          <a:solidFill>
                            <a:schemeClr val="tx1"/>
                          </a:solidFill>
                          <a:latin typeface="+mn-lt"/>
                          <a:ea typeface="+mn-ea"/>
                          <a:cs typeface="+mn-cs"/>
                        </a:rPr>
                        <a:t>SB Recirculation 1 Comment Resolution</a:t>
                      </a:r>
                      <a:r>
                        <a:rPr lang="en-US" altLang="ko-KR" sz="1600" kern="1200" baseline="0" dirty="0" smtClean="0">
                          <a:solidFill>
                            <a:schemeClr val="tx1"/>
                          </a:solidFill>
                          <a:latin typeface="+mn-lt"/>
                          <a:ea typeface="+mn-ea"/>
                          <a:cs typeface="+mn-cs"/>
                        </a:rPr>
                        <a:t>(cont’d)</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914400" rtl="0" eaLnBrk="0" fontAlgn="base" latinLnBrk="0" hangingPunct="0">
                        <a:lnSpc>
                          <a:spcPct val="100000"/>
                        </a:lnSpc>
                        <a:spcBef>
                          <a:spcPts val="0"/>
                        </a:spcBef>
                        <a:spcAft>
                          <a:spcPts val="0"/>
                        </a:spcAft>
                        <a:buClrTx/>
                        <a:buSzTx/>
                        <a:buFont typeface="Arial" pitchFamily="34" charset="0"/>
                        <a:buChar char="•"/>
                        <a:tabLst>
                          <a:tab pos="179388" algn="l"/>
                        </a:tabLst>
                        <a:defRPr/>
                      </a:pPr>
                      <a:endParaRPr lang="en-US" sz="1600"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bl>
          </a:graphicData>
        </a:graphic>
      </p:graphicFrame>
      <p:sp>
        <p:nvSpPr>
          <p:cNvPr id="8" name="Date Placeholder 5"/>
          <p:cNvSpPr>
            <a:spLocks noGrp="1"/>
          </p:cNvSpPr>
          <p:nvPr>
            <p:ph type="dt" sz="quarter" idx="12"/>
          </p:nvPr>
        </p:nvSpPr>
        <p:spPr>
          <a:xfrm>
            <a:off x="609600" y="304800"/>
            <a:ext cx="1905000" cy="247650"/>
          </a:xfrm>
          <a:noFill/>
        </p:spPr>
        <p:txBody>
          <a:bodyPr/>
          <a:lstStyle/>
          <a:p>
            <a:r>
              <a:rPr lang="en-US" altLang="ko-KR" smtClean="0"/>
              <a:t>November 2013</a:t>
            </a:r>
            <a:endParaRPr lang="en-US" dirty="0"/>
          </a:p>
        </p:txBody>
      </p:sp>
      <p:sp>
        <p:nvSpPr>
          <p:cNvPr id="9" name="Footer Placeholder 3"/>
          <p:cNvSpPr>
            <a:spLocks noGrp="1"/>
          </p:cNvSpPr>
          <p:nvPr>
            <p:ph type="ftr" sz="quarter" idx="10"/>
          </p:nvPr>
        </p:nvSpPr>
        <p:spPr>
          <a:xfrm>
            <a:off x="6172201" y="6520934"/>
            <a:ext cx="2438400" cy="184666"/>
          </a:xfrm>
        </p:spPr>
        <p:txBody>
          <a:bodyPr/>
          <a:lstStyle/>
          <a:p>
            <a:r>
              <a:rPr lang="en-US" dirty="0" err="1" smtClean="0"/>
              <a:t>Sangsung</a:t>
            </a:r>
            <a:r>
              <a:rPr lang="en-US" dirty="0" smtClean="0"/>
              <a:t> </a:t>
            </a:r>
            <a:r>
              <a:rPr lang="en-US" dirty="0" err="1" smtClean="0"/>
              <a:t>Choi</a:t>
            </a:r>
            <a:r>
              <a:rPr lang="en-US" dirty="0" smtClean="0"/>
              <a:t> (ETRI)</a:t>
            </a:r>
          </a:p>
        </p:txBody>
      </p:sp>
      <p:sp>
        <p:nvSpPr>
          <p:cNvPr id="7" name="슬라이드 번호 개체 틀 6"/>
          <p:cNvSpPr>
            <a:spLocks noGrp="1"/>
          </p:cNvSpPr>
          <p:nvPr>
            <p:ph type="sldNum" sz="quarter" idx="11"/>
          </p:nvPr>
        </p:nvSpPr>
        <p:spPr>
          <a:xfrm>
            <a:off x="4421189" y="6523038"/>
            <a:ext cx="530225" cy="182562"/>
          </a:xfrm>
        </p:spPr>
        <p:txBody>
          <a:bodyPr/>
          <a:lstStyle/>
          <a:p>
            <a:pPr>
              <a:defRPr/>
            </a:pPr>
            <a:r>
              <a:rPr lang="en-US" dirty="0" smtClean="0"/>
              <a:t>Slide </a:t>
            </a:r>
            <a:fld id="{CBB17340-4413-48FA-98F5-B0F34060CDC9}" type="slidenum">
              <a:rPr lang="en-US" smtClean="0"/>
              <a:pPr>
                <a:defRPr/>
              </a:pPr>
              <a:t>11</a:t>
            </a:fld>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1027"/>
          <p:cNvSpPr>
            <a:spLocks noGrp="1" noChangeArrowheads="1"/>
          </p:cNvSpPr>
          <p:nvPr>
            <p:ph type="body" idx="4294967295"/>
          </p:nvPr>
        </p:nvSpPr>
        <p:spPr>
          <a:xfrm>
            <a:off x="152400" y="1066800"/>
            <a:ext cx="8763000" cy="5486400"/>
          </a:xfrm>
          <a:noFill/>
        </p:spPr>
        <p:txBody>
          <a:bodyPr lIns="90487" tIns="44450" rIns="90487" bIns="44450"/>
          <a:lstStyle/>
          <a:p>
            <a:pPr>
              <a:lnSpc>
                <a:spcPct val="80000"/>
              </a:lnSpc>
              <a:spcAft>
                <a:spcPct val="30000"/>
              </a:spcAft>
              <a:buFont typeface="Monotype Sorts" pitchFamily="-65" charset="2"/>
              <a:buNone/>
            </a:pPr>
            <a:r>
              <a:rPr lang="en-US" sz="1800" b="1" dirty="0" smtClean="0"/>
              <a:t>	</a:t>
            </a:r>
            <a:r>
              <a:rPr lang="en-US" sz="1600" b="1" dirty="0" smtClean="0"/>
              <a:t>The IEEE-SA strongly recommends that at each WG meeting the chair or a designee:</a:t>
            </a:r>
            <a:endParaRPr lang="en-US" sz="1600" dirty="0" smtClean="0"/>
          </a:p>
          <a:p>
            <a:pPr lvl="1">
              <a:lnSpc>
                <a:spcPct val="80000"/>
              </a:lnSpc>
            </a:pPr>
            <a:r>
              <a:rPr lang="en-US" sz="1400" b="1" dirty="0" smtClean="0">
                <a:ea typeface="ＭＳ Ｐゴシック" pitchFamily="-65" charset="-128"/>
              </a:rPr>
              <a:t>Show slides #1 through #4 of this presentation</a:t>
            </a:r>
          </a:p>
          <a:p>
            <a:pPr lvl="1">
              <a:lnSpc>
                <a:spcPct val="80000"/>
              </a:lnSpc>
            </a:pPr>
            <a:r>
              <a:rPr lang="en-US" sz="1400" b="1" dirty="0" smtClean="0">
                <a:ea typeface="ＭＳ Ｐゴシック" pitchFamily="-65" charset="-128"/>
              </a:rPr>
              <a:t>Advise the WG attendees that:</a:t>
            </a:r>
            <a:r>
              <a:rPr lang="en-US" sz="1400" dirty="0" smtClean="0">
                <a:ea typeface="ＭＳ Ｐゴシック" pitchFamily="-65" charset="-128"/>
              </a:rPr>
              <a:t> </a:t>
            </a:r>
          </a:p>
          <a:p>
            <a:pPr lvl="2">
              <a:lnSpc>
                <a:spcPct val="80000"/>
              </a:lnSpc>
            </a:pPr>
            <a:r>
              <a:rPr lang="en-US" sz="1400" dirty="0" smtClean="0">
                <a:ea typeface="ＭＳ Ｐゴシック" pitchFamily="-65" charset="-128"/>
              </a:rPr>
              <a:t>The IEEE’s patent policy is consistent with the ANSI patent policy and is described in Clause 6 of the </a:t>
            </a:r>
            <a:r>
              <a:rPr lang="en-US" sz="1400" i="1" dirty="0" smtClean="0">
                <a:ea typeface="ＭＳ Ｐゴシック" pitchFamily="-65" charset="-128"/>
              </a:rPr>
              <a:t>IEEE-SA Standards Board Bylaws</a:t>
            </a:r>
            <a:r>
              <a:rPr lang="en-US" sz="1400" dirty="0" smtClean="0">
                <a:ea typeface="ＭＳ Ｐゴシック" pitchFamily="-65" charset="-128"/>
              </a:rPr>
              <a:t>;</a:t>
            </a:r>
          </a:p>
          <a:p>
            <a:pPr lvl="2">
              <a:lnSpc>
                <a:spcPct val="80000"/>
              </a:lnSpc>
            </a:pPr>
            <a:r>
              <a:rPr lang="en-US" sz="1400" dirty="0" smtClean="0">
                <a:ea typeface="ＭＳ Ｐゴシック" pitchFamily="-65" charset="-128"/>
              </a:rPr>
              <a:t>Early identification of patent claims which may be essential for the use of standards under development is strongly encouraged; </a:t>
            </a:r>
          </a:p>
          <a:p>
            <a:pPr lvl="2">
              <a:lnSpc>
                <a:spcPct val="80000"/>
              </a:lnSpc>
            </a:pPr>
            <a:r>
              <a:rPr lang="en-US" sz="1400" dirty="0" smtClean="0">
                <a:ea typeface="ＭＳ Ｐゴシック" pitchFamily="-65" charset="-128"/>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ea typeface="ＭＳ Ｐゴシック" pitchFamily="-65" charset="-128"/>
              </a:rPr>
            </a:br>
            <a:endParaRPr lang="en-US" sz="1400" dirty="0" smtClean="0">
              <a:ea typeface="ＭＳ Ｐゴシック" pitchFamily="-65" charset="-128"/>
            </a:endParaRPr>
          </a:p>
          <a:p>
            <a:pPr lvl="1">
              <a:lnSpc>
                <a:spcPct val="20000"/>
              </a:lnSpc>
            </a:pPr>
            <a:r>
              <a:rPr lang="en-US" sz="1400" b="1" dirty="0" smtClean="0">
                <a:ea typeface="ＭＳ Ｐゴシック" pitchFamily="-65" charset="-128"/>
              </a:rPr>
              <a:t>Instruct the WG Secretary to record in the minutes of the relevant WG meeting:</a:t>
            </a:r>
            <a:r>
              <a:rPr lang="en-US" sz="900" dirty="0" smtClean="0">
                <a:ea typeface="ＭＳ Ｐゴシック" pitchFamily="-65" charset="-128"/>
              </a:rPr>
              <a:t> </a:t>
            </a:r>
          </a:p>
          <a:p>
            <a:pPr lvl="2">
              <a:lnSpc>
                <a:spcPct val="80000"/>
              </a:lnSpc>
            </a:pPr>
            <a:r>
              <a:rPr lang="en-US" sz="1400" dirty="0" smtClean="0">
                <a:ea typeface="ＭＳ Ｐゴシック" pitchFamily="-65" charset="-128"/>
              </a:rPr>
              <a:t>That the foregoing information was provided and that slides 1 through 4 (and this slide 0, if applicable) were shown; </a:t>
            </a:r>
          </a:p>
          <a:p>
            <a:pPr lvl="2">
              <a:lnSpc>
                <a:spcPct val="80000"/>
              </a:lnSpc>
            </a:pPr>
            <a:r>
              <a:rPr lang="en-US" sz="1400" dirty="0" smtClean="0">
                <a:ea typeface="ＭＳ Ｐゴシック" pitchFamily="-65" charset="-128"/>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ea typeface="ＭＳ Ｐゴシック" pitchFamily="-65" charset="-128"/>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ea typeface="ＭＳ Ｐゴシック" pitchFamily="-65" charset="-128"/>
            </a:endParaRPr>
          </a:p>
          <a:p>
            <a:pPr lvl="1">
              <a:lnSpc>
                <a:spcPct val="80000"/>
              </a:lnSpc>
              <a:spcBef>
                <a:spcPct val="5000"/>
              </a:spcBef>
            </a:pPr>
            <a:r>
              <a:rPr lang="en-US" sz="1400" dirty="0" smtClean="0">
                <a:ea typeface="ＭＳ Ｐゴシック" pitchFamily="-65" charset="-128"/>
              </a:rPr>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ea typeface="ＭＳ Ｐゴシック" pitchFamily="-65" charset="-128"/>
              </a:rPr>
              <a:t>It is recommended that the WG chair review the guidance in </a:t>
            </a:r>
            <a:r>
              <a:rPr lang="en-US" sz="1400" i="1" dirty="0" smtClean="0">
                <a:ea typeface="ＭＳ Ｐゴシック" pitchFamily="-65" charset="-128"/>
              </a:rPr>
              <a:t>IEEE-SA Standards Board Operations Manual</a:t>
            </a:r>
            <a:r>
              <a:rPr lang="en-US" sz="1400" dirty="0" smtClean="0">
                <a:ea typeface="ＭＳ Ｐゴシック" pitchFamily="-65" charset="-128"/>
              </a:rPr>
              <a:t> 6.3.5 and in FAQs 12 and 12a on inclusion of potential Essential Patent Claims by incorporation or by reference.</a:t>
            </a:r>
            <a:r>
              <a:rPr lang="en-US" sz="1400" dirty="0" smtClean="0">
                <a:solidFill>
                  <a:srgbClr val="FF3300"/>
                </a:solidFill>
                <a:ea typeface="ＭＳ Ｐゴシック" pitchFamily="-65" charset="-128"/>
              </a:rPr>
              <a:t> </a:t>
            </a:r>
          </a:p>
          <a:p>
            <a:pPr lvl="1">
              <a:lnSpc>
                <a:spcPct val="80000"/>
              </a:lnSpc>
              <a:spcBef>
                <a:spcPct val="5000"/>
              </a:spcBef>
              <a:buFont typeface="Monotype Sorts" pitchFamily="-65" charset="2"/>
              <a:buNone/>
            </a:pPr>
            <a:endParaRPr lang="en-US" sz="1200" dirty="0" smtClean="0">
              <a:ea typeface="ＭＳ Ｐゴシック" pitchFamily="-65" charset="-128"/>
            </a:endParaRPr>
          </a:p>
          <a:p>
            <a:pPr lvl="1">
              <a:lnSpc>
                <a:spcPct val="80000"/>
              </a:lnSpc>
              <a:spcBef>
                <a:spcPct val="5000"/>
              </a:spcBef>
              <a:buFont typeface="Monotype Sorts" pitchFamily="-65" charset="2"/>
              <a:buNone/>
            </a:pPr>
            <a:r>
              <a:rPr lang="en-US" sz="1200" dirty="0" smtClean="0">
                <a:ea typeface="ＭＳ Ｐゴシック" pitchFamily="-65" charset="-128"/>
              </a:rPr>
              <a:t>	Note: </a:t>
            </a:r>
            <a:r>
              <a:rPr lang="en-US" sz="1200" b="1" dirty="0" smtClean="0">
                <a:ea typeface="ＭＳ Ｐゴシック" pitchFamily="-65" charset="-128"/>
              </a:rPr>
              <a:t>WG</a:t>
            </a:r>
            <a:r>
              <a:rPr lang="en-US" sz="1200" dirty="0" smtClean="0">
                <a:ea typeface="ＭＳ Ｐゴシック" pitchFamily="-65" charset="-128"/>
              </a:rPr>
              <a:t> includes Working Groups, Task Groups, and other standards-developing committees with a PAR approved by the IEEE-SA Standards Board.</a:t>
            </a:r>
          </a:p>
        </p:txBody>
      </p:sp>
      <p:sp>
        <p:nvSpPr>
          <p:cNvPr id="8198" name="Rectangle 1026"/>
          <p:cNvSpPr>
            <a:spLocks noGrp="1" noChangeArrowheads="1"/>
          </p:cNvSpPr>
          <p:nvPr>
            <p:ph type="title" idx="4294967295"/>
          </p:nvPr>
        </p:nvSpPr>
        <p:spPr>
          <a:xfrm>
            <a:off x="533400" y="533400"/>
            <a:ext cx="7772400" cy="609600"/>
          </a:xfrm>
          <a:noFill/>
        </p:spPr>
        <p:txBody>
          <a:bodyPr lIns="90487" tIns="44450" rIns="90487" bIns="44450"/>
          <a:lstStyle/>
          <a:p>
            <a:r>
              <a:rPr lang="en-US" sz="2800" dirty="0" smtClean="0"/>
              <a:t>Instructions for the WG Chair</a:t>
            </a:r>
          </a:p>
        </p:txBody>
      </p:sp>
      <p:sp>
        <p:nvSpPr>
          <p:cNvPr id="8199"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1" hangingPunct="1"/>
            <a:endParaRPr lang="en-GB" sz="3200" b="1" u="sng">
              <a:solidFill>
                <a:srgbClr val="000099"/>
              </a:solidFill>
              <a:latin typeface="Arial" pitchFamily="34" charset="0"/>
            </a:endParaRPr>
          </a:p>
        </p:txBody>
      </p:sp>
      <p:sp>
        <p:nvSpPr>
          <p:cNvPr id="8200"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1" hangingPunct="1">
              <a:spcBef>
                <a:spcPct val="20000"/>
              </a:spcBef>
              <a:buClr>
                <a:srgbClr val="CC3300"/>
              </a:buClr>
              <a:buSzPct val="50000"/>
              <a:buFont typeface="Monotype Sorts" pitchFamily="-65" charset="2"/>
              <a:buChar char="l"/>
            </a:pPr>
            <a:endParaRPr lang="en-GB" sz="1800">
              <a:solidFill>
                <a:srgbClr val="000099"/>
              </a:solidFill>
              <a:latin typeface="Arial" pitchFamily="34" charset="0"/>
            </a:endParaRPr>
          </a:p>
        </p:txBody>
      </p:sp>
      <p:sp>
        <p:nvSpPr>
          <p:cNvPr id="8201" name="Slide Number Placeholder 7"/>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CB2085B0-763C-4002-B0F1-C91FAAE3B9B0}" type="slidenum">
              <a:rPr lang="en-US"/>
              <a:pPr algn="ctr"/>
              <a:t>12</a:t>
            </a:fld>
            <a:endParaRPr lang="en-US" dirty="0"/>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November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err="1" smtClean="0"/>
              <a:t>Sangsung</a:t>
            </a:r>
            <a:r>
              <a:rPr lang="en-US" dirty="0" smtClean="0"/>
              <a:t> </a:t>
            </a:r>
            <a:r>
              <a:rPr lang="en-US" dirty="0" err="1" smtClean="0"/>
              <a:t>Choi</a:t>
            </a:r>
            <a:r>
              <a:rPr lang="en-US" dirty="0" smtClean="0"/>
              <a:t> (ETRI)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12</a:t>
            </a:fld>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idx="4294967295"/>
          </p:nvPr>
        </p:nvSpPr>
        <p:spPr>
          <a:xfrm>
            <a:off x="304800" y="533400"/>
            <a:ext cx="8458200" cy="609600"/>
          </a:xfrm>
        </p:spPr>
        <p:txBody>
          <a:bodyPr/>
          <a:lstStyle/>
          <a:p>
            <a:r>
              <a:rPr lang="en-US" sz="2800" dirty="0" smtClean="0"/>
              <a:t>Participants, Patents, and Duty to Inform</a:t>
            </a:r>
          </a:p>
        </p:txBody>
      </p:sp>
      <p:sp>
        <p:nvSpPr>
          <p:cNvPr id="9222" name="Rectangle 3"/>
          <p:cNvSpPr>
            <a:spLocks noChangeArrowheads="1"/>
          </p:cNvSpPr>
          <p:nvPr/>
        </p:nvSpPr>
        <p:spPr bwMode="auto">
          <a:xfrm>
            <a:off x="533400" y="4572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9223" name="Rectangle 4"/>
          <p:cNvSpPr>
            <a:spLocks noChangeArrowheads="1"/>
          </p:cNvSpPr>
          <p:nvPr/>
        </p:nvSpPr>
        <p:spPr bwMode="auto">
          <a:xfrm>
            <a:off x="381000" y="914400"/>
            <a:ext cx="8458200" cy="52578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500" u="sng" dirty="0">
              <a:solidFill>
                <a:srgbClr val="FF0000"/>
              </a:solidFill>
              <a:latin typeface="Arial" pitchFamily="34" charset="0"/>
            </a:endParaRPr>
          </a:p>
          <a:p>
            <a:pPr marL="230188" indent="-230188" eaLnBrk="1" hangingPunct="1">
              <a:spcBef>
                <a:spcPct val="20000"/>
              </a:spcBef>
              <a:buClr>
                <a:srgbClr val="CC3300"/>
              </a:buClr>
              <a:buSzPct val="50000"/>
              <a:buFont typeface="Monotype Sorts" pitchFamily="-65" charset="2"/>
              <a:buNone/>
            </a:pPr>
            <a:r>
              <a:rPr lang="en-US" sz="1600" b="1" dirty="0">
                <a:solidFill>
                  <a:srgbClr val="000099"/>
                </a:solidFill>
                <a:latin typeface="Arial" pitchFamily="34" charset="0"/>
              </a:rPr>
              <a:t>	</a:t>
            </a:r>
            <a:r>
              <a:rPr lang="en-US" sz="1600" b="1" dirty="0">
                <a:latin typeface="Arial" pitchFamily="34" charset="0"/>
              </a:rPr>
              <a:t>All participants in this meeting have certain obligations under the IEEE-SA Patent Policy.  Participants: </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1" hangingPunct="1">
              <a:spcBef>
                <a:spcPct val="20000"/>
              </a:spcBef>
              <a:buClr>
                <a:srgbClr val="CC3300"/>
              </a:buClr>
              <a:buSzPct val="50000"/>
              <a:buFont typeface="Monotype Sorts" pitchFamily="-65" charset="2"/>
              <a:buChar char="l"/>
            </a:pPr>
            <a:r>
              <a:rPr lang="en-US" sz="1400" b="1" dirty="0">
                <a:latin typeface="Arial" pitchFamily="34" charset="0"/>
              </a:rPr>
              <a:t>“Personal awareness” means that the participant “is personally aware that the holder may have a potential Essential Patent Claim,” even if the participant is not personally aware of the specific patents or patent claims</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The above does not apply if the patent claim is already the subject of an Accepted Letter of Assurance that applies to the proposed standard(s) under consideration by this group</a:t>
            </a:r>
          </a:p>
          <a:p>
            <a:pPr marL="230188" indent="-230188" eaLnBrk="1" hangingPunct="1">
              <a:spcBef>
                <a:spcPct val="20000"/>
              </a:spcBef>
              <a:buClr>
                <a:srgbClr val="CC3300"/>
              </a:buClr>
              <a:buSzPct val="50000"/>
              <a:buFont typeface="Monotype Sorts" pitchFamily="-65" charset="2"/>
              <a:buNone/>
            </a:pPr>
            <a:r>
              <a:rPr lang="en-GB" sz="1600" dirty="0">
                <a:latin typeface="Arial" pitchFamily="34" charset="0"/>
              </a:rPr>
              <a:t>		Quoted text excerpted from IEEE-SA Standards Board Bylaws </a:t>
            </a:r>
            <a:r>
              <a:rPr lang="en-GB" sz="1600" dirty="0" err="1">
                <a:latin typeface="Arial" pitchFamily="34" charset="0"/>
              </a:rPr>
              <a:t>subclause</a:t>
            </a:r>
            <a:r>
              <a:rPr lang="en-GB" sz="1600" dirty="0">
                <a:latin typeface="Arial" pitchFamily="34" charset="0"/>
              </a:rPr>
              <a:t> 6.2</a:t>
            </a:r>
            <a:endParaRPr lang="en-US" sz="1600" dirty="0">
              <a:latin typeface="Arial" pitchFamily="34" charset="0"/>
            </a:endParaRPr>
          </a:p>
          <a:p>
            <a:pPr marL="230188" indent="-230188" eaLnBrk="1" hangingPunct="1">
              <a:spcBef>
                <a:spcPct val="20000"/>
              </a:spcBef>
              <a:buClr>
                <a:srgbClr val="CC3300"/>
              </a:buClr>
              <a:buSzPct val="50000"/>
              <a:buFont typeface="Monotype Sorts" pitchFamily="-65" charset="2"/>
              <a:buChar char="l"/>
            </a:pPr>
            <a:r>
              <a:rPr lang="en-US" sz="1600" b="1" dirty="0">
                <a:latin typeface="Arial" pitchFamily="34" charset="0"/>
              </a:rPr>
              <a:t>Early identification of holders of potential Essential Patent Claims is strongly encouraged</a:t>
            </a:r>
          </a:p>
          <a:p>
            <a:pPr marL="230188" indent="-230188" eaLnBrk="1" hangingPunct="1">
              <a:spcBef>
                <a:spcPct val="20000"/>
              </a:spcBef>
              <a:buClr>
                <a:srgbClr val="CC3300"/>
              </a:buClr>
              <a:buSzPct val="50000"/>
              <a:buFont typeface="Monotype Sorts" pitchFamily="-65" charset="2"/>
              <a:buChar char="l"/>
            </a:pPr>
            <a:r>
              <a:rPr lang="en-US" sz="1600" b="1" dirty="0">
                <a:latin typeface="Arial" pitchFamily="34" charset="0"/>
              </a:rPr>
              <a:t>No duty to perform a patent search</a:t>
            </a:r>
            <a:endParaRPr lang="en-GB" sz="1600" b="1" dirty="0">
              <a:latin typeface="Arial" pitchFamily="34" charset="0"/>
            </a:endParaRPr>
          </a:p>
        </p:txBody>
      </p:sp>
      <p:sp>
        <p:nvSpPr>
          <p:cNvPr id="9224" name="Text Box 5"/>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#1</a:t>
            </a:r>
            <a:endParaRPr lang="en-US" dirty="0">
              <a:solidFill>
                <a:srgbClr val="0066FF"/>
              </a:solidFill>
            </a:endParaRPr>
          </a:p>
        </p:txBody>
      </p:sp>
      <p:sp>
        <p:nvSpPr>
          <p:cNvPr id="9225"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84857CD-9890-4D37-BE72-2B133ACEFF49}" type="slidenum">
              <a:rPr lang="en-US"/>
              <a:pPr algn="ctr"/>
              <a:t>13</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November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err="1" smtClean="0"/>
              <a:t>Sangsung</a:t>
            </a:r>
            <a:r>
              <a:rPr lang="en-US" dirty="0" smtClean="0"/>
              <a:t> </a:t>
            </a:r>
            <a:r>
              <a:rPr lang="en-US" dirty="0" err="1" smtClean="0"/>
              <a:t>Choi</a:t>
            </a:r>
            <a:r>
              <a:rPr lang="en-US" dirty="0" smtClean="0"/>
              <a:t> (ETRI)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13</a:t>
            </a:fld>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idx="4294967295"/>
          </p:nvPr>
        </p:nvSpPr>
        <p:spPr>
          <a:xfrm>
            <a:off x="609600" y="457200"/>
            <a:ext cx="7772400" cy="990600"/>
          </a:xfrm>
        </p:spPr>
        <p:txBody>
          <a:bodyPr/>
          <a:lstStyle/>
          <a:p>
            <a:r>
              <a:rPr lang="en-GB" sz="3600" dirty="0" smtClean="0"/>
              <a:t>Patent Related Links</a:t>
            </a:r>
            <a:endParaRPr lang="en-US" sz="3600" dirty="0" smtClean="0"/>
          </a:p>
        </p:txBody>
      </p:sp>
      <p:sp>
        <p:nvSpPr>
          <p:cNvPr id="10246" name="Rectangle 3"/>
          <p:cNvSpPr>
            <a:spLocks noGrp="1" noChangeArrowheads="1"/>
          </p:cNvSpPr>
          <p:nvPr>
            <p:ph type="body" idx="4294967295"/>
          </p:nvPr>
        </p:nvSpPr>
        <p:spPr>
          <a:xfrm>
            <a:off x="0" y="1524000"/>
            <a:ext cx="8991600" cy="3733800"/>
          </a:xfrm>
        </p:spPr>
        <p:txBody>
          <a:bodyPr/>
          <a:lstStyle/>
          <a:p>
            <a:pPr lvl="1">
              <a:lnSpc>
                <a:spcPct val="90000"/>
              </a:lnSpc>
              <a:buFont typeface="Monotype Sorts" pitchFamily="-65" charset="2"/>
              <a:buNone/>
            </a:pPr>
            <a:r>
              <a:rPr lang="en-US" sz="2400" dirty="0" smtClean="0">
                <a:ea typeface="ＭＳ Ｐゴシック" pitchFamily="-65"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65" charset="2"/>
              <a:buNone/>
            </a:pPr>
            <a:r>
              <a:rPr lang="en-US" sz="2400" dirty="0" smtClean="0">
                <a:ea typeface="ＭＳ Ｐゴシック" pitchFamily="-65" charset="-128"/>
                <a:cs typeface="Times New Roman" pitchFamily="18" charset="0"/>
              </a:rPr>
              <a:t>	Patent Policy is stated in these sources:</a:t>
            </a:r>
          </a:p>
          <a:p>
            <a:pPr lvl="1">
              <a:lnSpc>
                <a:spcPct val="90000"/>
              </a:lnSpc>
              <a:buFont typeface="Monotype Sorts" pitchFamily="-65" charset="2"/>
              <a:buNone/>
            </a:pPr>
            <a:r>
              <a:rPr lang="en-GB" sz="2400" dirty="0" smtClean="0">
                <a:ea typeface="ＭＳ Ｐゴシック" pitchFamily="-65" charset="-128"/>
              </a:rPr>
              <a:t>		IEEE-SA Standards Boards Bylaws</a:t>
            </a:r>
          </a:p>
          <a:p>
            <a:pPr lvl="1">
              <a:lnSpc>
                <a:spcPct val="90000"/>
              </a:lnSpc>
              <a:buFont typeface="Monotype Sorts" pitchFamily="-65" charset="2"/>
              <a:buNone/>
            </a:pPr>
            <a:r>
              <a:rPr lang="en-US" sz="2100" dirty="0" smtClean="0">
                <a:ea typeface="ＭＳ Ｐゴシック" pitchFamily="-65" charset="-128"/>
              </a:rPr>
              <a:t>		</a:t>
            </a:r>
            <a:r>
              <a:rPr lang="en-US" sz="2100" i="1" dirty="0" smtClean="0">
                <a:ea typeface="ＭＳ Ｐゴシック" pitchFamily="-65" charset="-128"/>
              </a:rPr>
              <a:t>http://standards.ieee.org/guides/bylaws/sect6-7.html#6</a:t>
            </a:r>
          </a:p>
          <a:p>
            <a:pPr lvl="1">
              <a:lnSpc>
                <a:spcPct val="90000"/>
              </a:lnSpc>
              <a:buFont typeface="Monotype Sorts" pitchFamily="-65" charset="2"/>
              <a:buNone/>
            </a:pPr>
            <a:r>
              <a:rPr lang="en-GB" sz="2400" dirty="0" smtClean="0">
                <a:ea typeface="ＭＳ Ｐゴシック" pitchFamily="-65" charset="-128"/>
              </a:rPr>
              <a:t>		IEEE-SA Standards Board Operations Manual</a:t>
            </a:r>
          </a:p>
          <a:p>
            <a:pPr lvl="1">
              <a:lnSpc>
                <a:spcPct val="90000"/>
              </a:lnSpc>
              <a:buFont typeface="Monotype Sorts" pitchFamily="-65" charset="2"/>
              <a:buNone/>
            </a:pPr>
            <a:r>
              <a:rPr lang="en-US" sz="2400" dirty="0" smtClean="0">
                <a:ea typeface="ＭＳ Ｐゴシック" pitchFamily="-65" charset="-128"/>
              </a:rPr>
              <a:t>		</a:t>
            </a:r>
            <a:r>
              <a:rPr lang="en-US" sz="2100" i="1" dirty="0" smtClean="0">
                <a:ea typeface="ＭＳ Ｐゴシック" pitchFamily="-65" charset="-128"/>
              </a:rPr>
              <a:t>http://standards.ieee.org/guides/opman/sect6.html#6.3</a:t>
            </a:r>
            <a:endParaRPr lang="en-US" sz="2400" dirty="0" smtClean="0">
              <a:ea typeface="ＭＳ Ｐゴシック" pitchFamily="-65" charset="-128"/>
            </a:endParaRPr>
          </a:p>
          <a:p>
            <a:pPr lvl="1">
              <a:lnSpc>
                <a:spcPct val="90000"/>
              </a:lnSpc>
              <a:buFont typeface="Monotype Sorts" pitchFamily="-65" charset="2"/>
              <a:buNone/>
            </a:pPr>
            <a:r>
              <a:rPr lang="en-US" sz="2400" dirty="0" smtClean="0">
                <a:ea typeface="ＭＳ Ｐゴシック" pitchFamily="-65" charset="-128"/>
                <a:cs typeface="Times New Roman" pitchFamily="18" charset="0"/>
              </a:rPr>
              <a:t>	Material about the patent policy is available at</a:t>
            </a:r>
            <a:r>
              <a:rPr lang="en-US" sz="2400" dirty="0" smtClean="0">
                <a:ea typeface="ＭＳ Ｐゴシック" pitchFamily="-65" charset="-128"/>
              </a:rPr>
              <a:t> </a:t>
            </a:r>
          </a:p>
          <a:p>
            <a:pPr lvl="1">
              <a:lnSpc>
                <a:spcPct val="90000"/>
              </a:lnSpc>
              <a:buFont typeface="Monotype Sorts" pitchFamily="-65" charset="2"/>
              <a:buNone/>
            </a:pPr>
            <a:r>
              <a:rPr lang="en-US" sz="2400" dirty="0" smtClean="0">
                <a:ea typeface="ＭＳ Ｐゴシック" pitchFamily="-65" charset="-128"/>
              </a:rPr>
              <a:t>		</a:t>
            </a:r>
            <a:r>
              <a:rPr lang="en-US" sz="2100" i="1" dirty="0" smtClean="0">
                <a:ea typeface="ＭＳ Ｐゴシック" pitchFamily="-65" charset="-128"/>
              </a:rPr>
              <a:t>http://standards.ieee.org/board/pat/pat-material.html</a:t>
            </a:r>
          </a:p>
        </p:txBody>
      </p:sp>
      <p:sp>
        <p:nvSpPr>
          <p:cNvPr id="10247" name="Text Box 6"/>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#2</a:t>
            </a:r>
            <a:endParaRPr lang="en-US" dirty="0">
              <a:solidFill>
                <a:srgbClr val="0066FF"/>
              </a:solidFill>
            </a:endParaRPr>
          </a:p>
        </p:txBody>
      </p:sp>
      <p:sp>
        <p:nvSpPr>
          <p:cNvPr id="10248" name="Rectangle 7"/>
          <p:cNvSpPr>
            <a:spLocks noChangeArrowheads="1"/>
          </p:cNvSpPr>
          <p:nvPr/>
        </p:nvSpPr>
        <p:spPr bwMode="auto">
          <a:xfrm>
            <a:off x="762000" y="5486400"/>
            <a:ext cx="6781800" cy="822325"/>
          </a:xfrm>
          <a:prstGeom prst="rect">
            <a:avLst/>
          </a:prstGeom>
          <a:noFill/>
          <a:ln w="9525">
            <a:noFill/>
            <a:miter lim="800000"/>
            <a:headEnd/>
            <a:tailEnd/>
          </a:ln>
        </p:spPr>
        <p:txBody>
          <a:bodyPr>
            <a:spAutoFit/>
          </a:bodyPr>
          <a:lstStyle/>
          <a:p>
            <a:pPr eaLnBrk="1" hangingPunct="1"/>
            <a:r>
              <a:rPr lang="en-US" b="1" dirty="0">
                <a:solidFill>
                  <a:srgbClr val="000099"/>
                </a:solidFill>
                <a:latin typeface="Arial" pitchFamily="34" charset="0"/>
              </a:rPr>
              <a:t>If you have questions, contact the IEEE-SA Standards Board Patent Committee Administrator at patcom@ieee.org or visit http://standards.ieee.org/board/pat/index.html</a:t>
            </a:r>
          </a:p>
          <a:p>
            <a:pPr algn="ctr" eaLnBrk="1" hangingPunct="1">
              <a:lnSpc>
                <a:spcPct val="80000"/>
              </a:lnSpc>
              <a:spcBef>
                <a:spcPct val="20000"/>
              </a:spcBef>
              <a:buClr>
                <a:srgbClr val="CC3300"/>
              </a:buClr>
              <a:buSzPct val="50000"/>
              <a:buFont typeface="Monotype Sorts" pitchFamily="-65" charset="2"/>
              <a:buNone/>
            </a:pPr>
            <a:endParaRPr lang="en-US" b="1" dirty="0">
              <a:solidFill>
                <a:srgbClr val="000099"/>
              </a:solidFill>
              <a:latin typeface="Arial" pitchFamily="34" charset="0"/>
            </a:endParaRPr>
          </a:p>
          <a:p>
            <a:pPr algn="ctr" eaLnBrk="1" hangingPunct="1">
              <a:lnSpc>
                <a:spcPct val="80000"/>
              </a:lnSpc>
              <a:spcBef>
                <a:spcPct val="20000"/>
              </a:spcBef>
              <a:buClr>
                <a:srgbClr val="CC3300"/>
              </a:buClr>
              <a:buSzPct val="50000"/>
              <a:buFont typeface="Monotype Sorts" pitchFamily="-65" charset="2"/>
              <a:buNone/>
            </a:pPr>
            <a:r>
              <a:rPr lang="en-US" b="1" dirty="0">
                <a:solidFill>
                  <a:srgbClr val="000099"/>
                </a:solidFill>
                <a:latin typeface="Arial" pitchFamily="34" charset="0"/>
              </a:rPr>
              <a:t>This slide set is available at http://standards.ieee.org/board/pat/pat-slideset.ppt </a:t>
            </a:r>
          </a:p>
        </p:txBody>
      </p:sp>
      <p:sp>
        <p:nvSpPr>
          <p:cNvPr id="10249"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1E083401-EDCC-45C9-8F9F-1F2D0D4B7A1C}" type="slidenum">
              <a:rPr lang="en-US"/>
              <a:pPr algn="ctr"/>
              <a:t>14</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November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err="1" smtClean="0"/>
              <a:t>Sangsung</a:t>
            </a:r>
            <a:r>
              <a:rPr lang="en-US" dirty="0" smtClean="0"/>
              <a:t> </a:t>
            </a:r>
            <a:r>
              <a:rPr lang="en-US" dirty="0" err="1" smtClean="0"/>
              <a:t>Choi</a:t>
            </a:r>
            <a:r>
              <a:rPr lang="en-US" dirty="0" smtClean="0"/>
              <a:t> (ETRI)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1026"/>
          <p:cNvSpPr>
            <a:spLocks noGrp="1" noChangeArrowheads="1"/>
          </p:cNvSpPr>
          <p:nvPr>
            <p:ph type="title" idx="4294967295"/>
          </p:nvPr>
        </p:nvSpPr>
        <p:spPr>
          <a:xfrm>
            <a:off x="228600" y="533400"/>
            <a:ext cx="8686800" cy="990600"/>
          </a:xfrm>
        </p:spPr>
        <p:txBody>
          <a:bodyPr/>
          <a:lstStyle/>
          <a:p>
            <a:r>
              <a:rPr lang="en-US" sz="3600" dirty="0" smtClean="0"/>
              <a:t>Call for Potentially Essential Patents</a:t>
            </a:r>
          </a:p>
        </p:txBody>
      </p:sp>
      <p:sp>
        <p:nvSpPr>
          <p:cNvPr id="11270" name="Rectangle 1027"/>
          <p:cNvSpPr>
            <a:spLocks noGrp="1" noChangeArrowheads="1"/>
          </p:cNvSpPr>
          <p:nvPr>
            <p:ph type="body" idx="4294967295"/>
          </p:nvPr>
        </p:nvSpPr>
        <p:spPr>
          <a:xfrm>
            <a:off x="533400" y="1600200"/>
            <a:ext cx="8001000" cy="45720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ea typeface="ＭＳ Ｐゴシック" pitchFamily="-65" charset="-128"/>
              </a:rPr>
              <a:t>Either speak up now or</a:t>
            </a:r>
          </a:p>
          <a:p>
            <a:pPr lvl="1"/>
            <a:r>
              <a:rPr lang="en-US" sz="2000" dirty="0" smtClean="0">
                <a:ea typeface="ＭＳ Ｐゴシック" pitchFamily="-65" charset="-128"/>
              </a:rPr>
              <a:t>Provide the chair of this group with the identity of the holder(s) of any and all such claims as soon as possible or</a:t>
            </a:r>
          </a:p>
          <a:p>
            <a:pPr lvl="1"/>
            <a:r>
              <a:rPr lang="en-US" sz="2000" dirty="0" smtClean="0">
                <a:ea typeface="ＭＳ Ｐゴシック" pitchFamily="-65" charset="-128"/>
              </a:rPr>
              <a:t>Cause an LOA to be submitted</a:t>
            </a:r>
          </a:p>
        </p:txBody>
      </p:sp>
      <p:sp>
        <p:nvSpPr>
          <p:cNvPr id="11271" name="Text Box 1028"/>
          <p:cNvSpPr txBox="1">
            <a:spLocks noChangeArrowheads="1"/>
          </p:cNvSpPr>
          <p:nvPr/>
        </p:nvSpPr>
        <p:spPr bwMode="auto">
          <a:xfrm>
            <a:off x="7620000" y="6019800"/>
            <a:ext cx="952500" cy="369888"/>
          </a:xfrm>
          <a:prstGeom prst="rect">
            <a:avLst/>
          </a:prstGeom>
          <a:noFill/>
          <a:ln w="9525">
            <a:noFill/>
            <a:miter lim="800000"/>
            <a:headEnd/>
            <a:tailEnd/>
          </a:ln>
        </p:spPr>
        <p:txBody>
          <a:bodyPr>
            <a:spAutoFit/>
          </a:bodyPr>
          <a:lstStyle/>
          <a:p>
            <a:pPr eaLnBrk="1" hangingPunct="1"/>
            <a:r>
              <a:rPr lang="en-US" sz="1800" b="1" u="sng" dirty="0">
                <a:solidFill>
                  <a:srgbClr val="0066FF"/>
                </a:solidFill>
              </a:rPr>
              <a:t>Slide #3</a:t>
            </a:r>
          </a:p>
        </p:txBody>
      </p:sp>
      <p:sp>
        <p:nvSpPr>
          <p:cNvPr id="11272"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CB444C3-79C8-4AAF-823C-3C7F52F47B68}" type="slidenum">
              <a:rPr lang="en-US"/>
              <a:pPr algn="ctr"/>
              <a:t>15</a:t>
            </a:fld>
            <a:endParaRPr lang="en-US"/>
          </a:p>
        </p:txBody>
      </p:sp>
      <p:sp>
        <p:nvSpPr>
          <p:cNvPr id="9" name="Date Placeholder 5"/>
          <p:cNvSpPr>
            <a:spLocks noGrp="1"/>
          </p:cNvSpPr>
          <p:nvPr>
            <p:ph type="dt" sz="quarter" idx="12"/>
          </p:nvPr>
        </p:nvSpPr>
        <p:spPr>
          <a:xfrm>
            <a:off x="609600" y="304800"/>
            <a:ext cx="1905000" cy="247650"/>
          </a:xfrm>
          <a:noFill/>
        </p:spPr>
        <p:txBody>
          <a:bodyPr/>
          <a:lstStyle/>
          <a:p>
            <a:r>
              <a:rPr lang="en-US" altLang="ko-KR" smtClean="0"/>
              <a:t>November 2013</a:t>
            </a:r>
            <a:endParaRPr lang="en-US" dirty="0"/>
          </a:p>
        </p:txBody>
      </p:sp>
      <p:sp>
        <p:nvSpPr>
          <p:cNvPr id="10" name="Footer Placeholder 3"/>
          <p:cNvSpPr>
            <a:spLocks noGrp="1"/>
          </p:cNvSpPr>
          <p:nvPr>
            <p:ph type="ftr" sz="quarter" idx="10"/>
          </p:nvPr>
        </p:nvSpPr>
        <p:spPr>
          <a:xfrm>
            <a:off x="6096000" y="6492875"/>
            <a:ext cx="2438400" cy="184666"/>
          </a:xfrm>
        </p:spPr>
        <p:txBody>
          <a:bodyPr/>
          <a:lstStyle/>
          <a:p>
            <a:r>
              <a:rPr lang="en-US" dirty="0" err="1" smtClean="0"/>
              <a:t>Sangsung</a:t>
            </a:r>
            <a:r>
              <a:rPr lang="en-US" dirty="0" smtClean="0"/>
              <a:t> </a:t>
            </a:r>
            <a:r>
              <a:rPr lang="en-US" dirty="0" err="1" smtClean="0"/>
              <a:t>Choi</a:t>
            </a:r>
            <a:r>
              <a:rPr lang="en-US" dirty="0" smtClean="0"/>
              <a:t> (ETRI)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685800"/>
            <a:ext cx="8458200" cy="762000"/>
          </a:xfrm>
        </p:spPr>
        <p:txBody>
          <a:bodyPr/>
          <a:lstStyle/>
          <a:p>
            <a:r>
              <a:rPr lang="en-US" sz="3600" dirty="0" smtClean="0"/>
              <a:t>Other Guidelines for IEEE WG Meetings</a:t>
            </a:r>
          </a:p>
        </p:txBody>
      </p:sp>
      <p:sp>
        <p:nvSpPr>
          <p:cNvPr id="1229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5720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700" u="sng" dirty="0">
              <a:solidFill>
                <a:srgbClr val="FF0000"/>
              </a:solidFill>
              <a:latin typeface="Arial" pitchFamily="34" charset="0"/>
            </a:endParaRPr>
          </a:p>
          <a:p>
            <a:pPr marL="230188" indent="-230188" eaLnBrk="1" hangingPunct="1">
              <a:lnSpc>
                <a:spcPct val="80000"/>
              </a:lnSpc>
              <a:spcBef>
                <a:spcPct val="20000"/>
              </a:spcBef>
              <a:spcAft>
                <a:spcPct val="40000"/>
              </a:spcAft>
              <a:buClr>
                <a:srgbClr val="CC3300"/>
              </a:buClr>
              <a:buSzPct val="50000"/>
              <a:buFont typeface="Monotype Sorts" pitchFamily="-65" charset="2"/>
              <a:buChar char="l"/>
            </a:pPr>
            <a:r>
              <a:rPr lang="en-US" sz="1800" b="1" dirty="0">
                <a:latin typeface="Arial" pitchFamily="34" charset="0"/>
              </a:rPr>
              <a:t>All IEEE-SA standards meetings shall be conducted in compliance with all applicable laws, including antitrust and competition laws.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the interpretation, validity, or essentiality of patents/patent claims.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specific license rates, terms, or conditions.</a:t>
            </a:r>
          </a:p>
          <a:p>
            <a:pPr marL="1143000" lvl="2" indent="-228600" eaLnBrk="1" hangingPunct="1">
              <a:lnSpc>
                <a:spcPct val="80000"/>
              </a:lnSpc>
              <a:spcBef>
                <a:spcPct val="20000"/>
              </a:spcBef>
              <a:spcAft>
                <a:spcPct val="40000"/>
              </a:spcAft>
              <a:buClr>
                <a:srgbClr val="CC3300"/>
              </a:buClr>
              <a:buSzPct val="50000"/>
              <a:buFont typeface="Monotype Sorts" pitchFamily="-65" charset="2"/>
              <a:buChar char="l"/>
            </a:pPr>
            <a:r>
              <a:rPr lang="en-US" sz="1400" dirty="0">
                <a:latin typeface="Arial" pitchFamily="34" charset="0"/>
              </a:rPr>
              <a:t>Relative costs, including licensing costs of essential patent claims, of different technical approaches may be discussed in standards development meetings. </a:t>
            </a:r>
          </a:p>
          <a:p>
            <a:pPr marL="1600200" lvl="3" indent="-228600" eaLnBrk="1" hangingPunct="1">
              <a:lnSpc>
                <a:spcPct val="80000"/>
              </a:lnSpc>
              <a:spcBef>
                <a:spcPct val="20000"/>
              </a:spcBef>
              <a:spcAft>
                <a:spcPct val="40000"/>
              </a:spcAft>
              <a:buClr>
                <a:srgbClr val="CC3300"/>
              </a:buClr>
              <a:buSzPct val="50000"/>
              <a:buFont typeface="Monotype Sorts" pitchFamily="-65" charset="2"/>
              <a:buChar char="l"/>
            </a:pPr>
            <a:r>
              <a:rPr lang="en-GB" sz="1400" dirty="0">
                <a:latin typeface="Arial" pitchFamily="34" charset="0"/>
              </a:rPr>
              <a:t>Technical considerations remain primary focus</a:t>
            </a:r>
            <a:endParaRPr lang="en-US" sz="1400" dirty="0">
              <a:latin typeface="Arial" pitchFamily="34" charset="0"/>
            </a:endParaRP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or engage in the fixing of product prices, allocation of customers, or division of sales markets.</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the status or substance of ongoing or threatened litigation.</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be silent if inappropriate topics are discussed … do formally object.</a:t>
            </a:r>
          </a:p>
          <a:p>
            <a:pPr marL="230188" indent="-230188" algn="ctr" eaLnBrk="1" hangingPunct="1">
              <a:lnSpc>
                <a:spcPct val="80000"/>
              </a:lnSpc>
              <a:spcBef>
                <a:spcPct val="20000"/>
              </a:spcBef>
              <a:buClr>
                <a:srgbClr val="CC3300"/>
              </a:buClr>
              <a:buSzPct val="50000"/>
              <a:buFont typeface="Monotype Sorts" pitchFamily="-65" charset="2"/>
              <a:buNone/>
            </a:pPr>
            <a:r>
              <a:rPr lang="en-US" sz="1000" b="1" dirty="0">
                <a:solidFill>
                  <a:srgbClr val="000099"/>
                </a:solidFill>
                <a:latin typeface="Arial" pitchFamily="34" charset="0"/>
              </a:rPr>
              <a:t>---------------------------------------------------------------   </a:t>
            </a:r>
            <a:endParaRPr lang="en-US" b="1" dirty="0">
              <a:solidFill>
                <a:srgbClr val="000099"/>
              </a:solidFill>
              <a:latin typeface="Arial" pitchFamily="34" charset="0"/>
            </a:endParaRPr>
          </a:p>
          <a:p>
            <a:pPr marL="230188" indent="-230188" algn="ctr" eaLnBrk="1" hangingPunct="1">
              <a:lnSpc>
                <a:spcPct val="80000"/>
              </a:lnSpc>
              <a:spcBef>
                <a:spcPct val="20000"/>
              </a:spcBef>
              <a:buClr>
                <a:srgbClr val="CC3300"/>
              </a:buClr>
              <a:buSzPct val="50000"/>
              <a:buFont typeface="Monotype Sorts" pitchFamily="-65" charset="2"/>
              <a:buNone/>
            </a:pPr>
            <a:r>
              <a:rPr lang="en-US" b="1" dirty="0">
                <a:solidFill>
                  <a:srgbClr val="000099"/>
                </a:solidFill>
                <a:latin typeface="Arial" pitchFamily="34" charset="0"/>
              </a:rPr>
              <a:t>See </a:t>
            </a:r>
            <a:r>
              <a:rPr lang="en-US" b="1" i="1" dirty="0">
                <a:solidFill>
                  <a:srgbClr val="000099"/>
                </a:solidFill>
                <a:latin typeface="Arial" pitchFamily="34" charset="0"/>
              </a:rPr>
              <a:t>IEEE-SA Standards Board Operations Manual</a:t>
            </a:r>
            <a:r>
              <a:rPr lang="en-US" b="1" dirty="0">
                <a:solidFill>
                  <a:srgbClr val="000099"/>
                </a:solidFill>
                <a:latin typeface="Arial" pitchFamily="34" charset="0"/>
              </a:rPr>
              <a:t>, clause 5.3.10 and </a:t>
            </a:r>
            <a:r>
              <a:rPr lang="en-GB" b="1" dirty="0">
                <a:solidFill>
                  <a:srgbClr val="000099"/>
                </a:solidFill>
                <a:latin typeface="Arial" pitchFamily="34" charset="0"/>
              </a:rPr>
              <a:t>“Promoting Competition and Innovation: What You Need to Know about the IEEE Standards Association's Antitrust and Competition Policy”</a:t>
            </a:r>
            <a:r>
              <a:rPr lang="en-US" b="1" dirty="0">
                <a:solidFill>
                  <a:srgbClr val="000099"/>
                </a:solidFill>
                <a:latin typeface="Arial" pitchFamily="34" charset="0"/>
              </a:rPr>
              <a:t> for more details.</a:t>
            </a:r>
          </a:p>
        </p:txBody>
      </p:sp>
      <p:sp>
        <p:nvSpPr>
          <p:cNvPr id="12296" name="Text Box 7"/>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#4</a:t>
            </a:r>
            <a:endParaRPr lang="en-US" dirty="0">
              <a:solidFill>
                <a:srgbClr val="0066FF"/>
              </a:solidFill>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16</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November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err="1" smtClean="0"/>
              <a:t>Sangsung</a:t>
            </a:r>
            <a:r>
              <a:rPr lang="en-US" dirty="0" smtClean="0"/>
              <a:t> </a:t>
            </a:r>
            <a:r>
              <a:rPr lang="en-US" dirty="0" err="1" smtClean="0"/>
              <a:t>Choi</a:t>
            </a:r>
            <a:r>
              <a:rPr lang="en-US" dirty="0" smtClean="0"/>
              <a:t> (ETRI)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16</a:t>
            </a:fld>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err="1" smtClean="0"/>
              <a:t>Sangsung</a:t>
            </a:r>
            <a:r>
              <a:rPr lang="en-US" dirty="0" smtClean="0"/>
              <a:t> </a:t>
            </a:r>
            <a:r>
              <a:rPr lang="en-US" dirty="0" err="1" smtClean="0"/>
              <a:t>Choi</a:t>
            </a:r>
            <a:r>
              <a:rPr lang="en-US" dirty="0" smtClean="0"/>
              <a:t> (ETRI)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17</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November 2013</a:t>
            </a:r>
            <a:endParaRPr lang="en-US" dirty="0"/>
          </a:p>
        </p:txBody>
      </p:sp>
      <p:sp>
        <p:nvSpPr>
          <p:cNvPr id="10" name="Text Box 3"/>
          <p:cNvSpPr txBox="1">
            <a:spLocks noChangeArrowheads="1"/>
          </p:cNvSpPr>
          <p:nvPr/>
        </p:nvSpPr>
        <p:spPr bwMode="auto">
          <a:xfrm>
            <a:off x="762000" y="838200"/>
            <a:ext cx="77724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Officers</a:t>
            </a:r>
          </a:p>
        </p:txBody>
      </p:sp>
      <p:sp>
        <p:nvSpPr>
          <p:cNvPr id="12" name="Content Placeholder 2"/>
          <p:cNvSpPr>
            <a:spLocks noGrp="1"/>
          </p:cNvSpPr>
          <p:nvPr>
            <p:ph idx="1"/>
          </p:nvPr>
        </p:nvSpPr>
        <p:spPr>
          <a:xfrm>
            <a:off x="533400" y="1447800"/>
            <a:ext cx="8153400" cy="4953000"/>
          </a:xfrm>
        </p:spPr>
        <p:txBody>
          <a:bodyPr/>
          <a:lstStyle/>
          <a:p>
            <a:r>
              <a:rPr lang="en-US" dirty="0" smtClean="0">
                <a:ea typeface="ＭＳ Ｐゴシック" pitchFamily="-65" charset="-128"/>
              </a:rPr>
              <a:t>Chair </a:t>
            </a:r>
          </a:p>
          <a:p>
            <a:pPr marL="623888" indent="-623888">
              <a:spcBef>
                <a:spcPts val="600"/>
              </a:spcBef>
              <a:buNone/>
            </a:pPr>
            <a:r>
              <a:rPr lang="en-US" sz="2800" dirty="0" smtClean="0">
                <a:ea typeface="ＭＳ Ｐゴシック" pitchFamily="-65" charset="-128"/>
              </a:rPr>
              <a:t>    Sangsung Choi</a:t>
            </a:r>
          </a:p>
          <a:p>
            <a:pPr>
              <a:spcBef>
                <a:spcPts val="1200"/>
              </a:spcBef>
            </a:pPr>
            <a:r>
              <a:rPr lang="en-US" altLang="ko-KR" dirty="0" smtClean="0">
                <a:ea typeface="ＭＳ Ｐゴシック" pitchFamily="-65" charset="-128"/>
              </a:rPr>
              <a:t>Vice Chairs</a:t>
            </a:r>
          </a:p>
          <a:p>
            <a:pPr>
              <a:spcBef>
                <a:spcPts val="600"/>
              </a:spcBef>
              <a:buNone/>
            </a:pPr>
            <a:r>
              <a:rPr lang="en-US" altLang="ko-KR" dirty="0" smtClean="0">
                <a:ea typeface="ＭＳ Ｐゴシック" pitchFamily="-65" charset="-128"/>
              </a:rPr>
              <a:t>   </a:t>
            </a:r>
            <a:r>
              <a:rPr lang="en-US" altLang="ko-KR" sz="2800" dirty="0" smtClean="0">
                <a:ea typeface="ＭＳ Ｐゴシック" pitchFamily="-65" charset="-128"/>
              </a:rPr>
              <a:t>Hiroshi Harada, Phil Beecher</a:t>
            </a:r>
          </a:p>
          <a:p>
            <a:pPr>
              <a:spcBef>
                <a:spcPts val="1200"/>
              </a:spcBef>
            </a:pPr>
            <a:r>
              <a:rPr lang="en-US" altLang="ko-KR" dirty="0" smtClean="0">
                <a:ea typeface="ＭＳ Ｐゴシック" pitchFamily="-65" charset="-128"/>
              </a:rPr>
              <a:t>Secretary </a:t>
            </a:r>
          </a:p>
          <a:p>
            <a:pPr>
              <a:spcBef>
                <a:spcPts val="600"/>
              </a:spcBef>
              <a:buNone/>
            </a:pPr>
            <a:r>
              <a:rPr lang="en-US" altLang="ko-KR" dirty="0" smtClean="0">
                <a:ea typeface="ＭＳ Ｐゴシック" pitchFamily="-65" charset="-128"/>
              </a:rPr>
              <a:t>    </a:t>
            </a:r>
            <a:r>
              <a:rPr lang="en-US" altLang="ko-KR" sz="2800" dirty="0" err="1" smtClean="0"/>
              <a:t>Kunal</a:t>
            </a:r>
            <a:r>
              <a:rPr lang="en-US" altLang="ko-KR" sz="2800" dirty="0" smtClean="0"/>
              <a:t> Shah, </a:t>
            </a:r>
            <a:r>
              <a:rPr lang="en-US" altLang="ko-KR" sz="2800" dirty="0" err="1" smtClean="0"/>
              <a:t>Alina</a:t>
            </a:r>
            <a:r>
              <a:rPr lang="en-US" altLang="ko-KR" sz="2800" dirty="0" smtClean="0"/>
              <a:t> </a:t>
            </a:r>
            <a:r>
              <a:rPr lang="en-US" altLang="ko-KR" sz="2800" dirty="0" err="1" smtClean="0"/>
              <a:t>Liru</a:t>
            </a:r>
            <a:r>
              <a:rPr lang="en-US" altLang="ko-KR" sz="2800" dirty="0" smtClean="0"/>
              <a:t> Lu</a:t>
            </a:r>
            <a:endParaRPr lang="en-US" altLang="ko-KR" sz="2800" dirty="0" smtClean="0">
              <a:ea typeface="ＭＳ Ｐゴシック" pitchFamily="-65" charset="-128"/>
            </a:endParaRPr>
          </a:p>
          <a:p>
            <a:pPr>
              <a:spcBef>
                <a:spcPts val="1800"/>
              </a:spcBef>
            </a:pPr>
            <a:r>
              <a:rPr lang="en-US" dirty="0" smtClean="0">
                <a:ea typeface="ＭＳ Ｐゴシック" pitchFamily="-65" charset="-128"/>
              </a:rPr>
              <a:t>Technical Editor</a:t>
            </a:r>
          </a:p>
          <a:p>
            <a:pPr>
              <a:spcBef>
                <a:spcPts val="600"/>
              </a:spcBef>
              <a:buNone/>
            </a:pPr>
            <a:r>
              <a:rPr lang="en-US" altLang="ko-KR" sz="2800" dirty="0" smtClean="0"/>
              <a:t>    Chin-Sean Sum, Clint Powell</a:t>
            </a:r>
            <a:endParaRPr lang="en-US" dirty="0" smtClean="0">
              <a:ea typeface="ＭＳ Ｐゴシック" pitchFamily="-65" charset="-12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err="1" smtClean="0"/>
              <a:t>Sangsung</a:t>
            </a:r>
            <a:r>
              <a:rPr lang="en-US" dirty="0" smtClean="0"/>
              <a:t> </a:t>
            </a:r>
            <a:r>
              <a:rPr lang="en-US" dirty="0" err="1" smtClean="0"/>
              <a:t>Choi</a:t>
            </a:r>
            <a:r>
              <a:rPr lang="en-US" dirty="0" smtClean="0"/>
              <a:t> (ETRI)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18</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November 2013</a:t>
            </a:r>
            <a:endParaRPr lang="en-US" dirty="0"/>
          </a:p>
        </p:txBody>
      </p:sp>
      <p:sp>
        <p:nvSpPr>
          <p:cNvPr id="10" name="Text Box 3"/>
          <p:cNvSpPr txBox="1">
            <a:spLocks noChangeArrowheads="1"/>
          </p:cNvSpPr>
          <p:nvPr/>
        </p:nvSpPr>
        <p:spPr bwMode="auto">
          <a:xfrm>
            <a:off x="762000" y="685800"/>
            <a:ext cx="77724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Chair’s Role</a:t>
            </a:r>
          </a:p>
        </p:txBody>
      </p:sp>
      <p:sp>
        <p:nvSpPr>
          <p:cNvPr id="11" name="Rectangle 3"/>
          <p:cNvSpPr txBox="1">
            <a:spLocks noChangeArrowheads="1"/>
          </p:cNvSpPr>
          <p:nvPr/>
        </p:nvSpPr>
        <p:spPr bwMode="auto">
          <a:xfrm>
            <a:off x="609600" y="16002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US" altLang="ko-KR" sz="2400" b="1"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hlinkClick r:id="rId2"/>
              </a:rPr>
              <a:t>http://ieee802.org/Mike_Spring_Article_on_Stds_Process.pdf</a:t>
            </a:r>
            <a:endParaRPr kumimoji="0" lang="en-US" altLang="ko-KR" sz="2400" b="1"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r>
              <a:rPr kumimoji="0" lang="en-US" altLang="ko-KR" sz="2400" b="0" i="1"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rPr>
              <a:t>…the chairperson of the working group is key to what and how fast a standard is produced.</a:t>
            </a:r>
            <a:endParaRPr kumimoji="0" lang="en-US" altLang="ko-KR" sz="2400" b="0"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endParaRPr kumimoji="0" lang="en-US" altLang="ko-KR" sz="2400" b="0"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r>
              <a:rPr kumimoji="0" lang="en-US" altLang="ko-KR" sz="2400" b="0"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endParaRPr kumimoji="0" lang="en-US" altLang="ko-KR" sz="2400" b="0" i="0" u="none" strike="noStrike" kern="0" cap="none" spc="0" normalizeH="0" baseline="0" noProof="0" dirty="0" smtClean="0">
              <a:ln>
                <a:noFill/>
              </a:ln>
              <a:solidFill>
                <a:srgbClr val="000000"/>
              </a:solidFill>
              <a:effectLst/>
              <a:uLnTx/>
              <a:uFillTx/>
              <a:latin typeface="Arial"/>
              <a:ea typeface="MS PGothic" pitchFamily="34" charset="-128"/>
              <a:cs typeface="ＭＳ Ｐゴシック" pitchFamily="-65" charset="-12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b="1" dirty="0" smtClean="0"/>
              <a:t>Future Plan/Timeline (1)</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19</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November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err="1" smtClean="0"/>
              <a:t>Sangsung</a:t>
            </a:r>
            <a:r>
              <a:rPr lang="en-US" dirty="0" smtClean="0"/>
              <a:t> </a:t>
            </a:r>
            <a:r>
              <a:rPr lang="en-US" dirty="0" err="1" smtClean="0"/>
              <a:t>Choi</a:t>
            </a:r>
            <a:r>
              <a:rPr lang="en-US" dirty="0" smtClean="0"/>
              <a:t> (ETRI)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19</a:t>
            </a:fld>
            <a:endParaRPr lang="en-US"/>
          </a:p>
        </p:txBody>
      </p:sp>
      <p:sp>
        <p:nvSpPr>
          <p:cNvPr id="9" name="Rectangle 4"/>
          <p:cNvSpPr>
            <a:spLocks noChangeArrowheads="1"/>
          </p:cNvSpPr>
          <p:nvPr/>
        </p:nvSpPr>
        <p:spPr bwMode="auto">
          <a:xfrm>
            <a:off x="533400" y="1600200"/>
            <a:ext cx="8229600" cy="4724400"/>
          </a:xfrm>
          <a:prstGeom prst="rect">
            <a:avLst/>
          </a:prstGeom>
          <a:noFill/>
          <a:ln w="9525">
            <a:noFill/>
            <a:miter lim="800000"/>
            <a:headEnd/>
            <a:tailEnd/>
          </a:ln>
        </p:spPr>
        <p:txBody>
          <a:bodyPr/>
          <a:lstStyle/>
          <a:p>
            <a:pPr marL="228600" lvl="1" indent="-228600">
              <a:spcBef>
                <a:spcPts val="0"/>
              </a:spcBef>
              <a:buFont typeface="Arial" pitchFamily="34" charset="0"/>
              <a:buChar char="•"/>
            </a:pPr>
            <a:r>
              <a:rPr lang="en-US" altLang="ko-KR" sz="2800" dirty="0" smtClean="0"/>
              <a:t>Form a New Task Group </a:t>
            </a:r>
          </a:p>
          <a:p>
            <a:pPr marL="228600" lvl="1" indent="-228600">
              <a:spcBef>
                <a:spcPts val="0"/>
              </a:spcBef>
            </a:pPr>
            <a:r>
              <a:rPr lang="en-US" sz="2400" dirty="0" smtClean="0">
                <a:solidFill>
                  <a:srgbClr val="0070C0"/>
                </a:solidFill>
              </a:rPr>
              <a:t>   </a:t>
            </a:r>
            <a:r>
              <a:rPr lang="en-US" sz="2000" dirty="0" smtClean="0">
                <a:solidFill>
                  <a:srgbClr val="0070C0"/>
                </a:solidFill>
              </a:rPr>
              <a:t>- Affirm new officers for TG4m                                              September 2011</a:t>
            </a:r>
          </a:p>
          <a:p>
            <a:pPr marL="228600" lvl="1" indent="-228600">
              <a:spcBef>
                <a:spcPts val="0"/>
              </a:spcBef>
            </a:pPr>
            <a:r>
              <a:rPr lang="en-US" sz="2000" dirty="0" smtClean="0">
                <a:solidFill>
                  <a:srgbClr val="0066FF"/>
                </a:solidFill>
              </a:rPr>
              <a:t>    - Prepare the TGD                                           November, 2011, January 2012                        </a:t>
            </a:r>
            <a:r>
              <a:rPr lang="en-US" sz="2000" dirty="0" smtClean="0">
                <a:solidFill>
                  <a:srgbClr val="FF3300"/>
                </a:solidFill>
              </a:rPr>
              <a:t>- </a:t>
            </a:r>
            <a:r>
              <a:rPr lang="en-US" sz="2000" dirty="0" smtClean="0">
                <a:solidFill>
                  <a:srgbClr val="0070C0"/>
                </a:solidFill>
              </a:rPr>
              <a:t>Finalizing </a:t>
            </a:r>
            <a:r>
              <a:rPr lang="en-US" altLang="ko-KR" sz="2000" dirty="0" smtClean="0">
                <a:solidFill>
                  <a:srgbClr val="0070C0"/>
                </a:solidFill>
              </a:rPr>
              <a:t>the </a:t>
            </a:r>
            <a:r>
              <a:rPr lang="ko-KR" altLang="en-US" sz="2000" dirty="0" smtClean="0">
                <a:solidFill>
                  <a:srgbClr val="0070C0"/>
                </a:solidFill>
              </a:rPr>
              <a:t> </a:t>
            </a:r>
            <a:r>
              <a:rPr lang="en-US" altLang="ko-KR" sz="2000" dirty="0" smtClean="0">
                <a:solidFill>
                  <a:srgbClr val="0070C0"/>
                </a:solidFill>
              </a:rPr>
              <a:t>TGD &amp; Call for Proposal                                   March  2012</a:t>
            </a:r>
            <a:r>
              <a:rPr lang="en-US" altLang="ko-KR" sz="2400" dirty="0" smtClean="0"/>
              <a:t> </a:t>
            </a:r>
          </a:p>
          <a:p>
            <a:pPr marL="228600" lvl="1" indent="-228600">
              <a:spcBef>
                <a:spcPts val="600"/>
              </a:spcBef>
              <a:buFont typeface="Arial" pitchFamily="34" charset="0"/>
              <a:buChar char="•"/>
            </a:pPr>
            <a:r>
              <a:rPr lang="en-US" altLang="ko-KR" sz="2800" dirty="0" smtClean="0"/>
              <a:t>Proposal Effort</a:t>
            </a:r>
          </a:p>
          <a:p>
            <a:pPr>
              <a:spcBef>
                <a:spcPts val="0"/>
              </a:spcBef>
            </a:pPr>
            <a:r>
              <a:rPr lang="en-US" altLang="ko-KR" sz="2000" dirty="0" smtClean="0">
                <a:solidFill>
                  <a:srgbClr val="0066FF"/>
                </a:solidFill>
              </a:rPr>
              <a:t>   - Preliminary Proposals  &amp; Presentations                                      May 6  2012 </a:t>
            </a:r>
          </a:p>
          <a:p>
            <a:pPr>
              <a:spcBef>
                <a:spcPts val="0"/>
              </a:spcBef>
            </a:pPr>
            <a:r>
              <a:rPr lang="en-US" altLang="ko-KR" sz="2000" dirty="0" smtClean="0">
                <a:solidFill>
                  <a:srgbClr val="0066FF"/>
                </a:solidFill>
              </a:rPr>
              <a:t>   - Final Proposals                                                                            July  9, 2012</a:t>
            </a:r>
          </a:p>
          <a:p>
            <a:pPr>
              <a:spcBef>
                <a:spcPts val="0"/>
              </a:spcBef>
            </a:pPr>
            <a:r>
              <a:rPr lang="en-US" altLang="ko-KR" sz="2000" dirty="0" smtClean="0">
                <a:solidFill>
                  <a:srgbClr val="0066FF"/>
                </a:solidFill>
              </a:rPr>
              <a:t>   - Proposal Presentations   	                                                  July  , 2012</a:t>
            </a:r>
          </a:p>
          <a:p>
            <a:pPr>
              <a:spcBef>
                <a:spcPts val="0"/>
              </a:spcBef>
            </a:pPr>
            <a:r>
              <a:rPr lang="en-US" altLang="ko-KR" sz="2000" dirty="0" smtClean="0">
                <a:solidFill>
                  <a:srgbClr val="0066FF"/>
                </a:solidFill>
              </a:rPr>
              <a:t>   - Merge Proposals                                                                    September 2012</a:t>
            </a:r>
          </a:p>
          <a:p>
            <a:pPr>
              <a:spcBef>
                <a:spcPts val="0"/>
              </a:spcBef>
            </a:pPr>
            <a:r>
              <a:rPr lang="en-US" altLang="ko-KR" sz="2000" dirty="0" smtClean="0">
                <a:solidFill>
                  <a:srgbClr val="0066FF"/>
                </a:solidFill>
              </a:rPr>
              <a:t>    - Adopt Baseline	 		                           </a:t>
            </a:r>
            <a:r>
              <a:rPr lang="en-US" altLang="ko-KR" sz="2000" dirty="0">
                <a:solidFill>
                  <a:srgbClr val="0066FF"/>
                </a:solidFill>
              </a:rPr>
              <a:t> </a:t>
            </a:r>
            <a:r>
              <a:rPr lang="en-US" altLang="ko-KR" sz="2000" dirty="0" smtClean="0">
                <a:solidFill>
                  <a:srgbClr val="0066FF"/>
                </a:solidFill>
              </a:rPr>
              <a:t>September 2012</a:t>
            </a:r>
          </a:p>
          <a:p>
            <a:pPr>
              <a:spcBef>
                <a:spcPts val="600"/>
              </a:spcBef>
              <a:buFont typeface="Arial" pitchFamily="34" charset="0"/>
              <a:buChar char="•"/>
              <a:tabLst>
                <a:tab pos="7448550" algn="l"/>
              </a:tabLst>
            </a:pPr>
            <a:r>
              <a:rPr lang="en-US" altLang="ko-KR" sz="2400" dirty="0" smtClean="0">
                <a:solidFill>
                  <a:srgbClr val="0066FF"/>
                </a:solidFill>
              </a:rPr>
              <a:t> </a:t>
            </a:r>
            <a:r>
              <a:rPr lang="en-US" altLang="ko-KR" sz="2400" dirty="0" smtClean="0"/>
              <a:t>D</a:t>
            </a:r>
            <a:r>
              <a:rPr lang="en-US" altLang="ko-KR" sz="2800" dirty="0" smtClean="0"/>
              <a:t>rafting</a:t>
            </a:r>
            <a:endParaRPr lang="en-US" altLang="ko-KR" sz="2800" dirty="0"/>
          </a:p>
          <a:p>
            <a:pPr>
              <a:tabLst>
                <a:tab pos="7448550" algn="l"/>
              </a:tabLst>
            </a:pPr>
            <a:r>
              <a:rPr lang="en-US" altLang="ko-KR" sz="2000" dirty="0">
                <a:solidFill>
                  <a:srgbClr val="0066FF"/>
                </a:solidFill>
              </a:rPr>
              <a:t>   - Preliminary draft document                           </a:t>
            </a:r>
            <a:r>
              <a:rPr lang="en-US" altLang="ko-KR" sz="2000" dirty="0" smtClean="0">
                <a:solidFill>
                  <a:srgbClr val="0066FF"/>
                </a:solidFill>
              </a:rPr>
              <a:t>                        </a:t>
            </a:r>
            <a:r>
              <a:rPr lang="en-US" altLang="ko-KR" sz="2000" dirty="0">
                <a:solidFill>
                  <a:srgbClr val="0066FF"/>
                </a:solidFill>
              </a:rPr>
              <a:t>November 2012</a:t>
            </a:r>
          </a:p>
          <a:p>
            <a:pPr>
              <a:tabLst>
                <a:tab pos="7448550" algn="l"/>
              </a:tabLst>
            </a:pPr>
            <a:r>
              <a:rPr lang="en-US" altLang="ko-KR" sz="2000" dirty="0">
                <a:solidFill>
                  <a:srgbClr val="0066FF"/>
                </a:solidFill>
              </a:rPr>
              <a:t>   - Final draft (ready for WG Letter Ballot)         </a:t>
            </a:r>
            <a:r>
              <a:rPr lang="en-US" altLang="ko-KR" sz="2000" dirty="0" smtClean="0">
                <a:solidFill>
                  <a:srgbClr val="0066FF"/>
                </a:solidFill>
              </a:rPr>
              <a:t>                          </a:t>
            </a:r>
            <a:r>
              <a:rPr lang="en-US" altLang="ko-KR" sz="2000" dirty="0">
                <a:solidFill>
                  <a:srgbClr val="0066FF"/>
                </a:solidFill>
              </a:rPr>
              <a:t>January  2013</a:t>
            </a:r>
          </a:p>
          <a:p>
            <a:pPr>
              <a:spcBef>
                <a:spcPts val="0"/>
              </a:spcBef>
              <a:buFont typeface="Arial" pitchFamily="34" charset="0"/>
              <a:buChar char="•"/>
            </a:pPr>
            <a:endParaRPr lang="en-US" altLang="ko-KR" sz="2000" dirty="0" smtClean="0">
              <a:solidFill>
                <a:srgbClr val="0066FF"/>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990600"/>
            <a:ext cx="7772400" cy="762000"/>
          </a:xfrm>
        </p:spPr>
        <p:txBody>
          <a:bodyPr/>
          <a:lstStyle/>
          <a:p>
            <a:r>
              <a:rPr lang="en-US" sz="3600" b="1" dirty="0" smtClean="0">
                <a:ea typeface="ＭＳ Ｐゴシック" pitchFamily="-65" charset="-128"/>
              </a:rPr>
              <a:t>Purpose of Standard</a:t>
            </a:r>
          </a:p>
        </p:txBody>
      </p:sp>
      <p:sp>
        <p:nvSpPr>
          <p:cNvPr id="3075" name="Content Placeholder 2"/>
          <p:cNvSpPr>
            <a:spLocks noGrp="1"/>
          </p:cNvSpPr>
          <p:nvPr>
            <p:ph idx="1"/>
          </p:nvPr>
        </p:nvSpPr>
        <p:spPr>
          <a:xfrm>
            <a:off x="304800" y="1828800"/>
            <a:ext cx="8458200" cy="2362200"/>
          </a:xfrm>
        </p:spPr>
        <p:txBody>
          <a:bodyPr/>
          <a:lstStyle/>
          <a:p>
            <a:pPr algn="just">
              <a:spcBef>
                <a:spcPts val="0"/>
              </a:spcBef>
            </a:pPr>
            <a:r>
              <a:rPr lang="en-US" altLang="ko-KR" dirty="0" smtClean="0"/>
              <a:t>The purpose of this amendment is to allow 802.15.4 wireless networks to take advantage of the TV white space spectrum for use in large scale device command and control applications.</a:t>
            </a:r>
            <a:br>
              <a:rPr lang="en-US" altLang="ko-KR" dirty="0" smtClean="0"/>
            </a:br>
            <a:r>
              <a:rPr lang="en-US" altLang="ko-KR" dirty="0" smtClean="0"/>
              <a:t/>
            </a:r>
            <a:br>
              <a:rPr lang="en-US" altLang="ko-KR" dirty="0" smtClean="0"/>
            </a:br>
            <a:endParaRPr lang="en-US" sz="2800" dirty="0" smtClean="0">
              <a:ea typeface="ＭＳ Ｐゴシック" pitchFamily="-65" charset="-128"/>
            </a:endParaRPr>
          </a:p>
          <a:p>
            <a:pPr>
              <a:spcBef>
                <a:spcPts val="600"/>
              </a:spcBef>
              <a:buNone/>
            </a:pPr>
            <a:r>
              <a:rPr lang="en-US" sz="2800" dirty="0" smtClean="0">
                <a:ea typeface="ＭＳ Ｐゴシック" pitchFamily="-65" charset="-128"/>
              </a:rPr>
              <a:t>     </a:t>
            </a:r>
          </a:p>
          <a:p>
            <a:pPr>
              <a:spcBef>
                <a:spcPts val="1200"/>
              </a:spcBef>
            </a:pP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err="1" smtClean="0"/>
              <a:t>Sangsung</a:t>
            </a:r>
            <a:r>
              <a:rPr lang="en-US" dirty="0" smtClean="0"/>
              <a:t> </a:t>
            </a:r>
            <a:r>
              <a:rPr lang="en-US" dirty="0" err="1" smtClean="0"/>
              <a:t>Choi</a:t>
            </a:r>
            <a:r>
              <a:rPr lang="en-US" dirty="0" smtClean="0"/>
              <a:t> (ETRI)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2</a:t>
            </a:fld>
            <a:endParaRPr lang="en-US" smtClean="0"/>
          </a:p>
        </p:txBody>
      </p:sp>
      <p:sp>
        <p:nvSpPr>
          <p:cNvPr id="3078" name="Date Placeholder 5"/>
          <p:cNvSpPr>
            <a:spLocks noGrp="1"/>
          </p:cNvSpPr>
          <p:nvPr>
            <p:ph type="dt" sz="quarter" idx="12"/>
          </p:nvPr>
        </p:nvSpPr>
        <p:spPr>
          <a:noFill/>
        </p:spPr>
        <p:txBody>
          <a:bodyPr/>
          <a:lstStyle/>
          <a:p>
            <a:r>
              <a:rPr lang="en-US" altLang="ko-KR" smtClean="0"/>
              <a:t>November 2013</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b="1" dirty="0" smtClean="0"/>
              <a:t>Future Plan/Timeline (2)</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20</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November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err="1" smtClean="0"/>
              <a:t>Sangsung</a:t>
            </a:r>
            <a:r>
              <a:rPr lang="en-US" dirty="0" smtClean="0"/>
              <a:t> </a:t>
            </a:r>
            <a:r>
              <a:rPr lang="en-US" dirty="0" err="1" smtClean="0"/>
              <a:t>Choi</a:t>
            </a:r>
            <a:r>
              <a:rPr lang="en-US" dirty="0" smtClean="0"/>
              <a:t> (ETRI)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20</a:t>
            </a:fld>
            <a:endParaRPr lang="en-US"/>
          </a:p>
        </p:txBody>
      </p:sp>
      <p:sp>
        <p:nvSpPr>
          <p:cNvPr id="9" name="Rectangle 4"/>
          <p:cNvSpPr>
            <a:spLocks noChangeArrowheads="1"/>
          </p:cNvSpPr>
          <p:nvPr/>
        </p:nvSpPr>
        <p:spPr bwMode="auto">
          <a:xfrm>
            <a:off x="608635" y="1295400"/>
            <a:ext cx="8229600" cy="5027613"/>
          </a:xfrm>
          <a:prstGeom prst="rect">
            <a:avLst/>
          </a:prstGeom>
          <a:noFill/>
          <a:ln w="9525">
            <a:noFill/>
            <a:miter lim="800000"/>
            <a:headEnd/>
            <a:tailEnd/>
          </a:ln>
        </p:spPr>
        <p:txBody>
          <a:bodyPr/>
          <a:lstStyle/>
          <a:p>
            <a:pPr>
              <a:buFont typeface="Arial" pitchFamily="34" charset="0"/>
              <a:buChar char="•"/>
              <a:tabLst>
                <a:tab pos="7448550" algn="l"/>
              </a:tabLst>
            </a:pPr>
            <a:r>
              <a:rPr lang="en-US" altLang="ko-KR" sz="2400" dirty="0" smtClean="0"/>
              <a:t>  </a:t>
            </a:r>
            <a:r>
              <a:rPr lang="en-US" altLang="ko-KR" sz="2800" dirty="0" smtClean="0"/>
              <a:t>WG Letter Balloting</a:t>
            </a:r>
            <a:endParaRPr lang="en-US" altLang="ko-KR" sz="2800" dirty="0"/>
          </a:p>
          <a:p>
            <a:pPr>
              <a:tabLst>
                <a:tab pos="7448550" algn="l"/>
              </a:tabLst>
            </a:pPr>
            <a:r>
              <a:rPr lang="en-US" altLang="ko-KR" sz="2000" dirty="0" smtClean="0">
                <a:latin typeface="+mj-lt"/>
              </a:rPr>
              <a:t>    - </a:t>
            </a:r>
            <a:r>
              <a:rPr lang="en-US" altLang="ko-KR" sz="2000" dirty="0" smtClean="0">
                <a:solidFill>
                  <a:srgbClr val="0066FF"/>
                </a:solidFill>
                <a:latin typeface="+mj-lt"/>
                <a:ea typeface="ＭＳ Ｐゴシック" charset="0"/>
              </a:rPr>
              <a:t>Initial Release/</a:t>
            </a:r>
            <a:r>
              <a:rPr lang="en-US" altLang="ko-KR" sz="2000" dirty="0" smtClean="0">
                <a:solidFill>
                  <a:srgbClr val="0066FF"/>
                </a:solidFill>
                <a:ea typeface="ＭＳ Ｐゴシック" charset="0"/>
              </a:rPr>
              <a:t>Comment Resolution</a:t>
            </a:r>
            <a:r>
              <a:rPr lang="en-US" altLang="ko-KR" sz="2000" dirty="0" smtClean="0">
                <a:solidFill>
                  <a:srgbClr val="0066FF"/>
                </a:solidFill>
                <a:latin typeface="+mj-lt"/>
                <a:ea typeface="ＭＳ Ｐゴシック" charset="0"/>
              </a:rPr>
              <a:t>                         February/March 2013</a:t>
            </a:r>
          </a:p>
          <a:p>
            <a:pPr>
              <a:tabLst>
                <a:tab pos="7448550" algn="l"/>
              </a:tabLst>
            </a:pPr>
            <a:r>
              <a:rPr lang="en-US" altLang="ko-KR" sz="2000" dirty="0" smtClean="0">
                <a:solidFill>
                  <a:srgbClr val="0066FF"/>
                </a:solidFill>
                <a:latin typeface="+mj-lt"/>
                <a:ea typeface="ＭＳ Ｐゴシック" charset="0"/>
              </a:rPr>
              <a:t>    - Recirculation </a:t>
            </a:r>
            <a:r>
              <a:rPr lang="en-US" altLang="ko-KR" sz="2000" dirty="0">
                <a:solidFill>
                  <a:srgbClr val="0066FF"/>
                </a:solidFill>
                <a:latin typeface="+mj-lt"/>
                <a:ea typeface="ＭＳ Ｐゴシック" charset="0"/>
              </a:rPr>
              <a:t>I </a:t>
            </a:r>
            <a:r>
              <a:rPr lang="en-US" altLang="ko-KR" sz="2000" dirty="0" smtClean="0">
                <a:solidFill>
                  <a:srgbClr val="0066FF"/>
                </a:solidFill>
                <a:latin typeface="+mj-lt"/>
                <a:ea typeface="ＭＳ Ｐゴシック" charset="0"/>
              </a:rPr>
              <a:t>Release /</a:t>
            </a:r>
            <a:r>
              <a:rPr lang="en-US" altLang="ko-KR" sz="2000" dirty="0" smtClean="0">
                <a:solidFill>
                  <a:srgbClr val="0066FF"/>
                </a:solidFill>
                <a:ea typeface="ＭＳ Ｐゴシック" charset="0"/>
              </a:rPr>
              <a:t>Comment Resolution</a:t>
            </a:r>
            <a:r>
              <a:rPr lang="en-US" altLang="ko-KR" sz="2000" dirty="0" smtClean="0">
                <a:solidFill>
                  <a:srgbClr val="0066FF"/>
                </a:solidFill>
                <a:latin typeface="+mj-lt"/>
                <a:ea typeface="ＭＳ Ｐゴシック" charset="0"/>
              </a:rPr>
              <a:t>                March/April 2013</a:t>
            </a:r>
          </a:p>
          <a:p>
            <a:pPr>
              <a:tabLst>
                <a:tab pos="7448550" algn="l"/>
              </a:tabLst>
            </a:pPr>
            <a:r>
              <a:rPr lang="en-US" altLang="ko-KR" sz="2000" dirty="0" smtClean="0">
                <a:solidFill>
                  <a:srgbClr val="0066FF"/>
                </a:solidFill>
                <a:latin typeface="+mj-lt"/>
                <a:ea typeface="ＭＳ Ｐゴシック" charset="0"/>
              </a:rPr>
              <a:t>    - Recirculation </a:t>
            </a:r>
            <a:r>
              <a:rPr lang="en-US" altLang="ko-KR" sz="2000" dirty="0">
                <a:solidFill>
                  <a:srgbClr val="0066FF"/>
                </a:solidFill>
                <a:latin typeface="+mj-lt"/>
                <a:ea typeface="ＭＳ Ｐゴシック" charset="0"/>
              </a:rPr>
              <a:t>II </a:t>
            </a:r>
            <a:r>
              <a:rPr lang="en-US" altLang="ko-KR" sz="2000" dirty="0" smtClean="0">
                <a:solidFill>
                  <a:srgbClr val="0066FF"/>
                </a:solidFill>
                <a:latin typeface="+mj-lt"/>
                <a:ea typeface="ＭＳ Ｐゴシック" charset="0"/>
              </a:rPr>
              <a:t>Release</a:t>
            </a:r>
            <a:r>
              <a:rPr lang="en-US" altLang="ko-KR" sz="2000" dirty="0" smtClean="0">
                <a:solidFill>
                  <a:srgbClr val="0066FF"/>
                </a:solidFill>
                <a:ea typeface="ＭＳ Ｐゴシック" charset="0"/>
              </a:rPr>
              <a:t> /Comment Resolution</a:t>
            </a:r>
            <a:r>
              <a:rPr lang="en-US" altLang="ko-KR" sz="2000" dirty="0" smtClean="0">
                <a:solidFill>
                  <a:srgbClr val="0066FF"/>
                </a:solidFill>
                <a:latin typeface="+mj-lt"/>
                <a:ea typeface="ＭＳ Ｐゴシック" charset="0"/>
              </a:rPr>
              <a:t>                  April /May2013</a:t>
            </a:r>
            <a:endParaRPr lang="en-US" altLang="ko-KR" sz="2000" dirty="0" smtClean="0">
              <a:solidFill>
                <a:srgbClr val="0066FF"/>
              </a:solidFill>
              <a:ea typeface="ＭＳ Ｐゴシック" charset="0"/>
            </a:endParaRPr>
          </a:p>
          <a:p>
            <a:pPr>
              <a:tabLst>
                <a:tab pos="7448550" algn="l"/>
              </a:tabLst>
            </a:pPr>
            <a:r>
              <a:rPr lang="en-US" altLang="ko-KR" sz="2000" dirty="0" smtClean="0">
                <a:solidFill>
                  <a:srgbClr val="0066FF"/>
                </a:solidFill>
                <a:ea typeface="ＭＳ Ｐゴシック" charset="0"/>
              </a:rPr>
              <a:t>    - Recirculation III Release /Comment Resolution                  May/June 2013</a:t>
            </a:r>
          </a:p>
          <a:p>
            <a:pPr>
              <a:buFont typeface="Arial" pitchFamily="34" charset="0"/>
              <a:buChar char="•"/>
              <a:tabLst>
                <a:tab pos="7448550" algn="l"/>
              </a:tabLst>
            </a:pPr>
            <a:r>
              <a:rPr lang="en-US" altLang="ko-KR" sz="3200" dirty="0" smtClean="0"/>
              <a:t> </a:t>
            </a:r>
            <a:r>
              <a:rPr lang="en-US" altLang="ko-KR" sz="2800" dirty="0" smtClean="0"/>
              <a:t>Sponsor Balloting</a:t>
            </a:r>
            <a:endParaRPr lang="en-US" altLang="ko-KR" sz="2800" dirty="0"/>
          </a:p>
          <a:p>
            <a:pPr>
              <a:tabLst>
                <a:tab pos="7448550" algn="l"/>
              </a:tabLst>
            </a:pPr>
            <a:r>
              <a:rPr lang="en-US" altLang="ko-KR" sz="2000" dirty="0">
                <a:solidFill>
                  <a:srgbClr val="0066FF"/>
                </a:solidFill>
              </a:rPr>
              <a:t>  </a:t>
            </a:r>
            <a:r>
              <a:rPr lang="en-US" altLang="ko-KR" sz="2000" dirty="0" smtClean="0">
                <a:solidFill>
                  <a:srgbClr val="0066FF"/>
                </a:solidFill>
              </a:rPr>
              <a:t>  </a:t>
            </a:r>
            <a:r>
              <a:rPr lang="en-US" altLang="ko-KR" sz="2000" dirty="0">
                <a:solidFill>
                  <a:srgbClr val="0066FF"/>
                </a:solidFill>
              </a:rPr>
              <a:t>- </a:t>
            </a:r>
            <a:r>
              <a:rPr lang="en-US" altLang="ko-KR" sz="2000" dirty="0">
                <a:solidFill>
                  <a:srgbClr val="0066FF"/>
                </a:solidFill>
                <a:ea typeface="ＭＳ Ｐゴシック" charset="0"/>
              </a:rPr>
              <a:t>Initial Release    </a:t>
            </a:r>
            <a:r>
              <a:rPr lang="en-US" altLang="ko-KR" sz="2000" dirty="0" smtClean="0">
                <a:solidFill>
                  <a:srgbClr val="0066FF"/>
                </a:solidFill>
                <a:ea typeface="ＭＳ Ｐゴシック" charset="0"/>
              </a:rPr>
              <a:t>                                                                            July </a:t>
            </a:r>
            <a:r>
              <a:rPr lang="en-US" altLang="ko-KR" sz="2000" dirty="0">
                <a:solidFill>
                  <a:srgbClr val="0066FF"/>
                </a:solidFill>
                <a:ea typeface="ＭＳ Ｐゴシック" charset="0"/>
              </a:rPr>
              <a:t>2013</a:t>
            </a:r>
          </a:p>
          <a:p>
            <a:pPr>
              <a:tabLst>
                <a:tab pos="7448550" algn="l"/>
              </a:tabLst>
            </a:pPr>
            <a:r>
              <a:rPr lang="en-US" altLang="ko-KR" sz="2000" dirty="0">
                <a:solidFill>
                  <a:srgbClr val="0066FF"/>
                </a:solidFill>
                <a:ea typeface="ＭＳ Ｐゴシック" charset="0"/>
              </a:rPr>
              <a:t>    - </a:t>
            </a:r>
            <a:r>
              <a:rPr lang="en-US" altLang="ko-KR" sz="2000" dirty="0" smtClean="0">
                <a:solidFill>
                  <a:srgbClr val="0066FF"/>
                </a:solidFill>
                <a:ea typeface="ＭＳ Ｐゴシック" charset="0"/>
              </a:rPr>
              <a:t>Comment </a:t>
            </a:r>
            <a:r>
              <a:rPr lang="en-US" altLang="ko-KR" sz="2000" dirty="0">
                <a:solidFill>
                  <a:srgbClr val="0066FF"/>
                </a:solidFill>
                <a:ea typeface="ＭＳ Ｐゴシック" charset="0"/>
              </a:rPr>
              <a:t>R</a:t>
            </a:r>
            <a:r>
              <a:rPr lang="en-US" altLang="ko-KR" sz="2000" dirty="0" smtClean="0">
                <a:solidFill>
                  <a:srgbClr val="0066FF"/>
                </a:solidFill>
                <a:ea typeface="ＭＳ Ｐゴシック" charset="0"/>
              </a:rPr>
              <a:t>esolution                                                           September </a:t>
            </a:r>
            <a:r>
              <a:rPr lang="en-US" altLang="ko-KR" sz="2000" dirty="0">
                <a:solidFill>
                  <a:srgbClr val="0066FF"/>
                </a:solidFill>
                <a:ea typeface="ＭＳ Ｐゴシック" charset="0"/>
              </a:rPr>
              <a:t>2013</a:t>
            </a:r>
          </a:p>
          <a:p>
            <a:pPr>
              <a:tabLst>
                <a:tab pos="7448550" algn="l"/>
              </a:tabLst>
            </a:pPr>
            <a:r>
              <a:rPr lang="en-US" altLang="ko-KR" sz="2000" dirty="0">
                <a:solidFill>
                  <a:srgbClr val="0066FF"/>
                </a:solidFill>
                <a:ea typeface="ＭＳ Ｐゴシック" charset="0"/>
              </a:rPr>
              <a:t>    - </a:t>
            </a:r>
            <a:r>
              <a:rPr lang="en-US" altLang="ko-KR" sz="2000" dirty="0" smtClean="0">
                <a:solidFill>
                  <a:srgbClr val="0066FF"/>
                </a:solidFill>
                <a:ea typeface="ＭＳ Ｐゴシック" charset="0"/>
              </a:rPr>
              <a:t>SB Recirculation I </a:t>
            </a:r>
            <a:r>
              <a:rPr lang="en-US" altLang="ko-KR" sz="2000" dirty="0">
                <a:solidFill>
                  <a:srgbClr val="0066FF"/>
                </a:solidFill>
                <a:ea typeface="ＭＳ Ｐゴシック" charset="0"/>
              </a:rPr>
              <a:t>R</a:t>
            </a:r>
            <a:r>
              <a:rPr lang="en-US" altLang="ko-KR" sz="2000" dirty="0" smtClean="0">
                <a:solidFill>
                  <a:srgbClr val="0066FF"/>
                </a:solidFill>
                <a:ea typeface="ＭＳ Ｐゴシック" charset="0"/>
              </a:rPr>
              <a:t>elease                                                       October 2013</a:t>
            </a:r>
            <a:endParaRPr lang="en-US" altLang="ko-KR" sz="2000" dirty="0">
              <a:solidFill>
                <a:srgbClr val="0066FF"/>
              </a:solidFill>
              <a:ea typeface="ＭＳ Ｐゴシック" charset="0"/>
            </a:endParaRPr>
          </a:p>
          <a:p>
            <a:pPr>
              <a:tabLst>
                <a:tab pos="7448550" algn="l"/>
              </a:tabLst>
            </a:pPr>
            <a:r>
              <a:rPr lang="en-US" altLang="ko-KR" sz="2000" dirty="0">
                <a:ea typeface="ＭＳ Ｐゴシック" charset="0"/>
              </a:rPr>
              <a:t>    </a:t>
            </a:r>
            <a:r>
              <a:rPr lang="en-US" altLang="ko-KR" sz="2000" dirty="0">
                <a:solidFill>
                  <a:srgbClr val="FF3300"/>
                </a:solidFill>
                <a:ea typeface="ＭＳ Ｐゴシック" charset="0"/>
              </a:rPr>
              <a:t>- </a:t>
            </a:r>
            <a:r>
              <a:rPr lang="en-US" altLang="ko-KR" sz="2000" dirty="0" smtClean="0">
                <a:solidFill>
                  <a:srgbClr val="FF3300"/>
                </a:solidFill>
                <a:ea typeface="ＭＳ Ｐゴシック" charset="0"/>
              </a:rPr>
              <a:t>SB Recirculation </a:t>
            </a:r>
            <a:r>
              <a:rPr lang="en-US" altLang="ko-KR" sz="2000" dirty="0">
                <a:solidFill>
                  <a:srgbClr val="FF3300"/>
                </a:solidFill>
                <a:ea typeface="ＭＳ Ｐゴシック" charset="0"/>
              </a:rPr>
              <a:t>I </a:t>
            </a:r>
            <a:r>
              <a:rPr lang="en-US" altLang="ko-KR" sz="2000" dirty="0" smtClean="0">
                <a:solidFill>
                  <a:srgbClr val="FF3300"/>
                </a:solidFill>
                <a:ea typeface="ＭＳ Ｐゴシック" charset="0"/>
              </a:rPr>
              <a:t>Comment Resolution                            November  2013</a:t>
            </a:r>
            <a:endParaRPr lang="en-US" altLang="ko-KR" sz="2000" dirty="0">
              <a:solidFill>
                <a:srgbClr val="FF3300"/>
              </a:solidFill>
              <a:ea typeface="ＭＳ Ｐゴシック" charset="0"/>
            </a:endParaRPr>
          </a:p>
          <a:p>
            <a:pPr>
              <a:tabLst>
                <a:tab pos="7448550" algn="l"/>
              </a:tabLst>
            </a:pPr>
            <a:r>
              <a:rPr lang="en-US" altLang="ko-KR" sz="2000" dirty="0">
                <a:ea typeface="ＭＳ Ｐゴシック" charset="0"/>
              </a:rPr>
              <a:t>    - SB Recirculation </a:t>
            </a:r>
            <a:r>
              <a:rPr lang="en-US" altLang="ko-KR" sz="2000" dirty="0" smtClean="0">
                <a:ea typeface="ＭＳ Ｐゴシック" charset="0"/>
              </a:rPr>
              <a:t>II Comment </a:t>
            </a:r>
            <a:r>
              <a:rPr lang="en-US" altLang="ko-KR" sz="2000" dirty="0">
                <a:ea typeface="ＭＳ Ｐゴシック" charset="0"/>
              </a:rPr>
              <a:t>Resolution                        </a:t>
            </a:r>
            <a:r>
              <a:rPr lang="en-US" altLang="ko-KR" sz="2000" dirty="0" smtClean="0">
                <a:ea typeface="ＭＳ Ｐゴシック" charset="0"/>
              </a:rPr>
              <a:t>  </a:t>
            </a:r>
            <a:r>
              <a:rPr lang="en-US" altLang="ko-KR" sz="2000" dirty="0" smtClean="0">
                <a:solidFill>
                  <a:srgbClr val="000000"/>
                </a:solidFill>
                <a:ea typeface="ＭＳ Ｐゴシック" charset="0"/>
              </a:rPr>
              <a:t> December </a:t>
            </a:r>
            <a:r>
              <a:rPr lang="en-US" altLang="ko-KR" sz="2000" dirty="0" smtClean="0">
                <a:ea typeface="ＭＳ Ｐゴシック" charset="0"/>
              </a:rPr>
              <a:t> </a:t>
            </a:r>
            <a:r>
              <a:rPr lang="en-US" altLang="ko-KR" sz="2000" dirty="0">
                <a:ea typeface="ＭＳ Ｐゴシック" charset="0"/>
              </a:rPr>
              <a:t>2013</a:t>
            </a:r>
          </a:p>
          <a:p>
            <a:pPr marL="228600" indent="-228600">
              <a:buFont typeface="Arial" pitchFamily="34" charset="0"/>
              <a:buChar char="•"/>
            </a:pPr>
            <a:r>
              <a:rPr lang="en-US" sz="2800" dirty="0" err="1" smtClean="0">
                <a:solidFill>
                  <a:srgbClr val="000000"/>
                </a:solidFill>
                <a:latin typeface="+mn-lt"/>
                <a:ea typeface="ＭＳ Ｐゴシック" charset="0"/>
              </a:rPr>
              <a:t>RevCom</a:t>
            </a:r>
            <a:endParaRPr lang="en-US" sz="2800" dirty="0" smtClean="0">
              <a:solidFill>
                <a:srgbClr val="000000"/>
              </a:solidFill>
              <a:latin typeface="+mn-lt"/>
              <a:ea typeface="ＭＳ Ｐゴシック" charset="0"/>
            </a:endParaRPr>
          </a:p>
          <a:p>
            <a:pPr marL="228600" indent="-228600"/>
            <a:r>
              <a:rPr lang="en-US" sz="2000" dirty="0" smtClean="0">
                <a:solidFill>
                  <a:srgbClr val="000000"/>
                </a:solidFill>
                <a:latin typeface="+mn-lt"/>
                <a:ea typeface="ＭＳ Ｐゴシック" charset="0"/>
              </a:rPr>
              <a:t>   - EC approval   			              	                            November 2013</a:t>
            </a:r>
          </a:p>
          <a:p>
            <a:pPr marL="228600" indent="-228600"/>
            <a:r>
              <a:rPr lang="en-US" sz="2000" dirty="0" smtClean="0">
                <a:solidFill>
                  <a:srgbClr val="000000"/>
                </a:solidFill>
                <a:latin typeface="+mn-lt"/>
                <a:ea typeface="ＭＳ Ｐゴシック" charset="0"/>
              </a:rPr>
              <a:t>   - </a:t>
            </a:r>
            <a:r>
              <a:rPr lang="en-US" sz="2000" dirty="0" err="1" smtClean="0">
                <a:solidFill>
                  <a:srgbClr val="000000"/>
                </a:solidFill>
                <a:latin typeface="+mn-lt"/>
                <a:ea typeface="ＭＳ Ｐゴシック" charset="0"/>
              </a:rPr>
              <a:t>RevCom</a:t>
            </a:r>
            <a:r>
              <a:rPr lang="en-US" sz="2000" dirty="0" smtClean="0">
                <a:solidFill>
                  <a:srgbClr val="000000"/>
                </a:solidFill>
                <a:latin typeface="+mn-lt"/>
                <a:ea typeface="ＭＳ Ｐゴシック" charset="0"/>
              </a:rPr>
              <a:t> approval				                  January 2014</a:t>
            </a:r>
          </a:p>
          <a:p>
            <a:pPr>
              <a:tabLst>
                <a:tab pos="7448550" algn="l"/>
              </a:tabLst>
            </a:pPr>
            <a:endParaRPr lang="en-US" altLang="ko-KR" sz="2000" dirty="0">
              <a:latin typeface="+mj-lt"/>
              <a:ea typeface="ＭＳ Ｐゴシック"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spAutoFit/>
          </a:bodyP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a:solidFill>
                  <a:srgbClr val="000000"/>
                </a:solidFill>
              </a:rPr>
              <a:t>Slide </a:t>
            </a:r>
            <a:fld id="{74454ACA-EB44-4727-ACBB-06C77919DC32}" type="slidenum">
              <a:rPr lang="en-US">
                <a:solidFill>
                  <a:srgbClr val="000000"/>
                </a:solidFill>
              </a:rPr>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en-US" dirty="0">
              <a:solidFill>
                <a:srgbClr val="000000"/>
              </a:solidFill>
            </a:endParaRPr>
          </a:p>
        </p:txBody>
      </p:sp>
      <p:sp>
        <p:nvSpPr>
          <p:cNvPr id="5122" name="Text Box 2"/>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spAutoFit/>
          </a:bodyP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a:solidFill>
                  <a:srgbClr val="000000"/>
                </a:solidFill>
              </a:rPr>
              <a:t>Slide </a:t>
            </a:r>
            <a:fld id="{9C503184-DDCD-4902-B46A-9C7D4DC91F3D}" type="slidenum">
              <a:rPr lang="en-US">
                <a:solidFill>
                  <a:srgbClr val="000000"/>
                </a:solidFill>
              </a:rPr>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en-US" dirty="0">
              <a:solidFill>
                <a:srgbClr val="000000"/>
              </a:solidFill>
            </a:endParaRPr>
          </a:p>
        </p:txBody>
      </p:sp>
      <p:sp>
        <p:nvSpPr>
          <p:cNvPr id="5123" name="Text Box 3"/>
          <p:cNvSpPr txBox="1">
            <a:spLocks noChangeArrowheads="1"/>
          </p:cNvSpPr>
          <p:nvPr/>
        </p:nvSpPr>
        <p:spPr bwMode="auto">
          <a:xfrm>
            <a:off x="685800" y="762000"/>
            <a:ext cx="7772400" cy="68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TG4m PAR Scope of Standard</a:t>
            </a:r>
          </a:p>
        </p:txBody>
      </p:sp>
      <p:sp>
        <p:nvSpPr>
          <p:cNvPr id="5124" name="Text Box 4"/>
          <p:cNvSpPr txBox="1">
            <a:spLocks noChangeArrowheads="1"/>
          </p:cNvSpPr>
          <p:nvPr/>
        </p:nvSpPr>
        <p:spPr bwMode="auto">
          <a:xfrm>
            <a:off x="457200" y="1524000"/>
            <a:ext cx="8153400" cy="480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lstStyle>
            <a:lvl1pPr marL="342900" indent="-3349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9pPr>
          </a:lstStyle>
          <a:p>
            <a:pPr marL="263525" indent="-255588" algn="just">
              <a:buFont typeface="Arial" pitchFamily="34" charset="0"/>
              <a:buChar char="•"/>
              <a:tabLst>
                <a:tab pos="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ltLang="ko-KR" sz="2800" dirty="0" smtClean="0"/>
              <a:t>This amendment specifies a physical layer for 802.15.4 meeting TV white space regulatory requirements in as many regulatory domains as practical and also any necessary Media Access Control (MAC) changes needed to support this physical layer. The amendment enables operation in the VHF/UHF TV broadcast bands between 54 MHz and 862 MHz, supporting typical data rates in the 40 </a:t>
            </a:r>
            <a:r>
              <a:rPr lang="en-US" altLang="ko-KR" sz="2800" dirty="0" err="1" smtClean="0"/>
              <a:t>kbits</a:t>
            </a:r>
            <a:r>
              <a:rPr lang="en-US" altLang="ko-KR" sz="2800" dirty="0" smtClean="0"/>
              <a:t> per second to 2000 </a:t>
            </a:r>
            <a:r>
              <a:rPr lang="en-US" altLang="ko-KR" sz="2800" dirty="0" err="1" smtClean="0"/>
              <a:t>kbits</a:t>
            </a:r>
            <a:r>
              <a:rPr lang="en-US" altLang="ko-KR" sz="2800" dirty="0" smtClean="0"/>
              <a:t> per second range, to realize optimal and power efficient device command and control applications</a:t>
            </a:r>
          </a:p>
        </p:txBody>
      </p:sp>
      <p:sp>
        <p:nvSpPr>
          <p:cNvPr id="6" name="날짜 개체 틀 5"/>
          <p:cNvSpPr>
            <a:spLocks noGrp="1"/>
          </p:cNvSpPr>
          <p:nvPr>
            <p:ph type="dt" sz="half" idx="12"/>
          </p:nvPr>
        </p:nvSpPr>
        <p:spPr/>
        <p:txBody>
          <a:bodyPr/>
          <a:lstStyle/>
          <a:p>
            <a:pPr>
              <a:defRPr/>
            </a:pPr>
            <a:r>
              <a:rPr lang="en-US" altLang="ko-KR" smtClean="0"/>
              <a:t>November 2013</a:t>
            </a:r>
            <a:endParaRPr lang="en-US" dirty="0"/>
          </a:p>
        </p:txBody>
      </p:sp>
      <p:sp>
        <p:nvSpPr>
          <p:cNvPr id="7" name="슬라이드 번호 개체 틀 6"/>
          <p:cNvSpPr>
            <a:spLocks noGrp="1"/>
          </p:cNvSpPr>
          <p:nvPr>
            <p:ph type="sldNum" sz="quarter" idx="11"/>
          </p:nvPr>
        </p:nvSpPr>
        <p:spPr/>
        <p:txBody>
          <a:bodyPr/>
          <a:lstStyle/>
          <a:p>
            <a:pPr>
              <a:defRPr/>
            </a:pPr>
            <a:r>
              <a:rPr lang="en-US" smtClean="0"/>
              <a:t>Slide </a:t>
            </a:r>
            <a:fld id="{CBB17340-4413-48FA-98F5-B0F34060CDC9}" type="slidenum">
              <a:rPr lang="en-US" smtClean="0"/>
              <a:pPr>
                <a:defRPr/>
              </a:pPr>
              <a:t>3</a:t>
            </a:fld>
            <a:endParaRPr lang="en-US"/>
          </a:p>
        </p:txBody>
      </p:sp>
      <p:sp>
        <p:nvSpPr>
          <p:cNvPr id="8" name="바닥글 개체 틀 7"/>
          <p:cNvSpPr>
            <a:spLocks noGrp="1"/>
          </p:cNvSpPr>
          <p:nvPr>
            <p:ph type="ftr" sz="quarter" idx="10"/>
          </p:nvPr>
        </p:nvSpPr>
        <p:spPr/>
        <p:txBody>
          <a:bodyPr/>
          <a:lstStyle/>
          <a:p>
            <a:pPr>
              <a:defRPr/>
            </a:pPr>
            <a:r>
              <a:rPr lang="en-US" dirty="0" err="1" smtClean="0"/>
              <a:t>Sangsung</a:t>
            </a:r>
            <a:r>
              <a:rPr lang="en-US" dirty="0" smtClean="0"/>
              <a:t> </a:t>
            </a:r>
            <a:r>
              <a:rPr lang="en-US" dirty="0" err="1" smtClean="0"/>
              <a:t>Choi</a:t>
            </a:r>
            <a:r>
              <a:rPr lang="en-US" dirty="0" smtClean="0"/>
              <a:t> (ETRI)</a:t>
            </a:r>
            <a:endParaRPr lang="en-US" dirty="0"/>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762000"/>
            <a:ext cx="7772400" cy="762000"/>
          </a:xfrm>
        </p:spPr>
        <p:txBody>
          <a:bodyPr/>
          <a:lstStyle/>
          <a:p>
            <a:r>
              <a:rPr lang="en-US" b="1" dirty="0" smtClean="0">
                <a:ea typeface="ＭＳ Ｐゴシック" pitchFamily="-65" charset="-128"/>
              </a:rPr>
              <a:t>History of TG4m 4TV(1)</a:t>
            </a:r>
          </a:p>
        </p:txBody>
      </p:sp>
      <p:sp>
        <p:nvSpPr>
          <p:cNvPr id="3075" name="Content Placeholder 2"/>
          <p:cNvSpPr>
            <a:spLocks noGrp="1"/>
          </p:cNvSpPr>
          <p:nvPr>
            <p:ph idx="1"/>
          </p:nvPr>
        </p:nvSpPr>
        <p:spPr>
          <a:xfrm>
            <a:off x="304800" y="1524000"/>
            <a:ext cx="8686800" cy="4876800"/>
          </a:xfrm>
        </p:spPr>
        <p:txBody>
          <a:bodyPr/>
          <a:lstStyle/>
          <a:p>
            <a:pPr>
              <a:spcBef>
                <a:spcPts val="1200"/>
              </a:spcBef>
            </a:pPr>
            <a:r>
              <a:rPr lang="en-US" altLang="ko-KR" dirty="0" smtClean="0">
                <a:ea typeface="ＭＳ Ｐゴシック" pitchFamily="-65" charset="-128"/>
              </a:rPr>
              <a:t>The 1</a:t>
            </a:r>
            <a:r>
              <a:rPr lang="en-US" altLang="ko-KR" baseline="30000" dirty="0" smtClean="0">
                <a:ea typeface="ＭＳ Ｐゴシック" pitchFamily="-65" charset="-128"/>
              </a:rPr>
              <a:t>st</a:t>
            </a:r>
            <a:r>
              <a:rPr lang="en-US" altLang="ko-KR" dirty="0" smtClean="0">
                <a:ea typeface="ＭＳ Ｐゴシック" pitchFamily="-65" charset="-128"/>
              </a:rPr>
              <a:t> meeting for SG4TV was held at LA in January 2011, and  3 meetings were held for providing PAR &amp; 5C</a:t>
            </a:r>
          </a:p>
          <a:p>
            <a:pPr>
              <a:spcBef>
                <a:spcPts val="1200"/>
              </a:spcBef>
            </a:pPr>
            <a:r>
              <a:rPr lang="en-US" altLang="ko-KR" dirty="0" smtClean="0">
                <a:ea typeface="ＭＳ Ｐゴシック" pitchFamily="-65" charset="-128"/>
              </a:rPr>
              <a:t>TG4m 4TV was approved in September 2011,  and the 1</a:t>
            </a:r>
            <a:r>
              <a:rPr lang="en-US" altLang="ko-KR" baseline="30000" dirty="0" smtClean="0">
                <a:ea typeface="ＭＳ Ｐゴシック" pitchFamily="-65" charset="-128"/>
              </a:rPr>
              <a:t>st</a:t>
            </a:r>
            <a:r>
              <a:rPr lang="en-US" altLang="ko-KR" dirty="0" smtClean="0">
                <a:ea typeface="ＭＳ Ｐゴシック" pitchFamily="-65" charset="-128"/>
              </a:rPr>
              <a:t> meeting was held in </a:t>
            </a:r>
            <a:r>
              <a:rPr lang="en-US" altLang="ko-KR" dirty="0" smtClean="0">
                <a:ea typeface="ＭＳ Ｐゴシック" pitchFamily="-65" charset="-128"/>
              </a:rPr>
              <a:t>Okinawa, </a:t>
            </a:r>
            <a:r>
              <a:rPr lang="en-US" altLang="ko-KR" dirty="0" smtClean="0">
                <a:ea typeface="ＭＳ Ｐゴシック" pitchFamily="-65" charset="-128"/>
              </a:rPr>
              <a:t>Japan</a:t>
            </a:r>
            <a:endParaRPr lang="en-US" altLang="ko-KR" dirty="0" smtClean="0">
              <a:ea typeface="ＭＳ Ｐゴシック" pitchFamily="-65" charset="-128"/>
            </a:endParaRPr>
          </a:p>
          <a:p>
            <a:pPr>
              <a:spcBef>
                <a:spcPts val="1200"/>
              </a:spcBef>
            </a:pPr>
            <a:r>
              <a:rPr lang="en-US" altLang="ko-KR" dirty="0" smtClean="0">
                <a:ea typeface="ＭＳ Ｐゴシック" pitchFamily="-65" charset="-128"/>
              </a:rPr>
              <a:t> </a:t>
            </a:r>
            <a:r>
              <a:rPr lang="en-US" altLang="ko-KR" dirty="0">
                <a:ea typeface="ＭＳ Ｐゴシック" pitchFamily="-65" charset="-128"/>
              </a:rPr>
              <a:t>Discussed the Technical Guidance Document</a:t>
            </a:r>
            <a:r>
              <a:rPr lang="en-US" altLang="ko-KR" sz="2800" dirty="0">
                <a:ea typeface="ＭＳ Ｐゴシック" pitchFamily="-65" charset="-128"/>
              </a:rPr>
              <a:t> (TGD</a:t>
            </a:r>
            <a:r>
              <a:rPr lang="en-US" altLang="ko-KR" sz="2800" dirty="0" smtClean="0">
                <a:ea typeface="ＭＳ Ｐゴシック" pitchFamily="-65" charset="-128"/>
              </a:rPr>
              <a:t>) </a:t>
            </a:r>
            <a:r>
              <a:rPr lang="en-US" altLang="ko-KR" dirty="0" smtClean="0">
                <a:ea typeface="ＭＳ Ｐゴシック" pitchFamily="-65" charset="-128"/>
              </a:rPr>
              <a:t>in Nov. 2011 at Atlanta, Jan. 2012 at Jacksonville, and </a:t>
            </a:r>
            <a:r>
              <a:rPr lang="en-US" altLang="ko-KR" dirty="0">
                <a:ea typeface="ＭＳ Ｐゴシック" pitchFamily="-65" charset="-128"/>
              </a:rPr>
              <a:t>f</a:t>
            </a:r>
            <a:r>
              <a:rPr lang="en-US" altLang="ko-KR" dirty="0" smtClean="0">
                <a:ea typeface="ＭＳ Ｐゴシック" pitchFamily="-65" charset="-128"/>
              </a:rPr>
              <a:t>inalized it in Mar. 2012 at Kona, Hawaii.</a:t>
            </a:r>
            <a:endParaRPr lang="en-US" sz="2800"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err="1" smtClean="0"/>
              <a:t>Sangsung</a:t>
            </a:r>
            <a:r>
              <a:rPr lang="en-US" dirty="0" smtClean="0"/>
              <a:t> </a:t>
            </a:r>
            <a:r>
              <a:rPr lang="en-US" dirty="0" err="1" smtClean="0"/>
              <a:t>Choi</a:t>
            </a:r>
            <a:r>
              <a:rPr lang="en-US" dirty="0" smtClean="0"/>
              <a:t> (ETRI)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4</a:t>
            </a:fld>
            <a:endParaRPr lang="en-US" smtClean="0"/>
          </a:p>
        </p:txBody>
      </p:sp>
      <p:sp>
        <p:nvSpPr>
          <p:cNvPr id="3078" name="Date Placeholder 5"/>
          <p:cNvSpPr>
            <a:spLocks noGrp="1"/>
          </p:cNvSpPr>
          <p:nvPr>
            <p:ph type="dt" sz="quarter" idx="12"/>
          </p:nvPr>
        </p:nvSpPr>
        <p:spPr>
          <a:noFill/>
        </p:spPr>
        <p:txBody>
          <a:bodyPr/>
          <a:lstStyle/>
          <a:p>
            <a:r>
              <a:rPr lang="en-US" altLang="ko-KR" smtClean="0"/>
              <a:t>November 2013</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762000"/>
          </a:xfrm>
        </p:spPr>
        <p:txBody>
          <a:bodyPr/>
          <a:lstStyle/>
          <a:p>
            <a:r>
              <a:rPr lang="en-US" altLang="ko-KR" b="1" dirty="0">
                <a:ea typeface="ＭＳ Ｐゴシック" pitchFamily="-65" charset="-128"/>
              </a:rPr>
              <a:t>History of TG4m </a:t>
            </a:r>
            <a:r>
              <a:rPr lang="en-US" altLang="ko-KR" b="1" dirty="0" smtClean="0">
                <a:ea typeface="ＭＳ Ｐゴシック" pitchFamily="-65" charset="-128"/>
              </a:rPr>
              <a:t>4TV(2)</a:t>
            </a:r>
            <a:endParaRPr lang="en-US" b="1" dirty="0" smtClean="0">
              <a:ea typeface="ＭＳ Ｐゴシック" pitchFamily="-65" charset="-128"/>
            </a:endParaRPr>
          </a:p>
        </p:txBody>
      </p:sp>
      <p:sp>
        <p:nvSpPr>
          <p:cNvPr id="3075" name="Content Placeholder 2"/>
          <p:cNvSpPr>
            <a:spLocks noGrp="1"/>
          </p:cNvSpPr>
          <p:nvPr>
            <p:ph idx="1"/>
          </p:nvPr>
        </p:nvSpPr>
        <p:spPr>
          <a:xfrm>
            <a:off x="304800" y="1447800"/>
            <a:ext cx="8686800" cy="4876800"/>
          </a:xfrm>
        </p:spPr>
        <p:txBody>
          <a:bodyPr/>
          <a:lstStyle/>
          <a:p>
            <a:pPr>
              <a:spcBef>
                <a:spcPts val="1200"/>
              </a:spcBef>
            </a:pPr>
            <a:r>
              <a:rPr lang="en-US" altLang="ko-KR" dirty="0" smtClean="0">
                <a:ea typeface="ＭＳ Ｐゴシック" pitchFamily="-65" charset="-128"/>
              </a:rPr>
              <a:t>Call for Preliminary Proposals closed at May 6, 2012, and 9 proposals were presented in May meeting at Atlanta, GA.</a:t>
            </a:r>
          </a:p>
          <a:p>
            <a:pPr>
              <a:spcBef>
                <a:spcPts val="2400"/>
              </a:spcBef>
            </a:pPr>
            <a:r>
              <a:rPr lang="en-US" altLang="ko-KR" dirty="0" smtClean="0">
                <a:ea typeface="ＭＳ Ｐゴシック" pitchFamily="-65" charset="-128"/>
              </a:rPr>
              <a:t>Call for Final Proposals closed at July 9, 2012, and 4 PHY Proposals &amp; 4 MAC Proposals were presented in July meeting at San Diego, CA.</a:t>
            </a:r>
          </a:p>
          <a:p>
            <a:pPr>
              <a:spcBef>
                <a:spcPts val="2400"/>
              </a:spcBef>
            </a:pPr>
            <a:r>
              <a:rPr lang="en-US" altLang="ko-KR" dirty="0" smtClean="0">
                <a:ea typeface="ＭＳ Ｐゴシック" pitchFamily="-65" charset="-128"/>
              </a:rPr>
              <a:t>Merged proposals , and adopted 5 baseline documents in September meeting at Palm Springs, CA.</a:t>
            </a:r>
          </a:p>
        </p:txBody>
      </p:sp>
      <p:sp>
        <p:nvSpPr>
          <p:cNvPr id="3076" name="Footer Placeholder 3"/>
          <p:cNvSpPr>
            <a:spLocks noGrp="1"/>
          </p:cNvSpPr>
          <p:nvPr>
            <p:ph type="ftr" sz="quarter" idx="10"/>
          </p:nvPr>
        </p:nvSpPr>
        <p:spPr>
          <a:noFill/>
        </p:spPr>
        <p:txBody>
          <a:bodyPr/>
          <a:lstStyle/>
          <a:p>
            <a:r>
              <a:rPr lang="en-US" dirty="0" err="1" smtClean="0"/>
              <a:t>Sangsung</a:t>
            </a:r>
            <a:r>
              <a:rPr lang="en-US" dirty="0" smtClean="0"/>
              <a:t> </a:t>
            </a:r>
            <a:r>
              <a:rPr lang="en-US" dirty="0" err="1" smtClean="0"/>
              <a:t>Choi</a:t>
            </a:r>
            <a:r>
              <a:rPr lang="en-US" dirty="0" smtClean="0"/>
              <a:t> (ETRI)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5</a:t>
            </a:fld>
            <a:endParaRPr lang="en-US" smtClean="0"/>
          </a:p>
        </p:txBody>
      </p:sp>
      <p:sp>
        <p:nvSpPr>
          <p:cNvPr id="3078" name="Date Placeholder 5"/>
          <p:cNvSpPr>
            <a:spLocks noGrp="1"/>
          </p:cNvSpPr>
          <p:nvPr>
            <p:ph type="dt" sz="quarter" idx="12"/>
          </p:nvPr>
        </p:nvSpPr>
        <p:spPr>
          <a:noFill/>
        </p:spPr>
        <p:txBody>
          <a:bodyPr/>
          <a:lstStyle/>
          <a:p>
            <a:r>
              <a:rPr lang="en-US" altLang="ko-KR" smtClean="0"/>
              <a:t>November 2013</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762000"/>
          </a:xfrm>
        </p:spPr>
        <p:txBody>
          <a:bodyPr/>
          <a:lstStyle/>
          <a:p>
            <a:r>
              <a:rPr lang="en-US" altLang="ko-KR" b="1" dirty="0">
                <a:ea typeface="ＭＳ Ｐゴシック" pitchFamily="-65" charset="-128"/>
              </a:rPr>
              <a:t>History of TG4m </a:t>
            </a:r>
            <a:r>
              <a:rPr lang="en-US" altLang="ko-KR" b="1" dirty="0" smtClean="0">
                <a:ea typeface="ＭＳ Ｐゴシック" pitchFamily="-65" charset="-128"/>
              </a:rPr>
              <a:t>4TV(3)</a:t>
            </a:r>
            <a:endParaRPr lang="en-US" b="1" dirty="0" smtClean="0">
              <a:ea typeface="ＭＳ Ｐゴシック" pitchFamily="-65" charset="-128"/>
            </a:endParaRPr>
          </a:p>
        </p:txBody>
      </p:sp>
      <p:sp>
        <p:nvSpPr>
          <p:cNvPr id="3075" name="Content Placeholder 2"/>
          <p:cNvSpPr>
            <a:spLocks noGrp="1"/>
          </p:cNvSpPr>
          <p:nvPr>
            <p:ph idx="1"/>
          </p:nvPr>
        </p:nvSpPr>
        <p:spPr>
          <a:xfrm>
            <a:off x="304800" y="1371600"/>
            <a:ext cx="8686800" cy="5105400"/>
          </a:xfrm>
        </p:spPr>
        <p:txBody>
          <a:bodyPr/>
          <a:lstStyle/>
          <a:p>
            <a:r>
              <a:rPr lang="en-US" altLang="ko-KR" dirty="0" smtClean="0"/>
              <a:t>Baseline </a:t>
            </a:r>
            <a:r>
              <a:rPr lang="en-US" altLang="ko-KR" dirty="0" smtClean="0"/>
              <a:t>Documents</a:t>
            </a:r>
          </a:p>
          <a:p>
            <a:pPr marL="0" indent="0">
              <a:buNone/>
            </a:pPr>
            <a:endParaRPr lang="en-US" altLang="ko-KR" dirty="0" smtClean="0"/>
          </a:p>
          <a:p>
            <a:endParaRPr lang="en-US" altLang="ko-KR" dirty="0"/>
          </a:p>
          <a:p>
            <a:endParaRPr lang="en-US" altLang="ko-KR" dirty="0" smtClean="0"/>
          </a:p>
          <a:p>
            <a:endParaRPr lang="en-US" altLang="ko-KR" dirty="0" smtClean="0"/>
          </a:p>
          <a:p>
            <a:pPr marL="0" indent="0">
              <a:buNone/>
            </a:pPr>
            <a:r>
              <a:rPr lang="en-US" altLang="ko-KR" sz="2800" dirty="0" smtClean="0"/>
              <a:t>  </a:t>
            </a:r>
            <a:endParaRPr lang="en-US" sz="2800" dirty="0" smtClean="0">
              <a:ea typeface="ＭＳ Ｐゴシック" pitchFamily="-65" charset="-128"/>
            </a:endParaRPr>
          </a:p>
          <a:p>
            <a:pPr lvl="0">
              <a:spcBef>
                <a:spcPts val="0"/>
              </a:spcBef>
            </a:pPr>
            <a:endParaRPr lang="en-US" altLang="ko-KR" dirty="0" smtClean="0">
              <a:solidFill>
                <a:srgbClr val="000000"/>
              </a:solidFill>
            </a:endParaRPr>
          </a:p>
          <a:p>
            <a:pPr lvl="0">
              <a:spcBef>
                <a:spcPts val="1800"/>
              </a:spcBef>
            </a:pPr>
            <a:r>
              <a:rPr lang="en-US" altLang="ko-KR" dirty="0" smtClean="0">
                <a:solidFill>
                  <a:srgbClr val="000000"/>
                </a:solidFill>
              </a:rPr>
              <a:t>Editors provided first p</a:t>
            </a:r>
            <a:r>
              <a:rPr lang="en-US" altLang="ko-KR" dirty="0" smtClean="0">
                <a:ea typeface="ＭＳ Ｐゴシック" pitchFamily="-65" charset="-128"/>
              </a:rPr>
              <a:t>reliminary draft document (</a:t>
            </a:r>
            <a:r>
              <a:rPr lang="en-US" altLang="ko-KR" dirty="0" smtClean="0"/>
              <a:t>15-12-0575-00-004m)</a:t>
            </a:r>
            <a:r>
              <a:rPr lang="en-US" altLang="ko-KR" dirty="0" smtClean="0">
                <a:ea typeface="ＭＳ Ｐゴシック" pitchFamily="-65" charset="-128"/>
              </a:rPr>
              <a:t> in November 2012, and revise it to move the WG</a:t>
            </a:r>
            <a:r>
              <a:rPr lang="ko-KR" altLang="en-US" dirty="0" smtClean="0">
                <a:ea typeface="ＭＳ Ｐゴシック" pitchFamily="-65" charset="-128"/>
              </a:rPr>
              <a:t> </a:t>
            </a:r>
            <a:r>
              <a:rPr lang="en-US" altLang="ko-KR" dirty="0" smtClean="0">
                <a:ea typeface="ＭＳ Ｐゴシック" pitchFamily="-65" charset="-128"/>
              </a:rPr>
              <a:t>Letter</a:t>
            </a:r>
            <a:r>
              <a:rPr lang="ko-KR" altLang="en-US" dirty="0" smtClean="0">
                <a:ea typeface="ＭＳ Ｐゴシック" pitchFamily="-65" charset="-128"/>
              </a:rPr>
              <a:t> </a:t>
            </a:r>
            <a:r>
              <a:rPr lang="en-US" altLang="ko-KR" dirty="0" smtClean="0">
                <a:ea typeface="ＭＳ Ｐゴシック" pitchFamily="-65" charset="-128"/>
              </a:rPr>
              <a:t>Ballo</a:t>
            </a:r>
            <a:r>
              <a:rPr lang="en-US" altLang="ko-KR" dirty="0"/>
              <a:t>t</a:t>
            </a:r>
            <a:r>
              <a:rPr lang="en-US" altLang="ko-KR" dirty="0" smtClean="0"/>
              <a:t>.</a:t>
            </a: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err="1" smtClean="0"/>
              <a:t>Sangsung</a:t>
            </a:r>
            <a:r>
              <a:rPr lang="en-US" dirty="0" smtClean="0"/>
              <a:t> </a:t>
            </a:r>
            <a:r>
              <a:rPr lang="en-US" dirty="0" err="1" smtClean="0"/>
              <a:t>Choi</a:t>
            </a:r>
            <a:r>
              <a:rPr lang="en-US" dirty="0" smtClean="0"/>
              <a:t> (ETRI)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6</a:t>
            </a:fld>
            <a:endParaRPr lang="en-US" smtClean="0"/>
          </a:p>
        </p:txBody>
      </p:sp>
      <p:sp>
        <p:nvSpPr>
          <p:cNvPr id="3078" name="Date Placeholder 5"/>
          <p:cNvSpPr>
            <a:spLocks noGrp="1"/>
          </p:cNvSpPr>
          <p:nvPr>
            <p:ph type="dt" sz="quarter" idx="12"/>
          </p:nvPr>
        </p:nvSpPr>
        <p:spPr>
          <a:noFill/>
        </p:spPr>
        <p:txBody>
          <a:bodyPr/>
          <a:lstStyle/>
          <a:p>
            <a:r>
              <a:rPr lang="en-US" altLang="ko-KR" smtClean="0"/>
              <a:t>November 2013</a:t>
            </a:r>
            <a:endParaRPr lang="en-US" dirty="0"/>
          </a:p>
        </p:txBody>
      </p:sp>
      <p:graphicFrame>
        <p:nvGraphicFramePr>
          <p:cNvPr id="2" name="표 1"/>
          <p:cNvGraphicFramePr>
            <a:graphicFrameLocks noGrp="1"/>
          </p:cNvGraphicFramePr>
          <p:nvPr>
            <p:extLst>
              <p:ext uri="{D42A27DB-BD31-4B8C-83A1-F6EECF244321}">
                <p14:modId xmlns:p14="http://schemas.microsoft.com/office/powerpoint/2010/main" val="3042405190"/>
              </p:ext>
            </p:extLst>
          </p:nvPr>
        </p:nvGraphicFramePr>
        <p:xfrm>
          <a:off x="609600" y="1905000"/>
          <a:ext cx="8077200" cy="3550920"/>
        </p:xfrm>
        <a:graphic>
          <a:graphicData uri="http://schemas.openxmlformats.org/drawingml/2006/table">
            <a:tbl>
              <a:tblPr>
                <a:tableStyleId>{5C22544A-7EE6-4342-B048-85BDC9FD1C3A}</a:tableStyleId>
              </a:tblPr>
              <a:tblGrid>
                <a:gridCol w="717974"/>
                <a:gridCol w="1415626"/>
                <a:gridCol w="2907171"/>
                <a:gridCol w="1944511"/>
                <a:gridCol w="1091918"/>
              </a:tblGrid>
              <a:tr h="297180">
                <a:tc>
                  <a:txBody>
                    <a:bodyPr/>
                    <a:lstStyle/>
                    <a:p>
                      <a:pPr algn="ctr" fontAlgn="b"/>
                      <a:r>
                        <a:rPr lang="en-US" sz="1400" b="0" u="none" strike="noStrike" dirty="0">
                          <a:effectLst/>
                          <a:latin typeface="HY견고딕" pitchFamily="18" charset="-127"/>
                          <a:ea typeface="HY견고딕" pitchFamily="18" charset="-127"/>
                        </a:rPr>
                        <a:t>No.</a:t>
                      </a:r>
                      <a:endParaRPr lang="en-US" sz="14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400" b="0" u="none" strike="noStrike" dirty="0">
                          <a:effectLst/>
                          <a:latin typeface="HY견고딕" pitchFamily="18" charset="-127"/>
                          <a:ea typeface="HY견고딕" pitchFamily="18" charset="-127"/>
                        </a:rPr>
                        <a:t>Doc. #</a:t>
                      </a:r>
                      <a:endParaRPr lang="en-US" sz="14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400" b="0" u="none" strike="noStrike">
                          <a:effectLst/>
                          <a:latin typeface="HY견고딕" pitchFamily="18" charset="-127"/>
                          <a:ea typeface="HY견고딕" pitchFamily="18" charset="-127"/>
                        </a:rPr>
                        <a:t>Title</a:t>
                      </a:r>
                      <a:endParaRPr lang="en-US" sz="1400" b="0" i="0" u="none" strike="noStrike">
                        <a:effectLst/>
                        <a:latin typeface="HY견고딕" pitchFamily="18" charset="-127"/>
                        <a:ea typeface="HY견고딕" pitchFamily="18" charset="-127"/>
                      </a:endParaRPr>
                    </a:p>
                  </a:txBody>
                  <a:tcPr marL="7620" marR="7620" marT="7620" marB="0" anchor="b"/>
                </a:tc>
                <a:tc>
                  <a:txBody>
                    <a:bodyPr/>
                    <a:lstStyle/>
                    <a:p>
                      <a:pPr algn="ctr" fontAlgn="b"/>
                      <a:r>
                        <a:rPr lang="en-US" sz="1400" b="0" u="none" strike="noStrike">
                          <a:effectLst/>
                          <a:latin typeface="HY견고딕" pitchFamily="18" charset="-127"/>
                          <a:ea typeface="HY견고딕" pitchFamily="18" charset="-127"/>
                        </a:rPr>
                        <a:t>Sub-group Leader</a:t>
                      </a:r>
                      <a:endParaRPr lang="en-US" sz="1400" b="0" i="0" u="none" strike="noStrike">
                        <a:effectLst/>
                        <a:latin typeface="HY견고딕" pitchFamily="18" charset="-127"/>
                        <a:ea typeface="HY견고딕" pitchFamily="18" charset="-127"/>
                      </a:endParaRPr>
                    </a:p>
                  </a:txBody>
                  <a:tcPr marL="7620" marR="7620" marT="7620" marB="0" anchor="b"/>
                </a:tc>
                <a:tc>
                  <a:txBody>
                    <a:bodyPr/>
                    <a:lstStyle/>
                    <a:p>
                      <a:pPr algn="ctr" fontAlgn="b"/>
                      <a:r>
                        <a:rPr lang="en-US" sz="1400" b="0" u="none" strike="noStrike">
                          <a:effectLst/>
                          <a:latin typeface="HY견고딕" pitchFamily="18" charset="-127"/>
                          <a:ea typeface="HY견고딕" pitchFamily="18" charset="-127"/>
                        </a:rPr>
                        <a:t>Remarks</a:t>
                      </a:r>
                      <a:endParaRPr lang="en-US" sz="1400" b="0" i="0" u="none" strike="noStrike">
                        <a:effectLst/>
                        <a:latin typeface="HY견고딕" pitchFamily="18" charset="-127"/>
                        <a:ea typeface="HY견고딕" pitchFamily="18" charset="-127"/>
                      </a:endParaRPr>
                    </a:p>
                  </a:txBody>
                  <a:tcPr marL="7620" marR="7620" marT="7620" marB="0" anchor="b"/>
                </a:tc>
              </a:tr>
              <a:tr h="250014">
                <a:tc>
                  <a:txBody>
                    <a:bodyPr/>
                    <a:lstStyle/>
                    <a:p>
                      <a:pPr algn="ctr" fontAlgn="b"/>
                      <a:r>
                        <a:rPr lang="en-US" altLang="ko-KR" sz="1400" b="0" u="none" strike="noStrike">
                          <a:effectLst/>
                          <a:latin typeface="HY견고딕" pitchFamily="18" charset="-127"/>
                          <a:ea typeface="HY견고딕" pitchFamily="18" charset="-127"/>
                        </a:rPr>
                        <a:t>1</a:t>
                      </a:r>
                      <a:endParaRPr lang="en-US" altLang="ko-KR" sz="14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altLang="ko-KR" sz="1400" b="0" u="none" strike="noStrike" dirty="0">
                          <a:effectLst/>
                          <a:latin typeface="HY견고딕" pitchFamily="18" charset="-127"/>
                          <a:ea typeface="HY견고딕" pitchFamily="18" charset="-127"/>
                        </a:rPr>
                        <a:t>15-12-0483-00</a:t>
                      </a:r>
                      <a:endParaRPr lang="en-US" altLang="ko-KR" sz="1400" b="0" i="0" u="none" strike="noStrike" dirty="0">
                        <a:effectLst/>
                        <a:latin typeface="HY견고딕" pitchFamily="18" charset="-127"/>
                        <a:ea typeface="HY견고딕" pitchFamily="18" charset="-127"/>
                      </a:endParaRPr>
                    </a:p>
                  </a:txBody>
                  <a:tcPr marL="7620" marR="7620" marT="7620" marB="0" anchor="b"/>
                </a:tc>
                <a:tc>
                  <a:txBody>
                    <a:bodyPr/>
                    <a:lstStyle/>
                    <a:p>
                      <a:pPr algn="l" fontAlgn="b"/>
                      <a:r>
                        <a:rPr lang="en-US" sz="1400" b="0" u="none" strike="noStrike" dirty="0" err="1">
                          <a:effectLst/>
                          <a:latin typeface="HY견고딕" pitchFamily="18" charset="-127"/>
                          <a:ea typeface="HY견고딕" pitchFamily="18" charset="-127"/>
                        </a:rPr>
                        <a:t>tvws</a:t>
                      </a:r>
                      <a:r>
                        <a:rPr lang="en-US" sz="1400" b="0" u="none" strike="noStrike" dirty="0">
                          <a:effectLst/>
                          <a:latin typeface="HY견고딕" pitchFamily="18" charset="-127"/>
                          <a:ea typeface="HY견고딕" pitchFamily="18" charset="-127"/>
                        </a:rPr>
                        <a:t> </a:t>
                      </a:r>
                      <a:r>
                        <a:rPr lang="en-US" sz="1400" b="0" u="none" strike="noStrike" dirty="0" err="1">
                          <a:effectLst/>
                          <a:latin typeface="HY견고딕" pitchFamily="18" charset="-127"/>
                          <a:ea typeface="HY견고딕" pitchFamily="18" charset="-127"/>
                        </a:rPr>
                        <a:t>fsk</a:t>
                      </a:r>
                      <a:r>
                        <a:rPr lang="en-US" sz="1400" b="0" u="none" strike="noStrike" dirty="0">
                          <a:effectLst/>
                          <a:latin typeface="HY견고딕" pitchFamily="18" charset="-127"/>
                          <a:ea typeface="HY견고딕" pitchFamily="18" charset="-127"/>
                        </a:rPr>
                        <a:t> merged proposal draft</a:t>
                      </a:r>
                      <a:endParaRPr lang="en-US" sz="14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400" b="0" u="none" strike="noStrike">
                          <a:effectLst/>
                          <a:latin typeface="HY견고딕" pitchFamily="18" charset="-127"/>
                          <a:ea typeface="HY견고딕" pitchFamily="18" charset="-127"/>
                        </a:rPr>
                        <a:t>Cristina Seibert(SSN)</a:t>
                      </a:r>
                      <a:endParaRPr lang="en-US" sz="1400" b="0" i="0" u="none" strike="noStrike">
                        <a:effectLst/>
                        <a:latin typeface="HY견고딕" pitchFamily="18" charset="-127"/>
                        <a:ea typeface="HY견고딕" pitchFamily="18" charset="-127"/>
                      </a:endParaRPr>
                    </a:p>
                  </a:txBody>
                  <a:tcPr marL="7620" marR="7620" marT="7620" marB="0" anchor="b"/>
                </a:tc>
                <a:tc>
                  <a:txBody>
                    <a:bodyPr/>
                    <a:lstStyle/>
                    <a:p>
                      <a:pPr algn="ctr" fontAlgn="b"/>
                      <a:r>
                        <a:rPr lang="en-US" sz="1400" b="0" u="none" strike="noStrike">
                          <a:effectLst/>
                          <a:latin typeface="HY견고딕" pitchFamily="18" charset="-127"/>
                          <a:ea typeface="HY견고딕" pitchFamily="18" charset="-127"/>
                        </a:rPr>
                        <a:t>FSK PHY</a:t>
                      </a:r>
                      <a:endParaRPr lang="en-US" sz="1400" b="0" i="0" u="none" strike="noStrike">
                        <a:effectLst/>
                        <a:latin typeface="HY견고딕" pitchFamily="18" charset="-127"/>
                        <a:ea typeface="HY견고딕" pitchFamily="18" charset="-127"/>
                      </a:endParaRPr>
                    </a:p>
                  </a:txBody>
                  <a:tcPr marL="7620" marR="7620" marT="7620" marB="0" anchor="b"/>
                </a:tc>
              </a:tr>
              <a:tr h="250014">
                <a:tc rowSpan="2">
                  <a:txBody>
                    <a:bodyPr/>
                    <a:lstStyle/>
                    <a:p>
                      <a:pPr algn="ctr" fontAlgn="ctr"/>
                      <a:r>
                        <a:rPr lang="en-US" altLang="ko-KR" sz="1400" b="0" u="none" strike="noStrike">
                          <a:effectLst/>
                          <a:latin typeface="HY견고딕" pitchFamily="18" charset="-127"/>
                          <a:ea typeface="HY견고딕" pitchFamily="18" charset="-127"/>
                        </a:rPr>
                        <a:t>2</a:t>
                      </a:r>
                      <a:endParaRPr lang="en-US" altLang="ko-KR" sz="1400" b="0" i="0" u="none" strike="noStrike">
                        <a:effectLst/>
                        <a:latin typeface="HY견고딕" pitchFamily="18" charset="-127"/>
                        <a:ea typeface="HY견고딕" pitchFamily="18" charset="-127"/>
                      </a:endParaRPr>
                    </a:p>
                  </a:txBody>
                  <a:tcPr marL="7620" marR="7620" marT="7620" marB="0" anchor="ctr"/>
                </a:tc>
                <a:tc>
                  <a:txBody>
                    <a:bodyPr/>
                    <a:lstStyle/>
                    <a:p>
                      <a:pPr algn="l" fontAlgn="b"/>
                      <a:r>
                        <a:rPr lang="en-US" altLang="ko-KR" sz="1400" b="0" u="none" strike="noStrike" dirty="0">
                          <a:effectLst/>
                          <a:latin typeface="HY견고딕" pitchFamily="18" charset="-127"/>
                          <a:ea typeface="HY견고딕" pitchFamily="18" charset="-127"/>
                        </a:rPr>
                        <a:t>15-12-0480-01</a:t>
                      </a:r>
                      <a:endParaRPr lang="en-US" altLang="ko-KR" sz="1400" b="0" i="0" u="none" strike="noStrike" dirty="0">
                        <a:effectLst/>
                        <a:latin typeface="HY견고딕" pitchFamily="18" charset="-127"/>
                        <a:ea typeface="HY견고딕" pitchFamily="18" charset="-127"/>
                      </a:endParaRPr>
                    </a:p>
                  </a:txBody>
                  <a:tcPr marL="7620" marR="7620" marT="7620" marB="0" anchor="b"/>
                </a:tc>
                <a:tc>
                  <a:txBody>
                    <a:bodyPr/>
                    <a:lstStyle/>
                    <a:p>
                      <a:pPr algn="l" fontAlgn="b"/>
                      <a:r>
                        <a:rPr lang="en-US" sz="1400" b="0" u="none" strike="noStrike" dirty="0" err="1">
                          <a:effectLst/>
                          <a:latin typeface="HY견고딕" pitchFamily="18" charset="-127"/>
                          <a:ea typeface="HY견고딕" pitchFamily="18" charset="-127"/>
                        </a:rPr>
                        <a:t>ofdm</a:t>
                      </a:r>
                      <a:r>
                        <a:rPr lang="en-US" sz="1400" b="0" u="none" strike="noStrike" dirty="0">
                          <a:effectLst/>
                          <a:latin typeface="HY견고딕" pitchFamily="18" charset="-127"/>
                          <a:ea typeface="HY견고딕" pitchFamily="18" charset="-127"/>
                        </a:rPr>
                        <a:t> merged text proposal</a:t>
                      </a:r>
                      <a:endParaRPr lang="en-US" sz="1400" b="0" i="0" u="none" strike="noStrike" dirty="0">
                        <a:effectLst/>
                        <a:latin typeface="HY견고딕" pitchFamily="18" charset="-127"/>
                        <a:ea typeface="HY견고딕" pitchFamily="18" charset="-127"/>
                      </a:endParaRPr>
                    </a:p>
                  </a:txBody>
                  <a:tcPr marL="7620" marR="7620" marT="7620" marB="0" anchor="b"/>
                </a:tc>
                <a:tc rowSpan="2">
                  <a:txBody>
                    <a:bodyPr/>
                    <a:lstStyle/>
                    <a:p>
                      <a:pPr algn="ctr" fontAlgn="ctr"/>
                      <a:r>
                        <a:rPr lang="en-US" sz="1400" b="0" u="none" strike="noStrike" dirty="0" err="1">
                          <a:effectLst/>
                          <a:latin typeface="HY견고딕" pitchFamily="18" charset="-127"/>
                          <a:ea typeface="HY견고딕" pitchFamily="18" charset="-127"/>
                        </a:rPr>
                        <a:t>Soo</a:t>
                      </a:r>
                      <a:r>
                        <a:rPr lang="en-US" sz="1400" b="0" u="none" strike="noStrike" dirty="0">
                          <a:effectLst/>
                          <a:latin typeface="HY견고딕" pitchFamily="18" charset="-127"/>
                          <a:ea typeface="HY견고딕" pitchFamily="18" charset="-127"/>
                        </a:rPr>
                        <a:t>-Young Chang(CSUS)</a:t>
                      </a:r>
                      <a:endParaRPr lang="en-US" sz="1400" b="0" i="0" u="none" strike="noStrike" dirty="0">
                        <a:effectLst/>
                        <a:latin typeface="HY견고딕" pitchFamily="18" charset="-127"/>
                        <a:ea typeface="HY견고딕" pitchFamily="18" charset="-127"/>
                      </a:endParaRPr>
                    </a:p>
                  </a:txBody>
                  <a:tcPr marL="7620" marR="7620" marT="7620" marB="0" anchor="ctr"/>
                </a:tc>
                <a:tc rowSpan="2">
                  <a:txBody>
                    <a:bodyPr/>
                    <a:lstStyle/>
                    <a:p>
                      <a:pPr algn="ctr" fontAlgn="ctr"/>
                      <a:r>
                        <a:rPr lang="en-US" sz="1400" b="0" u="none" strike="noStrike">
                          <a:effectLst/>
                          <a:latin typeface="HY견고딕" pitchFamily="18" charset="-127"/>
                          <a:ea typeface="HY견고딕" pitchFamily="18" charset="-127"/>
                        </a:rPr>
                        <a:t>OFDM PHY</a:t>
                      </a:r>
                      <a:endParaRPr lang="en-US" sz="1400" b="0" i="0" u="none" strike="noStrike">
                        <a:effectLst/>
                        <a:latin typeface="HY견고딕" pitchFamily="18" charset="-127"/>
                        <a:ea typeface="HY견고딕" pitchFamily="18" charset="-127"/>
                      </a:endParaRPr>
                    </a:p>
                  </a:txBody>
                  <a:tcPr marL="7620" marR="7620" marT="7620" marB="0" anchor="ctr"/>
                </a:tc>
              </a:tr>
              <a:tr h="256531">
                <a:tc vMerge="1">
                  <a:txBody>
                    <a:bodyPr/>
                    <a:lstStyle/>
                    <a:p>
                      <a:pPr latinLnBrk="1"/>
                      <a:endParaRPr lang="ko-KR" altLang="en-US"/>
                    </a:p>
                  </a:txBody>
                  <a:tcPr/>
                </a:tc>
                <a:tc>
                  <a:txBody>
                    <a:bodyPr/>
                    <a:lstStyle/>
                    <a:p>
                      <a:pPr algn="l" fontAlgn="b"/>
                      <a:r>
                        <a:rPr lang="en-US" altLang="ko-KR" sz="1400" b="0" u="none" strike="noStrike">
                          <a:effectLst/>
                          <a:latin typeface="HY견고딕" pitchFamily="18" charset="-127"/>
                          <a:ea typeface="HY견고딕" pitchFamily="18" charset="-127"/>
                        </a:rPr>
                        <a:t>15-12-0481-01</a:t>
                      </a:r>
                      <a:endParaRPr lang="en-US" altLang="ko-KR" sz="14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400" b="0" u="none" strike="noStrike" dirty="0">
                          <a:effectLst/>
                          <a:latin typeface="HY견고딕" pitchFamily="18" charset="-127"/>
                          <a:ea typeface="HY견고딕" pitchFamily="18" charset="-127"/>
                        </a:rPr>
                        <a:t>ofdm-phy-merged-proposal-for-tg4m</a:t>
                      </a:r>
                      <a:endParaRPr lang="en-US" sz="1400" b="0" i="0" u="none" strike="noStrike" dirty="0">
                        <a:effectLst/>
                        <a:latin typeface="HY견고딕" pitchFamily="18" charset="-127"/>
                        <a:ea typeface="HY견고딕" pitchFamily="18" charset="-127"/>
                      </a:endParaRPr>
                    </a:p>
                  </a:txBody>
                  <a:tcPr marL="7620" marR="7620" marT="7620" marB="0" anchor="b"/>
                </a:tc>
                <a:tc vMerge="1">
                  <a:txBody>
                    <a:bodyPr/>
                    <a:lstStyle/>
                    <a:p>
                      <a:pPr latinLnBrk="1"/>
                      <a:endParaRPr lang="ko-KR" altLang="en-US"/>
                    </a:p>
                  </a:txBody>
                  <a:tcPr/>
                </a:tc>
                <a:tc vMerge="1">
                  <a:txBody>
                    <a:bodyPr/>
                    <a:lstStyle/>
                    <a:p>
                      <a:pPr latinLnBrk="1"/>
                      <a:endParaRPr lang="ko-KR" altLang="en-US"/>
                    </a:p>
                  </a:txBody>
                  <a:tcPr/>
                </a:tc>
              </a:tr>
              <a:tr h="256531">
                <a:tc>
                  <a:txBody>
                    <a:bodyPr/>
                    <a:lstStyle/>
                    <a:p>
                      <a:pPr algn="ctr" fontAlgn="b"/>
                      <a:r>
                        <a:rPr lang="en-US" altLang="ko-KR" sz="1400" b="0" u="none" strike="noStrike">
                          <a:effectLst/>
                          <a:latin typeface="HY견고딕" pitchFamily="18" charset="-127"/>
                          <a:ea typeface="HY견고딕" pitchFamily="18" charset="-127"/>
                        </a:rPr>
                        <a:t>3</a:t>
                      </a:r>
                      <a:endParaRPr lang="en-US" altLang="ko-KR" sz="14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altLang="ko-KR" sz="1400" b="0" u="none" strike="noStrike">
                          <a:effectLst/>
                          <a:latin typeface="HY견고딕" pitchFamily="18" charset="-127"/>
                          <a:ea typeface="HY견고딕" pitchFamily="18" charset="-127"/>
                        </a:rPr>
                        <a:t>15-12-0511-01 </a:t>
                      </a:r>
                      <a:endParaRPr lang="en-US" altLang="ko-KR" sz="14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400" b="0" u="none" strike="noStrike" dirty="0" err="1">
                          <a:effectLst/>
                          <a:latin typeface="HY견고딕" pitchFamily="18" charset="-127"/>
                          <a:ea typeface="HY견고딕" pitchFamily="18" charset="-127"/>
                        </a:rPr>
                        <a:t>tvws</a:t>
                      </a:r>
                      <a:r>
                        <a:rPr lang="en-US" sz="1400" b="0" u="none" strike="noStrike" dirty="0">
                          <a:effectLst/>
                          <a:latin typeface="HY견고딕" pitchFamily="18" charset="-127"/>
                          <a:ea typeface="HY견고딕" pitchFamily="18" charset="-127"/>
                        </a:rPr>
                        <a:t> </a:t>
                      </a:r>
                      <a:r>
                        <a:rPr lang="en-US" sz="1400" b="0" u="none" strike="noStrike" dirty="0" err="1">
                          <a:effectLst/>
                          <a:latin typeface="HY견고딕" pitchFamily="18" charset="-127"/>
                          <a:ea typeface="HY견고딕" pitchFamily="18" charset="-127"/>
                        </a:rPr>
                        <a:t>nb</a:t>
                      </a:r>
                      <a:r>
                        <a:rPr lang="en-US" sz="1400" b="0" u="none" strike="noStrike" dirty="0">
                          <a:effectLst/>
                          <a:latin typeface="HY견고딕" pitchFamily="18" charset="-127"/>
                          <a:ea typeface="HY견고딕" pitchFamily="18" charset="-127"/>
                        </a:rPr>
                        <a:t> </a:t>
                      </a:r>
                      <a:r>
                        <a:rPr lang="en-US" sz="1400" b="0" u="none" strike="noStrike" dirty="0" err="1">
                          <a:effectLst/>
                          <a:latin typeface="HY견고딕" pitchFamily="18" charset="-127"/>
                          <a:ea typeface="HY견고딕" pitchFamily="18" charset="-127"/>
                        </a:rPr>
                        <a:t>ofdm</a:t>
                      </a:r>
                      <a:r>
                        <a:rPr lang="en-US" sz="1400" b="0" u="none" strike="noStrike" dirty="0">
                          <a:effectLst/>
                          <a:latin typeface="HY견고딕" pitchFamily="18" charset="-127"/>
                          <a:ea typeface="HY견고딕" pitchFamily="18" charset="-127"/>
                        </a:rPr>
                        <a:t> merged proposal to tg4m</a:t>
                      </a:r>
                      <a:endParaRPr lang="en-US" sz="14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400" b="0" u="none" strike="noStrike" dirty="0">
                          <a:effectLst/>
                          <a:latin typeface="HY견고딕" pitchFamily="18" charset="-127"/>
                          <a:ea typeface="HY견고딕" pitchFamily="18" charset="-127"/>
                        </a:rPr>
                        <a:t> Hiroshi Harada(NICT)</a:t>
                      </a:r>
                      <a:endParaRPr lang="en-US" sz="14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400" b="0" u="none" strike="noStrike" dirty="0">
                          <a:effectLst/>
                          <a:latin typeface="HY견고딕" pitchFamily="18" charset="-127"/>
                          <a:ea typeface="HY견고딕" pitchFamily="18" charset="-127"/>
                        </a:rPr>
                        <a:t>NB-OFDM PHY</a:t>
                      </a:r>
                      <a:endParaRPr lang="en-US" sz="1400" b="0" i="0" u="none" strike="noStrike" dirty="0">
                        <a:effectLst/>
                        <a:latin typeface="HY견고딕" pitchFamily="18" charset="-127"/>
                        <a:ea typeface="HY견고딕" pitchFamily="18" charset="-127"/>
                      </a:endParaRPr>
                    </a:p>
                  </a:txBody>
                  <a:tcPr marL="7620" marR="7620" marT="7620" marB="0" anchor="b"/>
                </a:tc>
              </a:tr>
              <a:tr h="250014">
                <a:tc rowSpan="2">
                  <a:txBody>
                    <a:bodyPr/>
                    <a:lstStyle/>
                    <a:p>
                      <a:pPr algn="ctr" fontAlgn="ctr"/>
                      <a:r>
                        <a:rPr lang="en-US" altLang="ko-KR" sz="1400" b="0" u="none" strike="noStrike">
                          <a:effectLst/>
                          <a:latin typeface="HY견고딕" pitchFamily="18" charset="-127"/>
                          <a:ea typeface="HY견고딕" pitchFamily="18" charset="-127"/>
                        </a:rPr>
                        <a:t>4</a:t>
                      </a:r>
                      <a:endParaRPr lang="en-US" altLang="ko-KR" sz="1400" b="0" i="0" u="none" strike="noStrike">
                        <a:effectLst/>
                        <a:latin typeface="HY견고딕" pitchFamily="18" charset="-127"/>
                        <a:ea typeface="HY견고딕" pitchFamily="18" charset="-127"/>
                      </a:endParaRPr>
                    </a:p>
                  </a:txBody>
                  <a:tcPr marL="7620" marR="7620" marT="7620" marB="0" anchor="ctr"/>
                </a:tc>
                <a:tc>
                  <a:txBody>
                    <a:bodyPr/>
                    <a:lstStyle/>
                    <a:p>
                      <a:pPr algn="l" fontAlgn="b"/>
                      <a:r>
                        <a:rPr lang="en-US" altLang="ko-KR" sz="1400" b="0" u="none" strike="noStrike">
                          <a:effectLst/>
                          <a:latin typeface="HY견고딕" pitchFamily="18" charset="-127"/>
                          <a:ea typeface="HY견고딕" pitchFamily="18" charset="-127"/>
                        </a:rPr>
                        <a:t>15-12-0512-01 </a:t>
                      </a:r>
                      <a:endParaRPr lang="en-US" altLang="ko-KR" sz="14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400" b="0" u="none" strike="noStrike">
                          <a:effectLst/>
                          <a:latin typeface="HY견고딕" pitchFamily="18" charset="-127"/>
                          <a:ea typeface="HY견고딕" pitchFamily="18" charset="-127"/>
                        </a:rPr>
                        <a:t>merged-mac-proposal</a:t>
                      </a:r>
                      <a:endParaRPr lang="en-US" sz="1400" b="0" i="0" u="none" strike="noStrike">
                        <a:effectLst/>
                        <a:latin typeface="HY견고딕" pitchFamily="18" charset="-127"/>
                        <a:ea typeface="HY견고딕" pitchFamily="18" charset="-127"/>
                      </a:endParaRPr>
                    </a:p>
                  </a:txBody>
                  <a:tcPr marL="7620" marR="7620" marT="7620" marB="0" anchor="b"/>
                </a:tc>
                <a:tc rowSpan="2">
                  <a:txBody>
                    <a:bodyPr/>
                    <a:lstStyle/>
                    <a:p>
                      <a:pPr algn="ctr" fontAlgn="ctr"/>
                      <a:r>
                        <a:rPr lang="en-US" sz="1400" b="0" u="none" strike="noStrike" dirty="0">
                          <a:effectLst/>
                          <a:latin typeface="HY견고딕" pitchFamily="18" charset="-127"/>
                          <a:ea typeface="HY견고딕" pitchFamily="18" charset="-127"/>
                        </a:rPr>
                        <a:t>Benjamin A. Rolfe(BCA)</a:t>
                      </a:r>
                      <a:endParaRPr lang="en-US" sz="1400" b="0" i="0" u="none" strike="noStrike" dirty="0">
                        <a:effectLst/>
                        <a:latin typeface="HY견고딕" pitchFamily="18" charset="-127"/>
                        <a:ea typeface="HY견고딕" pitchFamily="18" charset="-127"/>
                      </a:endParaRPr>
                    </a:p>
                  </a:txBody>
                  <a:tcPr marL="7620" marR="7620" marT="7620" marB="0" anchor="ctr"/>
                </a:tc>
                <a:tc rowSpan="2">
                  <a:txBody>
                    <a:bodyPr/>
                    <a:lstStyle/>
                    <a:p>
                      <a:pPr algn="ctr" fontAlgn="ctr"/>
                      <a:r>
                        <a:rPr lang="en-US" sz="1400" b="0" u="none" strike="noStrike">
                          <a:effectLst/>
                          <a:latin typeface="HY견고딕" pitchFamily="18" charset="-127"/>
                          <a:ea typeface="HY견고딕" pitchFamily="18" charset="-127"/>
                        </a:rPr>
                        <a:t>MAC</a:t>
                      </a:r>
                      <a:endParaRPr lang="en-US" sz="1400" b="0" i="0" u="none" strike="noStrike">
                        <a:effectLst/>
                        <a:latin typeface="HY견고딕" pitchFamily="18" charset="-127"/>
                        <a:ea typeface="HY견고딕" pitchFamily="18" charset="-127"/>
                      </a:endParaRPr>
                    </a:p>
                  </a:txBody>
                  <a:tcPr marL="7620" marR="7620" marT="7620" marB="0" anchor="ctr"/>
                </a:tc>
              </a:tr>
              <a:tr h="250014">
                <a:tc vMerge="1">
                  <a:txBody>
                    <a:bodyPr/>
                    <a:lstStyle/>
                    <a:p>
                      <a:pPr latinLnBrk="1"/>
                      <a:endParaRPr lang="ko-KR" altLang="en-US"/>
                    </a:p>
                  </a:txBody>
                  <a:tcPr/>
                </a:tc>
                <a:tc>
                  <a:txBody>
                    <a:bodyPr/>
                    <a:lstStyle/>
                    <a:p>
                      <a:pPr algn="l" fontAlgn="b"/>
                      <a:r>
                        <a:rPr lang="en-US" altLang="ko-KR" sz="1400" b="0" u="none" strike="noStrike">
                          <a:effectLst/>
                          <a:latin typeface="HY견고딕" pitchFamily="18" charset="-127"/>
                          <a:ea typeface="HY견고딕" pitchFamily="18" charset="-127"/>
                        </a:rPr>
                        <a:t>15-12-0513-00</a:t>
                      </a:r>
                      <a:endParaRPr lang="en-US" altLang="ko-KR" sz="14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400" b="0" u="none" strike="noStrike" dirty="0">
                          <a:effectLst/>
                          <a:latin typeface="HY견고딕" pitchFamily="18" charset="-127"/>
                          <a:ea typeface="HY견고딕" pitchFamily="18" charset="-127"/>
                        </a:rPr>
                        <a:t>merged mac proposal summary</a:t>
                      </a:r>
                      <a:endParaRPr lang="en-US" sz="1400" b="0" i="0" u="none" strike="noStrike" dirty="0">
                        <a:effectLst/>
                        <a:latin typeface="HY견고딕" pitchFamily="18" charset="-127"/>
                        <a:ea typeface="HY견고딕" pitchFamily="18" charset="-127"/>
                      </a:endParaRPr>
                    </a:p>
                  </a:txBody>
                  <a:tcPr marL="7620" marR="7620" marT="7620" marB="0" anchor="b"/>
                </a:tc>
                <a:tc vMerge="1">
                  <a:txBody>
                    <a:bodyPr/>
                    <a:lstStyle/>
                    <a:p>
                      <a:pPr latinLnBrk="1"/>
                      <a:endParaRPr lang="ko-KR" altLang="en-US"/>
                    </a:p>
                  </a:txBody>
                  <a:tcPr/>
                </a:tc>
                <a:tc vMerge="1">
                  <a:txBody>
                    <a:bodyPr/>
                    <a:lstStyle/>
                    <a:p>
                      <a:pPr latinLnBrk="1"/>
                      <a:endParaRPr lang="ko-KR" altLang="en-US"/>
                    </a:p>
                  </a:txBody>
                  <a:tcPr/>
                </a:tc>
              </a:tr>
              <a:tr h="68580">
                <a:tc>
                  <a:txBody>
                    <a:bodyPr/>
                    <a:lstStyle/>
                    <a:p>
                      <a:pPr algn="ctr" fontAlgn="b"/>
                      <a:r>
                        <a:rPr lang="en-US" altLang="ko-KR" sz="1400" b="0" u="none" strike="noStrike">
                          <a:effectLst/>
                          <a:latin typeface="HY견고딕" pitchFamily="18" charset="-127"/>
                          <a:ea typeface="HY견고딕" pitchFamily="18" charset="-127"/>
                        </a:rPr>
                        <a:t>5</a:t>
                      </a:r>
                      <a:endParaRPr lang="en-US" altLang="ko-KR" sz="14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altLang="ko-KR" sz="1400" b="0" u="none" strike="noStrike">
                          <a:effectLst/>
                          <a:latin typeface="HY견고딕" pitchFamily="18" charset="-127"/>
                          <a:ea typeface="HY견고딕" pitchFamily="18" charset="-127"/>
                        </a:rPr>
                        <a:t>15-12-0473-01 </a:t>
                      </a:r>
                      <a:endParaRPr lang="en-US" altLang="ko-KR" sz="14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400" b="0" u="none" strike="noStrike" dirty="0">
                          <a:effectLst/>
                          <a:latin typeface="HY견고딕" pitchFamily="18" charset="-127"/>
                          <a:ea typeface="HY견고딕" pitchFamily="18" charset="-127"/>
                        </a:rPr>
                        <a:t>suggested baseline for optional </a:t>
                      </a:r>
                      <a:endParaRPr lang="en-US" sz="1400" b="0" u="none" strike="noStrike" dirty="0" smtClean="0">
                        <a:effectLst/>
                        <a:latin typeface="HY견고딕" pitchFamily="18" charset="-127"/>
                        <a:ea typeface="HY견고딕" pitchFamily="18" charset="-127"/>
                      </a:endParaRPr>
                    </a:p>
                    <a:p>
                      <a:pPr algn="l" fontAlgn="b"/>
                      <a:r>
                        <a:rPr lang="en-US" sz="1400" b="0" u="none" strike="noStrike" dirty="0" smtClean="0">
                          <a:effectLst/>
                          <a:latin typeface="HY견고딕" pitchFamily="18" charset="-127"/>
                          <a:ea typeface="HY견고딕" pitchFamily="18" charset="-127"/>
                        </a:rPr>
                        <a:t>tg4m </a:t>
                      </a:r>
                      <a:r>
                        <a:rPr lang="en-US" sz="1400" b="0" u="none" strike="noStrike" dirty="0">
                          <a:effectLst/>
                          <a:latin typeface="HY견고딕" pitchFamily="18" charset="-127"/>
                          <a:ea typeface="HY견고딕" pitchFamily="18" charset="-127"/>
                        </a:rPr>
                        <a:t>ranging</a:t>
                      </a:r>
                      <a:endParaRPr lang="en-US" sz="14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400" b="0" u="none" strike="noStrike" dirty="0" err="1">
                          <a:effectLst/>
                          <a:latin typeface="HY견고딕" pitchFamily="18" charset="-127"/>
                          <a:ea typeface="HY견고딕" pitchFamily="18" charset="-127"/>
                        </a:rPr>
                        <a:t>Mi</a:t>
                      </a:r>
                      <a:r>
                        <a:rPr lang="en-US" sz="1400" b="0" u="none" strike="noStrike" dirty="0">
                          <a:effectLst/>
                          <a:latin typeface="HY견고딕" pitchFamily="18" charset="-127"/>
                          <a:ea typeface="HY견고딕" pitchFamily="18" charset="-127"/>
                        </a:rPr>
                        <a:t>-Kyung Oh(ETRI)</a:t>
                      </a:r>
                      <a:endParaRPr lang="en-US" sz="14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400" b="0" u="none" strike="noStrike" dirty="0">
                          <a:effectLst/>
                          <a:latin typeface="HY견고딕" pitchFamily="18" charset="-127"/>
                          <a:ea typeface="HY견고딕" pitchFamily="18" charset="-127"/>
                        </a:rPr>
                        <a:t>Ranging</a:t>
                      </a:r>
                      <a:endParaRPr lang="en-US" sz="1400" b="0" i="0" u="none" strike="noStrike" dirty="0">
                        <a:effectLst/>
                        <a:latin typeface="HY견고딕" pitchFamily="18" charset="-127"/>
                        <a:ea typeface="HY견고딕" pitchFamily="18" charset="-127"/>
                      </a:endParaRPr>
                    </a:p>
                  </a:txBody>
                  <a:tcPr marL="7620" marR="7620" marT="7620" marB="0" anchor="b"/>
                </a:tc>
              </a:tr>
            </a:tbl>
          </a:graphicData>
        </a:graphic>
      </p:graphicFrame>
    </p:spTree>
    <p:extLst>
      <p:ext uri="{BB962C8B-B14F-4D97-AF65-F5344CB8AC3E}">
        <p14:creationId xmlns:p14="http://schemas.microsoft.com/office/powerpoint/2010/main" val="35665083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762000"/>
          </a:xfrm>
        </p:spPr>
        <p:txBody>
          <a:bodyPr/>
          <a:lstStyle/>
          <a:p>
            <a:r>
              <a:rPr lang="en-US" altLang="ko-KR" b="1" dirty="0">
                <a:ea typeface="ＭＳ Ｐゴシック" pitchFamily="-65" charset="-128"/>
              </a:rPr>
              <a:t>History of TG4m </a:t>
            </a:r>
            <a:r>
              <a:rPr lang="en-US" altLang="ko-KR" b="1" dirty="0" smtClean="0">
                <a:ea typeface="ＭＳ Ｐゴシック" pitchFamily="-65" charset="-128"/>
              </a:rPr>
              <a:t>4TV(4)</a:t>
            </a:r>
            <a:endParaRPr lang="en-US" b="1" dirty="0" smtClean="0">
              <a:ea typeface="ＭＳ Ｐゴシック" pitchFamily="-65" charset="-128"/>
            </a:endParaRPr>
          </a:p>
        </p:txBody>
      </p:sp>
      <p:sp>
        <p:nvSpPr>
          <p:cNvPr id="3075" name="Content Placeholder 2"/>
          <p:cNvSpPr>
            <a:spLocks noGrp="1"/>
          </p:cNvSpPr>
          <p:nvPr>
            <p:ph idx="1"/>
          </p:nvPr>
        </p:nvSpPr>
        <p:spPr>
          <a:xfrm>
            <a:off x="304800" y="1447800"/>
            <a:ext cx="8686800" cy="5029200"/>
          </a:xfrm>
        </p:spPr>
        <p:txBody>
          <a:bodyPr/>
          <a:lstStyle/>
          <a:p>
            <a:r>
              <a:rPr lang="en-US" altLang="ko-KR" dirty="0" smtClean="0">
                <a:ea typeface="ＭＳ Ｐゴシック" pitchFamily="-65" charset="-128"/>
              </a:rPr>
              <a:t>Completed the draft Documents (</a:t>
            </a:r>
            <a:r>
              <a:rPr lang="en-US" altLang="ko-KR" dirty="0"/>
              <a:t>15-12-0575-01-004m</a:t>
            </a:r>
            <a:r>
              <a:rPr lang="en-US" altLang="ko-KR" dirty="0" smtClean="0"/>
              <a:t>)</a:t>
            </a:r>
            <a:r>
              <a:rPr lang="en-US" altLang="ko-KR" dirty="0" smtClean="0">
                <a:ea typeface="ＭＳ Ｐゴシック" pitchFamily="-65" charset="-128"/>
              </a:rPr>
              <a:t> </a:t>
            </a:r>
            <a:r>
              <a:rPr lang="en-US" altLang="ko-KR" dirty="0">
                <a:ea typeface="ＭＳ Ｐゴシック" pitchFamily="-65" charset="-128"/>
              </a:rPr>
              <a:t>in </a:t>
            </a:r>
            <a:r>
              <a:rPr lang="en-US" altLang="ko-KR" dirty="0" smtClean="0">
                <a:ea typeface="ＭＳ Ｐゴシック" pitchFamily="-65" charset="-128"/>
              </a:rPr>
              <a:t>January 2013, </a:t>
            </a:r>
            <a:r>
              <a:rPr lang="en-US" altLang="ko-KR" dirty="0">
                <a:ea typeface="ＭＳ Ｐゴシック" pitchFamily="-65" charset="-128"/>
              </a:rPr>
              <a:t>and </a:t>
            </a:r>
            <a:r>
              <a:rPr lang="en-US" altLang="ko-KR" dirty="0" smtClean="0">
                <a:ea typeface="ＭＳ Ｐゴシック" pitchFamily="-65" charset="-128"/>
              </a:rPr>
              <a:t>the Motion to start WG Letter Ballot was carried </a:t>
            </a:r>
            <a:r>
              <a:rPr lang="en-US" altLang="ko-KR" dirty="0" smtClean="0"/>
              <a:t>with </a:t>
            </a:r>
            <a:r>
              <a:rPr lang="en-US" altLang="ko-KR" dirty="0"/>
              <a:t>unanimous </a:t>
            </a:r>
            <a:r>
              <a:rPr lang="en-US" altLang="ko-KR" dirty="0" smtClean="0"/>
              <a:t>consent.</a:t>
            </a:r>
          </a:p>
          <a:p>
            <a:r>
              <a:rPr lang="en-US" altLang="ko-KR" dirty="0"/>
              <a:t>Initial Letter </a:t>
            </a:r>
            <a:r>
              <a:rPr lang="en-US" altLang="ko-KR" dirty="0" smtClean="0"/>
              <a:t>Ballot #87 (Doc #15-13-0072-00-004m) was opened on Wednesday</a:t>
            </a:r>
            <a:r>
              <a:rPr lang="en-US" altLang="ko-KR" dirty="0"/>
              <a:t>, January 30, </a:t>
            </a:r>
            <a:r>
              <a:rPr lang="en-US" altLang="ko-KR" dirty="0" smtClean="0"/>
              <a:t> 2013, and closed on </a:t>
            </a:r>
            <a:r>
              <a:rPr lang="en-US" altLang="ko-KR" dirty="0"/>
              <a:t>Friday, March 1, 2013, </a:t>
            </a:r>
            <a:endParaRPr lang="en-US" altLang="ko-KR" dirty="0" smtClean="0"/>
          </a:p>
          <a:p>
            <a:pPr marL="0" indent="0">
              <a:buNone/>
            </a:pPr>
            <a:r>
              <a:rPr lang="en-US" altLang="ko-KR" dirty="0"/>
              <a:t> </a:t>
            </a:r>
            <a:r>
              <a:rPr lang="en-US" altLang="ko-KR" dirty="0" smtClean="0"/>
              <a:t>   </a:t>
            </a:r>
            <a:r>
              <a:rPr lang="en-US" altLang="ko-KR" sz="2400" dirty="0" smtClean="0"/>
              <a:t>- LB#87 was passed by 88% of approval</a:t>
            </a:r>
          </a:p>
          <a:p>
            <a:pPr marL="0" indent="0">
              <a:buNone/>
            </a:pPr>
            <a:r>
              <a:rPr lang="en-US" altLang="ko-KR" sz="2400" dirty="0"/>
              <a:t> </a:t>
            </a:r>
            <a:r>
              <a:rPr lang="en-US" altLang="ko-KR" sz="2400" dirty="0" smtClean="0"/>
              <a:t>       (97members voted in 125 Voters, Yes: 83, No: 11, Abstain: 3)</a:t>
            </a:r>
          </a:p>
          <a:p>
            <a:pPr marL="0" indent="0">
              <a:buNone/>
            </a:pPr>
            <a:r>
              <a:rPr lang="en-US" altLang="ko-KR" sz="2400" dirty="0"/>
              <a:t> </a:t>
            </a:r>
            <a:r>
              <a:rPr lang="en-US" altLang="ko-KR" sz="2400" dirty="0" smtClean="0"/>
              <a:t>     - Total Comments: 551</a:t>
            </a:r>
            <a:endParaRPr lang="en-US" altLang="ko-KR" dirty="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err="1" smtClean="0"/>
              <a:t>Sangsung</a:t>
            </a:r>
            <a:r>
              <a:rPr lang="en-US" dirty="0" smtClean="0"/>
              <a:t> </a:t>
            </a:r>
            <a:r>
              <a:rPr lang="en-US" dirty="0" err="1" smtClean="0"/>
              <a:t>Choi</a:t>
            </a:r>
            <a:r>
              <a:rPr lang="en-US" dirty="0" smtClean="0"/>
              <a:t> (ETRI)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7</a:t>
            </a:fld>
            <a:endParaRPr lang="en-US" smtClean="0"/>
          </a:p>
        </p:txBody>
      </p:sp>
      <p:sp>
        <p:nvSpPr>
          <p:cNvPr id="3078" name="Date Placeholder 5"/>
          <p:cNvSpPr>
            <a:spLocks noGrp="1"/>
          </p:cNvSpPr>
          <p:nvPr>
            <p:ph type="dt" sz="quarter" idx="12"/>
          </p:nvPr>
        </p:nvSpPr>
        <p:spPr>
          <a:noFill/>
        </p:spPr>
        <p:txBody>
          <a:bodyPr/>
          <a:lstStyle/>
          <a:p>
            <a:r>
              <a:rPr lang="en-US" altLang="ko-KR" smtClean="0"/>
              <a:t>November 2013</a:t>
            </a:r>
            <a:endParaRPr lang="en-US" dirty="0"/>
          </a:p>
        </p:txBody>
      </p:sp>
    </p:spTree>
    <p:extLst>
      <p:ext uri="{BB962C8B-B14F-4D97-AF65-F5344CB8AC3E}">
        <p14:creationId xmlns:p14="http://schemas.microsoft.com/office/powerpoint/2010/main" val="2437249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762000"/>
          </a:xfrm>
        </p:spPr>
        <p:txBody>
          <a:bodyPr/>
          <a:lstStyle/>
          <a:p>
            <a:r>
              <a:rPr lang="en-US" altLang="ko-KR" b="1" dirty="0">
                <a:ea typeface="ＭＳ Ｐゴシック" pitchFamily="-65" charset="-128"/>
              </a:rPr>
              <a:t>History of TG4m </a:t>
            </a:r>
            <a:r>
              <a:rPr lang="en-US" altLang="ko-KR" b="1" dirty="0" smtClean="0">
                <a:ea typeface="ＭＳ Ｐゴシック" pitchFamily="-65" charset="-128"/>
              </a:rPr>
              <a:t>4TV(5)</a:t>
            </a:r>
            <a:endParaRPr lang="en-US" b="1" dirty="0" smtClean="0">
              <a:ea typeface="ＭＳ Ｐゴシック" pitchFamily="-65" charset="-128"/>
            </a:endParaRPr>
          </a:p>
        </p:txBody>
      </p:sp>
      <p:sp>
        <p:nvSpPr>
          <p:cNvPr id="3075" name="Content Placeholder 2"/>
          <p:cNvSpPr>
            <a:spLocks noGrp="1"/>
          </p:cNvSpPr>
          <p:nvPr>
            <p:ph idx="1"/>
          </p:nvPr>
        </p:nvSpPr>
        <p:spPr>
          <a:xfrm>
            <a:off x="152400" y="1447800"/>
            <a:ext cx="8839200" cy="5029200"/>
          </a:xfrm>
        </p:spPr>
        <p:txBody>
          <a:bodyPr/>
          <a:lstStyle/>
          <a:p>
            <a:r>
              <a:rPr lang="en-US" altLang="ko-KR" dirty="0" smtClean="0"/>
              <a:t>3 WG recirculation ballots, LB #88, #90, and #91 were completed in April, May, and June 2013.</a:t>
            </a:r>
          </a:p>
          <a:p>
            <a:endParaRPr lang="en-US" altLang="ko-KR" dirty="0" smtClean="0"/>
          </a:p>
        </p:txBody>
      </p:sp>
      <p:sp>
        <p:nvSpPr>
          <p:cNvPr id="3076" name="Footer Placeholder 3"/>
          <p:cNvSpPr>
            <a:spLocks noGrp="1"/>
          </p:cNvSpPr>
          <p:nvPr>
            <p:ph type="ftr" sz="quarter" idx="10"/>
          </p:nvPr>
        </p:nvSpPr>
        <p:spPr>
          <a:noFill/>
        </p:spPr>
        <p:txBody>
          <a:bodyPr/>
          <a:lstStyle/>
          <a:p>
            <a:r>
              <a:rPr lang="en-US" dirty="0" err="1" smtClean="0"/>
              <a:t>Sangsung</a:t>
            </a:r>
            <a:r>
              <a:rPr lang="en-US" dirty="0" smtClean="0"/>
              <a:t> </a:t>
            </a:r>
            <a:r>
              <a:rPr lang="en-US" dirty="0" err="1" smtClean="0"/>
              <a:t>Choi</a:t>
            </a:r>
            <a:r>
              <a:rPr lang="en-US" dirty="0" smtClean="0"/>
              <a:t> (ETRI)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8</a:t>
            </a:fld>
            <a:endParaRPr lang="en-US" smtClean="0"/>
          </a:p>
        </p:txBody>
      </p:sp>
      <p:sp>
        <p:nvSpPr>
          <p:cNvPr id="3078" name="Date Placeholder 5"/>
          <p:cNvSpPr>
            <a:spLocks noGrp="1"/>
          </p:cNvSpPr>
          <p:nvPr>
            <p:ph type="dt" sz="quarter" idx="12"/>
          </p:nvPr>
        </p:nvSpPr>
        <p:spPr>
          <a:noFill/>
        </p:spPr>
        <p:txBody>
          <a:bodyPr/>
          <a:lstStyle/>
          <a:p>
            <a:r>
              <a:rPr lang="en-US" altLang="ko-KR" smtClean="0"/>
              <a:t>November 2013</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464760611"/>
              </p:ext>
            </p:extLst>
          </p:nvPr>
        </p:nvGraphicFramePr>
        <p:xfrm>
          <a:off x="685800" y="2667000"/>
          <a:ext cx="7848600" cy="3505200"/>
        </p:xfrm>
        <a:graphic>
          <a:graphicData uri="http://schemas.openxmlformats.org/drawingml/2006/table">
            <a:tbl>
              <a:tblPr/>
              <a:tblGrid>
                <a:gridCol w="1710591"/>
                <a:gridCol w="1911839"/>
                <a:gridCol w="2314331"/>
                <a:gridCol w="1911839"/>
              </a:tblGrid>
              <a:tr h="304800">
                <a:tc>
                  <a:txBody>
                    <a:bodyPr/>
                    <a:lstStyle/>
                    <a:p>
                      <a:pPr marL="0" marR="0" algn="ctr">
                        <a:lnSpc>
                          <a:spcPct val="115000"/>
                        </a:lnSpc>
                        <a:spcBef>
                          <a:spcPts val="0"/>
                        </a:spcBef>
                        <a:spcAft>
                          <a:spcPts val="0"/>
                        </a:spcAft>
                      </a:pPr>
                      <a:endParaRPr lang="en-US" sz="20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altLang="ko-KR" sz="2000" b="1" dirty="0" smtClean="0">
                          <a:latin typeface="Calibri" pitchFamily="34" charset="0"/>
                          <a:cs typeface="Calibri" pitchFamily="34" charset="0"/>
                        </a:rPr>
                        <a:t>Rec-1 (</a:t>
                      </a:r>
                      <a:r>
                        <a:rPr lang="en-US" sz="2000" b="1" dirty="0" smtClean="0">
                          <a:latin typeface="+mn-lt"/>
                          <a:ea typeface="Times New Roman"/>
                          <a:cs typeface="Times New Roman"/>
                        </a:rPr>
                        <a:t>LB #88)</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altLang="ko-KR" sz="2000" b="1" dirty="0" smtClean="0">
                          <a:latin typeface="Calibri" pitchFamily="34" charset="0"/>
                          <a:cs typeface="Calibri" pitchFamily="34" charset="0"/>
                        </a:rPr>
                        <a:t>Rec-2 (</a:t>
                      </a:r>
                      <a:r>
                        <a:rPr lang="en-US" altLang="ko-KR" sz="2000" b="1" dirty="0" smtClean="0">
                          <a:latin typeface="+mn-lt"/>
                          <a:ea typeface="Times New Roman"/>
                          <a:cs typeface="Times New Roman"/>
                        </a:rPr>
                        <a:t>LB #90)</a:t>
                      </a:r>
                      <a:endParaRPr lang="en-US" altLang="ko-KR"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en-US" altLang="ko-KR" sz="2000" b="1" dirty="0" smtClean="0">
                          <a:latin typeface="Calibri" pitchFamily="34" charset="0"/>
                          <a:cs typeface="Calibri" pitchFamily="34" charset="0"/>
                        </a:rPr>
                        <a:t>Rec-3 (</a:t>
                      </a:r>
                      <a:r>
                        <a:rPr lang="en-US" altLang="ko-KR" sz="2000" b="1" dirty="0" smtClean="0">
                          <a:latin typeface="+mn-lt"/>
                          <a:ea typeface="Times New Roman"/>
                          <a:cs typeface="Times New Roman"/>
                        </a:rPr>
                        <a:t>LB #91)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r>
                        <a:rPr lang="en-US" sz="2000" b="1" dirty="0">
                          <a:solidFill>
                            <a:srgbClr val="000000"/>
                          </a:solidFill>
                          <a:latin typeface="+mn-lt"/>
                          <a:ea typeface="Times New Roman"/>
                          <a:cs typeface="Times New Roman"/>
                        </a:rPr>
                        <a:t>Voters</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a:latin typeface="+mn-lt"/>
                          <a:ea typeface="Times New Roman"/>
                          <a:cs typeface="Times New Roman"/>
                        </a:rPr>
                        <a:t>125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125</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125</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r>
                        <a:rPr lang="en-US" sz="2000" b="1" dirty="0">
                          <a:latin typeface="+mn-lt"/>
                          <a:ea typeface="Times New Roman"/>
                          <a:cs typeface="Times New Roman"/>
                        </a:rPr>
                        <a:t>Voted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101</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102</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103</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2000" b="1" dirty="0">
                          <a:latin typeface="+mn-lt"/>
                          <a:ea typeface="Times New Roman"/>
                          <a:cs typeface="Times New Roman"/>
                        </a:rPr>
                        <a:t>Yes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88</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89</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93</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r>
                        <a:rPr lang="en-US" sz="2000" b="1" dirty="0">
                          <a:latin typeface="+mn-lt"/>
                          <a:ea typeface="Times New Roman"/>
                          <a:cs typeface="Times New Roman"/>
                        </a:rPr>
                        <a:t>No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10</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10</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7</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r>
                        <a:rPr lang="en-US" sz="2000" b="1" dirty="0">
                          <a:latin typeface="+mn-lt"/>
                          <a:ea typeface="Times New Roman"/>
                          <a:cs typeface="Times New Roman"/>
                        </a:rPr>
                        <a:t>Abstain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a:latin typeface="+mn-lt"/>
                          <a:ea typeface="Times New Roman"/>
                          <a:cs typeface="Times New Roma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3</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3</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r>
                        <a:rPr lang="en-US" sz="2000" b="1" dirty="0">
                          <a:latin typeface="+mn-lt"/>
                          <a:ea typeface="Times New Roman"/>
                          <a:cs typeface="Times New Roman"/>
                        </a:rPr>
                        <a:t>% Voters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81</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82</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93</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r>
                        <a:rPr lang="en-US" sz="2000" b="1" dirty="0">
                          <a:latin typeface="+mn-lt"/>
                          <a:ea typeface="Times New Roman"/>
                          <a:cs typeface="Times New Roman"/>
                        </a:rPr>
                        <a:t>% Yes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90</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90</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93</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r>
                        <a:rPr lang="en-US" sz="2000" b="1" dirty="0">
                          <a:latin typeface="+mn-lt"/>
                          <a:ea typeface="Times New Roman"/>
                          <a:cs typeface="Times New Roman"/>
                        </a:rPr>
                        <a:t>% Abstain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3</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3</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3</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Comments</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93</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25</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5</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372496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152400" y="1447800"/>
            <a:ext cx="8915400" cy="5029200"/>
          </a:xfrm>
        </p:spPr>
        <p:txBody>
          <a:bodyPr/>
          <a:lstStyle/>
          <a:p>
            <a:pPr marL="363538" lvl="1" indent="-363538">
              <a:lnSpc>
                <a:spcPct val="90000"/>
              </a:lnSpc>
              <a:spcAft>
                <a:spcPts val="1200"/>
              </a:spcAft>
              <a:buFontTx/>
              <a:buChar char="•"/>
            </a:pPr>
            <a:r>
              <a:rPr lang="en-US" altLang="ko-KR" dirty="0" smtClean="0"/>
              <a:t>The Sponsor </a:t>
            </a:r>
            <a:r>
              <a:rPr lang="en-US" altLang="ko-KR" dirty="0"/>
              <a:t>Ballot </a:t>
            </a:r>
            <a:r>
              <a:rPr lang="en-US" altLang="ko-KR" dirty="0" smtClean="0"/>
              <a:t> was closed on September 7, 2013.</a:t>
            </a:r>
          </a:p>
          <a:p>
            <a:pPr marL="363538" lvl="1" indent="-363538">
              <a:lnSpc>
                <a:spcPct val="90000"/>
              </a:lnSpc>
              <a:spcAft>
                <a:spcPts val="1200"/>
              </a:spcAft>
              <a:buFontTx/>
              <a:buChar char="•"/>
            </a:pPr>
            <a:endParaRPr lang="en-US" altLang="ko-KR" dirty="0" smtClean="0"/>
          </a:p>
          <a:p>
            <a:pPr marL="0" lvl="1" indent="0">
              <a:spcBef>
                <a:spcPts val="600"/>
              </a:spcBef>
              <a:spcAft>
                <a:spcPts val="0"/>
              </a:spcAft>
              <a:buNone/>
            </a:pPr>
            <a:endParaRPr lang="en-US" altLang="ko-KR" dirty="0" smtClean="0"/>
          </a:p>
          <a:p>
            <a:pPr marL="625475" lvl="1" indent="-625475">
              <a:spcBef>
                <a:spcPts val="0"/>
              </a:spcBef>
              <a:spcAft>
                <a:spcPts val="0"/>
              </a:spcAft>
              <a:buNone/>
            </a:pPr>
            <a:r>
              <a:rPr lang="en-US" altLang="ko-KR" dirty="0" smtClean="0"/>
              <a:t>     </a:t>
            </a:r>
            <a:r>
              <a:rPr lang="en-US" altLang="ko-KR" sz="2400" dirty="0" smtClean="0"/>
              <a:t>- BRC took care of them throughout this meeting, and completed   comment resolutions by teleconferences in Sep. and Oct. 2013</a:t>
            </a:r>
          </a:p>
          <a:p>
            <a:pPr marL="363538" lvl="1" indent="-363538">
              <a:spcBef>
                <a:spcPts val="1200"/>
              </a:spcBef>
              <a:spcAft>
                <a:spcPts val="0"/>
              </a:spcAft>
              <a:buFontTx/>
              <a:buChar char="•"/>
            </a:pPr>
            <a:r>
              <a:rPr lang="en-US" altLang="ko-KR" dirty="0" smtClean="0"/>
              <a:t>TG4m Sponsor Ballot recirculation #1 was started at October 14 and closed at October 24, 2013.</a:t>
            </a:r>
          </a:p>
          <a:p>
            <a:pPr marL="0" lvl="1" indent="0">
              <a:spcBef>
                <a:spcPts val="0"/>
              </a:spcBef>
              <a:spcAft>
                <a:spcPts val="0"/>
              </a:spcAft>
              <a:buNone/>
            </a:pPr>
            <a:r>
              <a:rPr lang="en-US" altLang="ko-KR" dirty="0" smtClean="0"/>
              <a:t>    </a:t>
            </a:r>
            <a:r>
              <a:rPr lang="en-US" altLang="ko-KR" sz="2400" dirty="0"/>
              <a:t>- </a:t>
            </a:r>
            <a:r>
              <a:rPr lang="en-US" altLang="ko-KR" sz="2400" dirty="0" smtClean="0"/>
              <a:t>Ballot receiver 8(Vote changes 4), Comments 166(T/G 82,E 84)</a:t>
            </a:r>
          </a:p>
          <a:p>
            <a:pPr marL="0" lvl="1" indent="0">
              <a:spcBef>
                <a:spcPts val="0"/>
              </a:spcBef>
              <a:spcAft>
                <a:spcPts val="0"/>
              </a:spcAft>
              <a:buNone/>
            </a:pPr>
            <a:r>
              <a:rPr lang="en-US" altLang="ko-KR" sz="2400" dirty="0"/>
              <a:t> </a:t>
            </a:r>
            <a:r>
              <a:rPr lang="en-US" altLang="ko-KR" sz="2400" dirty="0" smtClean="0"/>
              <a:t>    - BRC teleconference was held at Oct 26 and Nov 6</a:t>
            </a:r>
          </a:p>
          <a:p>
            <a:pPr marL="531813" lvl="1" indent="-531813">
              <a:spcBef>
                <a:spcPts val="0"/>
              </a:spcBef>
              <a:spcAft>
                <a:spcPts val="0"/>
              </a:spcAft>
              <a:buNone/>
            </a:pPr>
            <a:r>
              <a:rPr lang="en-US" altLang="ko-KR" sz="2400" dirty="0"/>
              <a:t> </a:t>
            </a:r>
            <a:r>
              <a:rPr lang="en-US" altLang="ko-KR" sz="2400" dirty="0" smtClean="0"/>
              <a:t>    - BRC will </a:t>
            </a:r>
            <a:r>
              <a:rPr lang="en-US" altLang="ko-KR" sz="2400" dirty="0"/>
              <a:t>be doing comment resolution through </a:t>
            </a:r>
            <a:r>
              <a:rPr lang="en-US" altLang="ko-KR" sz="2400" dirty="0" smtClean="0"/>
              <a:t>the Dallas meeting </a:t>
            </a:r>
            <a:endParaRPr lang="en-US" altLang="ko-KR" sz="2400" dirty="0"/>
          </a:p>
        </p:txBody>
      </p:sp>
      <p:sp>
        <p:nvSpPr>
          <p:cNvPr id="3076" name="Footer Placeholder 3"/>
          <p:cNvSpPr>
            <a:spLocks noGrp="1"/>
          </p:cNvSpPr>
          <p:nvPr>
            <p:ph type="ftr" sz="quarter" idx="10"/>
          </p:nvPr>
        </p:nvSpPr>
        <p:spPr>
          <a:noFill/>
        </p:spPr>
        <p:txBody>
          <a:bodyPr/>
          <a:lstStyle/>
          <a:p>
            <a:r>
              <a:rPr lang="en-US" dirty="0" err="1" smtClean="0"/>
              <a:t>Sangsung</a:t>
            </a:r>
            <a:r>
              <a:rPr lang="en-US" dirty="0" smtClean="0"/>
              <a:t> </a:t>
            </a:r>
            <a:r>
              <a:rPr lang="en-US" dirty="0" err="1" smtClean="0"/>
              <a:t>Choi</a:t>
            </a:r>
            <a:r>
              <a:rPr lang="en-US" dirty="0" smtClean="0"/>
              <a:t> (ETRI)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9</a:t>
            </a:fld>
            <a:endParaRPr lang="en-US" smtClean="0"/>
          </a:p>
        </p:txBody>
      </p:sp>
      <p:sp>
        <p:nvSpPr>
          <p:cNvPr id="3078" name="Date Placeholder 5"/>
          <p:cNvSpPr>
            <a:spLocks noGrp="1"/>
          </p:cNvSpPr>
          <p:nvPr>
            <p:ph type="dt" sz="quarter" idx="12"/>
          </p:nvPr>
        </p:nvSpPr>
        <p:spPr>
          <a:noFill/>
        </p:spPr>
        <p:txBody>
          <a:bodyPr/>
          <a:lstStyle/>
          <a:p>
            <a:r>
              <a:rPr lang="en-US" altLang="ko-KR" smtClean="0"/>
              <a:t>November 2013</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495119610"/>
              </p:ext>
            </p:extLst>
          </p:nvPr>
        </p:nvGraphicFramePr>
        <p:xfrm>
          <a:off x="838200" y="1981200"/>
          <a:ext cx="7620000" cy="1087324"/>
        </p:xfrm>
        <a:graphic>
          <a:graphicData uri="http://schemas.openxmlformats.org/drawingml/2006/table">
            <a:tbl>
              <a:tblPr firstRow="1" bandRow="1">
                <a:tableStyleId>{5C22544A-7EE6-4342-B048-85BDC9FD1C3A}</a:tableStyleId>
              </a:tblPr>
              <a:tblGrid>
                <a:gridCol w="2784231"/>
                <a:gridCol w="2295769"/>
                <a:gridCol w="2540000"/>
              </a:tblGrid>
              <a:tr h="304800">
                <a:tc>
                  <a:txBody>
                    <a:bodyPr/>
                    <a:lstStyle/>
                    <a:p>
                      <a:pPr algn="ctr"/>
                      <a:r>
                        <a:rPr lang="en-US" dirty="0" smtClean="0"/>
                        <a:t>General/technical</a:t>
                      </a:r>
                      <a:r>
                        <a:rPr lang="en-US" baseline="0" dirty="0" smtClean="0"/>
                        <a:t> comments</a:t>
                      </a:r>
                      <a:endParaRPr lang="en-US" dirty="0"/>
                    </a:p>
                  </a:txBody>
                  <a:tcPr/>
                </a:tc>
                <a:tc>
                  <a:txBody>
                    <a:bodyPr/>
                    <a:lstStyle/>
                    <a:p>
                      <a:pPr algn="ctr"/>
                      <a:r>
                        <a:rPr lang="en-US" dirty="0" smtClean="0"/>
                        <a:t>Editorial comments</a:t>
                      </a:r>
                      <a:endParaRPr lang="en-US" dirty="0"/>
                    </a:p>
                  </a:txBody>
                  <a:tcPr/>
                </a:tc>
                <a:tc>
                  <a:txBody>
                    <a:bodyPr/>
                    <a:lstStyle/>
                    <a:p>
                      <a:pPr algn="ctr"/>
                      <a:r>
                        <a:rPr lang="en-US" dirty="0" smtClean="0"/>
                        <a:t>Total</a:t>
                      </a:r>
                      <a:r>
                        <a:rPr lang="en-US" baseline="0" dirty="0" smtClean="0"/>
                        <a:t> comments</a:t>
                      </a:r>
                      <a:endParaRPr lang="en-US" dirty="0"/>
                    </a:p>
                  </a:txBody>
                  <a:tcPr/>
                </a:tc>
              </a:tr>
              <a:tr h="447244">
                <a:tc>
                  <a:txBody>
                    <a:bodyPr/>
                    <a:lstStyle/>
                    <a:p>
                      <a:pPr algn="ctr"/>
                      <a:r>
                        <a:rPr lang="en-US" dirty="0" smtClean="0"/>
                        <a:t>146</a:t>
                      </a:r>
                      <a:endParaRPr lang="en-US" dirty="0"/>
                    </a:p>
                  </a:txBody>
                  <a:tcPr/>
                </a:tc>
                <a:tc>
                  <a:txBody>
                    <a:bodyPr/>
                    <a:lstStyle/>
                    <a:p>
                      <a:pPr algn="ctr"/>
                      <a:r>
                        <a:rPr lang="en-US" dirty="0" smtClean="0"/>
                        <a:t>242</a:t>
                      </a:r>
                      <a:endParaRPr lang="en-US" dirty="0"/>
                    </a:p>
                  </a:txBody>
                  <a:tcPr/>
                </a:tc>
                <a:tc>
                  <a:txBody>
                    <a:bodyPr/>
                    <a:lstStyle/>
                    <a:p>
                      <a:pPr algn="ctr"/>
                      <a:r>
                        <a:rPr lang="en-US" dirty="0" smtClean="0"/>
                        <a:t>388</a:t>
                      </a:r>
                      <a:endParaRPr lang="en-US" dirty="0"/>
                    </a:p>
                  </a:txBody>
                  <a:tcPr/>
                </a:tc>
              </a:tr>
            </a:tbl>
          </a:graphicData>
        </a:graphic>
      </p:graphicFrame>
      <p:sp>
        <p:nvSpPr>
          <p:cNvPr id="9" name="Title 1"/>
          <p:cNvSpPr>
            <a:spLocks noGrp="1"/>
          </p:cNvSpPr>
          <p:nvPr>
            <p:ph type="title"/>
          </p:nvPr>
        </p:nvSpPr>
        <p:spPr>
          <a:xfrm>
            <a:off x="685800" y="685800"/>
            <a:ext cx="7772400" cy="762000"/>
          </a:xfrm>
        </p:spPr>
        <p:txBody>
          <a:bodyPr/>
          <a:lstStyle/>
          <a:p>
            <a:r>
              <a:rPr lang="en-US" altLang="ko-KR" b="1" dirty="0">
                <a:ea typeface="ＭＳ Ｐゴシック" pitchFamily="-65" charset="-128"/>
              </a:rPr>
              <a:t>History of TG4m </a:t>
            </a:r>
            <a:r>
              <a:rPr lang="en-US" altLang="ko-KR" b="1" dirty="0" smtClean="0">
                <a:ea typeface="ＭＳ Ｐゴシック" pitchFamily="-65" charset="-128"/>
              </a:rPr>
              <a:t>4TV(6)</a:t>
            </a:r>
            <a:endParaRPr lang="en-US" b="1" dirty="0" smtClean="0">
              <a:ea typeface="ＭＳ Ｐゴシック" pitchFamily="-65" charset="-128"/>
            </a:endParaRPr>
          </a:p>
        </p:txBody>
      </p:sp>
    </p:spTree>
    <p:extLst>
      <p:ext uri="{BB962C8B-B14F-4D97-AF65-F5344CB8AC3E}">
        <p14:creationId xmlns:p14="http://schemas.microsoft.com/office/powerpoint/2010/main" val="363197000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19181</TotalTime>
  <Words>1733</Words>
  <Application>Microsoft Office PowerPoint</Application>
  <PresentationFormat>화면 슬라이드 쇼(4:3)</PresentationFormat>
  <Paragraphs>369</Paragraphs>
  <Slides>20</Slides>
  <Notes>11</Notes>
  <HiddenSlides>0</HiddenSlides>
  <MMClips>0</MMClips>
  <ScaleCrop>false</ScaleCrop>
  <HeadingPairs>
    <vt:vector size="4" baseType="variant">
      <vt:variant>
        <vt:lpstr>테마</vt:lpstr>
      </vt:variant>
      <vt:variant>
        <vt:i4>6</vt:i4>
      </vt:variant>
      <vt:variant>
        <vt:lpstr>슬라이드 제목</vt:lpstr>
      </vt:variant>
      <vt:variant>
        <vt:i4>20</vt:i4>
      </vt:variant>
    </vt:vector>
  </HeadingPairs>
  <TitlesOfParts>
    <vt:vector size="26" baseType="lpstr">
      <vt:lpstr>Default Design</vt:lpstr>
      <vt:lpstr>4_Custom Design</vt:lpstr>
      <vt:lpstr>Custom Design</vt:lpstr>
      <vt:lpstr>1_Custom Design</vt:lpstr>
      <vt:lpstr>2_Custom Design</vt:lpstr>
      <vt:lpstr>3_Custom Design</vt:lpstr>
      <vt:lpstr>PowerPoint 프레젠테이션</vt:lpstr>
      <vt:lpstr>Purpose of Standard</vt:lpstr>
      <vt:lpstr>PowerPoint 프레젠테이션</vt:lpstr>
      <vt:lpstr>History of TG4m 4TV(1)</vt:lpstr>
      <vt:lpstr>History of TG4m 4TV(2)</vt:lpstr>
      <vt:lpstr>History of TG4m 4TV(3)</vt:lpstr>
      <vt:lpstr>History of TG4m 4TV(4)</vt:lpstr>
      <vt:lpstr>History of TG4m 4TV(5)</vt:lpstr>
      <vt:lpstr>History of TG4m 4TV(6)</vt:lpstr>
      <vt:lpstr>Meeting Goal This Week</vt:lpstr>
      <vt:lpstr>Meeting Slots</vt:lpstr>
      <vt:lpstr>Instructions for the WG Chair</vt:lpstr>
      <vt:lpstr>Participants, Patents, and Duty to Inform</vt:lpstr>
      <vt:lpstr>Patent Related Links</vt:lpstr>
      <vt:lpstr>Call for Potentially Essential Patents</vt:lpstr>
      <vt:lpstr>Other Guidelines for IEEE WG Meetings</vt:lpstr>
      <vt:lpstr>PowerPoint 프레젠테이션</vt:lpstr>
      <vt:lpstr>PowerPoint 프레젠테이션</vt:lpstr>
      <vt:lpstr>Future Plan/Timeline (1)</vt:lpstr>
      <vt:lpstr>Future Plan/Timeline (2)</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Opening Report Mar 2011</dc:title>
  <dc:creator>Sangsung Choi</dc:creator>
  <cp:lastModifiedBy>user</cp:lastModifiedBy>
  <cp:revision>1011</cp:revision>
  <cp:lastPrinted>2000-03-07T00:55:37Z</cp:lastPrinted>
  <dcterms:created xsi:type="dcterms:W3CDTF">2008-07-14T18:46:05Z</dcterms:created>
  <dcterms:modified xsi:type="dcterms:W3CDTF">2013-11-11T17:47:54Z</dcterms:modified>
</cp:coreProperties>
</file>