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70" r:id="rId3"/>
    <p:sldId id="290" r:id="rId4"/>
    <p:sldId id="293" r:id="rId5"/>
    <p:sldId id="291" r:id="rId6"/>
    <p:sldId id="282" r:id="rId7"/>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p:scale>
          <a:sx n="100" d="100"/>
          <a:sy n="100" d="100"/>
        </p:scale>
        <p:origin x="-5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11/12/2013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11/12/2013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11/12/2013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[Challenging Issues in CamCom System]</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[November, 2013]</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Ratan Kumar Mondal, Nam Tuan Le, and </a:t>
            </a:r>
            <a:r>
              <a:rPr lang="en-US" sz="1600" dirty="0" err="1"/>
              <a:t>Trang</a:t>
            </a:r>
            <a:r>
              <a:rPr lang="en-US" sz="1600" dirty="0"/>
              <a:t> Nguyen</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a:t>
            </a:r>
            <a:r>
              <a:rPr lang="en-US" altLang="ko-KR" sz="1600" dirty="0"/>
              <a:t>Kookmin </a:t>
            </a:r>
            <a:r>
              <a:rPr lang="en-US" altLang="ko-KR" sz="1600" dirty="0" smtClean="0"/>
              <a:t>University]                                  </a:t>
            </a:r>
            <a:endParaRPr lang="en-US" altLang="ko-KR" sz="1600" dirty="0"/>
          </a:p>
          <a:p>
            <a:pPr marL="739775" indent="-739775" eaLnBrk="0" hangingPunct="0"/>
            <a:r>
              <a:rPr lang="en-US" altLang="ko-KR" sz="1600" dirty="0"/>
              <a:t>Address [Kookmin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smtClean="0">
                <a:solidFill>
                  <a:schemeClr val="tx2"/>
                </a:solidFill>
              </a:rPr>
              <a:t>The scope, purpose and reason of the proposed project are described</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November 2013</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5867400" y="228600"/>
            <a:ext cx="3429000" cy="356681"/>
            <a:chOff x="6088040" y="225623"/>
            <a:chExt cx="3429000" cy="356681"/>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25623"/>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802.15-13-0669-00-0led </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3400" y="838200"/>
            <a:ext cx="7772400" cy="533400"/>
          </a:xfrm>
        </p:spPr>
        <p:txBody>
          <a:bodyPr/>
          <a:lstStyle/>
          <a:p>
            <a:r>
              <a:rPr lang="en-US" dirty="0" smtClean="0"/>
              <a:t>Challenges of CamCom Syste</a:t>
            </a:r>
            <a:r>
              <a:rPr lang="en-US" dirty="0"/>
              <a:t>m</a:t>
            </a:r>
            <a:endParaRPr lang="en-US"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9600" y="1803499"/>
            <a:ext cx="8077200" cy="2985433"/>
          </a:xfrm>
          <a:prstGeom prst="rect">
            <a:avLst/>
          </a:prstGeom>
          <a:noFill/>
        </p:spPr>
        <p:txBody>
          <a:bodyPr wrap="square" rtlCol="0">
            <a:spAutoFit/>
          </a:bodyPr>
          <a:lstStyle/>
          <a:p>
            <a:pPr>
              <a:spcBef>
                <a:spcPts val="600"/>
              </a:spcBef>
              <a:spcAft>
                <a:spcPts val="600"/>
              </a:spcAft>
            </a:pPr>
            <a:r>
              <a:rPr lang="en-US" sz="2800" dirty="0" smtClean="0"/>
              <a:t>Some challenges for implementing CamCom System: </a:t>
            </a:r>
          </a:p>
          <a:p>
            <a:pPr lvl="1">
              <a:spcBef>
                <a:spcPts val="600"/>
              </a:spcBef>
              <a:spcAft>
                <a:spcPts val="600"/>
              </a:spcAft>
              <a:buFont typeface="Wingdings" pitchFamily="2" charset="2"/>
              <a:buChar char="v"/>
            </a:pPr>
            <a:r>
              <a:rPr lang="en-US" sz="2400" dirty="0" smtClean="0"/>
              <a:t>Reception Technique:</a:t>
            </a:r>
          </a:p>
          <a:p>
            <a:pPr lvl="2">
              <a:spcBef>
                <a:spcPts val="600"/>
              </a:spcBef>
              <a:spcAft>
                <a:spcPts val="600"/>
              </a:spcAft>
              <a:buFont typeface="Wingdings" pitchFamily="2" charset="2"/>
              <a:buChar char="v"/>
            </a:pPr>
            <a:r>
              <a:rPr lang="en-US" sz="2400" dirty="0"/>
              <a:t> </a:t>
            </a:r>
            <a:r>
              <a:rPr lang="en-US" sz="2400" dirty="0" smtClean="0"/>
              <a:t>Unstable camera frame rate</a:t>
            </a:r>
            <a:endParaRPr lang="en-US" sz="2400" dirty="0"/>
          </a:p>
          <a:p>
            <a:pPr lvl="1">
              <a:spcBef>
                <a:spcPts val="600"/>
              </a:spcBef>
              <a:spcAft>
                <a:spcPts val="600"/>
              </a:spcAft>
              <a:buFont typeface="Wingdings" pitchFamily="2" charset="2"/>
              <a:buChar char="v"/>
            </a:pPr>
            <a:r>
              <a:rPr lang="en-US" sz="2400" dirty="0" smtClean="0"/>
              <a:t> No suitable uplink for CamCom system</a:t>
            </a:r>
          </a:p>
          <a:p>
            <a:pPr lvl="1">
              <a:spcBef>
                <a:spcPts val="600"/>
              </a:spcBef>
              <a:spcAft>
                <a:spcPts val="600"/>
              </a:spcAft>
              <a:buFont typeface="Wingdings" pitchFamily="2" charset="2"/>
              <a:buChar char="v"/>
            </a:pPr>
            <a:r>
              <a:rPr lang="en-US" sz="2400" dirty="0"/>
              <a:t> </a:t>
            </a:r>
            <a:r>
              <a:rPr lang="en-US" sz="2400" dirty="0" smtClean="0"/>
              <a:t>LED source separation for MIMO operation in CamCom transmitter</a:t>
            </a:r>
          </a:p>
        </p:txBody>
      </p:sp>
      <p:sp>
        <p:nvSpPr>
          <p:cNvPr id="12" name="TextBox 11"/>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802.15-13-0669-00-0led </a:t>
            </a:r>
            <a:endParaRPr lang="ko-KR" altLang="en-US" sz="1400" b="1" dirty="0">
              <a:latin typeface="+mj-lt"/>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smtClean="0"/>
              <a:t>November 2013</a:t>
            </a:r>
            <a:endParaRPr lang="en-US" dirty="0"/>
          </a:p>
        </p:txBody>
      </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4211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2" name="TextBox 71"/>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802.15-13-0669-00-0led </a:t>
            </a:r>
            <a:endParaRPr lang="ko-KR" altLang="en-US" sz="1400" b="1" dirty="0">
              <a:latin typeface="+mj-lt"/>
            </a:endParaRPr>
          </a:p>
        </p:txBody>
      </p:sp>
      <p:sp>
        <p:nvSpPr>
          <p:cNvPr id="76" name="Title 1"/>
          <p:cNvSpPr>
            <a:spLocks noGrp="1"/>
          </p:cNvSpPr>
          <p:nvPr>
            <p:ph type="title"/>
          </p:nvPr>
        </p:nvSpPr>
        <p:spPr>
          <a:xfrm>
            <a:off x="381000" y="685800"/>
            <a:ext cx="8458200" cy="762000"/>
          </a:xfrm>
        </p:spPr>
        <p:txBody>
          <a:bodyPr/>
          <a:lstStyle/>
          <a:p>
            <a:r>
              <a:rPr lang="en-US" sz="3200" dirty="0" smtClean="0"/>
              <a:t>Synchronization of OOK CamCom System (1/2)</a:t>
            </a:r>
          </a:p>
        </p:txBody>
      </p:sp>
      <p:sp>
        <p:nvSpPr>
          <p:cNvPr id="81" name="Date Placeholder 1"/>
          <p:cNvSpPr>
            <a:spLocks noGrp="1"/>
          </p:cNvSpPr>
          <p:nvPr>
            <p:ph type="dt" sz="half" idx="10"/>
          </p:nvPr>
        </p:nvSpPr>
        <p:spPr>
          <a:xfrm>
            <a:off x="685800" y="381456"/>
            <a:ext cx="1600200" cy="215444"/>
          </a:xfrm>
        </p:spPr>
        <p:txBody>
          <a:bodyPr/>
          <a:lstStyle/>
          <a:p>
            <a:r>
              <a:rPr lang="en-US" altLang="ko-KR" dirty="0" smtClean="0"/>
              <a:t>November 2013</a:t>
            </a:r>
            <a:endParaRPr lang="en-US" dirty="0"/>
          </a:p>
        </p:txBody>
      </p:sp>
      <p:grpSp>
        <p:nvGrpSpPr>
          <p:cNvPr id="83" name="Group 82"/>
          <p:cNvGrpSpPr/>
          <p:nvPr/>
        </p:nvGrpSpPr>
        <p:grpSpPr>
          <a:xfrm>
            <a:off x="1295400" y="4495800"/>
            <a:ext cx="6055726" cy="1185877"/>
            <a:chOff x="214282" y="2133600"/>
            <a:chExt cx="8572560" cy="2009780"/>
          </a:xfrm>
        </p:grpSpPr>
        <p:grpSp>
          <p:nvGrpSpPr>
            <p:cNvPr id="84" name="Group 83"/>
            <p:cNvGrpSpPr/>
            <p:nvPr/>
          </p:nvGrpSpPr>
          <p:grpSpPr>
            <a:xfrm>
              <a:off x="357158" y="2214554"/>
              <a:ext cx="3929090" cy="1928826"/>
              <a:chOff x="1428499" y="2285992"/>
              <a:chExt cx="3072724" cy="1186147"/>
            </a:xfrm>
          </p:grpSpPr>
          <p:cxnSp>
            <p:nvCxnSpPr>
              <p:cNvPr id="109" name="AutoShape 3"/>
              <p:cNvCxnSpPr>
                <a:cxnSpLocks noChangeShapeType="1"/>
              </p:cNvCxnSpPr>
              <p:nvPr/>
            </p:nvCxnSpPr>
            <p:spPr bwMode="auto">
              <a:xfrm flipV="1">
                <a:off x="1861993" y="2285992"/>
                <a:ext cx="0" cy="409631"/>
              </a:xfrm>
              <a:prstGeom prst="straightConnector1">
                <a:avLst/>
              </a:prstGeom>
              <a:noFill/>
              <a:ln w="9525">
                <a:solidFill>
                  <a:srgbClr val="000000"/>
                </a:solidFill>
                <a:round/>
                <a:headEnd type="triangle" w="med" len="med"/>
                <a:tailEnd/>
              </a:ln>
            </p:spPr>
          </p:cxnSp>
          <p:sp>
            <p:nvSpPr>
              <p:cNvPr id="110" name="Rectangle 4"/>
              <p:cNvSpPr>
                <a:spLocks noChangeArrowheads="1"/>
              </p:cNvSpPr>
              <p:nvPr/>
            </p:nvSpPr>
            <p:spPr bwMode="auto">
              <a:xfrm>
                <a:off x="1473897"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 name="Rectangle 5"/>
              <p:cNvSpPr>
                <a:spLocks noChangeArrowheads="1"/>
              </p:cNvSpPr>
              <p:nvPr/>
            </p:nvSpPr>
            <p:spPr bwMode="auto">
              <a:xfrm>
                <a:off x="1733814"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 name="Rectangle 6"/>
              <p:cNvSpPr>
                <a:spLocks noChangeArrowheads="1"/>
              </p:cNvSpPr>
              <p:nvPr/>
            </p:nvSpPr>
            <p:spPr bwMode="auto">
              <a:xfrm>
                <a:off x="1993732"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 name="Rectangle 7"/>
              <p:cNvSpPr>
                <a:spLocks noChangeArrowheads="1"/>
              </p:cNvSpPr>
              <p:nvPr/>
            </p:nvSpPr>
            <p:spPr bwMode="auto">
              <a:xfrm>
                <a:off x="2253650"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 name="Rectangle 8"/>
              <p:cNvSpPr>
                <a:spLocks noChangeArrowheads="1"/>
              </p:cNvSpPr>
              <p:nvPr/>
            </p:nvSpPr>
            <p:spPr bwMode="auto">
              <a:xfrm>
                <a:off x="3307562"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 name="Rectangle 9"/>
              <p:cNvSpPr>
                <a:spLocks noChangeArrowheads="1"/>
              </p:cNvSpPr>
              <p:nvPr/>
            </p:nvSpPr>
            <p:spPr bwMode="auto">
              <a:xfrm>
                <a:off x="3567479"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 name="Rectangle 10"/>
              <p:cNvSpPr>
                <a:spLocks noChangeArrowheads="1"/>
              </p:cNvSpPr>
              <p:nvPr/>
            </p:nvSpPr>
            <p:spPr bwMode="auto">
              <a:xfrm>
                <a:off x="3827397"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7" name="Rectangle 11"/>
              <p:cNvSpPr>
                <a:spLocks noChangeArrowheads="1"/>
              </p:cNvSpPr>
              <p:nvPr/>
            </p:nvSpPr>
            <p:spPr bwMode="auto">
              <a:xfrm>
                <a:off x="4087315"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8" name="Rectangle 14"/>
              <p:cNvSpPr>
                <a:spLocks noChangeArrowheads="1"/>
              </p:cNvSpPr>
              <p:nvPr/>
            </p:nvSpPr>
            <p:spPr bwMode="auto">
              <a:xfrm>
                <a:off x="1428499" y="3064289"/>
                <a:ext cx="385426" cy="399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#1</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 name="Rectangle 15"/>
              <p:cNvSpPr>
                <a:spLocks noChangeArrowheads="1"/>
              </p:cNvSpPr>
              <p:nvPr/>
            </p:nvSpPr>
            <p:spPr bwMode="auto">
              <a:xfrm>
                <a:off x="1714230" y="3068388"/>
                <a:ext cx="380975" cy="399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 name="Rectangle 16"/>
              <p:cNvSpPr>
                <a:spLocks noChangeArrowheads="1"/>
              </p:cNvSpPr>
              <p:nvPr/>
            </p:nvSpPr>
            <p:spPr bwMode="auto">
              <a:xfrm>
                <a:off x="4072181" y="3072487"/>
                <a:ext cx="429042" cy="399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#30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 name="Rectangle 19"/>
              <p:cNvSpPr>
                <a:spLocks noChangeArrowheads="1"/>
              </p:cNvSpPr>
              <p:nvPr/>
            </p:nvSpPr>
            <p:spPr bwMode="auto">
              <a:xfrm>
                <a:off x="2762343" y="2732947"/>
                <a:ext cx="259918" cy="254683"/>
              </a:xfrm>
              <a:prstGeom prst="rect">
                <a:avLst/>
              </a:prstGeom>
              <a:solidFill>
                <a:srgbClr val="FFFFFF"/>
              </a:solidFill>
              <a:ln w="9525" cap="rnd">
                <a:solidFill>
                  <a:srgbClr val="000000"/>
                </a:solidFill>
                <a:prstDash val="sysDot"/>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3" name="Rectangle 20"/>
              <p:cNvSpPr>
                <a:spLocks noChangeArrowheads="1"/>
              </p:cNvSpPr>
              <p:nvPr/>
            </p:nvSpPr>
            <p:spPr bwMode="auto">
              <a:xfrm>
                <a:off x="2747432" y="2769236"/>
                <a:ext cx="731106" cy="2777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1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4" name="AutoShape 22"/>
              <p:cNvCxnSpPr>
                <a:cxnSpLocks noChangeShapeType="1"/>
              </p:cNvCxnSpPr>
              <p:nvPr/>
            </p:nvCxnSpPr>
            <p:spPr bwMode="auto">
              <a:xfrm flipV="1">
                <a:off x="1601185" y="2296678"/>
                <a:ext cx="0" cy="409631"/>
              </a:xfrm>
              <a:prstGeom prst="straightConnector1">
                <a:avLst/>
              </a:prstGeom>
              <a:noFill/>
              <a:ln w="9525">
                <a:solidFill>
                  <a:srgbClr val="000000"/>
                </a:solidFill>
                <a:round/>
                <a:headEnd type="triangle" w="med" len="med"/>
                <a:tailEnd/>
              </a:ln>
            </p:spPr>
          </p:cxnSp>
          <p:cxnSp>
            <p:nvCxnSpPr>
              <p:cNvPr id="125" name="AutoShape 23"/>
              <p:cNvCxnSpPr>
                <a:cxnSpLocks noChangeShapeType="1"/>
              </p:cNvCxnSpPr>
              <p:nvPr/>
            </p:nvCxnSpPr>
            <p:spPr bwMode="auto">
              <a:xfrm flipV="1">
                <a:off x="2366696" y="2285992"/>
                <a:ext cx="0" cy="409631"/>
              </a:xfrm>
              <a:prstGeom prst="straightConnector1">
                <a:avLst/>
              </a:prstGeom>
              <a:noFill/>
              <a:ln w="9525">
                <a:solidFill>
                  <a:srgbClr val="000000"/>
                </a:solidFill>
                <a:round/>
                <a:headEnd type="triangle" w="med" len="med"/>
                <a:tailEnd/>
              </a:ln>
            </p:spPr>
          </p:cxnSp>
          <p:cxnSp>
            <p:nvCxnSpPr>
              <p:cNvPr id="126" name="AutoShape 24"/>
              <p:cNvCxnSpPr>
                <a:cxnSpLocks noChangeShapeType="1"/>
              </p:cNvCxnSpPr>
              <p:nvPr/>
            </p:nvCxnSpPr>
            <p:spPr bwMode="auto">
              <a:xfrm flipV="1">
                <a:off x="2105888" y="2296678"/>
                <a:ext cx="0" cy="409631"/>
              </a:xfrm>
              <a:prstGeom prst="straightConnector1">
                <a:avLst/>
              </a:prstGeom>
              <a:noFill/>
              <a:ln w="9525">
                <a:solidFill>
                  <a:srgbClr val="000000"/>
                </a:solidFill>
                <a:round/>
                <a:headEnd type="triangle" w="med" len="med"/>
                <a:tailEnd/>
              </a:ln>
            </p:spPr>
          </p:cxnSp>
          <p:cxnSp>
            <p:nvCxnSpPr>
              <p:cNvPr id="127" name="AutoShape 25"/>
              <p:cNvCxnSpPr>
                <a:cxnSpLocks noChangeShapeType="1"/>
              </p:cNvCxnSpPr>
              <p:nvPr/>
            </p:nvCxnSpPr>
            <p:spPr bwMode="auto">
              <a:xfrm flipV="1">
                <a:off x="3686757" y="2285992"/>
                <a:ext cx="0" cy="409631"/>
              </a:xfrm>
              <a:prstGeom prst="straightConnector1">
                <a:avLst/>
              </a:prstGeom>
              <a:noFill/>
              <a:ln w="9525">
                <a:solidFill>
                  <a:srgbClr val="000000"/>
                </a:solidFill>
                <a:round/>
                <a:headEnd type="triangle" w="med" len="med"/>
                <a:tailEnd/>
              </a:ln>
            </p:spPr>
          </p:cxnSp>
          <p:cxnSp>
            <p:nvCxnSpPr>
              <p:cNvPr id="128" name="AutoShape 26"/>
              <p:cNvCxnSpPr>
                <a:cxnSpLocks noChangeShapeType="1"/>
              </p:cNvCxnSpPr>
              <p:nvPr/>
            </p:nvCxnSpPr>
            <p:spPr bwMode="auto">
              <a:xfrm flipV="1">
                <a:off x="3425949" y="2296678"/>
                <a:ext cx="0" cy="409631"/>
              </a:xfrm>
              <a:prstGeom prst="straightConnector1">
                <a:avLst/>
              </a:prstGeom>
              <a:noFill/>
              <a:ln w="9525">
                <a:solidFill>
                  <a:srgbClr val="000000"/>
                </a:solidFill>
                <a:round/>
                <a:headEnd type="triangle" w="med" len="med"/>
                <a:tailEnd/>
              </a:ln>
            </p:spPr>
          </p:cxnSp>
          <p:cxnSp>
            <p:nvCxnSpPr>
              <p:cNvPr id="129" name="AutoShape 27"/>
              <p:cNvCxnSpPr>
                <a:cxnSpLocks noChangeShapeType="1"/>
              </p:cNvCxnSpPr>
              <p:nvPr/>
            </p:nvCxnSpPr>
            <p:spPr bwMode="auto">
              <a:xfrm flipV="1">
                <a:off x="4215493" y="2316269"/>
                <a:ext cx="0" cy="409631"/>
              </a:xfrm>
              <a:prstGeom prst="straightConnector1">
                <a:avLst/>
              </a:prstGeom>
              <a:noFill/>
              <a:ln w="9525">
                <a:solidFill>
                  <a:srgbClr val="000000"/>
                </a:solidFill>
                <a:round/>
                <a:headEnd type="triangle" w="med" len="med"/>
                <a:tailEnd/>
              </a:ln>
            </p:spPr>
          </p:cxnSp>
          <p:cxnSp>
            <p:nvCxnSpPr>
              <p:cNvPr id="130" name="AutoShape 28"/>
              <p:cNvCxnSpPr>
                <a:cxnSpLocks noChangeShapeType="1"/>
              </p:cNvCxnSpPr>
              <p:nvPr/>
            </p:nvCxnSpPr>
            <p:spPr bwMode="auto">
              <a:xfrm flipV="1">
                <a:off x="3954685" y="2326955"/>
                <a:ext cx="0" cy="409631"/>
              </a:xfrm>
              <a:prstGeom prst="straightConnector1">
                <a:avLst/>
              </a:prstGeom>
              <a:noFill/>
              <a:ln w="9525">
                <a:solidFill>
                  <a:srgbClr val="000000"/>
                </a:solidFill>
                <a:round/>
                <a:headEnd type="triangle" w="med" len="med"/>
                <a:tailEnd/>
              </a:ln>
            </p:spPr>
          </p:cxnSp>
        </p:grpSp>
        <p:cxnSp>
          <p:nvCxnSpPr>
            <p:cNvPr id="85" name="AutoShape 3"/>
            <p:cNvCxnSpPr>
              <a:cxnSpLocks noChangeShapeType="1"/>
            </p:cNvCxnSpPr>
            <p:nvPr/>
          </p:nvCxnSpPr>
          <p:spPr bwMode="auto">
            <a:xfrm flipV="1">
              <a:off x="5245855" y="2251878"/>
              <a:ext cx="0" cy="666112"/>
            </a:xfrm>
            <a:prstGeom prst="straightConnector1">
              <a:avLst/>
            </a:prstGeom>
            <a:noFill/>
            <a:ln w="9525">
              <a:solidFill>
                <a:srgbClr val="000000"/>
              </a:solidFill>
              <a:round/>
              <a:headEnd type="triangle" w="med" len="med"/>
              <a:tailEnd/>
            </a:ln>
          </p:spPr>
        </p:cxnSp>
        <p:sp>
          <p:nvSpPr>
            <p:cNvPr id="86" name="Rectangle 4"/>
            <p:cNvSpPr>
              <a:spLocks noChangeArrowheads="1"/>
            </p:cNvSpPr>
            <p:nvPr/>
          </p:nvSpPr>
          <p:spPr bwMode="auto">
            <a:xfrm>
              <a:off x="4915802"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7" name="Rectangle 5"/>
            <p:cNvSpPr>
              <a:spLocks noChangeArrowheads="1"/>
            </p:cNvSpPr>
            <p:nvPr/>
          </p:nvSpPr>
          <p:spPr bwMode="auto">
            <a:xfrm>
              <a:off x="5248158"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8" name="Rectangle 6"/>
            <p:cNvSpPr>
              <a:spLocks noChangeArrowheads="1"/>
            </p:cNvSpPr>
            <p:nvPr/>
          </p:nvSpPr>
          <p:spPr bwMode="auto">
            <a:xfrm>
              <a:off x="5580515"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9" name="Rectangle 7"/>
            <p:cNvSpPr>
              <a:spLocks noChangeArrowheads="1"/>
            </p:cNvSpPr>
            <p:nvPr/>
          </p:nvSpPr>
          <p:spPr bwMode="auto">
            <a:xfrm>
              <a:off x="5912872"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0" name="Rectangle 8"/>
            <p:cNvSpPr>
              <a:spLocks noChangeArrowheads="1"/>
            </p:cNvSpPr>
            <p:nvPr/>
          </p:nvSpPr>
          <p:spPr bwMode="auto">
            <a:xfrm>
              <a:off x="7260509"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1" name="Rectangle 9"/>
            <p:cNvSpPr>
              <a:spLocks noChangeArrowheads="1"/>
            </p:cNvSpPr>
            <p:nvPr/>
          </p:nvSpPr>
          <p:spPr bwMode="auto">
            <a:xfrm>
              <a:off x="7592864"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2" name="Rectangle 10"/>
            <p:cNvSpPr>
              <a:spLocks noChangeArrowheads="1"/>
            </p:cNvSpPr>
            <p:nvPr/>
          </p:nvSpPr>
          <p:spPr bwMode="auto">
            <a:xfrm>
              <a:off x="7925221"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3" name="Rectangle 11"/>
            <p:cNvSpPr>
              <a:spLocks noChangeArrowheads="1"/>
            </p:cNvSpPr>
            <p:nvPr/>
          </p:nvSpPr>
          <p:spPr bwMode="auto">
            <a:xfrm>
              <a:off x="8257578"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4" name="Rectangle 14"/>
            <p:cNvSpPr>
              <a:spLocks noChangeArrowheads="1"/>
            </p:cNvSpPr>
            <p:nvPr/>
          </p:nvSpPr>
          <p:spPr bwMode="auto">
            <a:xfrm>
              <a:off x="4857752" y="3480164"/>
              <a:ext cx="492844" cy="64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#1</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95" name="Rectangle 15"/>
            <p:cNvSpPr>
              <a:spLocks noChangeArrowheads="1"/>
            </p:cNvSpPr>
            <p:nvPr/>
          </p:nvSpPr>
          <p:spPr bwMode="auto">
            <a:xfrm>
              <a:off x="5223116" y="3486829"/>
              <a:ext cx="487152" cy="64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96" name="Rectangle 16"/>
            <p:cNvSpPr>
              <a:spLocks noChangeArrowheads="1"/>
            </p:cNvSpPr>
            <p:nvPr/>
          </p:nvSpPr>
          <p:spPr bwMode="auto">
            <a:xfrm>
              <a:off x="8238226" y="3493495"/>
              <a:ext cx="548616" cy="64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#30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97" name="Rectangle 17"/>
            <p:cNvSpPr>
              <a:spLocks noChangeArrowheads="1"/>
            </p:cNvSpPr>
            <p:nvPr/>
          </p:nvSpPr>
          <p:spPr bwMode="auto">
            <a:xfrm>
              <a:off x="7759044" y="3493494"/>
              <a:ext cx="604387" cy="6498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#29</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98" name="Rectangle 19"/>
            <p:cNvSpPr>
              <a:spLocks noChangeArrowheads="1"/>
            </p:cNvSpPr>
            <p:nvPr/>
          </p:nvSpPr>
          <p:spPr bwMode="auto">
            <a:xfrm>
              <a:off x="6563337" y="2941360"/>
              <a:ext cx="332357" cy="414147"/>
            </a:xfrm>
            <a:prstGeom prst="rect">
              <a:avLst/>
            </a:prstGeom>
            <a:solidFill>
              <a:srgbClr val="FFFFFF"/>
            </a:solidFill>
            <a:ln w="9525" cap="rnd">
              <a:solidFill>
                <a:srgbClr val="000000"/>
              </a:solidFill>
              <a:prstDash val="sysDot"/>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9" name="Rectangle 20"/>
            <p:cNvSpPr>
              <a:spLocks noChangeArrowheads="1"/>
            </p:cNvSpPr>
            <p:nvPr/>
          </p:nvSpPr>
          <p:spPr bwMode="auto">
            <a:xfrm>
              <a:off x="6538503" y="3000372"/>
              <a:ext cx="1015281" cy="451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1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0" name="AutoShape 22"/>
            <p:cNvCxnSpPr>
              <a:cxnSpLocks noChangeShapeType="1"/>
            </p:cNvCxnSpPr>
            <p:nvPr/>
          </p:nvCxnSpPr>
          <p:spPr bwMode="auto">
            <a:xfrm flipV="1">
              <a:off x="4912360" y="2259924"/>
              <a:ext cx="0" cy="666112"/>
            </a:xfrm>
            <a:prstGeom prst="straightConnector1">
              <a:avLst/>
            </a:prstGeom>
            <a:noFill/>
            <a:ln w="9525">
              <a:solidFill>
                <a:srgbClr val="000000"/>
              </a:solidFill>
              <a:round/>
              <a:headEnd type="triangle" w="med" len="med"/>
              <a:tailEnd/>
            </a:ln>
          </p:spPr>
        </p:cxnSp>
        <p:cxnSp>
          <p:nvCxnSpPr>
            <p:cNvPr id="101" name="AutoShape 23"/>
            <p:cNvCxnSpPr>
              <a:cxnSpLocks noChangeShapeType="1"/>
            </p:cNvCxnSpPr>
            <p:nvPr/>
          </p:nvCxnSpPr>
          <p:spPr bwMode="auto">
            <a:xfrm flipV="1">
              <a:off x="5891219" y="2233216"/>
              <a:ext cx="0" cy="666112"/>
            </a:xfrm>
            <a:prstGeom prst="straightConnector1">
              <a:avLst/>
            </a:prstGeom>
            <a:noFill/>
            <a:ln w="9525">
              <a:solidFill>
                <a:srgbClr val="000000"/>
              </a:solidFill>
              <a:round/>
              <a:headEnd type="triangle" w="med" len="med"/>
              <a:tailEnd/>
            </a:ln>
          </p:spPr>
        </p:cxnSp>
        <p:cxnSp>
          <p:nvCxnSpPr>
            <p:cNvPr id="102" name="AutoShape 24"/>
            <p:cNvCxnSpPr>
              <a:cxnSpLocks noChangeShapeType="1"/>
            </p:cNvCxnSpPr>
            <p:nvPr/>
          </p:nvCxnSpPr>
          <p:spPr bwMode="auto">
            <a:xfrm flipV="1">
              <a:off x="5557724" y="2250593"/>
              <a:ext cx="0" cy="666112"/>
            </a:xfrm>
            <a:prstGeom prst="straightConnector1">
              <a:avLst/>
            </a:prstGeom>
            <a:noFill/>
            <a:ln w="9525">
              <a:solidFill>
                <a:srgbClr val="000000"/>
              </a:solidFill>
              <a:round/>
              <a:headEnd type="triangle" w="med" len="med"/>
              <a:tailEnd/>
            </a:ln>
          </p:spPr>
        </p:cxnSp>
        <p:cxnSp>
          <p:nvCxnSpPr>
            <p:cNvPr id="103" name="AutoShape 25"/>
            <p:cNvCxnSpPr>
              <a:cxnSpLocks noChangeShapeType="1"/>
            </p:cNvCxnSpPr>
            <p:nvPr/>
          </p:nvCxnSpPr>
          <p:spPr bwMode="auto">
            <a:xfrm flipV="1">
              <a:off x="7579180" y="2251878"/>
              <a:ext cx="0" cy="666112"/>
            </a:xfrm>
            <a:prstGeom prst="straightConnector1">
              <a:avLst/>
            </a:prstGeom>
            <a:noFill/>
            <a:ln w="9525">
              <a:solidFill>
                <a:srgbClr val="000000"/>
              </a:solidFill>
              <a:round/>
              <a:headEnd type="triangle" w="med" len="med"/>
              <a:tailEnd/>
            </a:ln>
          </p:spPr>
        </p:cxnSp>
        <p:cxnSp>
          <p:nvCxnSpPr>
            <p:cNvPr id="104" name="AutoShape 26"/>
            <p:cNvCxnSpPr>
              <a:cxnSpLocks noChangeShapeType="1"/>
            </p:cNvCxnSpPr>
            <p:nvPr/>
          </p:nvCxnSpPr>
          <p:spPr bwMode="auto">
            <a:xfrm flipV="1">
              <a:off x="7245685" y="2250593"/>
              <a:ext cx="0" cy="666112"/>
            </a:xfrm>
            <a:prstGeom prst="straightConnector1">
              <a:avLst/>
            </a:prstGeom>
            <a:noFill/>
            <a:ln w="9525">
              <a:solidFill>
                <a:srgbClr val="000000"/>
              </a:solidFill>
              <a:round/>
              <a:headEnd type="triangle" w="med" len="med"/>
              <a:tailEnd/>
            </a:ln>
          </p:spPr>
        </p:cxnSp>
        <p:cxnSp>
          <p:nvCxnSpPr>
            <p:cNvPr id="105" name="AutoShape 27"/>
            <p:cNvCxnSpPr>
              <a:cxnSpLocks noChangeShapeType="1"/>
            </p:cNvCxnSpPr>
            <p:nvPr/>
          </p:nvCxnSpPr>
          <p:spPr bwMode="auto">
            <a:xfrm flipV="1">
              <a:off x="8255274" y="2235795"/>
              <a:ext cx="0" cy="666112"/>
            </a:xfrm>
            <a:prstGeom prst="straightConnector1">
              <a:avLst/>
            </a:prstGeom>
            <a:noFill/>
            <a:ln w="9525">
              <a:solidFill>
                <a:srgbClr val="000000"/>
              </a:solidFill>
              <a:round/>
              <a:headEnd type="triangle" w="med" len="med"/>
              <a:tailEnd/>
            </a:ln>
          </p:spPr>
        </p:cxnSp>
        <p:cxnSp>
          <p:nvCxnSpPr>
            <p:cNvPr id="106" name="AutoShape 28"/>
            <p:cNvCxnSpPr>
              <a:cxnSpLocks noChangeShapeType="1"/>
            </p:cNvCxnSpPr>
            <p:nvPr/>
          </p:nvCxnSpPr>
          <p:spPr bwMode="auto">
            <a:xfrm flipV="1">
              <a:off x="7921779" y="2253172"/>
              <a:ext cx="0" cy="666112"/>
            </a:xfrm>
            <a:prstGeom prst="straightConnector1">
              <a:avLst/>
            </a:prstGeom>
            <a:noFill/>
            <a:ln w="9525">
              <a:solidFill>
                <a:srgbClr val="000000"/>
              </a:solidFill>
              <a:round/>
              <a:headEnd type="triangle" w="med" len="med"/>
              <a:tailEnd/>
            </a:ln>
          </p:spPr>
        </p:cxnSp>
        <p:sp>
          <p:nvSpPr>
            <p:cNvPr id="107" name="Rounded Rectangle 106"/>
            <p:cNvSpPr/>
            <p:nvPr/>
          </p:nvSpPr>
          <p:spPr bwMode="auto">
            <a:xfrm>
              <a:off x="214282" y="2133600"/>
              <a:ext cx="4071966" cy="1752600"/>
            </a:xfrm>
            <a:prstGeom prst="roundRect">
              <a:avLst/>
            </a:prstGeom>
            <a:noFill/>
            <a:ln w="12700" cap="flat" cmpd="sng" algn="ctr">
              <a:solidFill>
                <a:srgbClr val="CC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8" name="Rounded Rectangle 107"/>
            <p:cNvSpPr/>
            <p:nvPr/>
          </p:nvSpPr>
          <p:spPr bwMode="auto">
            <a:xfrm>
              <a:off x="4714876" y="2133600"/>
              <a:ext cx="4071966" cy="1752600"/>
            </a:xfrm>
            <a:prstGeom prst="round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32" name="Rectangle 131"/>
          <p:cNvSpPr/>
          <p:nvPr/>
        </p:nvSpPr>
        <p:spPr bwMode="auto">
          <a:xfrm>
            <a:off x="1825630" y="5673811"/>
            <a:ext cx="1928842" cy="37623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Synchronization</a:t>
            </a:r>
            <a:endParaRPr lang="en-US" sz="1600" dirty="0" smtClean="0"/>
          </a:p>
        </p:txBody>
      </p:sp>
      <p:sp>
        <p:nvSpPr>
          <p:cNvPr id="133" name="Rectangle 132"/>
          <p:cNvSpPr/>
          <p:nvPr/>
        </p:nvSpPr>
        <p:spPr bwMode="auto">
          <a:xfrm>
            <a:off x="4586317" y="5673811"/>
            <a:ext cx="2799635" cy="37623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Loss of Synchronization</a:t>
            </a:r>
            <a:endParaRPr lang="en-US" sz="16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4497942" cy="1657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4" name="Rectangle 133"/>
          <p:cNvSpPr/>
          <p:nvPr/>
        </p:nvSpPr>
        <p:spPr bwMode="auto">
          <a:xfrm>
            <a:off x="2376454" y="3505200"/>
            <a:ext cx="3984986" cy="37623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Superframe Structure  </a:t>
            </a:r>
            <a:endParaRPr lang="en-US" sz="1600" dirty="0" smtClean="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533400" y="1447800"/>
            <a:ext cx="7946408" cy="990600"/>
          </a:xfrm>
        </p:spPr>
        <p:txBody>
          <a:bodyPr/>
          <a:lstStyle/>
          <a:p>
            <a:pPr>
              <a:buFont typeface="Wingdings" pitchFamily="2" charset="2"/>
              <a:buChar char="q"/>
            </a:pPr>
            <a:r>
              <a:rPr lang="en-US" sz="1800" dirty="0" smtClean="0"/>
              <a:t>The synchronization hampered due to the unstable frame rate of different kinds of cameras: </a:t>
            </a:r>
            <a:r>
              <a:rPr lang="en-US" sz="1600" dirty="0" smtClean="0"/>
              <a:t>According to the measurement the time duration between two capturing frame rate are not stable</a:t>
            </a:r>
            <a:endParaRPr lang="en-US" sz="1800"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802.15-13-0669-00-0led </a:t>
            </a:r>
            <a:endParaRPr lang="ko-KR" altLang="en-US" sz="1400" b="1" dirty="0">
              <a:latin typeface="+mj-lt"/>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November 2013</a:t>
            </a:r>
            <a:endParaRPr lang="en-US" dirty="0"/>
          </a:p>
        </p:txBody>
      </p:sp>
      <p:sp>
        <p:nvSpPr>
          <p:cNvPr id="12" name="Title 1"/>
          <p:cNvSpPr txBox="1">
            <a:spLocks/>
          </p:cNvSpPr>
          <p:nvPr/>
        </p:nvSpPr>
        <p:spPr bwMode="auto">
          <a:xfrm>
            <a:off x="381000" y="609600"/>
            <a:ext cx="84582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dirty="0" smtClean="0"/>
              <a:t>Synchronization of OOK CamCom System (1/2)</a:t>
            </a:r>
          </a:p>
        </p:txBody>
      </p:sp>
      <p:pic>
        <p:nvPicPr>
          <p:cNvPr id="2050" name="Picture 2" descr="E:\Folder-D\Paper Writing\All Paper\Contributions\Ratan-contributions\B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0621" y="4419600"/>
            <a:ext cx="4398949" cy="2048530"/>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4495800" y="5524643"/>
            <a:ext cx="1762021" cy="307777"/>
          </a:xfrm>
          <a:prstGeom prst="rect">
            <a:avLst/>
          </a:prstGeom>
        </p:spPr>
        <p:txBody>
          <a:bodyPr wrap="none">
            <a:spAutoFit/>
          </a:bodyPr>
          <a:lstStyle/>
          <a:p>
            <a:r>
              <a:rPr lang="en-US" sz="1400" dirty="0" smtClean="0"/>
              <a:t>&lt; Webcam </a:t>
            </a:r>
            <a:r>
              <a:rPr lang="en-US" sz="1400" dirty="0" err="1" smtClean="0"/>
              <a:t>Colorvis</a:t>
            </a:r>
            <a:r>
              <a:rPr lang="en-US" sz="1400" dirty="0" smtClean="0"/>
              <a:t> &gt;</a:t>
            </a:r>
            <a:endParaRPr lang="en-US" sz="1400" dirty="0"/>
          </a:p>
        </p:txBody>
      </p:sp>
      <p:pic>
        <p:nvPicPr>
          <p:cNvPr id="2051" name="Picture 3" descr="E:\Folder-D\Paper Writing\All Paper\Contributions\Ratan-contributions\G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2396938"/>
            <a:ext cx="4343400" cy="2022662"/>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3397761" y="3730823"/>
            <a:ext cx="2698239" cy="307777"/>
          </a:xfrm>
          <a:prstGeom prst="rect">
            <a:avLst/>
          </a:prstGeom>
          <a:noFill/>
        </p:spPr>
        <p:txBody>
          <a:bodyPr wrap="none" rtlCol="0">
            <a:spAutoFit/>
          </a:bodyPr>
          <a:lstStyle/>
          <a:p>
            <a:r>
              <a:rPr lang="en-US" sz="1400" dirty="0" smtClean="0"/>
              <a:t>&lt;Webcam Samsung SPC-A400M&gt;</a:t>
            </a:r>
            <a:endParaRPr lang="en-US" sz="1400" dirty="0"/>
          </a:p>
        </p:txBody>
      </p:sp>
    </p:spTree>
    <p:extLst>
      <p:ext uri="{BB962C8B-B14F-4D97-AF65-F5344CB8AC3E}">
        <p14:creationId xmlns:p14="http://schemas.microsoft.com/office/powerpoint/2010/main" val="100438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dirty="0" smtClean="0"/>
              <a:t>Possible Candidates for Uplink</a:t>
            </a:r>
          </a:p>
        </p:txBody>
      </p:sp>
      <p:sp>
        <p:nvSpPr>
          <p:cNvPr id="3075" name="Content Placeholder 2"/>
          <p:cNvSpPr>
            <a:spLocks noGrp="1"/>
          </p:cNvSpPr>
          <p:nvPr>
            <p:ph idx="1"/>
          </p:nvPr>
        </p:nvSpPr>
        <p:spPr>
          <a:xfrm>
            <a:off x="685800" y="1524000"/>
            <a:ext cx="7946408" cy="4800600"/>
          </a:xfrm>
        </p:spPr>
        <p:txBody>
          <a:bodyPr/>
          <a:lstStyle/>
          <a:p>
            <a:pPr>
              <a:lnSpc>
                <a:spcPct val="150000"/>
              </a:lnSpc>
              <a:buFont typeface="Wingdings" pitchFamily="2" charset="2"/>
              <a:buChar char="q"/>
            </a:pPr>
            <a:r>
              <a:rPr lang="en-US" sz="1800" b="1" dirty="0" smtClean="0"/>
              <a:t>Possible Candidate for Uplink in CamCom System:</a:t>
            </a:r>
          </a:p>
          <a:p>
            <a:pPr lvl="1">
              <a:lnSpc>
                <a:spcPct val="150000"/>
              </a:lnSpc>
              <a:buFont typeface="Wingdings" pitchFamily="2" charset="2"/>
              <a:buChar char="ü"/>
            </a:pPr>
            <a:r>
              <a:rPr lang="en-US" sz="1600" b="1" dirty="0" smtClean="0"/>
              <a:t>Flash:</a:t>
            </a:r>
            <a:r>
              <a:rPr lang="en-US" sz="1600" dirty="0" smtClean="0"/>
              <a:t> It can be used as uplink. Though, credibility of the uplink reception depends on the  receiver FOV(image sensor or PD), angle of incidence, angle of irradiance.</a:t>
            </a:r>
          </a:p>
          <a:p>
            <a:pPr lvl="1">
              <a:lnSpc>
                <a:spcPct val="150000"/>
              </a:lnSpc>
              <a:buFont typeface="Wingdings" pitchFamily="2" charset="2"/>
              <a:buChar char="ü"/>
            </a:pPr>
            <a:r>
              <a:rPr lang="en-US" sz="1600" b="1" dirty="0" smtClean="0"/>
              <a:t>RF</a:t>
            </a:r>
            <a:r>
              <a:rPr lang="en-US" sz="1600" dirty="0" smtClean="0"/>
              <a:t> </a:t>
            </a:r>
            <a:r>
              <a:rPr lang="en-US" sz="1600" b="1" dirty="0" smtClean="0"/>
              <a:t>interfaces(Wi-Fi</a:t>
            </a:r>
            <a:r>
              <a:rPr lang="en-US" sz="1600" dirty="0" smtClean="0"/>
              <a:t>, </a:t>
            </a:r>
            <a:r>
              <a:rPr lang="en-US" sz="1600" b="1" dirty="0" err="1" smtClean="0"/>
              <a:t>bluetooth</a:t>
            </a:r>
            <a:r>
              <a:rPr lang="en-US" sz="1600" b="1" dirty="0" smtClean="0"/>
              <a:t>):</a:t>
            </a:r>
            <a:r>
              <a:rPr lang="en-US" sz="1600" dirty="0" smtClean="0"/>
              <a:t> Wi-Fi or </a:t>
            </a:r>
            <a:r>
              <a:rPr lang="en-US" sz="1600" dirty="0" err="1" smtClean="0"/>
              <a:t>bluetooth</a:t>
            </a:r>
            <a:r>
              <a:rPr lang="en-US" sz="1600" dirty="0" smtClean="0"/>
              <a:t> can be used as a potential uplink since both are already available in current smart phone. In that case system becomes more of a hybrid system requires RF-VLC cooperation.</a:t>
            </a:r>
          </a:p>
          <a:p>
            <a:pPr lvl="1">
              <a:lnSpc>
                <a:spcPct val="150000"/>
              </a:lnSpc>
              <a:buFont typeface="Wingdings" pitchFamily="2" charset="2"/>
              <a:buChar char="ü"/>
            </a:pPr>
            <a:r>
              <a:rPr lang="en-US" sz="1600" b="1" dirty="0" smtClean="0"/>
              <a:t>Infrared:</a:t>
            </a:r>
            <a:r>
              <a:rPr lang="en-US" sz="1600" dirty="0" smtClean="0"/>
              <a:t> Infrared sources are already available in the some smart phones and can be used a uplink.</a:t>
            </a:r>
            <a:endParaRPr lang="en-US" sz="1600"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802.15-13-0669-00-0led </a:t>
            </a:r>
            <a:endParaRPr lang="ko-KR" altLang="en-US" sz="1400" b="1" dirty="0">
              <a:latin typeface="+mj-lt"/>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November 2013</a:t>
            </a:r>
            <a:endParaRPr lang="en-US" dirty="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dirty="0" smtClean="0"/>
              <a:t>Conclusion</a:t>
            </a:r>
          </a:p>
        </p:txBody>
      </p:sp>
      <p:sp>
        <p:nvSpPr>
          <p:cNvPr id="3075" name="Content Placeholder 2"/>
          <p:cNvSpPr>
            <a:spLocks noGrp="1"/>
          </p:cNvSpPr>
          <p:nvPr>
            <p:ph idx="1"/>
          </p:nvPr>
        </p:nvSpPr>
        <p:spPr>
          <a:xfrm>
            <a:off x="685800" y="1524000"/>
            <a:ext cx="7946408" cy="4267200"/>
          </a:xfrm>
        </p:spPr>
        <p:txBody>
          <a:bodyPr/>
          <a:lstStyle/>
          <a:p>
            <a:pPr algn="just">
              <a:lnSpc>
                <a:spcPct val="110000"/>
              </a:lnSpc>
              <a:spcBef>
                <a:spcPts val="0"/>
              </a:spcBef>
              <a:buFont typeface="Wingdings" pitchFamily="2" charset="2"/>
              <a:buChar char="v"/>
            </a:pPr>
            <a:r>
              <a:rPr lang="en-US" sz="2400" dirty="0" smtClean="0"/>
              <a:t>Need to proposed a the synchronization process which can adapt with the different frame rate of the camera</a:t>
            </a:r>
          </a:p>
          <a:p>
            <a:pPr algn="just">
              <a:lnSpc>
                <a:spcPct val="110000"/>
              </a:lnSpc>
              <a:spcBef>
                <a:spcPts val="0"/>
              </a:spcBef>
              <a:buFont typeface="Wingdings" pitchFamily="2" charset="2"/>
              <a:buChar char="v"/>
            </a:pPr>
            <a:r>
              <a:rPr lang="en-US" sz="2400" dirty="0" smtClean="0"/>
              <a:t>The MIMO operation is effected by the separation of adjacent LED and the blur effect of the captured image. The diversity and multiplexing can be characterized with respect to the camera specifications.</a:t>
            </a:r>
          </a:p>
          <a:p>
            <a:pPr algn="just">
              <a:lnSpc>
                <a:spcPct val="110000"/>
              </a:lnSpc>
              <a:spcBef>
                <a:spcPts val="0"/>
              </a:spcBef>
              <a:buFont typeface="Wingdings" pitchFamily="2" charset="2"/>
              <a:buChar char="v"/>
            </a:pPr>
            <a:r>
              <a:rPr lang="en-US" sz="2400" dirty="0" smtClean="0"/>
              <a:t>The presented uplink candidates can be considered for the future research of CamCom for providing bi-directional communication.</a:t>
            </a:r>
          </a:p>
          <a:p>
            <a:pPr algn="just">
              <a:spcBef>
                <a:spcPts val="0"/>
              </a:spcBef>
              <a:buFont typeface="Wingdings" pitchFamily="2" charset="2"/>
              <a:buChar char="v"/>
            </a:pPr>
            <a:endParaRPr lang="en-US" sz="2000" dirty="0" smtClean="0"/>
          </a:p>
          <a:p>
            <a:pPr lvl="1" algn="just">
              <a:spcBef>
                <a:spcPts val="0"/>
              </a:spcBef>
              <a:buFont typeface="Wingdings" pitchFamily="2" charset="2"/>
              <a:buChar char="v"/>
            </a:pPr>
            <a:endParaRPr lang="en-US" sz="20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smtClean="0">
                <a:latin typeface="+mj-lt"/>
              </a:rPr>
              <a:t>IEEE </a:t>
            </a:r>
            <a:r>
              <a:rPr lang="en-US" altLang="ko-KR" sz="1400" b="1" smtClean="0">
                <a:latin typeface="+mj-lt"/>
              </a:rPr>
              <a:t>802.15-13-0669-00-0led </a:t>
            </a:r>
            <a:endParaRPr lang="ko-KR" altLang="en-US" sz="1400" b="1" dirty="0">
              <a:latin typeface="+mj-lt"/>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November 2013</a:t>
            </a:r>
            <a:endParaRPr lang="en-US" dirty="0"/>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12071</TotalTime>
  <Words>419</Words>
  <Application>Microsoft Office PowerPoint</Application>
  <PresentationFormat>화면 슬라이드 쇼(4:3)</PresentationFormat>
  <Paragraphs>75</Paragraphs>
  <Slides>6</Slides>
  <Notes>1</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VLC_Composition_090917</vt:lpstr>
      <vt:lpstr>PowerPoint 프레젠테이션</vt:lpstr>
      <vt:lpstr>Challenges of CamCom System</vt:lpstr>
      <vt:lpstr>Synchronization of OOK CamCom System (1/2)</vt:lpstr>
      <vt:lpstr>PowerPoint 프레젠테이션</vt:lpstr>
      <vt:lpstr>Possible Candidates for Uplink</vt:lpstr>
      <vt:lpstr>Conclusion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873</cp:revision>
  <cp:lastPrinted>2012-03-12T07:40:50Z</cp:lastPrinted>
  <dcterms:created xsi:type="dcterms:W3CDTF">2009-09-18T11:31:33Z</dcterms:created>
  <dcterms:modified xsi:type="dcterms:W3CDTF">2013-11-11T17:23:54Z</dcterms:modified>
</cp:coreProperties>
</file>