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5" r:id="rId2"/>
    <p:sldId id="256" r:id="rId3"/>
    <p:sldId id="257" r:id="rId4"/>
    <p:sldId id="265" r:id="rId5"/>
    <p:sldId id="274" r:id="rId6"/>
    <p:sldId id="276" r:id="rId7"/>
    <p:sldId id="269"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169" autoAdjust="0"/>
    <p:restoredTop sz="86095" autoAdjust="0"/>
  </p:normalViewPr>
  <p:slideViewPr>
    <p:cSldViewPr>
      <p:cViewPr varScale="1">
        <p:scale>
          <a:sx n="77" d="100"/>
          <a:sy n="77" d="100"/>
        </p:scale>
        <p:origin x="1272"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802.11-13-xxxx-00-0000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Nov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802.11-13-xxxx-00-0000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Nov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802.11-13-xxxx-00-0000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2013</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802.11-13-xxxx-00-0000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Nov  2013</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val="262950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Nov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Nov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Nov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Nov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4953000"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GB" sz="1800" b="1" dirty="0" smtClean="0">
                <a:solidFill>
                  <a:schemeClr val="tx1"/>
                </a:solidFill>
                <a:latin typeface="Times New Roman" pitchFamily="16" charset="0"/>
                <a:ea typeface="MS Gothic" charset="-128"/>
                <a:cs typeface="Arial Unicode MS" charset="0"/>
              </a:rPr>
              <a:t>15-13-0665-00-0000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Nov 2013</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Nov 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10 Nov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Nov 2013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11-13/1356r0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Nov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2013-11-10</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mc:AlternateContent xmlns:mc="http://schemas.openxmlformats.org/markup-compatibility/2006">
              <mc:Choice xmlns:v="urn:schemas-microsoft-com:vml" Requires="v">
                <p:oleObj spid="_x0000_s1055" name="Document" r:id="rId4" imgW="8257888" imgH="2948721" progId="Word.Document.8">
                  <p:embed/>
                </p:oleObj>
              </mc:Choice>
              <mc:Fallback>
                <p:oleObj name="Document" r:id="rId4" imgW="8257888" imgH="2948721" progId="Word.Document.8">
                  <p:embed/>
                  <p:pic>
                    <p:nvPicPr>
                      <p:cNvPr id="0"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463" y="2286000"/>
                        <a:ext cx="7704137"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 2013</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November </a:t>
            </a:r>
            <a:r>
              <a:rPr lang="en-GB" dirty="0" smtClean="0"/>
              <a:t>2013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a:t>
            </a:r>
            <a:r>
              <a:rPr lang="en-GB" dirty="0" smtClean="0"/>
              <a:t>802.11 </a:t>
            </a:r>
            <a:r>
              <a:rPr lang="en-GB" dirty="0" smtClean="0"/>
              <a:t>doc</a:t>
            </a:r>
            <a:r>
              <a:rPr lang="en-GB" smtClean="0"/>
              <a:t>: </a:t>
            </a:r>
            <a:r>
              <a:rPr lang="en-GB" smtClean="0">
                <a:latin typeface="Times New Roman" pitchFamily="16" charset="0"/>
                <a:ea typeface="MS Gothic" charset="-128"/>
                <a:cs typeface="Arial Unicode MS" charset="0"/>
              </a:rPr>
              <a:t>11-13/1356r0</a:t>
            </a:r>
            <a:r>
              <a:rPr lang="en-GB" smtClean="0"/>
              <a:t>.</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 2013</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Sept 1, 2013 – $</a:t>
            </a:r>
            <a:r>
              <a:rPr lang="en-US" b="0" dirty="0" smtClean="0"/>
              <a:t>409,424.4</a:t>
            </a:r>
            <a:r>
              <a:rPr lang="en-US" dirty="0" smtClean="0"/>
              <a:t>0</a:t>
            </a:r>
          </a:p>
          <a:p>
            <a:pPr lvl="1" defTabSz="914400" eaLnBrk="1" hangingPunct="1">
              <a:lnSpc>
                <a:spcPct val="90000"/>
              </a:lnSpc>
              <a:tabLst>
                <a:tab pos="7372350" algn="r"/>
              </a:tabLst>
            </a:pPr>
            <a:r>
              <a:rPr lang="en-US" sz="1600" dirty="0" smtClean="0"/>
              <a:t>IEEE account:  $386,061.74 +85.67-$21,515.00+88.07+83.64 = $364,804.12 </a:t>
            </a:r>
          </a:p>
          <a:p>
            <a:pPr lvl="1" defTabSz="914400" eaLnBrk="1" hangingPunct="1">
              <a:lnSpc>
                <a:spcPct val="90000"/>
              </a:lnSpc>
              <a:tabLst>
                <a:tab pos="7372350" algn="r"/>
              </a:tabLst>
            </a:pPr>
            <a:r>
              <a:rPr lang="en-US" sz="1600" dirty="0" smtClean="0"/>
              <a:t>Face-to-Face:  $193,000.31 - $146,358.20 -$1,982.86 - $39.00 = $44,620.25</a:t>
            </a:r>
          </a:p>
          <a:p>
            <a:pPr lvl="1" defTabSz="914400" eaLnBrk="1" hangingPunct="1">
              <a:lnSpc>
                <a:spcPct val="90000"/>
              </a:lnSpc>
              <a:tabLst>
                <a:tab pos="7372350" algn="r"/>
              </a:tabLst>
            </a:pPr>
            <a:endParaRPr lang="en-US" dirty="0" smtClean="0"/>
          </a:p>
          <a:p>
            <a:pPr lvl="1"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Oct 31, 2013 – $409,466.33</a:t>
            </a:r>
          </a:p>
          <a:p>
            <a:pPr lvl="1" defTabSz="914400" eaLnBrk="1" hangingPunct="1">
              <a:lnSpc>
                <a:spcPct val="90000"/>
              </a:lnSpc>
              <a:tabLst>
                <a:tab pos="7372350" algn="r"/>
              </a:tabLst>
            </a:pPr>
            <a:r>
              <a:rPr lang="en-US" sz="1600" dirty="0" smtClean="0"/>
              <a:t>IEEE account:  $364,804.12 + $80.96 = $364,885.08</a:t>
            </a:r>
          </a:p>
          <a:p>
            <a:pPr lvl="1" defTabSz="914400" eaLnBrk="1" hangingPunct="1">
              <a:lnSpc>
                <a:spcPct val="90000"/>
              </a:lnSpc>
              <a:tabLst>
                <a:tab pos="7372350" algn="r"/>
              </a:tabLst>
            </a:pPr>
            <a:r>
              <a:rPr lang="en-US" sz="1600" dirty="0" smtClean="0"/>
              <a:t>Face-to-Face:      $44,620.25 – 39 = $44,581.25 (Sept 30)</a:t>
            </a:r>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5257800" cy="501675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solidFill>
              </a:rPr>
              <a:t>Registration Income:                		</a:t>
            </a:r>
            <a:r>
              <a:rPr lang="en-US" sz="1600" b="1" dirty="0" smtClean="0">
                <a:solidFill>
                  <a:schemeClr val="tx1"/>
                </a:solidFill>
              </a:rPr>
              <a:t>$</a:t>
            </a:r>
            <a:r>
              <a:rPr lang="en-US" sz="1600" b="1" dirty="0" smtClean="0">
                <a:solidFill>
                  <a:schemeClr val="tx1"/>
                </a:solidFill>
              </a:rPr>
              <a:t>179,925</a:t>
            </a:r>
            <a:r>
              <a:rPr lang="en-US" sz="1600" dirty="0">
                <a:solidFill>
                  <a:schemeClr val="tx1"/>
                </a:solidFill>
              </a:rPr>
              <a:t>		 </a:t>
            </a: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a:t>
            </a:r>
            <a:r>
              <a:rPr lang="en-US" sz="1600" dirty="0" smtClean="0">
                <a:solidFill>
                  <a:schemeClr val="tx1"/>
                </a:solidFill>
              </a:rPr>
              <a:t>(+34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a:t>
            </a:r>
            <a:r>
              <a:rPr lang="en-US" sz="1600" dirty="0" smtClean="0">
                <a:solidFill>
                  <a:schemeClr val="tx1"/>
                </a:solidFill>
              </a:rPr>
              <a:t>173,692</a:t>
            </a:r>
          </a:p>
          <a:p>
            <a:pPr marL="1028700" lvl="1">
              <a:buFont typeface="Times New Roman" panose="02020603050405020304" pitchFamily="18" charset="0"/>
              <a:buChar char="−"/>
            </a:pPr>
            <a:endParaRPr lang="en-US" sz="1600" dirty="0" smtClean="0">
              <a:solidFill>
                <a:schemeClr val="tx1"/>
              </a:solidFill>
            </a:endParaRPr>
          </a:p>
          <a:p>
            <a:pPr marL="285750" indent="-285750">
              <a:buFont typeface="Arial" panose="020B0604020202020204" pitchFamily="34" charset="0"/>
              <a:buChar char="•"/>
            </a:pPr>
            <a:r>
              <a:rPr lang="en-US" sz="1600" dirty="0" smtClean="0">
                <a:solidFill>
                  <a:schemeClr val="tx1"/>
                </a:solidFill>
              </a:rPr>
              <a:t>Expense </a:t>
            </a:r>
            <a:r>
              <a:rPr lang="en-US" sz="1600" dirty="0">
                <a:solidFill>
                  <a:schemeClr val="tx1"/>
                </a:solidFill>
              </a:rPr>
              <a:t>Estimates:				</a:t>
            </a:r>
            <a:r>
              <a:rPr lang="en-US" sz="1600" b="1" dirty="0">
                <a:solidFill>
                  <a:schemeClr val="tx1"/>
                </a:solidFill>
              </a:rPr>
              <a:t>$140,126</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a:t>
            </a:r>
            <a:r>
              <a:rPr lang="en-US" sz="1600" dirty="0" smtClean="0">
                <a:solidFill>
                  <a:schemeClr val="tx1"/>
                </a:solidFill>
              </a:rPr>
              <a:t>$</a:t>
            </a:r>
            <a:r>
              <a:rPr lang="en-US" sz="1600" dirty="0" smtClean="0">
                <a:solidFill>
                  <a:schemeClr val="tx1"/>
                </a:solidFill>
              </a:rPr>
              <a:t>30</a:t>
            </a:r>
            <a:r>
              <a:rPr lang="en-US" sz="1600" dirty="0" smtClean="0">
                <a:solidFill>
                  <a:schemeClr val="tx1"/>
                </a:solidFill>
              </a:rPr>
              <a:t>,876</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Special Services on site		$</a:t>
            </a:r>
            <a:r>
              <a:rPr lang="en-US" sz="1600" dirty="0" smtClean="0">
                <a:solidFill>
                  <a:schemeClr val="tx1"/>
                </a:solidFill>
              </a:rPr>
              <a:t>22,313</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On site setup				$  </a:t>
            </a:r>
            <a:r>
              <a:rPr lang="en-US" sz="1600" dirty="0" smtClean="0">
                <a:solidFill>
                  <a:schemeClr val="tx1"/>
                </a:solidFill>
              </a:rPr>
              <a:t>5,765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a:t>
            </a:r>
            <a:r>
              <a:rPr lang="en-US" sz="1600" dirty="0" smtClean="0">
                <a:solidFill>
                  <a:schemeClr val="tx1"/>
                </a:solidFill>
              </a:rPr>
              <a:t>4,367</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Accounting and Legal		$ </a:t>
            </a:r>
            <a:r>
              <a:rPr lang="en-US" sz="1600" dirty="0" smtClean="0">
                <a:solidFill>
                  <a:schemeClr val="tx1"/>
                </a:solidFill>
              </a:rPr>
              <a:t>19,677</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Management				$ </a:t>
            </a:r>
            <a:r>
              <a:rPr lang="en-US" sz="1600" dirty="0" smtClean="0">
                <a:solidFill>
                  <a:schemeClr val="tx1"/>
                </a:solidFill>
              </a:rPr>
              <a:t>30,822</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Delegate Materials			$   </a:t>
            </a:r>
            <a:r>
              <a:rPr lang="en-US" sz="1600" dirty="0" smtClean="0">
                <a:solidFill>
                  <a:schemeClr val="tx1"/>
                </a:solidFill>
              </a:rPr>
              <a:t>3,430</a:t>
            </a:r>
            <a:endParaRPr lang="en-US" sz="1600" dirty="0" smtClean="0">
              <a:solidFill>
                <a:schemeClr val="tx1"/>
              </a:solidFill>
            </a:endParaRPr>
          </a:p>
          <a:p>
            <a:r>
              <a:rPr lang="en-US" sz="1600" dirty="0" smtClean="0">
                <a:solidFill>
                  <a:schemeClr val="tx1"/>
                </a:solidFill>
              </a:rPr>
              <a:t>            </a:t>
            </a:r>
          </a:p>
          <a:p>
            <a:pPr marL="285750" indent="-285750">
              <a:buFont typeface="Arial" panose="020B0604020202020204" pitchFamily="34" charset="0"/>
              <a:buChar char="•"/>
            </a:pPr>
            <a:r>
              <a:rPr lang="en-US" sz="1600" dirty="0" smtClean="0">
                <a:solidFill>
                  <a:schemeClr val="tx1"/>
                </a:solidFill>
              </a:rPr>
              <a:t>Estimated Sponsor Contribution:   </a:t>
            </a:r>
            <a:r>
              <a:rPr lang="en-US" sz="1600" dirty="0">
                <a:solidFill>
                  <a:schemeClr val="tx1"/>
                </a:solidFill>
              </a:rPr>
              <a:t>$</a:t>
            </a:r>
            <a:r>
              <a:rPr lang="en-US" sz="1600" dirty="0" smtClean="0">
                <a:solidFill>
                  <a:schemeClr val="tx1"/>
                </a:solidFill>
              </a:rPr>
              <a:t>115,995</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a:t>
            </a:r>
            <a:r>
              <a:rPr lang="en-US" sz="1600" dirty="0" smtClean="0">
                <a:solidFill>
                  <a:schemeClr val="tx1"/>
                </a:solidFill>
              </a:rPr>
              <a:t>$</a:t>
            </a:r>
            <a:r>
              <a:rPr lang="en-US" sz="1600" dirty="0" smtClean="0">
                <a:solidFill>
                  <a:schemeClr val="tx1"/>
                </a:solidFill>
              </a:rPr>
              <a:t>44</a:t>
            </a:r>
            <a:r>
              <a:rPr lang="en-US" sz="1600" dirty="0" smtClean="0">
                <a:solidFill>
                  <a:schemeClr val="tx1"/>
                </a:solidFill>
              </a:rPr>
              <a:t>,165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AV					</a:t>
            </a:r>
            <a:r>
              <a:rPr lang="en-US" sz="1600" dirty="0" smtClean="0">
                <a:solidFill>
                  <a:schemeClr val="tx1"/>
                </a:solidFill>
              </a:rPr>
              <a:t>$</a:t>
            </a:r>
            <a:r>
              <a:rPr lang="en-US" sz="1600" dirty="0" smtClean="0">
                <a:solidFill>
                  <a:schemeClr val="tx1"/>
                </a:solidFill>
              </a:rPr>
              <a:t>35</a:t>
            </a:r>
            <a:r>
              <a:rPr lang="en-US" sz="1600" dirty="0" smtClean="0">
                <a:solidFill>
                  <a:schemeClr val="tx1"/>
                </a:solidFill>
              </a:rPr>
              <a:t>,000</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Special Event (social0	$</a:t>
            </a:r>
            <a:r>
              <a:rPr lang="en-US" sz="1600" dirty="0" smtClean="0">
                <a:solidFill>
                  <a:schemeClr val="tx1"/>
                </a:solidFill>
              </a:rPr>
              <a:t>36,830</a:t>
            </a:r>
            <a:endParaRPr lang="en-US" sz="1600" dirty="0">
              <a:solidFill>
                <a:schemeClr val="tx1"/>
              </a:solidFill>
            </a:endParaRPr>
          </a:p>
          <a:p>
            <a:pPr marL="1028700" lvl="1">
              <a:buFont typeface="Arial" panose="020B0604020202020204" pitchFamily="34" charset="0"/>
              <a:buChar char="•"/>
            </a:pPr>
            <a:r>
              <a:rPr lang="en-US" sz="1600" dirty="0" smtClean="0">
                <a:solidFill>
                  <a:schemeClr val="tx1"/>
                </a:solidFill>
              </a:rPr>
              <a:t>Surplus 			</a:t>
            </a:r>
            <a:r>
              <a:rPr lang="en-US" sz="1600" dirty="0">
                <a:solidFill>
                  <a:schemeClr val="tx1"/>
                </a:solidFill>
              </a:rPr>
              <a:t>	</a:t>
            </a:r>
            <a:r>
              <a:rPr lang="en-US" sz="1600" dirty="0" smtClean="0">
                <a:solidFill>
                  <a:schemeClr val="tx1"/>
                </a:solidFill>
              </a:rPr>
              <a:t>-$21,500</a:t>
            </a:r>
            <a:endParaRPr lang="en-US" sz="1600" dirty="0">
              <a:solidFill>
                <a:schemeClr val="tx1"/>
              </a:solidFill>
            </a:endParaRPr>
          </a:p>
        </p:txBody>
      </p:sp>
      <p:sp>
        <p:nvSpPr>
          <p:cNvPr id="4" name="TextBox 3"/>
          <p:cNvSpPr txBox="1"/>
          <p:nvPr/>
        </p:nvSpPr>
        <p:spPr>
          <a:xfrm>
            <a:off x="4924425" y="5569803"/>
            <a:ext cx="2819400" cy="830997"/>
          </a:xfrm>
          <a:prstGeom prst="rect">
            <a:avLst/>
          </a:prstGeom>
          <a:noFill/>
        </p:spPr>
        <p:txBody>
          <a:bodyPr wrap="square" rtlCol="0">
            <a:spAutoFit/>
          </a:bodyPr>
          <a:lstStyle/>
          <a:p>
            <a:r>
              <a:rPr lang="en-US" sz="1600" dirty="0" smtClean="0">
                <a:solidFill>
                  <a:schemeClr val="tx1"/>
                </a:solidFill>
              </a:rPr>
              <a:t>Surplus returned to sponsor</a:t>
            </a:r>
          </a:p>
          <a:p>
            <a:endParaRPr lang="en-US" sz="1600" dirty="0">
              <a:solidFill>
                <a:schemeClr val="tx1"/>
              </a:solidFill>
            </a:endParaRPr>
          </a:p>
          <a:p>
            <a:r>
              <a:rPr lang="en-US" sz="1600" b="1" dirty="0" smtClean="0">
                <a:solidFill>
                  <a:schemeClr val="tx1"/>
                </a:solidFill>
              </a:rPr>
              <a:t>Net cost to 802.15/11 = $0</a:t>
            </a:r>
            <a:endParaRPr lang="en-US" sz="16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Century City, CA - January 2014</a:t>
            </a:r>
            <a:endParaRPr lang="en-US" dirty="0"/>
          </a:p>
        </p:txBody>
      </p:sp>
      <p:sp>
        <p:nvSpPr>
          <p:cNvPr id="2" name="Date Placeholder 1"/>
          <p:cNvSpPr>
            <a:spLocks noGrp="1"/>
          </p:cNvSpPr>
          <p:nvPr>
            <p:ph type="dt" idx="10"/>
          </p:nvPr>
        </p:nvSpPr>
        <p:spPr/>
        <p:txBody>
          <a:bodyPr/>
          <a:lstStyle/>
          <a:p>
            <a:pPr>
              <a:defRPr/>
            </a:pPr>
            <a:r>
              <a:rPr lang="en-US" smtClean="0"/>
              <a:t>Nov 2013</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a:solidFill>
                  <a:schemeClr val="tx1"/>
                </a:solidFill>
                <a:ea typeface="MS PGothic" pitchFamily="34" charset="-128"/>
              </a:rPr>
              <a:t>$</a:t>
            </a:r>
            <a:r>
              <a:rPr lang="en-US" sz="1600" b="1" dirty="0" smtClean="0">
                <a:solidFill>
                  <a:schemeClr val="tx1"/>
                </a:solidFill>
                <a:ea typeface="MS PGothic" pitchFamily="34" charset="-128"/>
              </a:rPr>
              <a:t>200,250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$209,563</a:t>
            </a:r>
            <a:r>
              <a:rPr lang="en-US" sz="1600" b="1" dirty="0" smtClean="0">
                <a:solidFill>
                  <a:srgbClr val="FF0000"/>
                </a:solidFill>
                <a:ea typeface="MS PGothic" pitchFamily="34" charset="-128"/>
              </a:rPr>
              <a:t>	</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$17,000</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10,513</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a:t>
            </a:r>
            <a:r>
              <a:rPr lang="en-US" sz="1400" dirty="0" smtClean="0">
                <a:solidFill>
                  <a:schemeClr val="tx1"/>
                </a:solidFill>
                <a:ea typeface="MS PGothic" pitchFamily="34" charset="-128"/>
              </a:rPr>
              <a:t>38,000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a:t>
            </a:r>
            <a:r>
              <a:rPr lang="en-US" sz="1400" dirty="0" smtClean="0">
                <a:solidFill>
                  <a:schemeClr val="tx1"/>
                </a:solidFill>
                <a:ea typeface="MS PGothic" pitchFamily="34" charset="-128"/>
              </a:rPr>
              <a:t>$</a:t>
            </a:r>
            <a:r>
              <a:rPr lang="en-US" sz="1400" dirty="0" smtClean="0">
                <a:solidFill>
                  <a:schemeClr val="tx1"/>
                </a:solidFill>
                <a:ea typeface="MS PGothic" pitchFamily="34" charset="-128"/>
              </a:rPr>
              <a:t>85,000</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a:t>
            </a:r>
            <a:r>
              <a:rPr lang="en-US" sz="1400" dirty="0" smtClean="0">
                <a:solidFill>
                  <a:schemeClr val="tx1"/>
                </a:solidFill>
                <a:ea typeface="MS PGothic" pitchFamily="34" charset="-128"/>
              </a:rPr>
              <a:t>36,000</a:t>
            </a:r>
            <a:r>
              <a:rPr lang="en-US" sz="1400" dirty="0" smtClean="0">
                <a:solidFill>
                  <a:schemeClr val="tx1"/>
                </a:solidFill>
                <a:ea typeface="MS PGothic" pitchFamily="34" charset="-128"/>
              </a:rPr>
              <a:t>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18,000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6,500</a:t>
            </a:r>
            <a:r>
              <a:rPr lang="en-US" sz="1400" dirty="0" smtClean="0">
                <a:solidFill>
                  <a:schemeClr val="tx1"/>
                </a:solidFill>
                <a:ea typeface="MS PGothic" pitchFamily="34" charset="-128"/>
              </a:rPr>
              <a:t>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1,400</a:t>
            </a:r>
            <a:r>
              <a:rPr lang="en-US" sz="1400" dirty="0" smtClean="0">
                <a:solidFill>
                  <a:schemeClr val="tx1"/>
                </a:solidFill>
                <a:ea typeface="MS PGothic" pitchFamily="34" charset="-128"/>
              </a:rPr>
              <a:t>	</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a:t>
            </a:r>
            <a:r>
              <a:rPr lang="en-US" sz="1600" b="1" dirty="0">
                <a:solidFill>
                  <a:srgbClr val="FF0000"/>
                </a:solidFill>
                <a:ea typeface="MS PGothic" pitchFamily="34" charset="-128"/>
              </a:rPr>
              <a:t>9,313.00)</a:t>
            </a:r>
            <a:r>
              <a:rPr lang="en-US" sz="1600" b="1" dirty="0" smtClean="0">
                <a:solidFill>
                  <a:srgbClr val="FF0000"/>
                </a:solidFill>
                <a:ea typeface="MS PGothic" pitchFamily="34" charset="-128"/>
              </a:rPr>
              <a:t>	</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2354405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 2013</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$ 15,480)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$15,259  - $ </a:t>
            </a:r>
            <a:r>
              <a:rPr lang="en-US" sz="1600" b="1" dirty="0" smtClean="0">
                <a:solidFill>
                  <a:srgbClr val="FF0000"/>
                </a:solidFill>
                <a:ea typeface="MS PGothic" pitchFamily="34" charset="-128"/>
              </a:rPr>
              <a:t>5,887</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337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a:t>
            </a:r>
            <a:r>
              <a:rPr lang="en-US" sz="1600" b="1" dirty="0" smtClean="0">
                <a:solidFill>
                  <a:srgbClr val="FF0000"/>
                </a:solidFill>
                <a:ea typeface="MS PGothic" pitchFamily="34" charset="-128"/>
              </a:rPr>
              <a:t> 10,533 - </a:t>
            </a:r>
            <a:r>
              <a:rPr lang="en-US" sz="1600" b="1" dirty="0">
                <a:solidFill>
                  <a:srgbClr val="FF0000"/>
                </a:solidFill>
                <a:ea typeface="MS PGothic" pitchFamily="34" charset="-128"/>
              </a:rPr>
              <a:t>$10,173</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279 </a:t>
            </a:r>
            <a:r>
              <a:rPr lang="en-US" sz="1400" dirty="0">
                <a:solidFill>
                  <a:schemeClr val="tx1"/>
                </a:solidFill>
                <a:ea typeface="MS PGothic" pitchFamily="34" charset="-128"/>
              </a:rPr>
              <a:t>– </a:t>
            </a:r>
            <a:r>
              <a:rPr lang="en-US" sz="1400" b="1" dirty="0">
                <a:solidFill>
                  <a:schemeClr val="tx1"/>
                </a:solidFill>
                <a:ea typeface="MS PGothic" pitchFamily="34" charset="-128"/>
              </a:rPr>
              <a:t>Nanjing </a:t>
            </a:r>
            <a:r>
              <a:rPr lang="en-US" sz="1400" b="1" dirty="0" smtClean="0">
                <a:solidFill>
                  <a:schemeClr val="tx1"/>
                </a:solidFill>
                <a:ea typeface="MS PGothic" pitchFamily="34" charset="-128"/>
              </a:rPr>
              <a:t>       (</a:t>
            </a:r>
            <a:r>
              <a:rPr lang="en-US" sz="1400" dirty="0" smtClean="0">
                <a:solidFill>
                  <a:srgbClr val="FF0000"/>
                </a:solidFill>
              </a:rPr>
              <a:t>$5,067 -  </a:t>
            </a:r>
            <a:r>
              <a:rPr lang="en-US" sz="1400" b="1" dirty="0" smtClean="0">
                <a:solidFill>
                  <a:schemeClr val="tx1"/>
                </a:solidFill>
              </a:rPr>
              <a:t>0</a:t>
            </a:r>
            <a:r>
              <a:rPr lang="en-US" sz="1400" b="1" dirty="0" smtClean="0">
                <a:solidFill>
                  <a:schemeClr val="tx1"/>
                </a:solidFill>
                <a:ea typeface="MS PGothic" pitchFamily="34" charset="-128"/>
              </a:rPr>
              <a:t>) </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4587</TotalTime>
  <Words>683</Words>
  <Application>Microsoft Office PowerPoint</Application>
  <PresentationFormat>On-screen Show (4:3)</PresentationFormat>
  <Paragraphs>172</Paragraphs>
  <Slides>7</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Nov 2013</vt:lpstr>
      <vt:lpstr>Abstract</vt:lpstr>
      <vt:lpstr>Treasury Net Worth (Unaudited)</vt:lpstr>
      <vt:lpstr>Nanjing, China – Sept 2013</vt:lpstr>
      <vt:lpstr> Century City, CA - January 2014</vt:lpstr>
      <vt:lpstr>Historical Attendance</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Nov2013</dc:title>
  <dc:creator>Jon Rosdahl</dc:creator>
  <cp:keywords>Nov 2013</cp:keywords>
  <dc:description>Jon Rosdahl (CSR Technologies); Ben Rolfe (BCA)</dc:description>
  <cp:lastModifiedBy>Benjamin Rolfe</cp:lastModifiedBy>
  <cp:revision>84</cp:revision>
  <cp:lastPrinted>1601-01-01T00:00:00Z</cp:lastPrinted>
  <dcterms:created xsi:type="dcterms:W3CDTF">2012-05-13T15:07:35Z</dcterms:created>
  <dcterms:modified xsi:type="dcterms:W3CDTF">2013-11-11T15:51:49Z</dcterms:modified>
</cp:coreProperties>
</file>