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9" r:id="rId2"/>
    <p:sldId id="258" r:id="rId3"/>
    <p:sldId id="281" r:id="rId4"/>
    <p:sldId id="271" r:id="rId5"/>
    <p:sldId id="273" r:id="rId6"/>
    <p:sldId id="274" r:id="rId7"/>
    <p:sldId id="282" r:id="rId8"/>
    <p:sldId id="276" r:id="rId9"/>
    <p:sldId id="280" r:id="rId10"/>
    <p:sldId id="289" r:id="rId11"/>
    <p:sldId id="256" r:id="rId12"/>
    <p:sldId id="288" r:id="rId13"/>
    <p:sldId id="284" r:id="rId14"/>
    <p:sldId id="285" r:id="rId15"/>
    <p:sldId id="287" r:id="rId16"/>
    <p:sldId id="283" r:id="rId17"/>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594" autoAdjust="0"/>
  </p:normalViewPr>
  <p:slideViewPr>
    <p:cSldViewPr showGuides="1">
      <p:cViewPr varScale="1">
        <p:scale>
          <a:sx n="62" d="100"/>
          <a:sy n="62" d="100"/>
        </p:scale>
        <p:origin x="-648" y="-90"/>
      </p:cViewPr>
      <p:guideLst>
        <p:guide orient="horz" pos="2160"/>
        <p:guide pos="2880"/>
      </p:guideLst>
    </p:cSldViewPr>
  </p:slideViewPr>
  <p:notesTextViewPr>
    <p:cViewPr>
      <p:scale>
        <a:sx n="1" d="1"/>
        <a:sy n="1" d="1"/>
      </p:scale>
      <p:origin x="0" y="0"/>
    </p:cViewPr>
  </p:notesTextViewPr>
  <p:notesViewPr>
    <p:cSldViewPr showGuides="1">
      <p:cViewPr varScale="1">
        <p:scale>
          <a:sx n="67" d="100"/>
          <a:sy n="67" d="100"/>
        </p:scale>
        <p:origin x="-1830" y="-126"/>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&lt;#&gt;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xmlns=""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&lt;#&gt;</a:t>
            </a:fld>
            <a:endParaRPr kumimoji="1" lang="ja-JP" altLang="en-US" dirty="0"/>
          </a:p>
        </p:txBody>
      </p:sp>
    </p:spTree>
    <p:extLst>
      <p:ext uri="{BB962C8B-B14F-4D97-AF65-F5344CB8AC3E}">
        <p14:creationId xmlns:p14="http://schemas.microsoft.com/office/powerpoint/2010/main" xmlns=""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11</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November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&lt;#&gt;</a:t>
            </a:fld>
            <a:endParaRPr lang="en-US" altLang="ja-JP" dirty="0"/>
          </a:p>
        </p:txBody>
      </p:sp>
    </p:spTree>
    <p:extLst>
      <p:ext uri="{BB962C8B-B14F-4D97-AF65-F5344CB8AC3E}">
        <p14:creationId xmlns:p14="http://schemas.microsoft.com/office/powerpoint/2010/main" xmlns=""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November 2013</a:t>
            </a:r>
            <a:endParaRPr lang="en-US" altLang="ja-JP" dirty="0"/>
          </a:p>
        </p:txBody>
      </p:sp>
    </p:spTree>
    <p:extLst>
      <p:ext uri="{BB962C8B-B14F-4D97-AF65-F5344CB8AC3E}">
        <p14:creationId xmlns:p14="http://schemas.microsoft.com/office/powerpoint/2010/main" xmlns=""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November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&lt;#&gt;</a:t>
            </a:fld>
            <a:endParaRPr lang="en-US" altLang="ja-JP" dirty="0"/>
          </a:p>
        </p:txBody>
      </p:sp>
    </p:spTree>
    <p:extLst>
      <p:ext uri="{BB962C8B-B14F-4D97-AF65-F5344CB8AC3E}">
        <p14:creationId xmlns:p14="http://schemas.microsoft.com/office/powerpoint/2010/main" xmlns=""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November 2013</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&lt;#&gt;</a:t>
            </a:fld>
            <a:endParaRPr lang="en-US" altLang="ja-JP" dirty="0"/>
          </a:p>
        </p:txBody>
      </p:sp>
    </p:spTree>
    <p:extLst>
      <p:ext uri="{BB962C8B-B14F-4D97-AF65-F5344CB8AC3E}">
        <p14:creationId xmlns:p14="http://schemas.microsoft.com/office/powerpoint/2010/main" xmlns=""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November 2013</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&lt;#&gt;</a:t>
            </a:fld>
            <a:endParaRPr lang="en-US" altLang="ja-JP" dirty="0"/>
          </a:p>
        </p:txBody>
      </p:sp>
    </p:spTree>
    <p:extLst>
      <p:ext uri="{BB962C8B-B14F-4D97-AF65-F5344CB8AC3E}">
        <p14:creationId xmlns:p14="http://schemas.microsoft.com/office/powerpoint/2010/main" xmlns=""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November 2013</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&lt;#&gt;</a:t>
            </a:fld>
            <a:endParaRPr lang="en-US" altLang="ja-JP" dirty="0"/>
          </a:p>
        </p:txBody>
      </p:sp>
    </p:spTree>
    <p:extLst>
      <p:ext uri="{BB962C8B-B14F-4D97-AF65-F5344CB8AC3E}">
        <p14:creationId xmlns:p14="http://schemas.microsoft.com/office/powerpoint/2010/main" xmlns=""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November 2013</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802.15-13-0664-00-0sru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November 2013</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Opening Information for November 2013]</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[12 November, 2013]</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SG SRU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November 2013</a:t>
            </a:r>
            <a:endParaRPr lang="en-US" altLang="ja-JP"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10</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355893728"/>
              </p:ext>
            </p:extLst>
          </p:nvPr>
        </p:nvGraphicFramePr>
        <p:xfrm>
          <a:off x="395536" y="1619508"/>
          <a:ext cx="8205924" cy="3537684"/>
        </p:xfrm>
        <a:graphic>
          <a:graphicData uri="http://schemas.openxmlformats.org/drawingml/2006/table">
            <a:tbl>
              <a:tblPr/>
              <a:tblGrid>
                <a:gridCol w="405501"/>
                <a:gridCol w="2616423"/>
                <a:gridCol w="432000"/>
                <a:gridCol w="432000"/>
                <a:gridCol w="432000"/>
                <a:gridCol w="432000"/>
                <a:gridCol w="432000"/>
                <a:gridCol w="432000"/>
                <a:gridCol w="432000"/>
                <a:gridCol w="432000"/>
                <a:gridCol w="432000"/>
                <a:gridCol w="432000"/>
                <a:gridCol w="432000"/>
                <a:gridCol w="432000"/>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Calibri" pitchFamily="34" charset="0"/>
                          <a:ea typeface="ＭＳ Ｐゴシック" pitchFamily="50" charset="-128"/>
                        </a:rPr>
                        <a:t>Ad Hoc </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8" name="Content Placeholder 2"/>
          <p:cNvSpPr txBox="1">
            <a:spLocks/>
          </p:cNvSpPr>
          <p:nvPr/>
        </p:nvSpPr>
        <p:spPr bwMode="auto">
          <a:xfrm>
            <a:off x="467544" y="5229200"/>
            <a:ext cx="8229600" cy="12241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Wingdings" pitchFamily="2" charset="2"/>
              <a:buChar char="ü"/>
            </a:pPr>
            <a:r>
              <a:rPr lang="en-GB" altLang="ja-JP" sz="1600" kern="0" dirty="0"/>
              <a:t>PAR submission to </a:t>
            </a:r>
            <a:r>
              <a:rPr lang="en-GB" altLang="ja-JP" sz="1600" kern="0" dirty="0" smtClean="0"/>
              <a:t> WG in January 2014</a:t>
            </a:r>
          </a:p>
          <a:p>
            <a:pPr lvl="1">
              <a:buFont typeface="Wingdings" pitchFamily="2" charset="2"/>
              <a:buChar char="ü"/>
            </a:pPr>
            <a:r>
              <a:rPr lang="en-GB" altLang="ja-JP" sz="1600" kern="0" dirty="0" smtClean="0"/>
              <a:t>PAR submission to NesCom in March 2014</a:t>
            </a:r>
          </a:p>
          <a:p>
            <a:pPr lvl="1">
              <a:buFont typeface="Wingdings" pitchFamily="2" charset="2"/>
              <a:buChar char="ü"/>
            </a:pPr>
            <a:r>
              <a:rPr lang="en-GB" altLang="ja-JP" sz="1600" kern="0" dirty="0" smtClean="0"/>
              <a:t>SASB approval in June 2014</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328120"/>
          </a:xfrm>
          <a:ln/>
        </p:spPr>
        <p:txBody>
          <a:bodyPr>
            <a:normAutofit lnSpcReduction="10000"/>
          </a:bodyPr>
          <a:lstStyle/>
          <a:p>
            <a:r>
              <a:rPr lang="en-US" altLang="ja-JP" sz="2400" dirty="0" smtClean="0"/>
              <a:t>SG SRU meeting call to order</a:t>
            </a:r>
          </a:p>
          <a:p>
            <a:r>
              <a:rPr lang="en-US" altLang="ja-JP" sz="2400" dirty="0" smtClean="0"/>
              <a:t>Call for essential patents and policies &amp; procedures reminder </a:t>
            </a:r>
          </a:p>
          <a:p>
            <a:r>
              <a:rPr lang="en-US" altLang="ja-JP" sz="2400" dirty="0" smtClean="0"/>
              <a:t>Approve meeting minutes</a:t>
            </a:r>
          </a:p>
          <a:p>
            <a:r>
              <a:rPr lang="en-US" altLang="ja-JP" sz="2400" dirty="0" smtClean="0"/>
              <a:t>Presentations</a:t>
            </a:r>
          </a:p>
          <a:p>
            <a:r>
              <a:rPr lang="en-US" altLang="ja-JP" sz="2400" dirty="0" smtClean="0"/>
              <a:t>Discuss PAR, 5C and Timeline</a:t>
            </a:r>
          </a:p>
          <a:p>
            <a:r>
              <a:rPr lang="en-US" altLang="ja-JP" sz="2400" dirty="0" smtClean="0"/>
              <a:t>Creation of SRU HP</a:t>
            </a:r>
          </a:p>
          <a:p>
            <a:r>
              <a:rPr lang="en-US" altLang="ja-JP" sz="2400" dirty="0" smtClean="0"/>
              <a:t>SG SRU extension requests</a:t>
            </a:r>
          </a:p>
          <a:p>
            <a:r>
              <a:rPr lang="en-US" altLang="ja-JP" sz="2400" dirty="0"/>
              <a:t>Plan for </a:t>
            </a:r>
            <a:r>
              <a:rPr lang="en-US" altLang="ja-JP" sz="2400" dirty="0" smtClean="0"/>
              <a:t>January </a:t>
            </a:r>
            <a:r>
              <a:rPr lang="en-US" altLang="ja-JP" sz="2400" dirty="0" smtClean="0"/>
              <a:t>meeting and schedule </a:t>
            </a:r>
            <a:r>
              <a:rPr lang="en-US" altLang="ja-JP" sz="2400" dirty="0"/>
              <a:t>Telecon </a:t>
            </a:r>
            <a:r>
              <a:rPr lang="en-US" altLang="ja-JP" sz="2400" dirty="0" smtClean="0"/>
              <a:t>times</a:t>
            </a:r>
          </a:p>
          <a:p>
            <a:r>
              <a:rPr lang="en-US" altLang="ja-JP" sz="2400" dirty="0">
                <a:ea typeface="ＭＳ Ｐゴシック" pitchFamily="50" charset="-128"/>
              </a:rPr>
              <a:t>Report on progress to WG</a:t>
            </a:r>
          </a:p>
          <a:p>
            <a:pPr marL="0" indent="0">
              <a:buNone/>
            </a:pP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11</a:t>
            </a:fld>
            <a:endParaRPr lang="en-US" altLang="ja-JP" dirty="0"/>
          </a:p>
        </p:txBody>
      </p:sp>
      <p:sp>
        <p:nvSpPr>
          <p:cNvPr id="4" name="日付プレースホルダー 3"/>
          <p:cNvSpPr>
            <a:spLocks noGrp="1"/>
          </p:cNvSpPr>
          <p:nvPr>
            <p:ph type="dt" sz="half" idx="10"/>
          </p:nvPr>
        </p:nvSpPr>
        <p:spPr/>
        <p:txBody>
          <a:bodyPr/>
          <a:lstStyle/>
          <a:p>
            <a:r>
              <a:rPr lang="en-US" altLang="ja-JP" smtClean="0"/>
              <a:t>November 2013</a:t>
            </a:r>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981200"/>
            <a:ext cx="8640960" cy="4114800"/>
          </a:xfrm>
        </p:spPr>
        <p:txBody>
          <a:bodyPr/>
          <a:lstStyle/>
          <a:p>
            <a:r>
              <a:rPr lang="en-US" altLang="ja-JP" sz="2400" dirty="0" smtClean="0"/>
              <a:t>Wireless coexistence for industrial automation(15-13-655) by Ludwig </a:t>
            </a:r>
            <a:r>
              <a:rPr lang="en-US" altLang="ja-JP" sz="2400" dirty="0" err="1" smtClean="0"/>
              <a:t>Winkel</a:t>
            </a:r>
            <a:r>
              <a:rPr lang="en-US" altLang="ja-JP" sz="2400" dirty="0" smtClean="0"/>
              <a:t> </a:t>
            </a:r>
          </a:p>
          <a:p>
            <a:r>
              <a:rPr lang="en-US" altLang="ja-JP" sz="2400" dirty="0" smtClean="0"/>
              <a:t>Additional </a:t>
            </a:r>
            <a:r>
              <a:rPr lang="en-US" altLang="ja-JP" sz="2400" dirty="0" err="1" smtClean="0"/>
              <a:t>usecase</a:t>
            </a:r>
            <a:r>
              <a:rPr lang="en-US" altLang="ja-JP" sz="2400" dirty="0" smtClean="0"/>
              <a:t> of temporal industrial network deployment(15-13-654) by Shusaku Shimada</a:t>
            </a:r>
          </a:p>
          <a:p>
            <a:r>
              <a:rPr lang="en-US" altLang="ja-JP" sz="2400" dirty="0" smtClean="0"/>
              <a:t>Simulation Methodology for SRU(15-13-660) by Takashi Yamamoto</a:t>
            </a:r>
          </a:p>
          <a:p>
            <a:r>
              <a:rPr lang="en-US" altLang="ja-JP" sz="2400" dirty="0" smtClean="0"/>
              <a:t>SRU Working draft 5C(15-13-616) by </a:t>
            </a:r>
            <a:r>
              <a:rPr lang="en-US" altLang="ja-JP" sz="2400" dirty="0" err="1" smtClean="0"/>
              <a:t>Masa</a:t>
            </a:r>
            <a:r>
              <a:rPr lang="en-US" altLang="ja-JP" sz="2400" dirty="0" smtClean="0"/>
              <a:t> </a:t>
            </a:r>
            <a:r>
              <a:rPr lang="en-US" altLang="ja-JP" sz="2400" dirty="0" err="1" smtClean="0"/>
              <a:t>Ariyoshi</a:t>
            </a:r>
            <a:endParaRPr lang="en-US" altLang="ja-JP" sz="2400" dirty="0" smtClean="0"/>
          </a:p>
          <a:p>
            <a:r>
              <a:rPr lang="en-US" altLang="ja-JP" sz="2400" dirty="0" smtClean="0"/>
              <a:t>Update proposal on the draft 5C(15-13-638) by </a:t>
            </a:r>
            <a:r>
              <a:rPr lang="en-US" altLang="ja-JP" sz="2400" dirty="0" err="1" smtClean="0"/>
              <a:t>Masa</a:t>
            </a:r>
            <a:r>
              <a:rPr lang="en-US" altLang="ja-JP" sz="2400" dirty="0" smtClean="0"/>
              <a:t> </a:t>
            </a:r>
            <a:r>
              <a:rPr lang="en-US" altLang="ja-JP" sz="2400" dirty="0" err="1" smtClean="0"/>
              <a:t>Ariyoshi</a:t>
            </a:r>
            <a:endParaRPr lang="en-US" altLang="ja-JP" sz="2400" dirty="0" smtClean="0"/>
          </a:p>
          <a:p>
            <a:r>
              <a:rPr lang="en-US" altLang="ja-JP" sz="2400" dirty="0" smtClean="0"/>
              <a:t>SRU Working draft PAR(15-13-615) by Shoichi Kitazawa</a:t>
            </a:r>
          </a:p>
          <a:p>
            <a:endParaRPr lang="en-US" altLang="ja-JP" sz="2400" dirty="0" smtClean="0"/>
          </a:p>
          <a:p>
            <a:endParaRPr kumimoji="1" lang="ja-JP" altLang="en-US" sz="2400" dirty="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12</a:t>
            </a:fld>
            <a:endParaRPr lang="en-US" altLang="ja-JP" dirty="0"/>
          </a:p>
        </p:txBody>
      </p:sp>
      <p:sp>
        <p:nvSpPr>
          <p:cNvPr id="6" name="日付プレースホルダ 5"/>
          <p:cNvSpPr>
            <a:spLocks noGrp="1"/>
          </p:cNvSpPr>
          <p:nvPr>
            <p:ph type="dt" sz="half" idx="10"/>
          </p:nvPr>
        </p:nvSpPr>
        <p:spPr/>
        <p:txBody>
          <a:bodyPr/>
          <a:lstStyle/>
          <a:p>
            <a:r>
              <a:rPr lang="en-US" altLang="ja-JP" smtClean="0"/>
              <a:t>November 2013</a:t>
            </a:r>
            <a:endParaRPr lang="en-US" altLang="ja-JP"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lnSpcReduction="10000"/>
          </a:bodyPr>
          <a:lstStyle/>
          <a:p>
            <a:r>
              <a:rPr kumimoji="1" lang="en-US" altLang="ja-JP" sz="2400" dirty="0" smtClean="0"/>
              <a:t>Call meeting to order</a:t>
            </a:r>
          </a:p>
          <a:p>
            <a:r>
              <a:rPr lang="en-US" altLang="ja-JP" sz="2400" dirty="0" smtClean="0"/>
              <a:t>Patent policy</a:t>
            </a:r>
          </a:p>
          <a:p>
            <a:r>
              <a:rPr lang="en-US" altLang="ja-JP" sz="2400" dirty="0"/>
              <a:t>Call for submissions</a:t>
            </a:r>
          </a:p>
          <a:p>
            <a:r>
              <a:rPr lang="en-US" altLang="ja-JP" sz="2400" dirty="0"/>
              <a:t>Agenda </a:t>
            </a:r>
            <a:r>
              <a:rPr lang="en-US" altLang="ja-JP" sz="2400" dirty="0" smtClean="0"/>
              <a:t>Setting</a:t>
            </a:r>
          </a:p>
          <a:p>
            <a:r>
              <a:rPr lang="en-US" altLang="ja-JP" sz="2400" dirty="0"/>
              <a:t>Approval of </a:t>
            </a:r>
            <a:r>
              <a:rPr lang="en-US" altLang="ja-JP" sz="2400" dirty="0" smtClean="0"/>
              <a:t>Minutes</a:t>
            </a:r>
          </a:p>
          <a:p>
            <a:pPr lvl="1"/>
            <a:r>
              <a:rPr lang="en-US" altLang="ja-JP" sz="1600" dirty="0" smtClean="0"/>
              <a:t>SG SRU September 2013 Meeting Minutes</a:t>
            </a:r>
            <a:r>
              <a:rPr lang="en-US" altLang="ja-JP" sz="1600" dirty="0" smtClean="0"/>
              <a:t>(15-13-0603</a:t>
            </a:r>
            <a:r>
              <a:rPr lang="en-US" altLang="ja-JP" sz="1600" dirty="0" smtClean="0"/>
              <a:t>)</a:t>
            </a:r>
          </a:p>
          <a:p>
            <a:pPr lvl="1"/>
            <a:r>
              <a:rPr lang="en-US" altLang="ja-JP" sz="1600" dirty="0" smtClean="0"/>
              <a:t>SG SRU Teleconference Minutes for </a:t>
            </a:r>
            <a:r>
              <a:rPr lang="en-US" altLang="ja-JP" sz="1600" smtClean="0"/>
              <a:t>Ocotber</a:t>
            </a:r>
            <a:r>
              <a:rPr lang="en-US" altLang="ja-JP" sz="1600" dirty="0" smtClean="0"/>
              <a:t> </a:t>
            </a:r>
            <a:r>
              <a:rPr lang="en-US" altLang="ja-JP" sz="1600" dirty="0" smtClean="0"/>
              <a:t>2013</a:t>
            </a:r>
            <a:r>
              <a:rPr lang="en-US" altLang="ja-JP" sz="1600" dirty="0" smtClean="0"/>
              <a:t>(15-13-0614</a:t>
            </a:r>
            <a:r>
              <a:rPr lang="en-US" altLang="ja-JP" sz="1600" dirty="0" smtClean="0"/>
              <a:t>)</a:t>
            </a:r>
          </a:p>
          <a:p>
            <a:pPr>
              <a:lnSpc>
                <a:spcPct val="80000"/>
              </a:lnSpc>
            </a:pPr>
            <a:r>
              <a:rPr lang="en-US" altLang="ja-JP" sz="2400" dirty="0" smtClean="0"/>
              <a:t>Presentations</a:t>
            </a:r>
          </a:p>
          <a:p>
            <a:pPr lvl="1">
              <a:lnSpc>
                <a:spcPct val="80000"/>
              </a:lnSpc>
            </a:pPr>
            <a:r>
              <a:rPr lang="en-US" altLang="ja-JP" sz="2000" dirty="0" smtClean="0"/>
              <a:t>Wireless coexistence for industrial automation (15-13-0665)</a:t>
            </a:r>
          </a:p>
          <a:p>
            <a:pPr>
              <a:lnSpc>
                <a:spcPct val="80000"/>
              </a:lnSpc>
            </a:pPr>
            <a:r>
              <a:rPr lang="en-US" altLang="ja-JP" sz="2400" dirty="0"/>
              <a:t>Discuss </a:t>
            </a:r>
            <a:r>
              <a:rPr lang="en-US" altLang="ja-JP" sz="2400" dirty="0" smtClean="0"/>
              <a:t>PAR&amp;5C</a:t>
            </a:r>
          </a:p>
          <a:p>
            <a:pPr>
              <a:lnSpc>
                <a:spcPct val="80000"/>
              </a:lnSpc>
            </a:pPr>
            <a:r>
              <a:rPr lang="en-US" altLang="ja-JP" sz="2400" dirty="0" smtClean="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Tuesday November 12</a:t>
            </a:r>
            <a:r>
              <a:rPr kumimoji="1" lang="en-US" altLang="ja-JP" sz="2800" baseline="30000" dirty="0" smtClean="0"/>
              <a:t>th</a:t>
            </a:r>
            <a:r>
              <a:rPr kumimoji="1" lang="en-US" altLang="ja-JP" sz="2800" dirty="0" smtClean="0"/>
              <a:t>, 13:30-15:30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13</a:t>
            </a:fld>
            <a:endParaRPr lang="en-US" altLang="ja-JP" dirty="0"/>
          </a:p>
        </p:txBody>
      </p:sp>
      <p:sp>
        <p:nvSpPr>
          <p:cNvPr id="6" name="日付プレースホルダー 5"/>
          <p:cNvSpPr>
            <a:spLocks noGrp="1"/>
          </p:cNvSpPr>
          <p:nvPr>
            <p:ph type="dt" sz="half" idx="10"/>
          </p:nvPr>
        </p:nvSpPr>
        <p:spPr/>
        <p:txBody>
          <a:bodyPr/>
          <a:lstStyle/>
          <a:p>
            <a:r>
              <a:rPr lang="en-US" altLang="ja-JP" smtClean="0"/>
              <a:t>November 2013</a:t>
            </a:r>
            <a:endParaRPr lang="en-US" altLang="ja-JP" dirty="0"/>
          </a:p>
        </p:txBody>
      </p:sp>
    </p:spTree>
    <p:extLst>
      <p:ext uri="{BB962C8B-B14F-4D97-AF65-F5344CB8AC3E}">
        <p14:creationId xmlns:p14="http://schemas.microsoft.com/office/powerpoint/2010/main" xmlns="" val="41939298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400" dirty="0" smtClean="0"/>
              <a:t>Call meeting to order</a:t>
            </a:r>
          </a:p>
          <a:p>
            <a:r>
              <a:rPr lang="en-US" altLang="ja-JP" sz="2400" dirty="0" smtClean="0"/>
              <a:t>Call </a:t>
            </a:r>
            <a:r>
              <a:rPr lang="en-US" altLang="ja-JP" sz="2400" dirty="0"/>
              <a:t>for submissions</a:t>
            </a:r>
          </a:p>
          <a:p>
            <a:r>
              <a:rPr lang="en-US" altLang="ja-JP" sz="2400" dirty="0"/>
              <a:t>Agenda </a:t>
            </a:r>
            <a:r>
              <a:rPr lang="en-US" altLang="ja-JP" sz="2400" dirty="0" smtClean="0"/>
              <a:t>Setting</a:t>
            </a:r>
          </a:p>
          <a:p>
            <a:pPr lvl="1"/>
            <a:endParaRPr lang="en-US" altLang="ja-JP" sz="2000" dirty="0" smtClean="0"/>
          </a:p>
          <a:p>
            <a:pPr>
              <a:lnSpc>
                <a:spcPct val="80000"/>
              </a:lnSpc>
            </a:pPr>
            <a:r>
              <a:rPr lang="en-US" altLang="ja-JP" sz="2400" dirty="0" smtClean="0"/>
              <a:t>Presentations</a:t>
            </a:r>
          </a:p>
          <a:p>
            <a:pPr lvl="1">
              <a:lnSpc>
                <a:spcPct val="80000"/>
              </a:lnSpc>
            </a:pPr>
            <a:r>
              <a:rPr lang="en-US" altLang="ja-JP" sz="2000" dirty="0" smtClean="0"/>
              <a:t>Additional </a:t>
            </a:r>
            <a:r>
              <a:rPr lang="en-US" altLang="ja-JP" sz="2000" dirty="0" err="1" smtClean="0"/>
              <a:t>usecase</a:t>
            </a:r>
            <a:r>
              <a:rPr lang="en-US" altLang="ja-JP" sz="2000" dirty="0" smtClean="0"/>
              <a:t> of temporal industrial network deployment (15-13-654)</a:t>
            </a:r>
          </a:p>
          <a:p>
            <a:pPr lvl="1">
              <a:lnSpc>
                <a:spcPct val="80000"/>
              </a:lnSpc>
            </a:pPr>
            <a:r>
              <a:rPr lang="en-US" altLang="ja-JP" sz="2000" dirty="0" smtClean="0"/>
              <a:t>Simulation Methodology for SRU(15-13-660)</a:t>
            </a:r>
          </a:p>
          <a:p>
            <a:pPr>
              <a:lnSpc>
                <a:spcPct val="80000"/>
              </a:lnSpc>
            </a:pPr>
            <a:r>
              <a:rPr lang="en-US" altLang="ja-JP" sz="2400" dirty="0"/>
              <a:t>Discuss PAR&amp;5C</a:t>
            </a:r>
          </a:p>
          <a:p>
            <a:pPr>
              <a:lnSpc>
                <a:spcPct val="80000"/>
              </a:lnSpc>
            </a:pPr>
            <a:endParaRPr lang="en-US" altLang="ja-JP" sz="2400" dirty="0"/>
          </a:p>
          <a:p>
            <a:pPr>
              <a:lnSpc>
                <a:spcPct val="80000"/>
              </a:lnSpc>
            </a:pPr>
            <a:r>
              <a:rPr lang="en-US" altLang="ja-JP" sz="2400" dirty="0"/>
              <a:t>Recess</a:t>
            </a: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Thursday November 14</a:t>
            </a:r>
            <a:r>
              <a:rPr kumimoji="1" lang="en-US" altLang="ja-JP" sz="2800" baseline="30000" dirty="0" smtClean="0"/>
              <a:t>th</a:t>
            </a:r>
            <a:r>
              <a:rPr kumimoji="1" lang="en-US" altLang="ja-JP" sz="2800" dirty="0" smtClean="0"/>
              <a:t> , 08:00-10:00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14</a:t>
            </a:fld>
            <a:endParaRPr lang="en-US" altLang="ja-JP" dirty="0"/>
          </a:p>
        </p:txBody>
      </p:sp>
      <p:sp>
        <p:nvSpPr>
          <p:cNvPr id="6" name="日付プレースホルダー 5"/>
          <p:cNvSpPr>
            <a:spLocks noGrp="1"/>
          </p:cNvSpPr>
          <p:nvPr>
            <p:ph type="dt" sz="half" idx="10"/>
          </p:nvPr>
        </p:nvSpPr>
        <p:spPr/>
        <p:txBody>
          <a:bodyPr/>
          <a:lstStyle/>
          <a:p>
            <a:r>
              <a:rPr lang="en-US" altLang="ja-JP" smtClean="0"/>
              <a:t>November 2013</a:t>
            </a:r>
            <a:endParaRPr lang="en-US" altLang="ja-JP" dirty="0"/>
          </a:p>
        </p:txBody>
      </p:sp>
    </p:spTree>
    <p:extLst>
      <p:ext uri="{BB962C8B-B14F-4D97-AF65-F5344CB8AC3E}">
        <p14:creationId xmlns:p14="http://schemas.microsoft.com/office/powerpoint/2010/main" xmlns="" val="2983933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sz="2400" dirty="0" smtClean="0"/>
              <a:t>Call meeting to order</a:t>
            </a:r>
          </a:p>
          <a:p>
            <a:r>
              <a:rPr lang="en-US" altLang="ja-JP" sz="2400" dirty="0" smtClean="0"/>
              <a:t>Call </a:t>
            </a:r>
            <a:r>
              <a:rPr lang="en-US" altLang="ja-JP" sz="2400" dirty="0"/>
              <a:t>for submissions</a:t>
            </a:r>
          </a:p>
          <a:p>
            <a:r>
              <a:rPr lang="en-US" altLang="ja-JP" sz="2400" dirty="0"/>
              <a:t>Agenda </a:t>
            </a:r>
            <a:r>
              <a:rPr lang="en-US" altLang="ja-JP" sz="2400" dirty="0" smtClean="0"/>
              <a:t>Setting</a:t>
            </a:r>
          </a:p>
          <a:p>
            <a:pPr lvl="1"/>
            <a:endParaRPr lang="en-US" altLang="ja-JP" sz="2000" dirty="0" smtClean="0"/>
          </a:p>
          <a:p>
            <a:pPr>
              <a:lnSpc>
                <a:spcPct val="80000"/>
              </a:lnSpc>
            </a:pPr>
            <a:r>
              <a:rPr lang="en-US" altLang="ja-JP" sz="2400" dirty="0" smtClean="0"/>
              <a:t>Presentations</a:t>
            </a:r>
          </a:p>
          <a:p>
            <a:pPr>
              <a:lnSpc>
                <a:spcPct val="80000"/>
              </a:lnSpc>
            </a:pPr>
            <a:r>
              <a:rPr lang="en-US" altLang="ja-JP" sz="2400" dirty="0" smtClean="0"/>
              <a:t>Discuss PAR&amp;5C</a:t>
            </a:r>
          </a:p>
          <a:p>
            <a:pPr>
              <a:lnSpc>
                <a:spcPct val="80000"/>
              </a:lnSpc>
            </a:pPr>
            <a:r>
              <a:rPr lang="en-US" altLang="ja-JP" sz="2400" dirty="0" smtClean="0"/>
              <a:t>AOB</a:t>
            </a:r>
            <a:endParaRPr lang="en-US" altLang="ja-JP" sz="2400" dirty="0"/>
          </a:p>
          <a:p>
            <a:pPr>
              <a:lnSpc>
                <a:spcPct val="80000"/>
              </a:lnSpc>
            </a:pPr>
            <a:r>
              <a:rPr lang="en-US" altLang="ja-JP" sz="2400" dirty="0" smtClean="0"/>
              <a:t>Adjourn</a:t>
            </a:r>
          </a:p>
          <a:p>
            <a:pPr>
              <a:lnSpc>
                <a:spcPct val="80000"/>
              </a:lnSpc>
            </a:pPr>
            <a:endParaRPr lang="en-CA" altLang="ja-JP" sz="2400" dirty="0"/>
          </a:p>
          <a:p>
            <a:endParaRPr kumimoji="1" lang="ja-JP" altLang="en-US" dirty="0"/>
          </a:p>
        </p:txBody>
      </p:sp>
      <p:sp>
        <p:nvSpPr>
          <p:cNvPr id="3" name="タイトル 2"/>
          <p:cNvSpPr>
            <a:spLocks noGrp="1"/>
          </p:cNvSpPr>
          <p:nvPr>
            <p:ph type="title"/>
          </p:nvPr>
        </p:nvSpPr>
        <p:spPr/>
        <p:txBody>
          <a:bodyPr/>
          <a:lstStyle/>
          <a:p>
            <a:r>
              <a:rPr kumimoji="1" lang="en-US" altLang="ja-JP" sz="2800" dirty="0" smtClean="0"/>
              <a:t>Agenda for Thursday November 14</a:t>
            </a:r>
            <a:r>
              <a:rPr kumimoji="1" lang="en-US" altLang="ja-JP" sz="2800" baseline="30000" dirty="0" smtClean="0"/>
              <a:t>th</a:t>
            </a:r>
            <a:r>
              <a:rPr kumimoji="1" lang="en-US" altLang="ja-JP" sz="2800" dirty="0" smtClean="0"/>
              <a:t>, 10:30-12:30</a:t>
            </a:r>
            <a:endParaRPr kumimoji="1" lang="ja-JP" altLang="en-US" sz="2800"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15</a:t>
            </a:fld>
            <a:endParaRPr lang="en-US" altLang="ja-JP" dirty="0"/>
          </a:p>
        </p:txBody>
      </p:sp>
      <p:sp>
        <p:nvSpPr>
          <p:cNvPr id="6" name="日付プレースホルダー 5"/>
          <p:cNvSpPr>
            <a:spLocks noGrp="1"/>
          </p:cNvSpPr>
          <p:nvPr>
            <p:ph type="dt" sz="half" idx="10"/>
          </p:nvPr>
        </p:nvSpPr>
        <p:spPr/>
        <p:txBody>
          <a:bodyPr/>
          <a:lstStyle/>
          <a:p>
            <a:r>
              <a:rPr lang="en-US" altLang="ja-JP" smtClean="0"/>
              <a:t>November 2013</a:t>
            </a:r>
            <a:endParaRPr lang="en-US" altLang="ja-JP" dirty="0"/>
          </a:p>
        </p:txBody>
      </p:sp>
    </p:spTree>
    <p:extLst>
      <p:ext uri="{BB962C8B-B14F-4D97-AF65-F5344CB8AC3E}">
        <p14:creationId xmlns:p14="http://schemas.microsoft.com/office/powerpoint/2010/main" xmlns="" val="25771178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514350" indent="-514350">
              <a:buFont typeface="+mj-lt"/>
              <a:buAutoNum type="arabicPeriod"/>
            </a:pPr>
            <a:endParaRPr kumimoji="1" lang="ja-JP" altLang="en-US" dirty="0"/>
          </a:p>
        </p:txBody>
      </p:sp>
      <p:sp>
        <p:nvSpPr>
          <p:cNvPr id="3" name="タイトル 2"/>
          <p:cNvSpPr>
            <a:spLocks noGrp="1"/>
          </p:cNvSpPr>
          <p:nvPr>
            <p:ph type="title"/>
          </p:nvPr>
        </p:nvSpPr>
        <p:spPr/>
        <p:txBody>
          <a:bodyPr/>
          <a:lstStyle/>
          <a:p>
            <a:r>
              <a:rPr lang="en-US" altLang="ja-JP" dirty="0"/>
              <a:t>Conference call times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16</a:t>
            </a:fld>
            <a:endParaRPr lang="en-US" altLang="ja-JP" dirty="0"/>
          </a:p>
        </p:txBody>
      </p:sp>
      <p:sp>
        <p:nvSpPr>
          <p:cNvPr id="6" name="日付プレースホルダー 5"/>
          <p:cNvSpPr>
            <a:spLocks noGrp="1"/>
          </p:cNvSpPr>
          <p:nvPr>
            <p:ph type="dt" sz="half" idx="10"/>
          </p:nvPr>
        </p:nvSpPr>
        <p:spPr/>
        <p:txBody>
          <a:bodyPr/>
          <a:lstStyle/>
          <a:p>
            <a:r>
              <a:rPr lang="en-US" altLang="ja-JP" smtClean="0"/>
              <a:t>November 2013</a:t>
            </a:r>
            <a:endParaRPr lang="en-US" altLang="ja-JP" dirty="0"/>
          </a:p>
        </p:txBody>
      </p:sp>
    </p:spTree>
    <p:extLst>
      <p:ext uri="{BB962C8B-B14F-4D97-AF65-F5344CB8AC3E}">
        <p14:creationId xmlns:p14="http://schemas.microsoft.com/office/powerpoint/2010/main" xmlns="" val="1968419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smtClean="0"/>
              <a:t>November 2013</a:t>
            </a:r>
            <a:endParaRPr lang="en-US" altLang="ja-JP" dirty="0"/>
          </a:p>
        </p:txBody>
      </p:sp>
      <p:sp>
        <p:nvSpPr>
          <p:cNvPr id="5" name="フッター プレースホルダー 4"/>
          <p:cNvSpPr>
            <a:spLocks noGrp="1"/>
          </p:cNvSpPr>
          <p:nvPr>
            <p:ph type="ftr" sz="quarter" idx="11"/>
          </p:nvPr>
        </p:nvSpPr>
        <p:spPr>
          <a:xfrm>
            <a:off x="5484168" y="6475413"/>
            <a:ext cx="3124200" cy="182562"/>
          </a:xfrm>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SG </a:t>
            </a:r>
            <a:r>
              <a:rPr lang="en-US" altLang="ja-JP" b="1" dirty="0">
                <a:ea typeface="ＭＳ Ｐゴシック" pitchFamily="50" charset="-128"/>
              </a:rPr>
              <a:t>SRU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Dallas, TX</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November 12, </a:t>
            </a:r>
            <a:r>
              <a:rPr lang="en-US" altLang="ja-JP" dirty="0">
                <a:ea typeface="ＭＳ Ｐゴシック" pitchFamily="50" charset="-128"/>
              </a:rPr>
              <a:t>2013</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dirty="0" smtClean="0"/>
              <a:t>Attendance</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smtClean="0"/>
              <a:t>November 2013</a:t>
            </a:r>
            <a:endParaRPr lang="en-US" altLang="ja-JP" dirty="0"/>
          </a:p>
        </p:txBody>
      </p:sp>
    </p:spTree>
    <p:extLst>
      <p:ext uri="{BB962C8B-B14F-4D97-AF65-F5344CB8AC3E}">
        <p14:creationId xmlns:p14="http://schemas.microsoft.com/office/powerpoint/2010/main" xmlns=""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lang="en-US" altLang="ja-JP" sz="2000" dirty="0" smtClean="0">
                <a:ea typeface="ＭＳ Ｐゴシック" charset="-128"/>
              </a:rPr>
              <a:t>Required notices</a:t>
            </a:r>
          </a:p>
          <a:p>
            <a:pPr lvl="1"/>
            <a:r>
              <a:rPr lang="en-US" altLang="ja-JP" sz="1800" dirty="0" smtClean="0">
                <a:ea typeface="ＭＳ Ｐゴシック" charset="-128"/>
              </a:rPr>
              <a:t>Affiliation FAQ - http://standards.ieee.org/faqs/affiliationFAQ.html</a:t>
            </a:r>
          </a:p>
          <a:p>
            <a:pPr lvl="1"/>
            <a:r>
              <a:rPr lang="en-US" altLang="ja-JP" sz="1800" dirty="0" smtClean="0">
                <a:ea typeface="ＭＳ Ｐゴシック" charset="-128"/>
              </a:rPr>
              <a:t>Anti-Trust FAQ - http://standards.ieee.org/resources/antitrust-guidelines.pdf</a:t>
            </a:r>
          </a:p>
          <a:p>
            <a:pPr lvl="1"/>
            <a:r>
              <a:rPr lang="en-US" altLang="ja-JP" sz="1800" dirty="0" smtClean="0">
                <a:ea typeface="ＭＳ Ｐゴシック" charset="-128"/>
              </a:rPr>
              <a:t>Ethics - http://www.ieee.org/portal/cms_docs/about/CoE_poster.pdf</a:t>
            </a:r>
          </a:p>
          <a:p>
            <a:r>
              <a:rPr lang="en-US" altLang="ja-JP" sz="2000" dirty="0" smtClean="0">
                <a:ea typeface="ＭＳ Ｐゴシック" charset="-128"/>
              </a:rPr>
              <a:t>Chair and Secretary</a:t>
            </a:r>
          </a:p>
          <a:p>
            <a:pPr lvl="1"/>
            <a:r>
              <a:rPr lang="en-US" altLang="ja-JP" sz="1800" dirty="0" smtClean="0">
                <a:ea typeface="ＭＳ Ｐゴシック" charset="-128"/>
              </a:rPr>
              <a:t>Chair is Shoichi Kitazawa(ATR)</a:t>
            </a:r>
          </a:p>
          <a:p>
            <a:pPr lvl="1"/>
            <a:endParaRPr lang="en-US" altLang="ja-JP" sz="1600" dirty="0" smtClean="0">
              <a:ea typeface="ＭＳ Ｐゴシック" charset="-128"/>
            </a:endParaRPr>
          </a:p>
          <a:p>
            <a:pPr lvl="1"/>
            <a:endParaRPr lang="en-US" altLang="ja-JP" sz="1600" dirty="0" smtClean="0">
              <a:ea typeface="ＭＳ Ｐゴシック" charset="-128"/>
            </a:endParaRPr>
          </a:p>
          <a:p>
            <a:endParaRPr kumimoji="1" lang="ja-JP" altLang="en-US" dirty="0"/>
          </a:p>
        </p:txBody>
      </p:sp>
      <p:sp>
        <p:nvSpPr>
          <p:cNvPr id="2" name="タイトル 1"/>
          <p:cNvSpPr>
            <a:spLocks noGrp="1"/>
          </p:cNvSpPr>
          <p:nvPr>
            <p:ph type="title"/>
          </p:nvPr>
        </p:nvSpPr>
        <p:spPr/>
        <p:txBody>
          <a:bodyPr/>
          <a:lstStyle/>
          <a:p>
            <a:r>
              <a:rPr lang="en-US" altLang="ja-JP" dirty="0" smtClean="0">
                <a:ea typeface="ＭＳ Ｐゴシック" charset="-128"/>
              </a:rPr>
              <a:t>Administrative Items</a:t>
            </a: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4" name="日付プレースホルダー 3"/>
          <p:cNvSpPr>
            <a:spLocks noGrp="1"/>
          </p:cNvSpPr>
          <p:nvPr>
            <p:ph type="dt" sz="half" idx="10"/>
          </p:nvPr>
        </p:nvSpPr>
        <p:spPr/>
        <p:txBody>
          <a:bodyPr/>
          <a:lstStyle/>
          <a:p>
            <a:r>
              <a:rPr lang="en-US" altLang="ja-JP" smtClean="0"/>
              <a:t>November 2013</a:t>
            </a:r>
            <a:endParaRPr lang="en-US" altLang="ja-JP" dirty="0"/>
          </a:p>
        </p:txBody>
      </p:sp>
    </p:spTree>
    <p:extLst>
      <p:ext uri="{BB962C8B-B14F-4D97-AF65-F5344CB8AC3E}">
        <p14:creationId xmlns:p14="http://schemas.microsoft.com/office/powerpoint/2010/main" xmlns="" val="17343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November 2013</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xmlns="" val="5872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November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xmlns="" val="50595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smtClean="0"/>
              <a:t>November 2013</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Tree>
    <p:extLst>
      <p:ext uri="{BB962C8B-B14F-4D97-AF65-F5344CB8AC3E}">
        <p14:creationId xmlns:p14="http://schemas.microsoft.com/office/powerpoint/2010/main" xmlns="" val="18405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November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Tree>
    <p:extLst>
      <p:ext uri="{BB962C8B-B14F-4D97-AF65-F5344CB8AC3E}">
        <p14:creationId xmlns:p14="http://schemas.microsoft.com/office/powerpoint/2010/main" xmlns="" val="13994045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a:t>SG </a:t>
            </a:r>
            <a:r>
              <a:rPr kumimoji="1" lang="en-US" altLang="ja-JP" dirty="0" smtClean="0"/>
              <a:t>SRU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ー 5"/>
          <p:cNvSpPr>
            <a:spLocks noGrp="1"/>
          </p:cNvSpPr>
          <p:nvPr>
            <p:ph type="dt" sz="half" idx="10"/>
          </p:nvPr>
        </p:nvSpPr>
        <p:spPr/>
        <p:txBody>
          <a:bodyPr/>
          <a:lstStyle/>
          <a:p>
            <a:r>
              <a:rPr lang="en-US" altLang="ja-JP" smtClean="0"/>
              <a:t>November 2013</a:t>
            </a:r>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172299959"/>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t>SRU</a:t>
                      </a:r>
                      <a:endParaRPr kumimoji="1" lang="en-US" altLang="ja-JP"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t>SRU</a:t>
                      </a:r>
                      <a:endParaRPr kumimoji="1" lang="ja-JP" altLang="en-US"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SRU</a:t>
                      </a: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u="none" dirty="0" smtClean="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Tree>
    <p:extLst>
      <p:ext uri="{BB962C8B-B14F-4D97-AF65-F5344CB8AC3E}">
        <p14:creationId xmlns:p14="http://schemas.microsoft.com/office/powerpoint/2010/main" xmlns="" val="6137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1607</TotalTime>
  <Words>1080</Words>
  <Application>Microsoft Office PowerPoint</Application>
  <PresentationFormat>画面に合わせる (4:3)</PresentationFormat>
  <Paragraphs>221</Paragraphs>
  <Slides>16</Slides>
  <Notes>3</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IEEE-P802_15</vt:lpstr>
      <vt:lpstr>スライド 1</vt:lpstr>
      <vt:lpstr>IEEE 802.15 SG SRU   Opening Information  Dallas, TX November 12, 2013</vt:lpstr>
      <vt:lpstr>Attendance</vt:lpstr>
      <vt:lpstr>Administrative Items</vt:lpstr>
      <vt:lpstr>スライド 5</vt:lpstr>
      <vt:lpstr>スライド 6</vt:lpstr>
      <vt:lpstr>Call for Potentially Essential Patents</vt:lpstr>
      <vt:lpstr>Other Guidelines for IEEE WG Meetings</vt:lpstr>
      <vt:lpstr>SG SRU schedule for the week</vt:lpstr>
      <vt:lpstr>Timeline</vt:lpstr>
      <vt:lpstr>Agenda items for the week</vt:lpstr>
      <vt:lpstr>Contributions</vt:lpstr>
      <vt:lpstr>Agenda for Tuesday November 12th, 13:30-15:30</vt:lpstr>
      <vt:lpstr>Agenda for Thursday November 14th , 08:00-10:00</vt:lpstr>
      <vt:lpstr>Agenda for Thursday November 14th, 10:30-12:30</vt:lpstr>
      <vt:lpstr>Conference call times</vt:lpstr>
    </vt:vector>
  </TitlesOfParts>
  <Company>ATR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kitazawa</cp:lastModifiedBy>
  <cp:revision>5</cp:revision>
  <cp:lastPrinted>2013-04-17T07:57:49Z</cp:lastPrinted>
  <dcterms:created xsi:type="dcterms:W3CDTF">2013-04-16T01:38:08Z</dcterms:created>
  <dcterms:modified xsi:type="dcterms:W3CDTF">2013-11-12T18:24:29Z</dcterms:modified>
</cp:coreProperties>
</file>