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65" r:id="rId3"/>
    <p:sldId id="264" r:id="rId4"/>
    <p:sldId id="295" r:id="rId5"/>
    <p:sldId id="297" r:id="rId6"/>
    <p:sldId id="299" r:id="rId7"/>
    <p:sldId id="291" r:id="rId8"/>
    <p:sldId id="289" r:id="rId9"/>
    <p:sldId id="298" r:id="rId10"/>
    <p:sldId id="285" r:id="rId11"/>
    <p:sldId id="296" r:id="rId12"/>
    <p:sldId id="284" r:id="rId13"/>
    <p:sldId id="293" r:id="rId1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CCCC"/>
    <a:srgbClr val="FFFF99"/>
    <a:srgbClr val="FF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78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5712"/>
            <a:ext cx="261689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B96661-050E-4D68-A250-06238C3267DA}"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2833654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A8A614F1-55F1-49E9-B155-0B95A29F2418}"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98983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802.15-13-XXXX-00-0sru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2</a:t>
            </a:fld>
            <a:endParaRPr lang="en-US" altLang="ja-JP"/>
          </a:p>
        </p:txBody>
      </p:sp>
    </p:spTree>
    <p:extLst>
      <p:ext uri="{BB962C8B-B14F-4D97-AF65-F5344CB8AC3E}">
        <p14:creationId xmlns:p14="http://schemas.microsoft.com/office/powerpoint/2010/main" val="1520846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802.15-13-XXXX-00-0sru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5</a:t>
            </a:fld>
            <a:endParaRPr lang="en-US" altLang="ja-JP"/>
          </a:p>
        </p:txBody>
      </p:sp>
    </p:spTree>
    <p:extLst>
      <p:ext uri="{BB962C8B-B14F-4D97-AF65-F5344CB8AC3E}">
        <p14:creationId xmlns:p14="http://schemas.microsoft.com/office/powerpoint/2010/main" val="2208046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802.15-13-XXXX-00-0sru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6</a:t>
            </a:fld>
            <a:endParaRPr lang="en-US" altLang="ja-JP"/>
          </a:p>
        </p:txBody>
      </p:sp>
    </p:spTree>
    <p:extLst>
      <p:ext uri="{BB962C8B-B14F-4D97-AF65-F5344CB8AC3E}">
        <p14:creationId xmlns:p14="http://schemas.microsoft.com/office/powerpoint/2010/main" val="1566275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5771C9F-DEDF-4769-94EE-06B90CAFC0BA}" type="slidenum">
              <a:rPr lang="en-US" altLang="ja-JP"/>
              <a:pPr/>
              <a:t>‹#›</a:t>
            </a:fld>
            <a:endParaRPr lang="en-US" altLang="ja-JP"/>
          </a:p>
        </p:txBody>
      </p:sp>
    </p:spTree>
    <p:extLst>
      <p:ext uri="{BB962C8B-B14F-4D97-AF65-F5344CB8AC3E}">
        <p14:creationId xmlns:p14="http://schemas.microsoft.com/office/powerpoint/2010/main" val="25663630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B2697D1-D2B4-4D97-B9E6-31BE6D687CF2}" type="slidenum">
              <a:rPr lang="en-US" altLang="ja-JP"/>
              <a:pPr/>
              <a:t>‹#›</a:t>
            </a:fld>
            <a:endParaRPr lang="en-US" altLang="ja-JP"/>
          </a:p>
        </p:txBody>
      </p:sp>
    </p:spTree>
    <p:extLst>
      <p:ext uri="{BB962C8B-B14F-4D97-AF65-F5344CB8AC3E}">
        <p14:creationId xmlns:p14="http://schemas.microsoft.com/office/powerpoint/2010/main" val="3210720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04F0AF-1E00-45C9-B250-BF97C6FCB379}" type="slidenum">
              <a:rPr lang="en-US" altLang="ja-JP"/>
              <a:pPr/>
              <a:t>‹#›</a:t>
            </a:fld>
            <a:endParaRPr lang="en-US" altLang="ja-JP"/>
          </a:p>
        </p:txBody>
      </p:sp>
    </p:spTree>
    <p:extLst>
      <p:ext uri="{BB962C8B-B14F-4D97-AF65-F5344CB8AC3E}">
        <p14:creationId xmlns:p14="http://schemas.microsoft.com/office/powerpoint/2010/main" val="33236972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Nov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693259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Nov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51735567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Nov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38616623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Nov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0325429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Nov 2013</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9" name="スライド番号プレースホルダー 8"/>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53558967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Nov 2013</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5" name="スライド番号プレースホルダー 4"/>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79454780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Nov 2013</a:t>
            </a:r>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4" name="スライド番号プレースホルダー 3"/>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70898973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Nov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6751878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BD89FA5-7F58-4A0B-820C-A6F8580EBC1D}" type="slidenum">
              <a:rPr lang="en-US" altLang="ja-JP"/>
              <a:pPr/>
              <a:t>‹#›</a:t>
            </a:fld>
            <a:endParaRPr lang="en-US" altLang="ja-JP"/>
          </a:p>
        </p:txBody>
      </p:sp>
    </p:spTree>
    <p:extLst>
      <p:ext uri="{BB962C8B-B14F-4D97-AF65-F5344CB8AC3E}">
        <p14:creationId xmlns:p14="http://schemas.microsoft.com/office/powerpoint/2010/main" val="288161745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Nov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41923747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Nov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1806585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Nov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5911034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2A8FBDC-6598-40A7-AED9-6D5CF8EB0237}" type="slidenum">
              <a:rPr lang="en-US" altLang="ja-JP"/>
              <a:pPr/>
              <a:t>‹#›</a:t>
            </a:fld>
            <a:endParaRPr lang="en-US" altLang="ja-JP"/>
          </a:p>
        </p:txBody>
      </p:sp>
    </p:spTree>
    <p:extLst>
      <p:ext uri="{BB962C8B-B14F-4D97-AF65-F5344CB8AC3E}">
        <p14:creationId xmlns:p14="http://schemas.microsoft.com/office/powerpoint/2010/main" val="48096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4AC1533-BA05-44F2-8D23-8AF3BEA49CEC}" type="slidenum">
              <a:rPr lang="en-US" altLang="ja-JP"/>
              <a:pPr/>
              <a:t>‹#›</a:t>
            </a:fld>
            <a:endParaRPr lang="en-US" altLang="ja-JP"/>
          </a:p>
        </p:txBody>
      </p:sp>
    </p:spTree>
    <p:extLst>
      <p:ext uri="{BB962C8B-B14F-4D97-AF65-F5344CB8AC3E}">
        <p14:creationId xmlns:p14="http://schemas.microsoft.com/office/powerpoint/2010/main" val="34082928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B491EFD-477A-42D4-A9EA-EE2AA1483DD1}" type="slidenum">
              <a:rPr lang="en-US" altLang="ja-JP"/>
              <a:pPr/>
              <a:t>‹#›</a:t>
            </a:fld>
            <a:endParaRPr lang="en-US" altLang="ja-JP"/>
          </a:p>
        </p:txBody>
      </p:sp>
    </p:spTree>
    <p:extLst>
      <p:ext uri="{BB962C8B-B14F-4D97-AF65-F5344CB8AC3E}">
        <p14:creationId xmlns:p14="http://schemas.microsoft.com/office/powerpoint/2010/main" val="11421270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lvl1pPr>
              <a:defRPr/>
            </a:lvl1p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E4FF75B-5044-4029-9087-12F2B1E946AB}" type="slidenum">
              <a:rPr lang="en-US" altLang="ja-JP"/>
              <a:pPr/>
              <a:t>‹#›</a:t>
            </a:fld>
            <a:endParaRPr lang="en-US" altLang="ja-JP"/>
          </a:p>
        </p:txBody>
      </p:sp>
      <p:sp>
        <p:nvSpPr>
          <p:cNvPr id="6" name="タイトル 5"/>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5603685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Nov 2013</a:t>
            </a:r>
            <a:endParaRPr lang="en-US" altLang="ja-JP" dirty="0"/>
          </a:p>
        </p:txBody>
      </p:sp>
      <p:sp>
        <p:nvSpPr>
          <p:cNvPr id="3" name="フッター プレースホルダー 2"/>
          <p:cNvSpPr>
            <a:spLocks noGrp="1"/>
          </p:cNvSpPr>
          <p:nvPr>
            <p:ph type="ftr" sz="quarter" idx="11"/>
          </p:nvPr>
        </p:nvSpPr>
        <p:spPr>
          <a:xfrm>
            <a:off x="5076056" y="6475413"/>
            <a:ext cx="3534544" cy="184666"/>
          </a:xfrm>
        </p:spPr>
        <p:txBody>
          <a:bodyPr/>
          <a:lstStyle>
            <a:lvl1pPr>
              <a:defRPr/>
            </a:lvl1p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695CBC65-B846-4A6B-9904-8C0EF9D87513}" type="slidenum">
              <a:rPr lang="en-US" altLang="ja-JP"/>
              <a:pPr/>
              <a:t>‹#›</a:t>
            </a:fld>
            <a:endParaRPr lang="en-US" altLang="ja-JP"/>
          </a:p>
        </p:txBody>
      </p:sp>
    </p:spTree>
    <p:extLst>
      <p:ext uri="{BB962C8B-B14F-4D97-AF65-F5344CB8AC3E}">
        <p14:creationId xmlns:p14="http://schemas.microsoft.com/office/powerpoint/2010/main" val="20379669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smtClean="0"/>
              <a:t>Nov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5B73BFD1-2CFC-4A0C-BAC2-733133E8728B}" type="slidenum">
              <a:rPr lang="en-US" altLang="ja-JP"/>
              <a:pPr/>
              <a:t>‹#›</a:t>
            </a:fld>
            <a:endParaRPr lang="en-US" altLang="ja-JP"/>
          </a:p>
        </p:txBody>
      </p:sp>
    </p:spTree>
    <p:extLst>
      <p:ext uri="{BB962C8B-B14F-4D97-AF65-F5344CB8AC3E}">
        <p14:creationId xmlns:p14="http://schemas.microsoft.com/office/powerpoint/2010/main" val="14519041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smtClean="0"/>
              <a:t>Nov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018F577-4318-420B-BFD1-A9D260EF0D34}" type="slidenum">
              <a:rPr lang="en-US" altLang="ja-JP"/>
              <a:pPr/>
              <a:t>‹#›</a:t>
            </a:fld>
            <a:endParaRPr lang="en-US" altLang="ja-JP"/>
          </a:p>
        </p:txBody>
      </p:sp>
    </p:spTree>
    <p:extLst>
      <p:ext uri="{BB962C8B-B14F-4D97-AF65-F5344CB8AC3E}">
        <p14:creationId xmlns:p14="http://schemas.microsoft.com/office/powerpoint/2010/main" val="22537202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Nov 2013</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Takashi Yamamoto, Sumitomo Electric Industries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A431CB8A-5DAC-4093-80EE-4432B16EF944}"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802.15-13-0660-00-0sru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Nov 2013</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246979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Nov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1</a:t>
            </a:fld>
            <a:endParaRPr lang="en-US" altLang="ja-JP"/>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noProof="0" dirty="0" smtClean="0">
                <a:ea typeface="ＭＳ Ｐゴシック" pitchFamily="50" charset="-128"/>
              </a:rPr>
              <a:t>Simulation Methodology for SRU</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1233629374"/>
              </p:ext>
            </p:extLst>
          </p:nvPr>
        </p:nvGraphicFramePr>
        <p:xfrm>
          <a:off x="683568" y="2276870"/>
          <a:ext cx="7846640" cy="2304258"/>
        </p:xfrm>
        <a:graphic>
          <a:graphicData uri="http://schemas.openxmlformats.org/drawingml/2006/table">
            <a:tbl>
              <a:tblPr firstRow="1" bandRow="1">
                <a:tableStyleId>{5940675A-B579-460E-94D1-54222C63F5DA}</a:tableStyleId>
              </a:tblPr>
              <a:tblGrid>
                <a:gridCol w="1584176"/>
                <a:gridCol w="1368152"/>
                <a:gridCol w="1296144"/>
                <a:gridCol w="1368152"/>
                <a:gridCol w="2230016"/>
              </a:tblGrid>
              <a:tr h="384043">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Takashi Yamamoto</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Sumitomo Electric Industries, Ltd.</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fi-FI" altLang="ja-JP" sz="1200" dirty="0" smtClean="0">
                          <a:latin typeface="Times New Roman" pitchFamily="18" charset="0"/>
                          <a:ea typeface="+mj-ea"/>
                          <a:cs typeface="Times New Roman" pitchFamily="18" charset="0"/>
                        </a:rPr>
                        <a:t>1-1-3, Shimaya, Konohana-ku, Osaka, 554-0024</a:t>
                      </a:r>
                      <a:r>
                        <a:rPr kumimoji="1" lang="fi-FI" altLang="ja-JP" sz="1200" baseline="0" dirty="0" smtClean="0">
                          <a:latin typeface="Times New Roman" pitchFamily="18" charset="0"/>
                          <a:ea typeface="+mj-ea"/>
                          <a:cs typeface="Times New Roman" pitchFamily="18" charset="0"/>
                        </a:rPr>
                        <a:t>  </a:t>
                      </a:r>
                      <a:r>
                        <a:rPr kumimoji="1" lang="fi-FI" altLang="ja-JP" sz="1200" dirty="0" smtClean="0">
                          <a:latin typeface="Times New Roman" pitchFamily="18" charset="0"/>
                          <a:ea typeface="+mj-ea"/>
                          <a:cs typeface="Times New Roman" pitchFamily="18" charset="0"/>
                        </a:rPr>
                        <a:t>Japan</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+81-06-6466-5695</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yamamoto-takashi@sei.co.jp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Yoshizo Tanaka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tanaka-yoshizo@sei.co.jp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Kenichi Murakami</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kern="1200" dirty="0" smtClean="0">
                          <a:solidFill>
                            <a:schemeClr val="tx1"/>
                          </a:solidFill>
                          <a:latin typeface="Times New Roman" pitchFamily="18" charset="0"/>
                          <a:ea typeface="+mn-ea"/>
                          <a:cs typeface="Times New Roman" pitchFamily="18" charset="0"/>
                        </a:rPr>
                        <a:t>murakami-</a:t>
                      </a:r>
                      <a:r>
                        <a:rPr kumimoji="1" lang="en-US" altLang="ja-JP" sz="1200" dirty="0" smtClean="0">
                          <a:latin typeface="Times New Roman" pitchFamily="18" charset="0"/>
                          <a:ea typeface="+mj-ea"/>
                          <a:cs typeface="Times New Roman" pitchFamily="18" charset="0"/>
                        </a:rPr>
                        <a:t>kenichi@sei.co.jp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Hirotsugu</a:t>
                      </a:r>
                      <a:r>
                        <a:rPr kumimoji="1" lang="en-US" altLang="ja-JP" sz="1200" baseline="0" dirty="0" smtClean="0">
                          <a:latin typeface="Times New Roman" pitchFamily="18" charset="0"/>
                          <a:ea typeface="+mj-ea"/>
                          <a:cs typeface="Times New Roman" pitchFamily="18" charset="0"/>
                        </a:rPr>
                        <a:t> Yamamoto</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yamamoto-hirotsugu@sei.co.jp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Yoji</a:t>
                      </a:r>
                      <a:r>
                        <a:rPr kumimoji="1" lang="en-US" altLang="ja-JP" sz="1200" baseline="0" dirty="0" smtClean="0">
                          <a:latin typeface="Times New Roman" pitchFamily="18" charset="0"/>
                          <a:ea typeface="+mj-ea"/>
                          <a:cs typeface="Times New Roman" pitchFamily="18" charset="0"/>
                        </a:rPr>
                        <a:t> Okada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okada-yoji@sei.co.jp</a:t>
                      </a:r>
                      <a:endParaRPr kumimoji="1" lang="ja-JP" altLang="en-US" sz="1200" dirty="0">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530238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en-US" altLang="ja-JP" dirty="0" smtClean="0"/>
              <a:t>MAC/PHY </a:t>
            </a:r>
            <a:r>
              <a:rPr kumimoji="1" lang="en-US" altLang="ja-JP" dirty="0" smtClean="0"/>
              <a:t>Parameters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10</a:t>
            </a:fld>
            <a:endParaRPr lang="en-US" altLang="ja-JP"/>
          </a:p>
        </p:txBody>
      </p:sp>
      <p:graphicFrame>
        <p:nvGraphicFramePr>
          <p:cNvPr id="6" name="Group 148"/>
          <p:cNvGraphicFramePr>
            <a:graphicFrameLocks noGrp="1"/>
          </p:cNvGraphicFramePr>
          <p:nvPr>
            <p:extLst>
              <p:ext uri="{D42A27DB-BD31-4B8C-83A1-F6EECF244321}">
                <p14:modId xmlns:p14="http://schemas.microsoft.com/office/powerpoint/2010/main" val="3641333196"/>
              </p:ext>
            </p:extLst>
          </p:nvPr>
        </p:nvGraphicFramePr>
        <p:xfrm>
          <a:off x="1123472" y="1700808"/>
          <a:ext cx="6832904" cy="4694592"/>
        </p:xfrm>
        <a:graphic>
          <a:graphicData uri="http://schemas.openxmlformats.org/drawingml/2006/table">
            <a:tbl>
              <a:tblPr/>
              <a:tblGrid>
                <a:gridCol w="1224136"/>
                <a:gridCol w="2216666"/>
                <a:gridCol w="3392102"/>
              </a:tblGrid>
              <a:tr h="162356">
                <a:tc rowSpan="8">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PHY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Frequency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2450MHz</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16235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Bandwidth</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2MHz</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16235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err="1" smtClean="0">
                          <a:ln>
                            <a:noFill/>
                          </a:ln>
                          <a:solidFill>
                            <a:srgbClr val="000000"/>
                          </a:solidFill>
                          <a:effectLst/>
                          <a:latin typeface="Times New Roman" pitchFamily="18" charset="0"/>
                          <a:ea typeface="ＭＳ Ｐゴシック" charset="-128"/>
                        </a:rPr>
                        <a:t>Tx</a:t>
                      </a: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 power</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10dBm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Modulation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IEEE802.15.4-2006 O-QPSK 250kbps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1400" kern="0" dirty="0" smtClean="0">
                          <a:latin typeface="Times New Roman" pitchFamily="18" charset="0"/>
                          <a:ea typeface="ＭＳ Ｐゴシック" pitchFamily="50" charset="-128"/>
                          <a:cs typeface="Times New Roman" pitchFamily="18" charset="0"/>
                        </a:rPr>
                        <a:t>Bit error rate</a:t>
                      </a: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IEEE802.15.4-2006 E.4.1.8</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Radio noise figure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25dB </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PHY header size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6bytes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Clock error</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ideal</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rowSpan="6">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MAC</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1400" kern="0" dirty="0" smtClean="0">
                          <a:latin typeface="Times New Roman" pitchFamily="18" charset="0"/>
                          <a:ea typeface="ＭＳ Ｐゴシック" pitchFamily="50" charset="-128"/>
                          <a:cs typeface="Times New Roman" pitchFamily="18" charset="0"/>
                        </a:rPr>
                        <a:t>Access protocol</a:t>
                      </a: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ja-JP" sz="1400" kern="0" dirty="0" smtClean="0">
                          <a:latin typeface="Times New Roman" pitchFamily="18" charset="0"/>
                          <a:ea typeface="ＭＳ Ｐゴシック" pitchFamily="50" charset="-128"/>
                          <a:cs typeface="Times New Roman" pitchFamily="18" charset="0"/>
                        </a:rPr>
                        <a:t>IEEE802.15.4-2006 unslotted CSMA-CA with default parameters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1400" kern="0" dirty="0" smtClean="0">
                          <a:latin typeface="Times New Roman" pitchFamily="18" charset="0"/>
                          <a:ea typeface="ＭＳ Ｐゴシック" pitchFamily="50" charset="-128"/>
                          <a:cs typeface="Times New Roman" pitchFamily="18" charset="0"/>
                        </a:rPr>
                        <a:t>CCA Mode</a:t>
                      </a: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1400" kern="0" dirty="0" smtClean="0">
                          <a:latin typeface="Times New Roman" pitchFamily="18" charset="0"/>
                          <a:ea typeface="ＭＳ Ｐゴシック" pitchFamily="50" charset="-128"/>
                          <a:cs typeface="Times New Roman" pitchFamily="18" charset="0"/>
                        </a:rPr>
                        <a:t>1: Energy above threshold ( -75dBm)</a:t>
                      </a: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1400" kern="0" dirty="0" smtClean="0">
                          <a:latin typeface="Times New Roman" pitchFamily="18" charset="0"/>
                          <a:ea typeface="ＭＳ Ｐゴシック" pitchFamily="50" charset="-128"/>
                          <a:cs typeface="Times New Roman" pitchFamily="18" charset="0"/>
                        </a:rPr>
                        <a:t>Max # of retries</a:t>
                      </a: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3</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Max backoff window size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255</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MAC header size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11bytes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vMerge="1">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Association (baseline)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0" i="0" u="none" strike="noStrike" cap="none" normalizeH="0" baseline="0" dirty="0" smtClean="0">
                          <a:ln>
                            <a:noFill/>
                          </a:ln>
                          <a:solidFill>
                            <a:srgbClr val="000000"/>
                          </a:solidFill>
                          <a:effectLst/>
                          <a:latin typeface="Times New Roman" pitchFamily="18" charset="0"/>
                          <a:ea typeface="ＭＳ Ｐゴシック" charset="-128"/>
                        </a:rPr>
                        <a:t>Devices are associated with the highest LQI gateways.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28816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kumimoji="1" lang="en-US" altLang="ja-JP" dirty="0" smtClean="0"/>
              <a:t>An </a:t>
            </a:r>
            <a:r>
              <a:rPr lang="en-US" altLang="ja-JP" dirty="0" smtClean="0"/>
              <a:t>Example of </a:t>
            </a:r>
            <a:r>
              <a:rPr kumimoji="1" lang="en-US" altLang="ja-JP" dirty="0" smtClean="0"/>
              <a:t>Simulation Result</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11</a:t>
            </a:fld>
            <a:endParaRPr lang="en-US" altLang="ja-JP"/>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099" y="1994631"/>
            <a:ext cx="3837893" cy="3840173"/>
          </a:xfrm>
          <a:prstGeom prst="rect">
            <a:avLst/>
          </a:prstGeom>
        </p:spPr>
      </p:pic>
      <p:sp>
        <p:nvSpPr>
          <p:cNvPr id="16" name="テキスト ボックス 15"/>
          <p:cNvSpPr txBox="1"/>
          <p:nvPr/>
        </p:nvSpPr>
        <p:spPr>
          <a:xfrm>
            <a:off x="2377303" y="5517232"/>
            <a:ext cx="407484" cy="276999"/>
          </a:xfrm>
          <a:prstGeom prst="rect">
            <a:avLst/>
          </a:prstGeom>
          <a:noFill/>
        </p:spPr>
        <p:txBody>
          <a:bodyPr wrap="none" rtlCol="0">
            <a:spAutoFit/>
          </a:bodyPr>
          <a:lstStyle/>
          <a:p>
            <a:r>
              <a:rPr kumimoji="1" lang="en-US" altLang="ja-JP" dirty="0" smtClean="0"/>
              <a:t>[m]</a:t>
            </a:r>
            <a:endParaRPr kumimoji="1" lang="ja-JP" altLang="en-US" dirty="0"/>
          </a:p>
        </p:txBody>
      </p:sp>
      <p:sp>
        <p:nvSpPr>
          <p:cNvPr id="17" name="テキスト ボックス 16"/>
          <p:cNvSpPr txBox="1"/>
          <p:nvPr/>
        </p:nvSpPr>
        <p:spPr>
          <a:xfrm rot="16200000">
            <a:off x="596857" y="3681330"/>
            <a:ext cx="407484" cy="276999"/>
          </a:xfrm>
          <a:prstGeom prst="rect">
            <a:avLst/>
          </a:prstGeom>
          <a:noFill/>
        </p:spPr>
        <p:txBody>
          <a:bodyPr wrap="none" rtlCol="0">
            <a:spAutoFit/>
          </a:bodyPr>
          <a:lstStyle/>
          <a:p>
            <a:r>
              <a:rPr kumimoji="1" lang="en-US" altLang="ja-JP" dirty="0" smtClean="0"/>
              <a:t>[m]</a:t>
            </a:r>
            <a:endParaRPr kumimoji="1" lang="ja-JP" altLang="en-US" dirty="0"/>
          </a:p>
        </p:txBody>
      </p:sp>
      <p:sp>
        <p:nvSpPr>
          <p:cNvPr id="32" name="テキスト ボックス 31"/>
          <p:cNvSpPr txBox="1"/>
          <p:nvPr/>
        </p:nvSpPr>
        <p:spPr>
          <a:xfrm>
            <a:off x="1547664" y="1506270"/>
            <a:ext cx="6214330" cy="400110"/>
          </a:xfrm>
          <a:prstGeom prst="rect">
            <a:avLst/>
          </a:prstGeom>
          <a:noFill/>
        </p:spPr>
        <p:txBody>
          <a:bodyPr wrap="none" rtlCol="0">
            <a:spAutoFit/>
          </a:bodyPr>
          <a:lstStyle/>
          <a:p>
            <a:r>
              <a:rPr kumimoji="1" lang="en-US" altLang="ja-JP" sz="2000" dirty="0" smtClean="0"/>
              <a:t>Number of Devices:500, Transmission Interval:1s (40bps)</a:t>
            </a:r>
            <a:endParaRPr kumimoji="1" lang="ja-JP" altLang="en-US" sz="2000" dirty="0"/>
          </a:p>
        </p:txBody>
      </p:sp>
      <p:pic>
        <p:nvPicPr>
          <p:cNvPr id="33" name="図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1100" y="2119451"/>
            <a:ext cx="3712125" cy="3590532"/>
          </a:xfrm>
          <a:prstGeom prst="rect">
            <a:avLst/>
          </a:prstGeom>
        </p:spPr>
      </p:pic>
      <p:sp>
        <p:nvSpPr>
          <p:cNvPr id="34" name="テキスト ボックス 33"/>
          <p:cNvSpPr txBox="1"/>
          <p:nvPr/>
        </p:nvSpPr>
        <p:spPr>
          <a:xfrm>
            <a:off x="5139744" y="1988840"/>
            <a:ext cx="2674835" cy="338554"/>
          </a:xfrm>
          <a:prstGeom prst="rect">
            <a:avLst/>
          </a:prstGeom>
          <a:noFill/>
        </p:spPr>
        <p:txBody>
          <a:bodyPr wrap="none" rtlCol="0">
            <a:spAutoFit/>
          </a:bodyPr>
          <a:lstStyle/>
          <a:p>
            <a:r>
              <a:rPr kumimoji="1" lang="en-US" altLang="ja-JP" sz="1600" dirty="0" smtClean="0"/>
              <a:t>CDF of per-device throughput</a:t>
            </a:r>
            <a:endParaRPr kumimoji="1" lang="ja-JP" altLang="en-US" sz="1600" dirty="0"/>
          </a:p>
        </p:txBody>
      </p:sp>
      <p:sp>
        <p:nvSpPr>
          <p:cNvPr id="35" name="テキスト ボックス 34"/>
          <p:cNvSpPr txBox="1"/>
          <p:nvPr/>
        </p:nvSpPr>
        <p:spPr>
          <a:xfrm>
            <a:off x="6300192" y="5517232"/>
            <a:ext cx="500458" cy="276999"/>
          </a:xfrm>
          <a:prstGeom prst="rect">
            <a:avLst/>
          </a:prstGeom>
          <a:noFill/>
        </p:spPr>
        <p:txBody>
          <a:bodyPr wrap="none" rtlCol="0">
            <a:spAutoFit/>
          </a:bodyPr>
          <a:lstStyle/>
          <a:p>
            <a:r>
              <a:rPr kumimoji="1" lang="en-US" altLang="ja-JP" dirty="0" smtClean="0"/>
              <a:t>[bps]</a:t>
            </a:r>
            <a:endParaRPr kumimoji="1" lang="ja-JP" altLang="en-US" dirty="0"/>
          </a:p>
        </p:txBody>
      </p:sp>
      <p:sp>
        <p:nvSpPr>
          <p:cNvPr id="36" name="テキスト ボックス 35"/>
          <p:cNvSpPr txBox="1"/>
          <p:nvPr/>
        </p:nvSpPr>
        <p:spPr>
          <a:xfrm rot="16200000">
            <a:off x="4559725" y="3881966"/>
            <a:ext cx="415498" cy="276999"/>
          </a:xfrm>
          <a:prstGeom prst="rect">
            <a:avLst/>
          </a:prstGeom>
          <a:noFill/>
        </p:spPr>
        <p:txBody>
          <a:bodyPr wrap="none" rtlCol="0">
            <a:spAutoFit/>
          </a:bodyPr>
          <a:lstStyle/>
          <a:p>
            <a:r>
              <a:rPr kumimoji="1" lang="en-US" altLang="ja-JP" dirty="0" smtClean="0"/>
              <a:t>[%]</a:t>
            </a:r>
            <a:endParaRPr kumimoji="1" lang="ja-JP" altLang="en-US" dirty="0"/>
          </a:p>
        </p:txBody>
      </p:sp>
      <p:sp>
        <p:nvSpPr>
          <p:cNvPr id="38" name="テキスト ボックス 37"/>
          <p:cNvSpPr txBox="1"/>
          <p:nvPr/>
        </p:nvSpPr>
        <p:spPr>
          <a:xfrm>
            <a:off x="1861342" y="1941053"/>
            <a:ext cx="1606529" cy="338554"/>
          </a:xfrm>
          <a:prstGeom prst="rect">
            <a:avLst/>
          </a:prstGeom>
          <a:noFill/>
        </p:spPr>
        <p:txBody>
          <a:bodyPr wrap="none" rtlCol="0">
            <a:spAutoFit/>
          </a:bodyPr>
          <a:lstStyle/>
          <a:p>
            <a:pPr algn="ctr"/>
            <a:r>
              <a:rPr kumimoji="1" lang="en-US" altLang="ja-JP" sz="1600" dirty="0" smtClean="0"/>
              <a:t>Deployment map</a:t>
            </a:r>
          </a:p>
        </p:txBody>
      </p:sp>
      <p:sp>
        <p:nvSpPr>
          <p:cNvPr id="46" name="テキスト ボックス 45"/>
          <p:cNvSpPr txBox="1"/>
          <p:nvPr/>
        </p:nvSpPr>
        <p:spPr>
          <a:xfrm>
            <a:off x="708733" y="4797152"/>
            <a:ext cx="1585690" cy="461665"/>
          </a:xfrm>
          <a:prstGeom prst="rect">
            <a:avLst/>
          </a:prstGeom>
          <a:solidFill>
            <a:schemeClr val="bg1"/>
          </a:solidFill>
          <a:ln>
            <a:solidFill>
              <a:schemeClr val="tx1"/>
            </a:solidFill>
          </a:ln>
        </p:spPr>
        <p:txBody>
          <a:bodyPr wrap="none" rtlCol="0">
            <a:spAutoFit/>
          </a:bodyPr>
          <a:lstStyle/>
          <a:p>
            <a:r>
              <a:rPr kumimoji="1" lang="en-US" altLang="ja-JP" dirty="0" smtClean="0"/>
              <a:t>The colors </a:t>
            </a:r>
            <a:r>
              <a:rPr kumimoji="1" lang="en-US" altLang="ja-JP" dirty="0"/>
              <a:t> </a:t>
            </a:r>
            <a:r>
              <a:rPr kumimoji="1" lang="en-US" altLang="ja-JP" dirty="0" smtClean="0"/>
              <a:t>of devices </a:t>
            </a:r>
          </a:p>
          <a:p>
            <a:r>
              <a:rPr kumimoji="1" lang="en-US" altLang="ja-JP" dirty="0" smtClean="0"/>
              <a:t>show their channels.</a:t>
            </a:r>
            <a:endParaRPr kumimoji="1" lang="ja-JP" altLang="en-US" dirty="0"/>
          </a:p>
        </p:txBody>
      </p:sp>
      <p:sp>
        <p:nvSpPr>
          <p:cNvPr id="47" name="テキスト ボックス 46"/>
          <p:cNvSpPr txBox="1"/>
          <p:nvPr/>
        </p:nvSpPr>
        <p:spPr>
          <a:xfrm>
            <a:off x="939099" y="5745450"/>
            <a:ext cx="7686720" cy="707886"/>
          </a:xfrm>
          <a:prstGeom prst="rect">
            <a:avLst/>
          </a:prstGeom>
          <a:noFill/>
        </p:spPr>
        <p:txBody>
          <a:bodyPr wrap="none" rtlCol="0">
            <a:spAutoFit/>
          </a:bodyPr>
          <a:lstStyle/>
          <a:p>
            <a:r>
              <a:rPr kumimoji="1" lang="en-US" altLang="ja-JP" sz="2000" dirty="0" smtClean="0"/>
              <a:t>Some devices are associated with the distant gateways because of the</a:t>
            </a:r>
          </a:p>
          <a:p>
            <a:r>
              <a:rPr kumimoji="1" lang="en-US" altLang="ja-JP" sz="2000" dirty="0" smtClean="0"/>
              <a:t>measurement errors, though their QoS performances seem good enough.</a:t>
            </a:r>
            <a:endParaRPr kumimoji="1" lang="ja-JP" altLang="en-US" sz="2000" dirty="0"/>
          </a:p>
        </p:txBody>
      </p:sp>
      <p:sp>
        <p:nvSpPr>
          <p:cNvPr id="48" name="テキスト ボックス 47"/>
          <p:cNvSpPr txBox="1"/>
          <p:nvPr/>
        </p:nvSpPr>
        <p:spPr>
          <a:xfrm>
            <a:off x="5220072" y="3212976"/>
            <a:ext cx="2210670" cy="461665"/>
          </a:xfrm>
          <a:prstGeom prst="rect">
            <a:avLst/>
          </a:prstGeom>
          <a:solidFill>
            <a:schemeClr val="bg1"/>
          </a:solidFill>
          <a:ln>
            <a:solidFill>
              <a:schemeClr val="tx1"/>
            </a:solidFill>
          </a:ln>
        </p:spPr>
        <p:txBody>
          <a:bodyPr wrap="none" rtlCol="0">
            <a:spAutoFit/>
          </a:bodyPr>
          <a:lstStyle/>
          <a:p>
            <a:r>
              <a:rPr kumimoji="1" lang="en-US" altLang="ja-JP" dirty="0" smtClean="0"/>
              <a:t>Average throughput::  39.992bps</a:t>
            </a:r>
            <a:endParaRPr kumimoji="1" lang="en-US" altLang="ja-JP" dirty="0"/>
          </a:p>
          <a:p>
            <a:r>
              <a:rPr kumimoji="1" lang="en-US" altLang="ja-JP" dirty="0" smtClean="0"/>
              <a:t>1% throughput: 39.676bps</a:t>
            </a:r>
            <a:endParaRPr kumimoji="1" lang="ja-JP" altLang="en-US" dirty="0"/>
          </a:p>
        </p:txBody>
      </p:sp>
      <p:sp>
        <p:nvSpPr>
          <p:cNvPr id="51" name="円/楕円 50"/>
          <p:cNvSpPr/>
          <p:nvPr/>
        </p:nvSpPr>
        <p:spPr bwMode="auto">
          <a:xfrm>
            <a:off x="2785558" y="4811960"/>
            <a:ext cx="264023" cy="216024"/>
          </a:xfrm>
          <a:prstGeom prst="ellips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円/楕円 51"/>
          <p:cNvSpPr/>
          <p:nvPr/>
        </p:nvSpPr>
        <p:spPr bwMode="auto">
          <a:xfrm>
            <a:off x="3339306" y="4509120"/>
            <a:ext cx="264023" cy="216024"/>
          </a:xfrm>
          <a:prstGeom prst="ellips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54" name="直線コネクタ 53"/>
          <p:cNvCxnSpPr>
            <a:stCxn id="51" idx="4"/>
          </p:cNvCxnSpPr>
          <p:nvPr/>
        </p:nvCxnSpPr>
        <p:spPr bwMode="auto">
          <a:xfrm>
            <a:off x="2917570" y="5027984"/>
            <a:ext cx="421736" cy="766247"/>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コネクタ 54"/>
          <p:cNvCxnSpPr/>
          <p:nvPr/>
        </p:nvCxnSpPr>
        <p:spPr bwMode="auto">
          <a:xfrm flipH="1">
            <a:off x="3339306" y="4736643"/>
            <a:ext cx="152400" cy="1057588"/>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52500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kumimoji="1" lang="en-US" altLang="ja-JP" dirty="0" smtClean="0"/>
              <a:t>Summary</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12</a:t>
            </a:fld>
            <a:endParaRPr lang="en-US" altLang="ja-JP"/>
          </a:p>
        </p:txBody>
      </p:sp>
      <p:sp>
        <p:nvSpPr>
          <p:cNvPr id="6" name="Rectangle 3"/>
          <p:cNvSpPr txBox="1">
            <a:spLocks noChangeArrowheads="1"/>
          </p:cNvSpPr>
          <p:nvPr/>
        </p:nvSpPr>
        <p:spPr>
          <a:xfrm>
            <a:off x="61156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2400" kern="0" dirty="0" smtClean="0">
              <a:latin typeface="Times New Roman" pitchFamily="18" charset="0"/>
              <a:ea typeface="ＭＳ Ｐゴシック" pitchFamily="50" charset="-128"/>
              <a:cs typeface="Times New Roman" pitchFamily="18" charset="0"/>
            </a:endParaRPr>
          </a:p>
        </p:txBody>
      </p:sp>
      <p:sp>
        <p:nvSpPr>
          <p:cNvPr id="7" name="Rectangle 3"/>
          <p:cNvSpPr txBox="1">
            <a:spLocks noChangeArrowheads="1"/>
          </p:cNvSpPr>
          <p:nvPr/>
        </p:nvSpPr>
        <p:spPr>
          <a:xfrm>
            <a:off x="763960" y="19972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Simulation </a:t>
            </a:r>
            <a:r>
              <a:rPr lang="en-US" altLang="ja-JP" sz="2400" kern="0" dirty="0">
                <a:latin typeface="Times New Roman" pitchFamily="18" charset="0"/>
                <a:ea typeface="ＭＳ Ｐゴシック" pitchFamily="50" charset="-128"/>
                <a:cs typeface="Times New Roman" pitchFamily="18" charset="0"/>
              </a:rPr>
              <a:t>methodology </a:t>
            </a:r>
            <a:r>
              <a:rPr lang="en-US" altLang="ja-JP" sz="2400" kern="0" dirty="0" smtClean="0">
                <a:latin typeface="Times New Roman" pitchFamily="18" charset="0"/>
                <a:ea typeface="ＭＳ Ｐゴシック" pitchFamily="50" charset="-128"/>
                <a:cs typeface="Times New Roman" pitchFamily="18" charset="0"/>
              </a:rPr>
              <a:t>for SRU was proposed.</a:t>
            </a:r>
          </a:p>
          <a:p>
            <a:pPr lvl="1"/>
            <a:r>
              <a:rPr lang="en-US" altLang="ja-JP" sz="2000" kern="0" dirty="0">
                <a:latin typeface="Times New Roman" pitchFamily="18" charset="0"/>
                <a:ea typeface="ＭＳ Ｐゴシック" pitchFamily="50" charset="-128"/>
                <a:cs typeface="Times New Roman" pitchFamily="18" charset="0"/>
              </a:rPr>
              <a:t>Traffic </a:t>
            </a:r>
            <a:r>
              <a:rPr lang="en-US" altLang="ja-JP" sz="2000" kern="0" dirty="0" smtClean="0">
                <a:latin typeface="Times New Roman" pitchFamily="18" charset="0"/>
                <a:ea typeface="ＭＳ Ｐゴシック" pitchFamily="50" charset="-128"/>
                <a:cs typeface="Times New Roman" pitchFamily="18" charset="0"/>
              </a:rPr>
              <a:t>model: periodic transmission of short packet</a:t>
            </a:r>
          </a:p>
          <a:p>
            <a:pPr lvl="1"/>
            <a:r>
              <a:rPr lang="en-US" altLang="ja-JP" sz="2000" kern="0" dirty="0" smtClean="0">
                <a:latin typeface="Times New Roman" pitchFamily="18" charset="0"/>
                <a:ea typeface="ＭＳ Ｐゴシック" pitchFamily="50" charset="-128"/>
                <a:cs typeface="Times New Roman" pitchFamily="18" charset="0"/>
              </a:rPr>
              <a:t>Power consumption model: should be investigated further</a:t>
            </a:r>
          </a:p>
          <a:p>
            <a:pPr lvl="1"/>
            <a:r>
              <a:rPr lang="en-US" altLang="ja-JP" sz="2000" kern="0" dirty="0" smtClean="0">
                <a:latin typeface="Times New Roman" pitchFamily="18" charset="0"/>
                <a:ea typeface="ＭＳ Ｐゴシック" pitchFamily="50" charset="-128"/>
                <a:cs typeface="Times New Roman" pitchFamily="18" charset="0"/>
              </a:rPr>
              <a:t>Evaluation metric: 1% throughput from cdf</a:t>
            </a:r>
          </a:p>
          <a:p>
            <a:pPr lvl="1"/>
            <a:r>
              <a:rPr lang="en-US" altLang="ja-JP" sz="2000" kern="0" dirty="0" smtClean="0">
                <a:latin typeface="Times New Roman" pitchFamily="18" charset="0"/>
                <a:ea typeface="ＭＳ Ｐゴシック" pitchFamily="50" charset="-128"/>
                <a:cs typeface="Times New Roman" pitchFamily="18" charset="0"/>
              </a:rPr>
              <a:t>Measurement function modeling</a:t>
            </a:r>
          </a:p>
          <a:p>
            <a:r>
              <a:rPr lang="en-US" altLang="ja-JP" sz="2400" kern="0" dirty="0" smtClean="0">
                <a:latin typeface="Times New Roman" pitchFamily="18" charset="0"/>
                <a:ea typeface="ＭＳ Ｐゴシック" pitchFamily="50" charset="-128"/>
                <a:cs typeface="Times New Roman" pitchFamily="18" charset="0"/>
              </a:rPr>
              <a:t>Future work</a:t>
            </a:r>
          </a:p>
          <a:p>
            <a:pPr lvl="1"/>
            <a:r>
              <a:rPr lang="en-US" altLang="ja-JP" sz="2000" kern="0" dirty="0" smtClean="0">
                <a:latin typeface="Times New Roman" pitchFamily="18" charset="0"/>
                <a:ea typeface="ＭＳ Ｐゴシック" pitchFamily="50" charset="-128"/>
                <a:cs typeface="Times New Roman" pitchFamily="18" charset="0"/>
              </a:rPr>
              <a:t>Advance the simulation activity and clarify the requirements of SRU through RRMM mechanism.</a:t>
            </a:r>
          </a:p>
          <a:p>
            <a:pPr lvl="1"/>
            <a:r>
              <a:rPr lang="en-US" altLang="ja-JP" sz="2000" kern="0" dirty="0" smtClean="0">
                <a:latin typeface="Times New Roman" pitchFamily="18" charset="0"/>
                <a:ea typeface="ＭＳ Ｐゴシック" pitchFamily="50" charset="-128"/>
                <a:cs typeface="Times New Roman" pitchFamily="18" charset="0"/>
              </a:rPr>
              <a:t>Can we use this methodology to assess enhancements? If you encounter any problems to do the simulation, </a:t>
            </a:r>
            <a:r>
              <a:rPr lang="en-US" altLang="ja-JP" sz="2000" kern="0" smtClean="0">
                <a:latin typeface="Times New Roman" pitchFamily="18" charset="0"/>
                <a:ea typeface="ＭＳ Ｐゴシック" pitchFamily="50" charset="-128"/>
                <a:cs typeface="Times New Roman" pitchFamily="18" charset="0"/>
              </a:rPr>
              <a:t>please contact me.</a:t>
            </a:r>
            <a:endParaRPr lang="en-US" altLang="ja-JP" sz="2000" kern="0" dirty="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690650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Nov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2</a:t>
            </a:fld>
            <a:endParaRPr lang="en-US" altLang="ja-JP"/>
          </a:p>
        </p:txBody>
      </p:sp>
      <p:sp>
        <p:nvSpPr>
          <p:cNvPr id="5"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[SRU </a:t>
            </a:r>
            <a:r>
              <a:rPr lang="en-US" altLang="ja-JP" sz="1600" dirty="0" smtClean="0">
                <a:ea typeface="ＭＳ Ｐゴシック" pitchFamily="50" charset="-128"/>
              </a:rPr>
              <a:t>Simulation Methodology</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[16 , Sep 2013]</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[Takashi Yamamoto] </a:t>
            </a:r>
            <a:r>
              <a:rPr lang="en-US" altLang="ja-JP" sz="1600" dirty="0">
                <a:ea typeface="ＭＳ Ｐゴシック" pitchFamily="50" charset="-128"/>
              </a:rPr>
              <a:t>Company </a:t>
            </a:r>
            <a:r>
              <a:rPr lang="en-US" altLang="ja-JP" sz="1600" dirty="0" smtClean="0">
                <a:ea typeface="ＭＳ Ｐゴシック" pitchFamily="50" charset="-128"/>
              </a:rPr>
              <a:t>[Sumitomo Electric Industries, Ltd]</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[1-1-3, Shimaya, Konohana-</a:t>
            </a:r>
            <a:r>
              <a:rPr lang="en-US" altLang="ja-JP" sz="1600" dirty="0" err="1" smtClean="0">
                <a:ea typeface="ＭＳ Ｐゴシック" pitchFamily="50" charset="-128"/>
              </a:rPr>
              <a:t>ku</a:t>
            </a:r>
            <a:r>
              <a:rPr lang="en-US" altLang="ja-JP" sz="1600" dirty="0" smtClean="0">
                <a:ea typeface="ＭＳ Ｐゴシック" pitchFamily="50" charset="-128"/>
              </a:rPr>
              <a:t>, Osaka, 554-0024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:[+81-06-6466-5695], </a:t>
            </a:r>
            <a:r>
              <a:rPr lang="en-US" altLang="ja-JP" sz="1600" dirty="0">
                <a:ea typeface="ＭＳ Ｐゴシック" pitchFamily="50" charset="-128"/>
              </a:rPr>
              <a:t>FAX: </a:t>
            </a:r>
            <a:r>
              <a:rPr lang="en-US" altLang="ja-JP" sz="1600" dirty="0" smtClean="0">
                <a:ea typeface="ＭＳ Ｐゴシック" pitchFamily="50" charset="-128"/>
              </a:rPr>
              <a:t>[+81-06-6462-4586], </a:t>
            </a:r>
            <a:r>
              <a:rPr lang="en-US" altLang="ja-JP" sz="1600" dirty="0">
                <a:ea typeface="ＭＳ Ｐゴシック" pitchFamily="50" charset="-128"/>
              </a:rPr>
              <a:t>E-Mail</a:t>
            </a:r>
            <a:r>
              <a:rPr lang="en-US" altLang="ja-JP" sz="1600" dirty="0" smtClean="0">
                <a:ea typeface="ＭＳ Ｐゴシック" pitchFamily="50" charset="-128"/>
              </a:rPr>
              <a:t>:[yamamoto-takashi@sei.co.jp]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In response to call for proposals for SRU Study Group</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 simulation methodology for SRU is proposed.]</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the SG and future work]</a:t>
            </a:r>
          </a:p>
          <a:p>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34730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en-US" altLang="ja-JP" dirty="0" smtClean="0"/>
              <a:t>Abstraction</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3</a:t>
            </a:fld>
            <a:endParaRPr lang="en-US" altLang="ja-JP"/>
          </a:p>
        </p:txBody>
      </p:sp>
      <p:sp>
        <p:nvSpPr>
          <p:cNvPr id="7" name="Rectangle 3"/>
          <p:cNvSpPr txBox="1">
            <a:spLocks noChangeArrowheads="1"/>
          </p:cNvSpPr>
          <p:nvPr/>
        </p:nvSpPr>
        <p:spPr>
          <a:xfrm>
            <a:off x="68580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In this report, we propose simulation methodology to identify and evaluate gains of new RRMM strategies.</a:t>
            </a:r>
            <a:endParaRPr lang="en-US" altLang="ja-JP" sz="2000" kern="0" dirty="0" smtClean="0">
              <a:latin typeface="Times New Roman" pitchFamily="18" charset="0"/>
              <a:ea typeface="ＭＳ Ｐゴシック" pitchFamily="50" charset="-128"/>
              <a:cs typeface="Times New Roman" pitchFamily="18" charset="0"/>
            </a:endParaRPr>
          </a:p>
          <a:p>
            <a:r>
              <a:rPr lang="en-US" altLang="ja-JP" sz="2400" kern="0" dirty="0" smtClean="0">
                <a:latin typeface="Times New Roman" pitchFamily="18" charset="0"/>
                <a:ea typeface="ＭＳ Ｐゴシック" pitchFamily="50" charset="-128"/>
                <a:cs typeface="Times New Roman" pitchFamily="18" charset="0"/>
              </a:rPr>
              <a:t>Unique requirements for focused M2M use cases shall be looked into, and so </a:t>
            </a:r>
            <a:r>
              <a:rPr lang="en-US" altLang="ja-JP" sz="2400" kern="0" dirty="0">
                <a:latin typeface="Times New Roman" pitchFamily="18" charset="0"/>
                <a:ea typeface="ＭＳ Ｐゴシック" pitchFamily="50" charset="-128"/>
                <a:cs typeface="Times New Roman" pitchFamily="18" charset="0"/>
              </a:rPr>
              <a:t>traffic </a:t>
            </a:r>
            <a:r>
              <a:rPr lang="en-US" altLang="ja-JP" sz="2400" kern="0" dirty="0" smtClean="0">
                <a:latin typeface="Times New Roman" pitchFamily="18" charset="0"/>
                <a:ea typeface="ＭＳ Ｐゴシック" pitchFamily="50" charset="-128"/>
                <a:cs typeface="Times New Roman" pitchFamily="18" charset="0"/>
              </a:rPr>
              <a:t>model, power consumption model, evaluation metrics and measurement modeling are particularly discussed. </a:t>
            </a:r>
          </a:p>
          <a:p>
            <a:pPr lvl="1"/>
            <a:endParaRPr lang="en-US" altLang="ja-JP" sz="2000" kern="0" dirty="0" smtClean="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3809126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kumimoji="1" lang="en-US" altLang="ja-JP" dirty="0" smtClean="0"/>
              <a:t>Traffic Model</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4</a:t>
            </a:fld>
            <a:endParaRPr lang="en-US" altLang="ja-JP"/>
          </a:p>
        </p:txBody>
      </p:sp>
      <p:sp>
        <p:nvSpPr>
          <p:cNvPr id="6" name="Rectangle 3"/>
          <p:cNvSpPr txBox="1">
            <a:spLocks noChangeArrowheads="1"/>
          </p:cNvSpPr>
          <p:nvPr/>
        </p:nvSpPr>
        <p:spPr>
          <a:xfrm>
            <a:off x="611560" y="1844824"/>
            <a:ext cx="7920880" cy="2976428"/>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Periodic transmission of short packet should be evaluated. The simulation parameters are below.</a:t>
            </a:r>
          </a:p>
          <a:p>
            <a:pPr lvl="1"/>
            <a:r>
              <a:rPr lang="en-US" altLang="ja-JP" sz="2000" kern="0" dirty="0" smtClean="0">
                <a:latin typeface="Times New Roman" pitchFamily="18" charset="0"/>
                <a:ea typeface="ＭＳ Ｐゴシック" pitchFamily="50" charset="-128"/>
                <a:cs typeface="Times New Roman" pitchFamily="18" charset="0"/>
              </a:rPr>
              <a:t>Payload Size:5bytes, Interval:1s-10s</a:t>
            </a:r>
          </a:p>
          <a:p>
            <a:r>
              <a:rPr lang="en-US" altLang="ja-JP" sz="2400" b="1" kern="0" dirty="0" smtClean="0">
                <a:latin typeface="Times New Roman" pitchFamily="18" charset="0"/>
                <a:ea typeface="ＭＳ Ｐゴシック" pitchFamily="50" charset="-128"/>
                <a:cs typeface="Times New Roman" pitchFamily="18" charset="0"/>
              </a:rPr>
              <a:t>Additional random backoff in application</a:t>
            </a:r>
            <a:r>
              <a:rPr lang="en-US" altLang="ja-JP" sz="2400" kern="0" dirty="0" smtClean="0">
                <a:latin typeface="Times New Roman" pitchFamily="18" charset="0"/>
                <a:ea typeface="ＭＳ Ｐゴシック" pitchFamily="50" charset="-128"/>
                <a:cs typeface="Times New Roman" pitchFamily="18" charset="0"/>
              </a:rPr>
              <a:t> can be applied to avoid constant packet loss caused by interference.</a:t>
            </a:r>
          </a:p>
          <a:p>
            <a:pPr lvl="1"/>
            <a:r>
              <a:rPr lang="en-US" altLang="ja-JP" sz="2000" kern="0" dirty="0" smtClean="0">
                <a:latin typeface="Times New Roman" pitchFamily="18" charset="0"/>
                <a:ea typeface="ＭＳ Ｐゴシック" pitchFamily="50" charset="-128"/>
                <a:cs typeface="Times New Roman" pitchFamily="18" charset="0"/>
              </a:rPr>
              <a:t>The efficiency of 802.15.4 CSMA/CA is unclear with many devices.</a:t>
            </a:r>
          </a:p>
          <a:p>
            <a:pPr lvl="1"/>
            <a:r>
              <a:rPr lang="en-US" altLang="ja-JP" sz="2000" b="1" kern="0" dirty="0" smtClean="0">
                <a:latin typeface="Times New Roman" pitchFamily="18" charset="0"/>
                <a:ea typeface="ＭＳ Ｐゴシック" pitchFamily="50" charset="-128"/>
                <a:cs typeface="Times New Roman" pitchFamily="18" charset="0"/>
              </a:rPr>
              <a:t>Clock accuracy of oscillation</a:t>
            </a:r>
            <a:r>
              <a:rPr lang="en-US" altLang="ja-JP" sz="2000" kern="0" dirty="0" smtClean="0">
                <a:latin typeface="Times New Roman" pitchFamily="18" charset="0"/>
                <a:ea typeface="ＭＳ Ｐゴシック" pitchFamily="50" charset="-128"/>
                <a:cs typeface="Times New Roman" pitchFamily="18" charset="0"/>
              </a:rPr>
              <a:t> may affect this issue.</a:t>
            </a:r>
          </a:p>
        </p:txBody>
      </p:sp>
      <p:sp>
        <p:nvSpPr>
          <p:cNvPr id="7" name="正方形/長方形 6"/>
          <p:cNvSpPr/>
          <p:nvPr/>
        </p:nvSpPr>
        <p:spPr bwMode="auto">
          <a:xfrm>
            <a:off x="2464532" y="4831680"/>
            <a:ext cx="252028"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9" name="直線矢印コネクタ 8"/>
          <p:cNvCxnSpPr/>
          <p:nvPr/>
        </p:nvCxnSpPr>
        <p:spPr bwMode="auto">
          <a:xfrm>
            <a:off x="1331640" y="5119712"/>
            <a:ext cx="6408712"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539552" y="4682753"/>
            <a:ext cx="1775294" cy="461665"/>
          </a:xfrm>
          <a:prstGeom prst="rect">
            <a:avLst/>
          </a:prstGeom>
          <a:noFill/>
        </p:spPr>
        <p:txBody>
          <a:bodyPr wrap="none" rtlCol="0">
            <a:spAutoFit/>
          </a:bodyPr>
          <a:lstStyle/>
          <a:p>
            <a:r>
              <a:rPr kumimoji="1" lang="en-US" altLang="ja-JP" dirty="0" smtClean="0"/>
              <a:t>Device A</a:t>
            </a:r>
          </a:p>
          <a:p>
            <a:r>
              <a:rPr kumimoji="1" lang="en-US" altLang="ja-JP" dirty="0"/>
              <a:t>(without random backoff</a:t>
            </a:r>
            <a:r>
              <a:rPr kumimoji="1" lang="en-US" altLang="ja-JP" dirty="0" smtClean="0"/>
              <a:t>)</a:t>
            </a:r>
            <a:endParaRPr kumimoji="1" lang="ja-JP" altLang="en-US" dirty="0"/>
          </a:p>
        </p:txBody>
      </p:sp>
      <p:sp>
        <p:nvSpPr>
          <p:cNvPr id="12" name="正方形/長方形 11"/>
          <p:cNvSpPr/>
          <p:nvPr/>
        </p:nvSpPr>
        <p:spPr bwMode="auto">
          <a:xfrm>
            <a:off x="2481300" y="5445224"/>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13" name="直線矢印コネクタ 12"/>
          <p:cNvCxnSpPr/>
          <p:nvPr/>
        </p:nvCxnSpPr>
        <p:spPr bwMode="auto">
          <a:xfrm>
            <a:off x="1348408" y="5733256"/>
            <a:ext cx="6408712"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テキスト ボックス 13"/>
          <p:cNvSpPr txBox="1"/>
          <p:nvPr/>
        </p:nvSpPr>
        <p:spPr>
          <a:xfrm>
            <a:off x="539552" y="5343599"/>
            <a:ext cx="1775294" cy="461665"/>
          </a:xfrm>
          <a:prstGeom prst="rect">
            <a:avLst/>
          </a:prstGeom>
          <a:noFill/>
        </p:spPr>
        <p:txBody>
          <a:bodyPr wrap="none" rtlCol="0">
            <a:spAutoFit/>
          </a:bodyPr>
          <a:lstStyle/>
          <a:p>
            <a:r>
              <a:rPr kumimoji="1" lang="en-US" altLang="ja-JP" dirty="0" smtClean="0"/>
              <a:t>Device B</a:t>
            </a:r>
          </a:p>
          <a:p>
            <a:r>
              <a:rPr kumimoji="1" lang="en-US" altLang="ja-JP" dirty="0" smtClean="0"/>
              <a:t>(without random backoff)</a:t>
            </a:r>
            <a:endParaRPr kumimoji="1" lang="ja-JP" altLang="en-US" dirty="0"/>
          </a:p>
        </p:txBody>
      </p:sp>
      <p:sp>
        <p:nvSpPr>
          <p:cNvPr id="15" name="正方形/長方形 14"/>
          <p:cNvSpPr/>
          <p:nvPr/>
        </p:nvSpPr>
        <p:spPr bwMode="auto">
          <a:xfrm>
            <a:off x="3688668" y="4831680"/>
            <a:ext cx="252028"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6" name="正方形/長方形 15"/>
          <p:cNvSpPr/>
          <p:nvPr/>
        </p:nvSpPr>
        <p:spPr bwMode="auto">
          <a:xfrm>
            <a:off x="3705436" y="5445224"/>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9" name="正方形/長方形 18"/>
          <p:cNvSpPr/>
          <p:nvPr/>
        </p:nvSpPr>
        <p:spPr bwMode="auto">
          <a:xfrm>
            <a:off x="4876800" y="4831680"/>
            <a:ext cx="252028"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0" name="正方形/長方形 19"/>
          <p:cNvSpPr/>
          <p:nvPr/>
        </p:nvSpPr>
        <p:spPr bwMode="auto">
          <a:xfrm>
            <a:off x="4893568" y="5445224"/>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1" name="正方形/長方形 20"/>
          <p:cNvSpPr/>
          <p:nvPr/>
        </p:nvSpPr>
        <p:spPr bwMode="auto">
          <a:xfrm>
            <a:off x="6100936" y="4831680"/>
            <a:ext cx="252028"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2" name="正方形/長方形 21"/>
          <p:cNvSpPr/>
          <p:nvPr/>
        </p:nvSpPr>
        <p:spPr bwMode="auto">
          <a:xfrm>
            <a:off x="6117704" y="5445224"/>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3" name="正方形/長方形 22"/>
          <p:cNvSpPr/>
          <p:nvPr/>
        </p:nvSpPr>
        <p:spPr bwMode="auto">
          <a:xfrm>
            <a:off x="2817292" y="6021288"/>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24" name="直線矢印コネクタ 23"/>
          <p:cNvCxnSpPr/>
          <p:nvPr/>
        </p:nvCxnSpPr>
        <p:spPr bwMode="auto">
          <a:xfrm>
            <a:off x="1348408" y="6309320"/>
            <a:ext cx="6408712"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p:cNvSpPr txBox="1"/>
          <p:nvPr/>
        </p:nvSpPr>
        <p:spPr>
          <a:xfrm>
            <a:off x="539552" y="5919663"/>
            <a:ext cx="1578124" cy="461665"/>
          </a:xfrm>
          <a:prstGeom prst="rect">
            <a:avLst/>
          </a:prstGeom>
          <a:noFill/>
        </p:spPr>
        <p:txBody>
          <a:bodyPr wrap="none" rtlCol="0">
            <a:spAutoFit/>
          </a:bodyPr>
          <a:lstStyle/>
          <a:p>
            <a:r>
              <a:rPr kumimoji="1" lang="en-US" altLang="ja-JP" dirty="0" smtClean="0"/>
              <a:t>Device C</a:t>
            </a:r>
          </a:p>
          <a:p>
            <a:r>
              <a:rPr kumimoji="1" lang="en-US" altLang="ja-JP" dirty="0" smtClean="0"/>
              <a:t>(with random backoff)</a:t>
            </a:r>
            <a:endParaRPr kumimoji="1" lang="ja-JP" altLang="en-US" dirty="0"/>
          </a:p>
        </p:txBody>
      </p:sp>
      <p:sp>
        <p:nvSpPr>
          <p:cNvPr id="26" name="正方形/長方形 25"/>
          <p:cNvSpPr/>
          <p:nvPr/>
        </p:nvSpPr>
        <p:spPr bwMode="auto">
          <a:xfrm>
            <a:off x="3519370" y="6021288"/>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7" name="正方形/長方形 26"/>
          <p:cNvSpPr/>
          <p:nvPr/>
        </p:nvSpPr>
        <p:spPr bwMode="auto">
          <a:xfrm>
            <a:off x="5172354" y="6021288"/>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8" name="正方形/長方形 27"/>
          <p:cNvSpPr/>
          <p:nvPr/>
        </p:nvSpPr>
        <p:spPr bwMode="auto">
          <a:xfrm>
            <a:off x="6640996" y="6006479"/>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1" name="テキスト ボックス 30"/>
          <p:cNvSpPr txBox="1"/>
          <p:nvPr/>
        </p:nvSpPr>
        <p:spPr>
          <a:xfrm>
            <a:off x="7805812" y="5005918"/>
            <a:ext cx="506292" cy="276999"/>
          </a:xfrm>
          <a:prstGeom prst="rect">
            <a:avLst/>
          </a:prstGeom>
          <a:noFill/>
        </p:spPr>
        <p:txBody>
          <a:bodyPr wrap="none" rtlCol="0">
            <a:spAutoFit/>
          </a:bodyPr>
          <a:lstStyle/>
          <a:p>
            <a:r>
              <a:rPr kumimoji="1" lang="en-US" altLang="ja-JP" dirty="0" smtClean="0"/>
              <a:t>Time</a:t>
            </a:r>
            <a:endParaRPr kumimoji="1" lang="ja-JP" altLang="en-US" dirty="0"/>
          </a:p>
        </p:txBody>
      </p:sp>
      <p:cxnSp>
        <p:nvCxnSpPr>
          <p:cNvPr id="33" name="直線矢印コネクタ 32"/>
          <p:cNvCxnSpPr/>
          <p:nvPr/>
        </p:nvCxnSpPr>
        <p:spPr bwMode="auto">
          <a:xfrm>
            <a:off x="2609522" y="5060506"/>
            <a:ext cx="0" cy="444822"/>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爆発 1 34"/>
          <p:cNvSpPr/>
          <p:nvPr/>
        </p:nvSpPr>
        <p:spPr bwMode="auto">
          <a:xfrm>
            <a:off x="2550106" y="4873128"/>
            <a:ext cx="166454" cy="162307"/>
          </a:xfrm>
          <a:prstGeom prst="irregularSeal1">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爆発 1 35"/>
          <p:cNvSpPr/>
          <p:nvPr/>
        </p:nvSpPr>
        <p:spPr bwMode="auto">
          <a:xfrm>
            <a:off x="2536052" y="5493277"/>
            <a:ext cx="166454" cy="162307"/>
          </a:xfrm>
          <a:prstGeom prst="irregularSeal1">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37" name="直線矢印コネクタ 36"/>
          <p:cNvCxnSpPr/>
          <p:nvPr/>
        </p:nvCxnSpPr>
        <p:spPr bwMode="auto">
          <a:xfrm>
            <a:off x="3814682" y="5068121"/>
            <a:ext cx="0" cy="444822"/>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爆発 1 37"/>
          <p:cNvSpPr/>
          <p:nvPr/>
        </p:nvSpPr>
        <p:spPr bwMode="auto">
          <a:xfrm>
            <a:off x="3755266" y="4880743"/>
            <a:ext cx="166454" cy="162307"/>
          </a:xfrm>
          <a:prstGeom prst="irregularSeal1">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爆発 1 38"/>
          <p:cNvSpPr/>
          <p:nvPr/>
        </p:nvSpPr>
        <p:spPr bwMode="auto">
          <a:xfrm>
            <a:off x="3741212" y="5500892"/>
            <a:ext cx="166454" cy="162307"/>
          </a:xfrm>
          <a:prstGeom prst="irregularSeal1">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0" name="直線矢印コネクタ 39"/>
          <p:cNvCxnSpPr/>
          <p:nvPr/>
        </p:nvCxnSpPr>
        <p:spPr bwMode="auto">
          <a:xfrm>
            <a:off x="5011198" y="5071375"/>
            <a:ext cx="0" cy="444822"/>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爆発 1 40"/>
          <p:cNvSpPr/>
          <p:nvPr/>
        </p:nvSpPr>
        <p:spPr bwMode="auto">
          <a:xfrm>
            <a:off x="4951782" y="4883997"/>
            <a:ext cx="166454" cy="162307"/>
          </a:xfrm>
          <a:prstGeom prst="irregularSeal1">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爆発 1 41"/>
          <p:cNvSpPr/>
          <p:nvPr/>
        </p:nvSpPr>
        <p:spPr bwMode="auto">
          <a:xfrm>
            <a:off x="4937728" y="5504146"/>
            <a:ext cx="166454" cy="162307"/>
          </a:xfrm>
          <a:prstGeom prst="irregularSeal1">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3" name="直線矢印コネクタ 42"/>
          <p:cNvCxnSpPr/>
          <p:nvPr/>
        </p:nvCxnSpPr>
        <p:spPr bwMode="auto">
          <a:xfrm>
            <a:off x="6244686" y="5096339"/>
            <a:ext cx="0" cy="444822"/>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爆発 1 43"/>
          <p:cNvSpPr/>
          <p:nvPr/>
        </p:nvSpPr>
        <p:spPr bwMode="auto">
          <a:xfrm>
            <a:off x="6185270" y="4908961"/>
            <a:ext cx="166454" cy="162307"/>
          </a:xfrm>
          <a:prstGeom prst="irregularSeal1">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爆発 1 44"/>
          <p:cNvSpPr/>
          <p:nvPr/>
        </p:nvSpPr>
        <p:spPr bwMode="auto">
          <a:xfrm>
            <a:off x="6171216" y="5529110"/>
            <a:ext cx="166454" cy="162307"/>
          </a:xfrm>
          <a:prstGeom prst="irregularSeal1">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6" name="テキスト ボックス 45"/>
          <p:cNvSpPr txBox="1"/>
          <p:nvPr/>
        </p:nvSpPr>
        <p:spPr>
          <a:xfrm>
            <a:off x="2346299" y="4544253"/>
            <a:ext cx="588623" cy="276999"/>
          </a:xfrm>
          <a:prstGeom prst="rect">
            <a:avLst/>
          </a:prstGeom>
          <a:noFill/>
        </p:spPr>
        <p:txBody>
          <a:bodyPr wrap="none" rtlCol="0">
            <a:spAutoFit/>
          </a:bodyPr>
          <a:lstStyle/>
          <a:p>
            <a:r>
              <a:rPr kumimoji="1" lang="en-US" altLang="ja-JP" dirty="0" smtClean="0"/>
              <a:t>packet</a:t>
            </a:r>
            <a:endParaRPr kumimoji="1" lang="ja-JP" altLang="en-US" dirty="0"/>
          </a:p>
        </p:txBody>
      </p:sp>
    </p:spTree>
    <p:extLst>
      <p:ext uri="{BB962C8B-B14F-4D97-AF65-F5344CB8AC3E}">
        <p14:creationId xmlns:p14="http://schemas.microsoft.com/office/powerpoint/2010/main" val="1715581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kumimoji="1" lang="en-US" altLang="ja-JP" dirty="0" smtClean="0"/>
              <a:t>Power Consumption Model</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5</a:t>
            </a:fld>
            <a:endParaRPr lang="en-US" altLang="ja-JP"/>
          </a:p>
        </p:txBody>
      </p:sp>
      <p:cxnSp>
        <p:nvCxnSpPr>
          <p:cNvPr id="6" name="直線矢印コネクタ 5"/>
          <p:cNvCxnSpPr/>
          <p:nvPr/>
        </p:nvCxnSpPr>
        <p:spPr bwMode="auto">
          <a:xfrm>
            <a:off x="1451490" y="4570110"/>
            <a:ext cx="6408712"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正方形/長方形 7"/>
          <p:cNvSpPr/>
          <p:nvPr/>
        </p:nvSpPr>
        <p:spPr bwMode="auto">
          <a:xfrm>
            <a:off x="4021635" y="4277390"/>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9" name="直線矢印コネクタ 8"/>
          <p:cNvCxnSpPr/>
          <p:nvPr/>
        </p:nvCxnSpPr>
        <p:spPr bwMode="auto">
          <a:xfrm>
            <a:off x="1475656" y="5198075"/>
            <a:ext cx="6408712"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正方形/長方形 9"/>
          <p:cNvSpPr/>
          <p:nvPr/>
        </p:nvSpPr>
        <p:spPr bwMode="auto">
          <a:xfrm>
            <a:off x="3904005" y="4910043"/>
            <a:ext cx="235260"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1" name="テキスト ボックス 10"/>
          <p:cNvSpPr txBox="1"/>
          <p:nvPr/>
        </p:nvSpPr>
        <p:spPr>
          <a:xfrm>
            <a:off x="471054" y="4170000"/>
            <a:ext cx="1096775" cy="400110"/>
          </a:xfrm>
          <a:prstGeom prst="rect">
            <a:avLst/>
          </a:prstGeom>
          <a:noFill/>
        </p:spPr>
        <p:txBody>
          <a:bodyPr wrap="none" rtlCol="0">
            <a:spAutoFit/>
          </a:bodyPr>
          <a:lstStyle/>
          <a:p>
            <a:r>
              <a:rPr kumimoji="1" lang="en-US" altLang="ja-JP" sz="2000" dirty="0" smtClean="0"/>
              <a:t>Gateway</a:t>
            </a:r>
            <a:endParaRPr kumimoji="1" lang="ja-JP" altLang="en-US" sz="2000" dirty="0"/>
          </a:p>
        </p:txBody>
      </p:sp>
      <p:sp>
        <p:nvSpPr>
          <p:cNvPr id="14" name="テキスト ボックス 13"/>
          <p:cNvSpPr txBox="1"/>
          <p:nvPr/>
        </p:nvSpPr>
        <p:spPr>
          <a:xfrm>
            <a:off x="471054" y="4797965"/>
            <a:ext cx="910827" cy="400110"/>
          </a:xfrm>
          <a:prstGeom prst="rect">
            <a:avLst/>
          </a:prstGeom>
          <a:noFill/>
        </p:spPr>
        <p:txBody>
          <a:bodyPr wrap="none" rtlCol="0">
            <a:spAutoFit/>
          </a:bodyPr>
          <a:lstStyle/>
          <a:p>
            <a:r>
              <a:rPr kumimoji="1" lang="en-US" altLang="ja-JP" sz="2000" dirty="0" smtClean="0"/>
              <a:t>Device</a:t>
            </a:r>
            <a:endParaRPr kumimoji="1" lang="ja-JP" altLang="en-US" sz="2000" dirty="0"/>
          </a:p>
        </p:txBody>
      </p:sp>
      <p:cxnSp>
        <p:nvCxnSpPr>
          <p:cNvPr id="20" name="直線矢印コネクタ 19"/>
          <p:cNvCxnSpPr/>
          <p:nvPr/>
        </p:nvCxnSpPr>
        <p:spPr bwMode="auto">
          <a:xfrm flipV="1">
            <a:off x="4021635" y="4405987"/>
            <a:ext cx="117630" cy="64807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正方形/長方形 26"/>
          <p:cNvSpPr/>
          <p:nvPr/>
        </p:nvSpPr>
        <p:spPr bwMode="auto">
          <a:xfrm>
            <a:off x="5517012" y="4277390"/>
            <a:ext cx="235260" cy="288032"/>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28" name="正方形/長方形 27"/>
          <p:cNvSpPr/>
          <p:nvPr/>
        </p:nvSpPr>
        <p:spPr bwMode="auto">
          <a:xfrm>
            <a:off x="5658188" y="4910043"/>
            <a:ext cx="235260" cy="288032"/>
          </a:xfrm>
          <a:prstGeom prst="rect">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29" name="直線矢印コネクタ 28"/>
          <p:cNvCxnSpPr/>
          <p:nvPr/>
        </p:nvCxnSpPr>
        <p:spPr bwMode="auto">
          <a:xfrm>
            <a:off x="5632788" y="4368938"/>
            <a:ext cx="143030" cy="724146"/>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テキスト ボックス 30"/>
          <p:cNvSpPr txBox="1"/>
          <p:nvPr/>
        </p:nvSpPr>
        <p:spPr>
          <a:xfrm>
            <a:off x="3196233" y="3861048"/>
            <a:ext cx="1768433" cy="369332"/>
          </a:xfrm>
          <a:prstGeom prst="rect">
            <a:avLst/>
          </a:prstGeom>
          <a:noFill/>
        </p:spPr>
        <p:txBody>
          <a:bodyPr wrap="none" rtlCol="0">
            <a:spAutoFit/>
          </a:bodyPr>
          <a:lstStyle/>
          <a:p>
            <a:r>
              <a:rPr kumimoji="1" lang="en-US" altLang="ja-JP" sz="1800" dirty="0" smtClean="0"/>
              <a:t>Application Data</a:t>
            </a:r>
            <a:endParaRPr kumimoji="1" lang="ja-JP" altLang="en-US" sz="1800" dirty="0"/>
          </a:p>
        </p:txBody>
      </p:sp>
      <p:sp>
        <p:nvSpPr>
          <p:cNvPr id="34" name="テキスト ボックス 33"/>
          <p:cNvSpPr txBox="1"/>
          <p:nvPr/>
        </p:nvSpPr>
        <p:spPr>
          <a:xfrm>
            <a:off x="5224315" y="3871863"/>
            <a:ext cx="671979" cy="369332"/>
          </a:xfrm>
          <a:prstGeom prst="rect">
            <a:avLst/>
          </a:prstGeom>
          <a:noFill/>
        </p:spPr>
        <p:txBody>
          <a:bodyPr wrap="none" rtlCol="0">
            <a:spAutoFit/>
          </a:bodyPr>
          <a:lstStyle/>
          <a:p>
            <a:r>
              <a:rPr kumimoji="1" lang="en-US" altLang="ja-JP" sz="1800" dirty="0" smtClean="0"/>
              <a:t>ACK</a:t>
            </a:r>
            <a:endParaRPr kumimoji="1" lang="ja-JP" altLang="en-US" sz="1800" dirty="0"/>
          </a:p>
        </p:txBody>
      </p:sp>
      <p:sp>
        <p:nvSpPr>
          <p:cNvPr id="35" name="テキスト ボックス 34"/>
          <p:cNvSpPr txBox="1"/>
          <p:nvPr/>
        </p:nvSpPr>
        <p:spPr>
          <a:xfrm>
            <a:off x="7884368" y="4910043"/>
            <a:ext cx="715837" cy="400110"/>
          </a:xfrm>
          <a:prstGeom prst="rect">
            <a:avLst/>
          </a:prstGeom>
          <a:noFill/>
        </p:spPr>
        <p:txBody>
          <a:bodyPr wrap="none" rtlCol="0">
            <a:spAutoFit/>
          </a:bodyPr>
          <a:lstStyle/>
          <a:p>
            <a:r>
              <a:rPr kumimoji="1" lang="en-US" altLang="ja-JP" sz="2000" dirty="0" smtClean="0"/>
              <a:t>Time</a:t>
            </a:r>
            <a:endParaRPr kumimoji="1" lang="ja-JP" altLang="en-US" sz="2000" dirty="0"/>
          </a:p>
        </p:txBody>
      </p:sp>
      <p:cxnSp>
        <p:nvCxnSpPr>
          <p:cNvPr id="42" name="直線コネクタ 41"/>
          <p:cNvCxnSpPr/>
          <p:nvPr/>
        </p:nvCxnSpPr>
        <p:spPr bwMode="auto">
          <a:xfrm>
            <a:off x="6160419" y="5265682"/>
            <a:ext cx="0" cy="74936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6160419" y="5445224"/>
            <a:ext cx="1872208"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コネクタ 45"/>
          <p:cNvCxnSpPr/>
          <p:nvPr/>
        </p:nvCxnSpPr>
        <p:spPr bwMode="auto">
          <a:xfrm>
            <a:off x="2339752" y="5265682"/>
            <a:ext cx="0" cy="74936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flipH="1">
            <a:off x="1567829" y="5445224"/>
            <a:ext cx="771923"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テキスト ボックス 50"/>
          <p:cNvSpPr txBox="1"/>
          <p:nvPr/>
        </p:nvSpPr>
        <p:spPr>
          <a:xfrm>
            <a:off x="6597796" y="5489818"/>
            <a:ext cx="997453" cy="307777"/>
          </a:xfrm>
          <a:prstGeom prst="rect">
            <a:avLst/>
          </a:prstGeom>
          <a:noFill/>
        </p:spPr>
        <p:txBody>
          <a:bodyPr wrap="none" rtlCol="0">
            <a:spAutoFit/>
          </a:bodyPr>
          <a:lstStyle/>
          <a:p>
            <a:r>
              <a:rPr kumimoji="1" lang="en-US" altLang="ja-JP" sz="1400" dirty="0" smtClean="0"/>
              <a:t>Sleep Time</a:t>
            </a:r>
          </a:p>
        </p:txBody>
      </p:sp>
      <p:sp>
        <p:nvSpPr>
          <p:cNvPr id="52" name="テキスト ボックス 51"/>
          <p:cNvSpPr txBox="1"/>
          <p:nvPr/>
        </p:nvSpPr>
        <p:spPr>
          <a:xfrm>
            <a:off x="1331640" y="5490611"/>
            <a:ext cx="997453" cy="523220"/>
          </a:xfrm>
          <a:prstGeom prst="rect">
            <a:avLst/>
          </a:prstGeom>
          <a:noFill/>
        </p:spPr>
        <p:txBody>
          <a:bodyPr wrap="none" rtlCol="0">
            <a:spAutoFit/>
          </a:bodyPr>
          <a:lstStyle/>
          <a:p>
            <a:r>
              <a:rPr kumimoji="1" lang="en-US" altLang="ja-JP" sz="1400" dirty="0" smtClean="0"/>
              <a:t>Sleep Time</a:t>
            </a:r>
          </a:p>
          <a:p>
            <a:r>
              <a:rPr kumimoji="1" lang="en-US" altLang="ja-JP" sz="1400" dirty="0" smtClean="0"/>
              <a:t>(</a:t>
            </a:r>
            <a:r>
              <a:rPr kumimoji="1" lang="en-US" altLang="ja-JP" sz="1400" b="1" dirty="0" smtClean="0">
                <a:solidFill>
                  <a:srgbClr val="FF0000"/>
                </a:solidFill>
              </a:rPr>
              <a:t>X</a:t>
            </a:r>
            <a:r>
              <a:rPr kumimoji="1" lang="en-US" altLang="ja-JP" sz="1400" dirty="0" smtClean="0">
                <a:solidFill>
                  <a:srgbClr val="FF0000"/>
                </a:solidFill>
              </a:rPr>
              <a:t>[</a:t>
            </a:r>
            <a:r>
              <a:rPr kumimoji="1" lang="en-US" altLang="ja-JP" sz="1400" dirty="0" err="1" smtClean="0">
                <a:solidFill>
                  <a:srgbClr val="FF0000"/>
                </a:solidFill>
              </a:rPr>
              <a:t>mW</a:t>
            </a:r>
            <a:r>
              <a:rPr kumimoji="1" lang="en-US" altLang="ja-JP" sz="1400" dirty="0" smtClean="0">
                <a:solidFill>
                  <a:srgbClr val="FF0000"/>
                </a:solidFill>
              </a:rPr>
              <a:t>]</a:t>
            </a:r>
            <a:r>
              <a:rPr kumimoji="1" lang="en-US" altLang="ja-JP" sz="1400" dirty="0" smtClean="0"/>
              <a:t>)</a:t>
            </a:r>
            <a:endParaRPr kumimoji="1" lang="ja-JP" altLang="en-US" sz="1400" dirty="0"/>
          </a:p>
        </p:txBody>
      </p:sp>
      <p:sp>
        <p:nvSpPr>
          <p:cNvPr id="53" name="テキスト ボックス 52"/>
          <p:cNvSpPr txBox="1"/>
          <p:nvPr/>
        </p:nvSpPr>
        <p:spPr>
          <a:xfrm>
            <a:off x="1317428" y="6062171"/>
            <a:ext cx="1526380" cy="307777"/>
          </a:xfrm>
          <a:prstGeom prst="rect">
            <a:avLst/>
          </a:prstGeom>
          <a:noFill/>
        </p:spPr>
        <p:txBody>
          <a:bodyPr wrap="none" rtlCol="0">
            <a:spAutoFit/>
          </a:bodyPr>
          <a:lstStyle/>
          <a:p>
            <a:r>
              <a:rPr kumimoji="1" lang="en-US" altLang="ja-JP" sz="1400" dirty="0" smtClean="0"/>
              <a:t>Microcomputer on</a:t>
            </a:r>
            <a:endParaRPr kumimoji="1" lang="ja-JP" altLang="en-US" sz="1400" dirty="0"/>
          </a:p>
        </p:txBody>
      </p:sp>
      <p:cxnSp>
        <p:nvCxnSpPr>
          <p:cNvPr id="54" name="直線コネクタ 53"/>
          <p:cNvCxnSpPr/>
          <p:nvPr/>
        </p:nvCxnSpPr>
        <p:spPr bwMode="auto">
          <a:xfrm>
            <a:off x="3712147" y="5265682"/>
            <a:ext cx="0" cy="74936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H="1">
            <a:off x="2334466" y="5445224"/>
            <a:ext cx="1317031"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p:cNvSpPr txBox="1"/>
          <p:nvPr/>
        </p:nvSpPr>
        <p:spPr>
          <a:xfrm>
            <a:off x="2843808" y="6062171"/>
            <a:ext cx="1615379" cy="307777"/>
          </a:xfrm>
          <a:prstGeom prst="rect">
            <a:avLst/>
          </a:prstGeom>
          <a:noFill/>
        </p:spPr>
        <p:txBody>
          <a:bodyPr wrap="none" rtlCol="0">
            <a:spAutoFit/>
          </a:bodyPr>
          <a:lstStyle/>
          <a:p>
            <a:r>
              <a:rPr kumimoji="1" lang="en-US" altLang="ja-JP" sz="1400" dirty="0" smtClean="0"/>
              <a:t>Wireless module </a:t>
            </a:r>
            <a:r>
              <a:rPr kumimoji="1" lang="en-US" altLang="ja-JP" sz="1400" dirty="0"/>
              <a:t>o</a:t>
            </a:r>
            <a:r>
              <a:rPr kumimoji="1" lang="en-US" altLang="ja-JP" sz="1400" dirty="0" smtClean="0"/>
              <a:t>n</a:t>
            </a:r>
            <a:endParaRPr kumimoji="1" lang="ja-JP" altLang="en-US" sz="1400" dirty="0"/>
          </a:p>
        </p:txBody>
      </p:sp>
      <p:sp>
        <p:nvSpPr>
          <p:cNvPr id="58" name="テキスト ボックス 57"/>
          <p:cNvSpPr txBox="1"/>
          <p:nvPr/>
        </p:nvSpPr>
        <p:spPr>
          <a:xfrm>
            <a:off x="5082510" y="6073551"/>
            <a:ext cx="3159776" cy="307777"/>
          </a:xfrm>
          <a:prstGeom prst="rect">
            <a:avLst/>
          </a:prstGeom>
          <a:noFill/>
        </p:spPr>
        <p:txBody>
          <a:bodyPr wrap="none" rtlCol="0">
            <a:spAutoFit/>
          </a:bodyPr>
          <a:lstStyle/>
          <a:p>
            <a:r>
              <a:rPr kumimoji="1" lang="en-US" altLang="ja-JP" sz="1400" dirty="0" smtClean="0"/>
              <a:t>Microcomputer and wireless module off</a:t>
            </a:r>
            <a:endParaRPr kumimoji="1" lang="ja-JP" altLang="en-US" sz="1400" dirty="0"/>
          </a:p>
        </p:txBody>
      </p:sp>
      <p:sp>
        <p:nvSpPr>
          <p:cNvPr id="59" name="テキスト ボックス 58"/>
          <p:cNvSpPr txBox="1"/>
          <p:nvPr/>
        </p:nvSpPr>
        <p:spPr>
          <a:xfrm>
            <a:off x="2390806" y="5490611"/>
            <a:ext cx="1367426" cy="523220"/>
          </a:xfrm>
          <a:prstGeom prst="rect">
            <a:avLst/>
          </a:prstGeom>
          <a:noFill/>
        </p:spPr>
        <p:txBody>
          <a:bodyPr wrap="none" rtlCol="0">
            <a:spAutoFit/>
          </a:bodyPr>
          <a:lstStyle/>
          <a:p>
            <a:r>
              <a:rPr kumimoji="1" lang="en-US" altLang="ja-JP" sz="1400" dirty="0" smtClean="0"/>
              <a:t>Run Application</a:t>
            </a:r>
          </a:p>
          <a:p>
            <a:r>
              <a:rPr kumimoji="1" lang="en-US" altLang="ja-JP" sz="1400" dirty="0" smtClean="0"/>
              <a:t>(</a:t>
            </a:r>
            <a:r>
              <a:rPr kumimoji="1" lang="en-US" altLang="ja-JP" sz="1400" b="1" dirty="0" smtClean="0">
                <a:solidFill>
                  <a:srgbClr val="FF0000"/>
                </a:solidFill>
              </a:rPr>
              <a:t>Y</a:t>
            </a:r>
            <a:r>
              <a:rPr kumimoji="1" lang="en-US" altLang="ja-JP" sz="1400" dirty="0" smtClean="0">
                <a:solidFill>
                  <a:srgbClr val="FF0000"/>
                </a:solidFill>
              </a:rPr>
              <a:t>[</a:t>
            </a:r>
            <a:r>
              <a:rPr kumimoji="1" lang="en-US" altLang="ja-JP" sz="1400" dirty="0" err="1" smtClean="0">
                <a:solidFill>
                  <a:srgbClr val="FF0000"/>
                </a:solidFill>
              </a:rPr>
              <a:t>mW</a:t>
            </a:r>
            <a:r>
              <a:rPr kumimoji="1" lang="en-US" altLang="ja-JP" sz="1400" dirty="0">
                <a:solidFill>
                  <a:srgbClr val="FF0000"/>
                </a:solidFill>
              </a:rPr>
              <a:t>]</a:t>
            </a:r>
            <a:r>
              <a:rPr kumimoji="1" lang="en-US" altLang="ja-JP" sz="1400" dirty="0"/>
              <a:t>)</a:t>
            </a:r>
            <a:endParaRPr kumimoji="1" lang="ja-JP" altLang="en-US" sz="1400" dirty="0"/>
          </a:p>
        </p:txBody>
      </p:sp>
      <p:sp>
        <p:nvSpPr>
          <p:cNvPr id="63" name="テキスト ボックス 62"/>
          <p:cNvSpPr txBox="1"/>
          <p:nvPr/>
        </p:nvSpPr>
        <p:spPr>
          <a:xfrm>
            <a:off x="3717679" y="5479578"/>
            <a:ext cx="2225417" cy="523220"/>
          </a:xfrm>
          <a:prstGeom prst="rect">
            <a:avLst/>
          </a:prstGeom>
          <a:noFill/>
        </p:spPr>
        <p:txBody>
          <a:bodyPr wrap="none" rtlCol="0">
            <a:spAutoFit/>
          </a:bodyPr>
          <a:lstStyle/>
          <a:p>
            <a:r>
              <a:rPr kumimoji="1" lang="en-US" altLang="ja-JP" sz="1400" dirty="0" smtClean="0"/>
              <a:t>Transmission and Reception</a:t>
            </a:r>
          </a:p>
          <a:p>
            <a:r>
              <a:rPr kumimoji="1" lang="en-US" altLang="ja-JP" sz="1400" dirty="0" smtClean="0"/>
              <a:t>(</a:t>
            </a:r>
            <a:r>
              <a:rPr kumimoji="1" lang="en-US" altLang="ja-JP" sz="1400" b="1" dirty="0" smtClean="0">
                <a:solidFill>
                  <a:srgbClr val="FF0000"/>
                </a:solidFill>
              </a:rPr>
              <a:t>Z</a:t>
            </a:r>
            <a:r>
              <a:rPr kumimoji="1" lang="en-US" altLang="ja-JP" sz="1400" dirty="0" smtClean="0"/>
              <a:t>[</a:t>
            </a:r>
            <a:r>
              <a:rPr kumimoji="1" lang="en-US" altLang="ja-JP" sz="1400" dirty="0" err="1" smtClean="0"/>
              <a:t>mW</a:t>
            </a:r>
            <a:r>
              <a:rPr kumimoji="1" lang="en-US" altLang="ja-JP" sz="1400" dirty="0" smtClean="0"/>
              <a:t>])</a:t>
            </a:r>
            <a:endParaRPr kumimoji="1" lang="ja-JP" altLang="en-US" sz="1400" dirty="0"/>
          </a:p>
        </p:txBody>
      </p:sp>
      <p:sp>
        <p:nvSpPr>
          <p:cNvPr id="65" name="Rectangle 3"/>
          <p:cNvSpPr txBox="1">
            <a:spLocks noChangeArrowheads="1"/>
          </p:cNvSpPr>
          <p:nvPr/>
        </p:nvSpPr>
        <p:spPr>
          <a:xfrm>
            <a:off x="611560" y="1844824"/>
            <a:ext cx="7920880" cy="1488214"/>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2000" kern="0" dirty="0" smtClean="0">
              <a:latin typeface="Times New Roman" pitchFamily="18" charset="0"/>
              <a:ea typeface="ＭＳ Ｐゴシック" pitchFamily="50" charset="-128"/>
              <a:cs typeface="Times New Roman" pitchFamily="18" charset="0"/>
            </a:endParaRPr>
          </a:p>
        </p:txBody>
      </p:sp>
      <p:sp>
        <p:nvSpPr>
          <p:cNvPr id="66" name="Rectangle 3"/>
          <p:cNvSpPr txBox="1">
            <a:spLocks noChangeArrowheads="1"/>
          </p:cNvSpPr>
          <p:nvPr/>
        </p:nvSpPr>
        <p:spPr>
          <a:xfrm>
            <a:off x="611560" y="1844824"/>
            <a:ext cx="7920880" cy="2976428"/>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Battery life extension by reducing wake-up time can be one of the requirements of the RRMM mechanism.</a:t>
            </a:r>
          </a:p>
          <a:p>
            <a:r>
              <a:rPr lang="en-US" altLang="ja-JP" sz="2400" kern="0" dirty="0" smtClean="0">
                <a:latin typeface="Times New Roman" pitchFamily="18" charset="0"/>
                <a:ea typeface="ＭＳ Ｐゴシック" pitchFamily="50" charset="-128"/>
                <a:cs typeface="Times New Roman" pitchFamily="18" charset="0"/>
              </a:rPr>
              <a:t>An example of power consumption model is shown below, but </a:t>
            </a:r>
            <a:r>
              <a:rPr lang="en-US" altLang="ja-JP" sz="2400" b="1" kern="0" dirty="0" smtClean="0">
                <a:latin typeface="Times New Roman" pitchFamily="18" charset="0"/>
                <a:ea typeface="ＭＳ Ｐゴシック" pitchFamily="50" charset="-128"/>
                <a:cs typeface="Times New Roman" pitchFamily="18" charset="0"/>
              </a:rPr>
              <a:t>more precise models and parameters should be investigated</a:t>
            </a:r>
            <a:r>
              <a:rPr lang="en-US" altLang="ja-JP" sz="2400" kern="0" dirty="0" smtClean="0">
                <a:latin typeface="Times New Roman" pitchFamily="18" charset="0"/>
                <a:ea typeface="ＭＳ Ｐゴシック" pitchFamily="50" charset="-128"/>
                <a:cs typeface="Times New Roman" pitchFamily="18" charset="0"/>
              </a:rPr>
              <a:t>.</a:t>
            </a:r>
            <a:endParaRPr lang="en-US" altLang="ja-JP" sz="2000" kern="0" dirty="0" smtClean="0">
              <a:latin typeface="Times New Roman" pitchFamily="18" charset="0"/>
              <a:ea typeface="ＭＳ Ｐゴシック" pitchFamily="50" charset="-128"/>
              <a:cs typeface="Times New Roman" pitchFamily="18" charset="0"/>
            </a:endParaRPr>
          </a:p>
        </p:txBody>
      </p:sp>
      <p:cxnSp>
        <p:nvCxnSpPr>
          <p:cNvPr id="70" name="直線矢印コネクタ 69"/>
          <p:cNvCxnSpPr/>
          <p:nvPr/>
        </p:nvCxnSpPr>
        <p:spPr bwMode="auto">
          <a:xfrm flipH="1">
            <a:off x="3758232" y="5445224"/>
            <a:ext cx="2332126"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14432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en-US" altLang="ja-JP" dirty="0" smtClean="0"/>
              <a:t>Evaluation</a:t>
            </a:r>
            <a:r>
              <a:rPr kumimoji="1" lang="en-US" altLang="ja-JP" dirty="0" smtClean="0"/>
              <a:t> Metrics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6</a:t>
            </a:fld>
            <a:endParaRPr lang="en-US" altLang="ja-JP"/>
          </a:p>
        </p:txBody>
      </p:sp>
      <p:sp>
        <p:nvSpPr>
          <p:cNvPr id="6" name="Rectangle 3"/>
          <p:cNvSpPr txBox="1">
            <a:spLocks noChangeArrowheads="1"/>
          </p:cNvSpPr>
          <p:nvPr/>
        </p:nvSpPr>
        <p:spPr>
          <a:xfrm>
            <a:off x="61156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Currently SRU has focus on the following use cases:</a:t>
            </a:r>
          </a:p>
          <a:p>
            <a:pPr lvl="1"/>
            <a:r>
              <a:rPr lang="en-US" altLang="ja-JP" sz="2000" kern="0" dirty="0" smtClean="0">
                <a:latin typeface="Times New Roman" pitchFamily="18" charset="0"/>
                <a:ea typeface="ＭＳ Ｐゴシック" pitchFamily="50" charset="-128"/>
                <a:cs typeface="Times New Roman" pitchFamily="18" charset="0"/>
              </a:rPr>
              <a:t>hospital, industrial automation and infrastructure monitoring.</a:t>
            </a:r>
          </a:p>
          <a:p>
            <a:r>
              <a:rPr lang="en-US" altLang="ja-JP" sz="2400" kern="0" dirty="0" smtClean="0">
                <a:latin typeface="Times New Roman" pitchFamily="18" charset="0"/>
                <a:ea typeface="ＭＳ Ｐゴシック" pitchFamily="50" charset="-128"/>
                <a:cs typeface="Times New Roman" pitchFamily="18" charset="0"/>
              </a:rPr>
              <a:t> In the use cases, each device conveys important information for each application. </a:t>
            </a:r>
          </a:p>
          <a:p>
            <a:r>
              <a:rPr lang="en-US" altLang="ja-JP" sz="2400" kern="0" dirty="0" smtClean="0">
                <a:latin typeface="Times New Roman" pitchFamily="18" charset="0"/>
                <a:ea typeface="ＭＳ Ｐゴシック" pitchFamily="50" charset="-128"/>
                <a:cs typeface="Times New Roman" pitchFamily="18" charset="0"/>
              </a:rPr>
              <a:t>Therefore, we propose that 1% throughput from CDF should be evaluated.</a:t>
            </a:r>
          </a:p>
        </p:txBody>
      </p:sp>
      <p:cxnSp>
        <p:nvCxnSpPr>
          <p:cNvPr id="8" name="直線矢印コネクタ 7"/>
          <p:cNvCxnSpPr/>
          <p:nvPr/>
        </p:nvCxnSpPr>
        <p:spPr bwMode="auto">
          <a:xfrm>
            <a:off x="3061841" y="6181274"/>
            <a:ext cx="331236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矢印コネクタ 8"/>
          <p:cNvCxnSpPr/>
          <p:nvPr/>
        </p:nvCxnSpPr>
        <p:spPr bwMode="auto">
          <a:xfrm flipV="1">
            <a:off x="3061841" y="4463202"/>
            <a:ext cx="0" cy="171807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1053083" y="5029850"/>
            <a:ext cx="1737976" cy="584775"/>
          </a:xfrm>
          <a:prstGeom prst="rect">
            <a:avLst/>
          </a:prstGeom>
          <a:noFill/>
        </p:spPr>
        <p:txBody>
          <a:bodyPr wrap="none" rtlCol="0">
            <a:spAutoFit/>
          </a:bodyPr>
          <a:lstStyle/>
          <a:p>
            <a:r>
              <a:rPr kumimoji="1" lang="en-US" altLang="ja-JP" sz="1600" dirty="0" smtClean="0"/>
              <a:t>CDF over multiple</a:t>
            </a:r>
          </a:p>
          <a:p>
            <a:r>
              <a:rPr kumimoji="1" lang="en-US" altLang="ja-JP" sz="1600" dirty="0"/>
              <a:t>r</a:t>
            </a:r>
            <a:r>
              <a:rPr kumimoji="1" lang="en-US" altLang="ja-JP" sz="1600" dirty="0" smtClean="0"/>
              <a:t>andom trials</a:t>
            </a:r>
            <a:endParaRPr kumimoji="1" lang="ja-JP" altLang="en-US" sz="1600" dirty="0"/>
          </a:p>
        </p:txBody>
      </p:sp>
      <p:sp>
        <p:nvSpPr>
          <p:cNvPr id="12" name="テキスト ボックス 11"/>
          <p:cNvSpPr txBox="1"/>
          <p:nvPr/>
        </p:nvSpPr>
        <p:spPr>
          <a:xfrm>
            <a:off x="6457827" y="6042774"/>
            <a:ext cx="1087157" cy="338554"/>
          </a:xfrm>
          <a:prstGeom prst="rect">
            <a:avLst/>
          </a:prstGeom>
          <a:noFill/>
        </p:spPr>
        <p:txBody>
          <a:bodyPr wrap="none" rtlCol="0">
            <a:spAutoFit/>
          </a:bodyPr>
          <a:lstStyle/>
          <a:p>
            <a:r>
              <a:rPr kumimoji="1" lang="en-US" altLang="ja-JP" sz="1600" dirty="0" smtClean="0"/>
              <a:t>throughput</a:t>
            </a:r>
            <a:endParaRPr kumimoji="1" lang="ja-JP" altLang="en-US" sz="1600" dirty="0"/>
          </a:p>
        </p:txBody>
      </p:sp>
      <p:sp>
        <p:nvSpPr>
          <p:cNvPr id="13" name="テキスト ボックス 12"/>
          <p:cNvSpPr txBox="1"/>
          <p:nvPr/>
        </p:nvSpPr>
        <p:spPr>
          <a:xfrm>
            <a:off x="2432147" y="4463202"/>
            <a:ext cx="663964" cy="338554"/>
          </a:xfrm>
          <a:prstGeom prst="rect">
            <a:avLst/>
          </a:prstGeom>
          <a:noFill/>
        </p:spPr>
        <p:txBody>
          <a:bodyPr wrap="none" rtlCol="0">
            <a:spAutoFit/>
          </a:bodyPr>
          <a:lstStyle/>
          <a:p>
            <a:r>
              <a:rPr kumimoji="1" lang="en-US" altLang="ja-JP" sz="1600" dirty="0" smtClean="0"/>
              <a:t>100%</a:t>
            </a:r>
            <a:endParaRPr kumimoji="1" lang="ja-JP" altLang="en-US" sz="1600" dirty="0"/>
          </a:p>
        </p:txBody>
      </p:sp>
      <p:sp>
        <p:nvSpPr>
          <p:cNvPr id="14" name="テキスト ボックス 13"/>
          <p:cNvSpPr txBox="1"/>
          <p:nvPr/>
        </p:nvSpPr>
        <p:spPr>
          <a:xfrm>
            <a:off x="2655830" y="5831354"/>
            <a:ext cx="458780" cy="338554"/>
          </a:xfrm>
          <a:prstGeom prst="rect">
            <a:avLst/>
          </a:prstGeom>
          <a:noFill/>
        </p:spPr>
        <p:txBody>
          <a:bodyPr wrap="none" rtlCol="0">
            <a:spAutoFit/>
          </a:bodyPr>
          <a:lstStyle/>
          <a:p>
            <a:r>
              <a:rPr kumimoji="1" lang="en-US" altLang="ja-JP" sz="1600" dirty="0" smtClean="0"/>
              <a:t>1%</a:t>
            </a:r>
            <a:endParaRPr kumimoji="1" lang="ja-JP" altLang="en-US" sz="1600" dirty="0"/>
          </a:p>
        </p:txBody>
      </p:sp>
      <p:sp>
        <p:nvSpPr>
          <p:cNvPr id="18" name="フリーフォーム 17"/>
          <p:cNvSpPr/>
          <p:nvPr/>
        </p:nvSpPr>
        <p:spPr bwMode="auto">
          <a:xfrm>
            <a:off x="3626804" y="4607218"/>
            <a:ext cx="2587228" cy="1562690"/>
          </a:xfrm>
          <a:custGeom>
            <a:avLst/>
            <a:gdLst>
              <a:gd name="connsiteX0" fmla="*/ 0 w 2501900"/>
              <a:gd name="connsiteY0" fmla="*/ 1270000 h 1270000"/>
              <a:gd name="connsiteX1" fmla="*/ 965200 w 2501900"/>
              <a:gd name="connsiteY1" fmla="*/ 1143000 h 1270000"/>
              <a:gd name="connsiteX2" fmla="*/ 1346200 w 2501900"/>
              <a:gd name="connsiteY2" fmla="*/ 889000 h 1270000"/>
              <a:gd name="connsiteX3" fmla="*/ 1727200 w 2501900"/>
              <a:gd name="connsiteY3" fmla="*/ 215900 h 1270000"/>
              <a:gd name="connsiteX4" fmla="*/ 2501900 w 2501900"/>
              <a:gd name="connsiteY4" fmla="*/ 0 h 127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900" h="1270000">
                <a:moveTo>
                  <a:pt x="0" y="1270000"/>
                </a:moveTo>
                <a:cubicBezTo>
                  <a:pt x="370416" y="1238250"/>
                  <a:pt x="740833" y="1206500"/>
                  <a:pt x="965200" y="1143000"/>
                </a:cubicBezTo>
                <a:cubicBezTo>
                  <a:pt x="1189567" y="1079500"/>
                  <a:pt x="1219200" y="1043517"/>
                  <a:pt x="1346200" y="889000"/>
                </a:cubicBezTo>
                <a:cubicBezTo>
                  <a:pt x="1473200" y="734483"/>
                  <a:pt x="1534583" y="364067"/>
                  <a:pt x="1727200" y="215900"/>
                </a:cubicBezTo>
                <a:cubicBezTo>
                  <a:pt x="1919817" y="67733"/>
                  <a:pt x="2210858" y="33866"/>
                  <a:pt x="2501900" y="0"/>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 name="直線コネクタ 19"/>
          <p:cNvCxnSpPr/>
          <p:nvPr/>
        </p:nvCxnSpPr>
        <p:spPr bwMode="auto">
          <a:xfrm>
            <a:off x="3096111" y="4607218"/>
            <a:ext cx="3117921"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flipV="1">
            <a:off x="3061841" y="5969854"/>
            <a:ext cx="1684597" cy="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777618" y="5954175"/>
            <a:ext cx="0" cy="215733"/>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4701864" y="6119386"/>
            <a:ext cx="144016" cy="138500"/>
          </a:xfrm>
          <a:prstGeom prst="ellips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7" name="直線コネクタ 26"/>
          <p:cNvCxnSpPr>
            <a:stCxn id="25" idx="0"/>
            <a:endCxn id="28" idx="1"/>
          </p:cNvCxnSpPr>
          <p:nvPr/>
        </p:nvCxnSpPr>
        <p:spPr bwMode="auto">
          <a:xfrm flipV="1">
            <a:off x="4773872" y="5680951"/>
            <a:ext cx="646360" cy="43843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5420232" y="5388563"/>
            <a:ext cx="2464136" cy="584775"/>
          </a:xfrm>
          <a:prstGeom prst="rect">
            <a:avLst/>
          </a:prstGeom>
          <a:noFill/>
        </p:spPr>
        <p:txBody>
          <a:bodyPr wrap="none" rtlCol="0">
            <a:spAutoFit/>
          </a:bodyPr>
          <a:lstStyle/>
          <a:p>
            <a:r>
              <a:rPr kumimoji="1" lang="en-US" altLang="ja-JP" sz="1600" dirty="0" smtClean="0"/>
              <a:t>Evaluate whether this value</a:t>
            </a:r>
          </a:p>
          <a:p>
            <a:r>
              <a:rPr kumimoji="1" lang="en-US" altLang="ja-JP" sz="1600" dirty="0" smtClean="0"/>
              <a:t>is acceptable or not.</a:t>
            </a:r>
            <a:endParaRPr kumimoji="1" lang="ja-JP" altLang="en-US" sz="1600" dirty="0"/>
          </a:p>
        </p:txBody>
      </p:sp>
    </p:spTree>
    <p:extLst>
      <p:ext uri="{BB962C8B-B14F-4D97-AF65-F5344CB8AC3E}">
        <p14:creationId xmlns:p14="http://schemas.microsoft.com/office/powerpoint/2010/main" val="2872328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en-US" altLang="ja-JP" dirty="0" smtClean="0"/>
              <a:t>Measurement Function Modeling</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a:xfrm>
            <a:off x="5486400" y="6556702"/>
            <a:ext cx="3124200" cy="184666"/>
          </a:xfrm>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a:xfrm>
            <a:off x="4344988" y="6556702"/>
            <a:ext cx="530225" cy="182562"/>
          </a:xfrm>
        </p:spPr>
        <p:txBody>
          <a:bodyPr/>
          <a:lstStyle/>
          <a:p>
            <a:r>
              <a:rPr lang="en-US" altLang="ja-JP" smtClean="0"/>
              <a:t>Slide </a:t>
            </a:r>
            <a:fld id="{1E4FF75B-5044-4029-9087-12F2B1E946AB}" type="slidenum">
              <a:rPr lang="en-US" altLang="ja-JP" smtClean="0"/>
              <a:pPr/>
              <a:t>7</a:t>
            </a:fld>
            <a:endParaRPr lang="en-US" altLang="ja-JP"/>
          </a:p>
        </p:txBody>
      </p:sp>
      <p:sp>
        <p:nvSpPr>
          <p:cNvPr id="6" name="Rectangle 3"/>
          <p:cNvSpPr txBox="1">
            <a:spLocks noChangeArrowheads="1"/>
          </p:cNvSpPr>
          <p:nvPr/>
        </p:nvSpPr>
        <p:spPr>
          <a:xfrm>
            <a:off x="685800" y="1844824"/>
            <a:ext cx="7772400" cy="1224136"/>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Measurement functions are not clarified in IEEE802.15.4, but they have impact on the performance of RRMM. The following simulation models are applied as baseline.</a:t>
            </a:r>
            <a:endParaRPr lang="en-US" altLang="ja-JP" kern="0" dirty="0">
              <a:latin typeface="Times New Roman" pitchFamily="18" charset="0"/>
              <a:ea typeface="ＭＳ Ｐゴシック" pitchFamily="50" charset="-128"/>
              <a:cs typeface="Times New Roman" pitchFamily="18" charset="0"/>
            </a:endParaRPr>
          </a:p>
          <a:p>
            <a:pPr lvl="1"/>
            <a:endParaRPr lang="en-US" altLang="ja-JP" kern="0" dirty="0">
              <a:latin typeface="Times New Roman" pitchFamily="18" charset="0"/>
              <a:ea typeface="ＭＳ Ｐゴシック" pitchFamily="50" charset="-128"/>
              <a:cs typeface="Times New Roman" pitchFamily="18" charset="0"/>
            </a:endParaRPr>
          </a:p>
        </p:txBody>
      </p:sp>
      <p:sp>
        <p:nvSpPr>
          <p:cNvPr id="8" name="Rectangle 3"/>
          <p:cNvSpPr txBox="1">
            <a:spLocks noChangeArrowheads="1"/>
          </p:cNvSpPr>
          <p:nvPr/>
        </p:nvSpPr>
        <p:spPr>
          <a:xfrm>
            <a:off x="689372" y="3078241"/>
            <a:ext cx="7772400" cy="432048"/>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ED (Energy Detection)</a:t>
            </a:r>
            <a:endParaRPr lang="en-US" altLang="ja-JP" sz="2400" kern="0" dirty="0">
              <a:latin typeface="Times New Roman" pitchFamily="18" charset="0"/>
              <a:ea typeface="ＭＳ Ｐゴシック" pitchFamily="50" charset="-128"/>
              <a:cs typeface="Times New Roman" pitchFamily="18" charset="0"/>
            </a:endParaRPr>
          </a:p>
        </p:txBody>
      </p:sp>
      <p:sp>
        <p:nvSpPr>
          <p:cNvPr id="9" name="Rectangle 3"/>
          <p:cNvSpPr txBox="1">
            <a:spLocks noChangeArrowheads="1"/>
          </p:cNvSpPr>
          <p:nvPr/>
        </p:nvSpPr>
        <p:spPr>
          <a:xfrm>
            <a:off x="667916" y="4807301"/>
            <a:ext cx="7772400" cy="432048"/>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LQI (Link Quality Indicator)</a:t>
            </a:r>
            <a:endParaRPr lang="en-US" altLang="ja-JP" sz="2400" kern="0" dirty="0">
              <a:latin typeface="Times New Roman" pitchFamily="18" charset="0"/>
              <a:ea typeface="ＭＳ Ｐゴシック" pitchFamily="50" charset="-128"/>
              <a:cs typeface="Times New Roman" pitchFamily="18" charset="0"/>
            </a:endParaRPr>
          </a:p>
        </p:txBody>
      </p:sp>
      <p:sp>
        <p:nvSpPr>
          <p:cNvPr id="22" name="Rectangle 3"/>
          <p:cNvSpPr txBox="1">
            <a:spLocks noChangeArrowheads="1"/>
          </p:cNvSpPr>
          <p:nvPr/>
        </p:nvSpPr>
        <p:spPr>
          <a:xfrm>
            <a:off x="4282628" y="3356992"/>
            <a:ext cx="4249812" cy="108012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altLang="ja-JP" sz="2000" kern="0" dirty="0" smtClean="0">
                <a:latin typeface="Times New Roman" pitchFamily="18" charset="0"/>
                <a:ea typeface="ＭＳ Ｐゴシック" pitchFamily="50" charset="-128"/>
                <a:cs typeface="Times New Roman" pitchFamily="18" charset="0"/>
              </a:rPr>
              <a:t>X: ED value</a:t>
            </a:r>
          </a:p>
          <a:p>
            <a:pPr marL="0" indent="0">
              <a:buNone/>
            </a:pPr>
            <a:r>
              <a:rPr lang="en-US" altLang="ja-JP" sz="2000" kern="0" dirty="0" err="1" smtClean="0">
                <a:latin typeface="Times New Roman" pitchFamily="18" charset="0"/>
                <a:ea typeface="ＭＳ Ｐゴシック" pitchFamily="50" charset="-128"/>
                <a:cs typeface="Times New Roman" pitchFamily="18" charset="0"/>
              </a:rPr>
              <a:t>X</a:t>
            </a:r>
            <a:r>
              <a:rPr lang="en-US" altLang="ja-JP" sz="2000" kern="0" baseline="-25000" dirty="0" err="1" smtClean="0">
                <a:latin typeface="Times New Roman" pitchFamily="18" charset="0"/>
                <a:ea typeface="ＭＳ Ｐゴシック" pitchFamily="50" charset="-128"/>
                <a:cs typeface="Times New Roman" pitchFamily="18" charset="0"/>
              </a:rPr>
              <a:t>e</a:t>
            </a:r>
            <a:r>
              <a:rPr lang="en-US" altLang="ja-JP" sz="2000" kern="0" baseline="-25000" dirty="0" smtClean="0">
                <a:latin typeface="Times New Roman" pitchFamily="18" charset="0"/>
                <a:ea typeface="ＭＳ Ｐゴシック" pitchFamily="50" charset="-128"/>
                <a:cs typeface="Times New Roman" pitchFamily="18" charset="0"/>
              </a:rPr>
              <a:t> </a:t>
            </a:r>
            <a:r>
              <a:rPr lang="en-US" altLang="ja-JP" sz="2000" kern="0" dirty="0" smtClean="0">
                <a:latin typeface="Times New Roman" pitchFamily="18" charset="0"/>
                <a:ea typeface="ＭＳ Ｐゴシック" pitchFamily="50" charset="-128"/>
                <a:cs typeface="Times New Roman" pitchFamily="18" charset="0"/>
              </a:rPr>
              <a:t>: RSSI</a:t>
            </a:r>
            <a:r>
              <a:rPr lang="en-US" altLang="ja-JP" sz="2000" kern="0" dirty="0">
                <a:latin typeface="Times New Roman" pitchFamily="18" charset="0"/>
                <a:ea typeface="ＭＳ Ｐゴシック" pitchFamily="50" charset="-128"/>
                <a:cs typeface="Times New Roman" pitchFamily="18" charset="0"/>
              </a:rPr>
              <a:t> [dBm]</a:t>
            </a:r>
            <a:r>
              <a:rPr lang="en-US" altLang="ja-JP" sz="2000" kern="0" dirty="0" smtClean="0">
                <a:latin typeface="Times New Roman" pitchFamily="18" charset="0"/>
                <a:ea typeface="ＭＳ Ｐゴシック" pitchFamily="50" charset="-128"/>
                <a:cs typeface="Times New Roman" pitchFamily="18" charset="0"/>
              </a:rPr>
              <a:t> of the channel at any </a:t>
            </a:r>
          </a:p>
          <a:p>
            <a:pPr marL="0" indent="0">
              <a:buNone/>
            </a:pPr>
            <a:r>
              <a:rPr lang="en-US" altLang="ja-JP" sz="2000" kern="0" dirty="0">
                <a:latin typeface="Times New Roman" pitchFamily="18" charset="0"/>
                <a:ea typeface="ＭＳ Ｐゴシック" pitchFamily="50" charset="-128"/>
                <a:cs typeface="Times New Roman" pitchFamily="18" charset="0"/>
              </a:rPr>
              <a:t> </a:t>
            </a:r>
            <a:r>
              <a:rPr lang="en-US" altLang="ja-JP" sz="2000" kern="0" dirty="0" smtClean="0">
                <a:latin typeface="Times New Roman" pitchFamily="18" charset="0"/>
                <a:ea typeface="ＭＳ Ｐゴシック" pitchFamily="50" charset="-128"/>
                <a:cs typeface="Times New Roman" pitchFamily="18" charset="0"/>
              </a:rPr>
              <a:t>       measurement time (128us)</a:t>
            </a:r>
          </a:p>
          <a:p>
            <a:pPr marL="0" indent="0">
              <a:buNone/>
            </a:pPr>
            <a:r>
              <a:rPr lang="en-US" altLang="ja-JP" sz="2000" kern="0" dirty="0" smtClean="0">
                <a:latin typeface="Times New Roman" pitchFamily="18" charset="0"/>
                <a:ea typeface="ＭＳ Ｐゴシック" pitchFamily="50" charset="-128"/>
                <a:cs typeface="Times New Roman" pitchFamily="18" charset="0"/>
              </a:rPr>
              <a:t>Z: error (90</a:t>
            </a:r>
            <a:r>
              <a:rPr lang="en-US" altLang="ja-JP" sz="2000" kern="0" dirty="0">
                <a:latin typeface="Times New Roman" pitchFamily="18" charset="0"/>
                <a:ea typeface="ＭＳ Ｐゴシック" pitchFamily="50" charset="-128"/>
                <a:cs typeface="Times New Roman" pitchFamily="18" charset="0"/>
              </a:rPr>
              <a:t>% bound for +/-6dB)</a:t>
            </a:r>
          </a:p>
          <a:p>
            <a:pPr marL="0" indent="0">
              <a:buNone/>
            </a:pPr>
            <a:endParaRPr lang="en-US" altLang="ja-JP" sz="2000" kern="0" dirty="0">
              <a:latin typeface="Times New Roman" pitchFamily="18" charset="0"/>
              <a:ea typeface="ＭＳ Ｐゴシック" pitchFamily="50" charset="-128"/>
              <a:cs typeface="Times New Roman" pitchFamily="18" charset="0"/>
            </a:endParaRPr>
          </a:p>
        </p:txBody>
      </p:sp>
      <p:graphicFrame>
        <p:nvGraphicFramePr>
          <p:cNvPr id="23" name="オブジェクト 22"/>
          <p:cNvGraphicFramePr>
            <a:graphicFrameLocks noChangeAspect="1"/>
          </p:cNvGraphicFramePr>
          <p:nvPr>
            <p:extLst>
              <p:ext uri="{D42A27DB-BD31-4B8C-83A1-F6EECF244321}">
                <p14:modId xmlns:p14="http://schemas.microsoft.com/office/powerpoint/2010/main" val="3444418529"/>
              </p:ext>
            </p:extLst>
          </p:nvPr>
        </p:nvGraphicFramePr>
        <p:xfrm>
          <a:off x="1115616" y="3654305"/>
          <a:ext cx="2860675" cy="927100"/>
        </p:xfrm>
        <a:graphic>
          <a:graphicData uri="http://schemas.openxmlformats.org/presentationml/2006/ole">
            <mc:AlternateContent xmlns:mc="http://schemas.openxmlformats.org/markup-compatibility/2006">
              <mc:Choice xmlns:v="urn:schemas-microsoft-com:vml" Requires="v">
                <p:oleObj spid="_x0000_s1073" name="数式" r:id="rId3" imgW="1409400" imgH="457200" progId="Equation.3">
                  <p:embed/>
                </p:oleObj>
              </mc:Choice>
              <mc:Fallback>
                <p:oleObj name="数式" r:id="rId3" imgW="1409400" imgH="457200" progId="Equation.3">
                  <p:embed/>
                  <p:pic>
                    <p:nvPicPr>
                      <p:cNvPr id="0" name="オブジェクト 20"/>
                      <p:cNvPicPr>
                        <a:picLocks noChangeAspect="1" noChangeArrowheads="1"/>
                      </p:cNvPicPr>
                      <p:nvPr/>
                    </p:nvPicPr>
                    <p:blipFill>
                      <a:blip r:embed="rId4"/>
                      <a:srcRect/>
                      <a:stretch>
                        <a:fillRect/>
                      </a:stretch>
                    </p:blipFill>
                    <p:spPr bwMode="auto">
                      <a:xfrm>
                        <a:off x="1115616" y="3654305"/>
                        <a:ext cx="286067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 name="Rectangle 3"/>
          <p:cNvSpPr txBox="1">
            <a:spLocks noChangeArrowheads="1"/>
          </p:cNvSpPr>
          <p:nvPr/>
        </p:nvSpPr>
        <p:spPr>
          <a:xfrm>
            <a:off x="4283968" y="5295457"/>
            <a:ext cx="4156348" cy="108012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altLang="ja-JP" sz="2000" kern="0" dirty="0" smtClean="0">
                <a:latin typeface="Times New Roman" pitchFamily="18" charset="0"/>
                <a:ea typeface="ＭＳ Ｐゴシック" pitchFamily="50" charset="-128"/>
                <a:cs typeface="Times New Roman" pitchFamily="18" charset="0"/>
              </a:rPr>
              <a:t>X: LQI value</a:t>
            </a:r>
          </a:p>
          <a:p>
            <a:pPr marL="0" indent="0">
              <a:buNone/>
            </a:pPr>
            <a:r>
              <a:rPr lang="en-US" altLang="ja-JP" sz="2000" kern="0" dirty="0" smtClean="0">
                <a:latin typeface="Times New Roman" pitchFamily="18" charset="0"/>
                <a:ea typeface="ＭＳ Ｐゴシック" pitchFamily="50" charset="-128"/>
                <a:cs typeface="Times New Roman" pitchFamily="18" charset="0"/>
              </a:rPr>
              <a:t>X</a:t>
            </a:r>
            <a:r>
              <a:rPr lang="en-US" altLang="ja-JP" sz="2000" kern="0" baseline="-25000" dirty="0" smtClean="0">
                <a:latin typeface="Times New Roman" pitchFamily="18" charset="0"/>
                <a:ea typeface="ＭＳ Ｐゴシック" pitchFamily="50" charset="-128"/>
                <a:cs typeface="Times New Roman" pitchFamily="18" charset="0"/>
              </a:rPr>
              <a:t>l</a:t>
            </a:r>
            <a:r>
              <a:rPr lang="en-US" altLang="ja-JP" sz="2000" kern="0" dirty="0" smtClean="0">
                <a:latin typeface="Times New Roman" pitchFamily="18" charset="0"/>
                <a:ea typeface="ＭＳ Ｐゴシック" pitchFamily="50" charset="-128"/>
                <a:cs typeface="Times New Roman" pitchFamily="18" charset="0"/>
              </a:rPr>
              <a:t> : RSSI</a:t>
            </a:r>
            <a:r>
              <a:rPr lang="en-US" altLang="ja-JP" sz="2000" kern="0" dirty="0">
                <a:latin typeface="Times New Roman" pitchFamily="18" charset="0"/>
                <a:ea typeface="ＭＳ Ｐゴシック" pitchFamily="50" charset="-128"/>
                <a:cs typeface="Times New Roman" pitchFamily="18" charset="0"/>
              </a:rPr>
              <a:t> [dBm]</a:t>
            </a:r>
            <a:r>
              <a:rPr lang="en-US" altLang="ja-JP" sz="2000" kern="0" dirty="0" smtClean="0">
                <a:latin typeface="Times New Roman" pitchFamily="18" charset="0"/>
                <a:ea typeface="ＭＳ Ｐゴシック" pitchFamily="50" charset="-128"/>
                <a:cs typeface="Times New Roman" pitchFamily="18" charset="0"/>
              </a:rPr>
              <a:t> of a received packet</a:t>
            </a:r>
          </a:p>
          <a:p>
            <a:pPr marL="0" indent="0">
              <a:buNone/>
            </a:pPr>
            <a:r>
              <a:rPr lang="en-US" altLang="ja-JP" sz="2000" kern="0" dirty="0" smtClean="0">
                <a:latin typeface="Times New Roman" pitchFamily="18" charset="0"/>
                <a:ea typeface="ＭＳ Ｐゴシック" pitchFamily="50" charset="-128"/>
                <a:cs typeface="Times New Roman" pitchFamily="18" charset="0"/>
              </a:rPr>
              <a:t>Z: error</a:t>
            </a:r>
            <a:endParaRPr lang="en-US" altLang="ja-JP" sz="2000" kern="0" dirty="0">
              <a:latin typeface="Times New Roman" pitchFamily="18" charset="0"/>
              <a:ea typeface="ＭＳ Ｐゴシック" pitchFamily="50" charset="-128"/>
              <a:cs typeface="Times New Roman" pitchFamily="18" charset="0"/>
            </a:endParaRPr>
          </a:p>
        </p:txBody>
      </p:sp>
      <p:graphicFrame>
        <p:nvGraphicFramePr>
          <p:cNvPr id="25" name="オブジェクト 24"/>
          <p:cNvGraphicFramePr>
            <a:graphicFrameLocks noChangeAspect="1"/>
          </p:cNvGraphicFramePr>
          <p:nvPr>
            <p:extLst>
              <p:ext uri="{D42A27DB-BD31-4B8C-83A1-F6EECF244321}">
                <p14:modId xmlns:p14="http://schemas.microsoft.com/office/powerpoint/2010/main" val="2994863265"/>
              </p:ext>
            </p:extLst>
          </p:nvPr>
        </p:nvGraphicFramePr>
        <p:xfrm>
          <a:off x="1187624" y="5382497"/>
          <a:ext cx="2860675" cy="927100"/>
        </p:xfrm>
        <a:graphic>
          <a:graphicData uri="http://schemas.openxmlformats.org/presentationml/2006/ole">
            <mc:AlternateContent xmlns:mc="http://schemas.openxmlformats.org/markup-compatibility/2006">
              <mc:Choice xmlns:v="urn:schemas-microsoft-com:vml" Requires="v">
                <p:oleObj spid="_x0000_s1074" name="数式" r:id="rId5" imgW="1409400" imgH="457200" progId="Equation.3">
                  <p:embed/>
                </p:oleObj>
              </mc:Choice>
              <mc:Fallback>
                <p:oleObj name="数式" r:id="rId5" imgW="1409400" imgH="457200" progId="Equation.3">
                  <p:embed/>
                  <p:pic>
                    <p:nvPicPr>
                      <p:cNvPr id="0" name="オブジェクト 22"/>
                      <p:cNvPicPr>
                        <a:picLocks noChangeAspect="1" noChangeArrowheads="1"/>
                      </p:cNvPicPr>
                      <p:nvPr/>
                    </p:nvPicPr>
                    <p:blipFill>
                      <a:blip r:embed="rId6"/>
                      <a:srcRect/>
                      <a:stretch>
                        <a:fillRect/>
                      </a:stretch>
                    </p:blipFill>
                    <p:spPr bwMode="auto">
                      <a:xfrm>
                        <a:off x="1187624" y="5382497"/>
                        <a:ext cx="286067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00354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2924944"/>
            <a:ext cx="7772400" cy="1066800"/>
          </a:xfrm>
        </p:spPr>
        <p:txBody>
          <a:bodyPr/>
          <a:lstStyle/>
          <a:p>
            <a:r>
              <a:rPr kumimoji="1" lang="en-US" altLang="ja-JP" dirty="0" smtClean="0"/>
              <a:t>Other Simulation Parameters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8</a:t>
            </a:fld>
            <a:endParaRPr lang="en-US" altLang="ja-JP"/>
          </a:p>
        </p:txBody>
      </p:sp>
    </p:spTree>
    <p:extLst>
      <p:ext uri="{BB962C8B-B14F-4D97-AF65-F5344CB8AC3E}">
        <p14:creationId xmlns:p14="http://schemas.microsoft.com/office/powerpoint/2010/main" val="4112599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en-US" altLang="ja-JP" dirty="0" smtClean="0"/>
              <a:t>Outdoor Industrial Automation Scenario</a:t>
            </a:r>
            <a:endParaRPr kumimoji="1" lang="ja-JP" altLang="en-US" sz="2800" dirty="0"/>
          </a:p>
        </p:txBody>
      </p:sp>
      <p:sp>
        <p:nvSpPr>
          <p:cNvPr id="3" name="日付プレースホルダー 2"/>
          <p:cNvSpPr>
            <a:spLocks noGrp="1"/>
          </p:cNvSpPr>
          <p:nvPr>
            <p:ph type="dt" sz="half" idx="10"/>
          </p:nvPr>
        </p:nvSpPr>
        <p:spPr/>
        <p:txBody>
          <a:bodyPr/>
          <a:lstStyle/>
          <a:p>
            <a:r>
              <a:rPr lang="en-US" altLang="ja-JP" smtClean="0"/>
              <a:t>Nov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9</a:t>
            </a:fld>
            <a:endParaRPr lang="en-US" altLang="ja-JP"/>
          </a:p>
        </p:txBody>
      </p:sp>
      <p:sp>
        <p:nvSpPr>
          <p:cNvPr id="10" name="Rectangle 3"/>
          <p:cNvSpPr txBox="1">
            <a:spLocks noChangeArrowheads="1"/>
          </p:cNvSpPr>
          <p:nvPr/>
        </p:nvSpPr>
        <p:spPr>
          <a:xfrm>
            <a:off x="688032"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latin typeface="Times New Roman" pitchFamily="18" charset="0"/>
                <a:ea typeface="ＭＳ Ｐゴシック" pitchFamily="50" charset="-128"/>
                <a:cs typeface="Times New Roman" pitchFamily="18" charset="0"/>
              </a:rPr>
              <a:t>Area size: 2km x </a:t>
            </a:r>
            <a:r>
              <a:rPr lang="en-US" altLang="ja-JP" sz="2400" kern="0" dirty="0" smtClean="0">
                <a:latin typeface="Times New Roman" pitchFamily="18" charset="0"/>
                <a:ea typeface="ＭＳ Ｐゴシック" pitchFamily="50" charset="-128"/>
                <a:cs typeface="Times New Roman" pitchFamily="18" charset="0"/>
              </a:rPr>
              <a:t>2km</a:t>
            </a:r>
          </a:p>
          <a:p>
            <a:r>
              <a:rPr lang="en-US" altLang="ja-JP" sz="2400" kern="0" dirty="0" smtClean="0">
                <a:latin typeface="Times New Roman" pitchFamily="18" charset="0"/>
                <a:ea typeface="ＭＳ Ｐゴシック" pitchFamily="50" charset="-128"/>
                <a:cs typeface="Times New Roman" pitchFamily="18" charset="0"/>
              </a:rPr>
              <a:t>Channel model:</a:t>
            </a:r>
          </a:p>
          <a:p>
            <a:pPr lvl="1"/>
            <a:r>
              <a:rPr lang="en-US" altLang="ja-JP" sz="2000" kern="0" dirty="0" smtClean="0">
                <a:latin typeface="Times New Roman" pitchFamily="18" charset="0"/>
                <a:ea typeface="ＭＳ Ｐゴシック" pitchFamily="50" charset="-128"/>
                <a:cs typeface="Times New Roman" pitchFamily="18" charset="0"/>
              </a:rPr>
              <a:t>Free </a:t>
            </a:r>
            <a:r>
              <a:rPr lang="en-US" altLang="ja-JP" sz="2000" kern="0" dirty="0">
                <a:latin typeface="Times New Roman" pitchFamily="18" charset="0"/>
                <a:ea typeface="ＭＳ Ｐゴシック" pitchFamily="50" charset="-128"/>
                <a:cs typeface="Times New Roman" pitchFamily="18" charset="0"/>
              </a:rPr>
              <a:t>s</a:t>
            </a:r>
            <a:r>
              <a:rPr lang="en-US" altLang="ja-JP" sz="2000" kern="0" dirty="0" smtClean="0">
                <a:latin typeface="Times New Roman" pitchFamily="18" charset="0"/>
                <a:ea typeface="ＭＳ Ｐゴシック" pitchFamily="50" charset="-128"/>
                <a:cs typeface="Times New Roman" pitchFamily="18" charset="0"/>
              </a:rPr>
              <a:t>pace (</a:t>
            </a:r>
            <a:r>
              <a:rPr lang="en-US" altLang="ja-JP" sz="2000" kern="0" dirty="0">
                <a:latin typeface="Times New Roman" pitchFamily="18" charset="0"/>
                <a:ea typeface="ＭＳ Ｐゴシック" pitchFamily="50" charset="-128"/>
                <a:cs typeface="Times New Roman" pitchFamily="18" charset="0"/>
              </a:rPr>
              <a:t>n</a:t>
            </a:r>
            <a:r>
              <a:rPr lang="en-US" altLang="ja-JP" sz="2000" kern="0" dirty="0" smtClean="0">
                <a:latin typeface="Times New Roman" pitchFamily="18" charset="0"/>
                <a:ea typeface="ＭＳ Ｐゴシック" pitchFamily="50" charset="-128"/>
                <a:cs typeface="Times New Roman" pitchFamily="18" charset="0"/>
              </a:rPr>
              <a:t>o fading)</a:t>
            </a:r>
          </a:p>
          <a:p>
            <a:r>
              <a:rPr lang="en-US" altLang="ja-JP" sz="2400" kern="0" dirty="0" smtClean="0">
                <a:latin typeface="Times New Roman" pitchFamily="18" charset="0"/>
                <a:ea typeface="ＭＳ Ｐゴシック" pitchFamily="50" charset="-128"/>
                <a:cs typeface="Times New Roman" pitchFamily="18" charset="0"/>
              </a:rPr>
              <a:t>Gateway locations:</a:t>
            </a:r>
            <a:endParaRPr lang="en-US" altLang="ja-JP" sz="2400" kern="0" dirty="0">
              <a:latin typeface="Times New Roman" pitchFamily="18" charset="0"/>
              <a:ea typeface="ＭＳ Ｐゴシック" pitchFamily="50" charset="-128"/>
              <a:cs typeface="Times New Roman" pitchFamily="18" charset="0"/>
            </a:endParaRPr>
          </a:p>
          <a:p>
            <a:pPr lvl="1"/>
            <a:r>
              <a:rPr lang="en-US" altLang="ja-JP" sz="2000" kern="0" dirty="0" smtClean="0">
                <a:latin typeface="Times New Roman" pitchFamily="18" charset="0"/>
                <a:ea typeface="ＭＳ Ｐゴシック" pitchFamily="50" charset="-128"/>
                <a:cs typeface="Times New Roman" pitchFamily="18" charset="0"/>
              </a:rPr>
              <a:t>Number: 25</a:t>
            </a:r>
          </a:p>
          <a:p>
            <a:pPr lvl="1"/>
            <a:r>
              <a:rPr lang="en-US" altLang="ja-JP" sz="2000" kern="0" dirty="0" smtClean="0">
                <a:latin typeface="Times New Roman" pitchFamily="18" charset="0"/>
                <a:ea typeface="ＭＳ Ｐゴシック" pitchFamily="50" charset="-128"/>
                <a:cs typeface="Times New Roman" pitchFamily="18" charset="0"/>
              </a:rPr>
              <a:t>Placed at intervals of 400m</a:t>
            </a:r>
          </a:p>
          <a:p>
            <a:pPr lvl="1"/>
            <a:r>
              <a:rPr lang="en-US" altLang="ja-JP" sz="2000" kern="0" dirty="0">
                <a:latin typeface="Times New Roman" pitchFamily="18" charset="0"/>
                <a:ea typeface="ＭＳ Ｐゴシック" pitchFamily="50" charset="-128"/>
                <a:cs typeface="Times New Roman" pitchFamily="18" charset="0"/>
              </a:rPr>
              <a:t>5 channels at </a:t>
            </a:r>
            <a:r>
              <a:rPr lang="en-US" altLang="ja-JP" sz="2000" kern="0" dirty="0" smtClean="0">
                <a:latin typeface="Times New Roman" pitchFamily="18" charset="0"/>
                <a:ea typeface="ＭＳ Ｐゴシック" pitchFamily="50" charset="-128"/>
                <a:cs typeface="Times New Roman" pitchFamily="18" charset="0"/>
              </a:rPr>
              <a:t>2450MHz</a:t>
            </a:r>
          </a:p>
          <a:p>
            <a:r>
              <a:rPr lang="en-US" altLang="ja-JP" sz="2400" kern="0" dirty="0" smtClean="0">
                <a:latin typeface="Times New Roman" pitchFamily="18" charset="0"/>
                <a:ea typeface="ＭＳ Ｐゴシック" pitchFamily="50" charset="-128"/>
                <a:cs typeface="Times New Roman" pitchFamily="18" charset="0"/>
              </a:rPr>
              <a:t>Device locations:</a:t>
            </a:r>
          </a:p>
          <a:p>
            <a:pPr lvl="1"/>
            <a:r>
              <a:rPr lang="en-US" altLang="ja-JP" sz="2000" kern="0" dirty="0" smtClean="0">
                <a:latin typeface="Times New Roman" pitchFamily="18" charset="0"/>
                <a:ea typeface="ＭＳ Ｐゴシック" pitchFamily="50" charset="-128"/>
                <a:cs typeface="Times New Roman" pitchFamily="18" charset="0"/>
              </a:rPr>
              <a:t>Number: from 500 to 6000</a:t>
            </a:r>
          </a:p>
          <a:p>
            <a:pPr lvl="1"/>
            <a:r>
              <a:rPr lang="en-US" altLang="ja-JP" sz="2000" kern="0" dirty="0" smtClean="0">
                <a:latin typeface="Times New Roman" pitchFamily="18" charset="0"/>
                <a:ea typeface="ＭＳ Ｐゴシック" pitchFamily="50" charset="-128"/>
                <a:cs typeface="Times New Roman" pitchFamily="18" charset="0"/>
              </a:rPr>
              <a:t>Placed randomly</a:t>
            </a:r>
          </a:p>
          <a:p>
            <a:pPr lvl="1"/>
            <a:r>
              <a:rPr lang="en-US" altLang="ja-JP" sz="2000" kern="0" dirty="0" smtClean="0">
                <a:latin typeface="Times New Roman" pitchFamily="18" charset="0"/>
                <a:ea typeface="ＭＳ Ｐゴシック" pitchFamily="50" charset="-128"/>
                <a:cs typeface="Times New Roman" pitchFamily="18" charset="0"/>
              </a:rPr>
              <a:t>Mobility: Stationary</a:t>
            </a:r>
          </a:p>
        </p:txBody>
      </p:sp>
      <p:pic>
        <p:nvPicPr>
          <p:cNvPr id="19" name="図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1700722"/>
            <a:ext cx="4391310" cy="4393920"/>
          </a:xfrm>
          <a:prstGeom prst="rect">
            <a:avLst/>
          </a:prstGeom>
        </p:spPr>
      </p:pic>
      <p:sp>
        <p:nvSpPr>
          <p:cNvPr id="23" name="テキスト ボックス 22"/>
          <p:cNvSpPr txBox="1"/>
          <p:nvPr/>
        </p:nvSpPr>
        <p:spPr>
          <a:xfrm>
            <a:off x="6659054" y="2132856"/>
            <a:ext cx="766557" cy="276999"/>
          </a:xfrm>
          <a:prstGeom prst="rect">
            <a:avLst/>
          </a:prstGeom>
          <a:noFill/>
        </p:spPr>
        <p:txBody>
          <a:bodyPr wrap="none" rtlCol="0">
            <a:spAutoFit/>
          </a:bodyPr>
          <a:lstStyle/>
          <a:p>
            <a:r>
              <a:rPr kumimoji="1" lang="en-US" altLang="ja-JP" b="1" dirty="0" smtClean="0">
                <a:solidFill>
                  <a:srgbClr val="FF0000"/>
                </a:solidFill>
              </a:rPr>
              <a:t>Gateway</a:t>
            </a:r>
            <a:endParaRPr kumimoji="1" lang="ja-JP" altLang="en-US" b="1" dirty="0">
              <a:solidFill>
                <a:srgbClr val="FF0000"/>
              </a:solidFill>
            </a:endParaRPr>
          </a:p>
        </p:txBody>
      </p:sp>
      <p:sp>
        <p:nvSpPr>
          <p:cNvPr id="42" name="テキスト ボックス 41"/>
          <p:cNvSpPr txBox="1"/>
          <p:nvPr/>
        </p:nvSpPr>
        <p:spPr>
          <a:xfrm>
            <a:off x="5755464" y="6032321"/>
            <a:ext cx="2920992" cy="276999"/>
          </a:xfrm>
          <a:prstGeom prst="rect">
            <a:avLst/>
          </a:prstGeom>
          <a:noFill/>
        </p:spPr>
        <p:txBody>
          <a:bodyPr wrap="none" rtlCol="0">
            <a:spAutoFit/>
          </a:bodyPr>
          <a:lstStyle/>
          <a:p>
            <a:r>
              <a:rPr kumimoji="1" lang="en-US" altLang="ja-JP" dirty="0" smtClean="0"/>
              <a:t>The colors of gateways show their channels.</a:t>
            </a:r>
            <a:endParaRPr kumimoji="1" lang="ja-JP" altLang="en-US" dirty="0"/>
          </a:p>
        </p:txBody>
      </p:sp>
      <p:sp>
        <p:nvSpPr>
          <p:cNvPr id="45" name="テキスト ボックス 44"/>
          <p:cNvSpPr txBox="1"/>
          <p:nvPr/>
        </p:nvSpPr>
        <p:spPr>
          <a:xfrm>
            <a:off x="4716016" y="3692734"/>
            <a:ext cx="407484" cy="276999"/>
          </a:xfrm>
          <a:prstGeom prst="rect">
            <a:avLst/>
          </a:prstGeom>
          <a:noFill/>
        </p:spPr>
        <p:txBody>
          <a:bodyPr wrap="none" rtlCol="0">
            <a:spAutoFit/>
          </a:bodyPr>
          <a:lstStyle/>
          <a:p>
            <a:r>
              <a:rPr kumimoji="1" lang="en-US" altLang="ja-JP" dirty="0" smtClean="0"/>
              <a:t>[m]</a:t>
            </a:r>
            <a:endParaRPr kumimoji="1" lang="ja-JP" altLang="en-US" dirty="0"/>
          </a:p>
        </p:txBody>
      </p:sp>
      <p:sp>
        <p:nvSpPr>
          <p:cNvPr id="46" name="テキスト ボックス 45"/>
          <p:cNvSpPr txBox="1"/>
          <p:nvPr/>
        </p:nvSpPr>
        <p:spPr>
          <a:xfrm>
            <a:off x="6876256" y="5744289"/>
            <a:ext cx="407484" cy="276999"/>
          </a:xfrm>
          <a:prstGeom prst="rect">
            <a:avLst/>
          </a:prstGeom>
          <a:noFill/>
        </p:spPr>
        <p:txBody>
          <a:bodyPr wrap="none" rtlCol="0">
            <a:spAutoFit/>
          </a:bodyPr>
          <a:lstStyle/>
          <a:p>
            <a:r>
              <a:rPr kumimoji="1" lang="en-US" altLang="ja-JP" dirty="0" smtClean="0"/>
              <a:t>[m]</a:t>
            </a:r>
            <a:endParaRPr kumimoji="1" lang="ja-JP" altLang="en-US" dirty="0"/>
          </a:p>
        </p:txBody>
      </p:sp>
    </p:spTree>
    <p:extLst>
      <p:ext uri="{BB962C8B-B14F-4D97-AF65-F5344CB8AC3E}">
        <p14:creationId xmlns:p14="http://schemas.microsoft.com/office/powerpoint/2010/main" val="956609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17444</TotalTime>
  <Words>883</Words>
  <Application>Microsoft Office PowerPoint</Application>
  <PresentationFormat>画面に合わせる (4:3)</PresentationFormat>
  <Paragraphs>209</Paragraphs>
  <Slides>12</Slides>
  <Notes>3</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12</vt:i4>
      </vt:variant>
    </vt:vector>
  </HeadingPairs>
  <TitlesOfParts>
    <vt:vector size="15" baseType="lpstr">
      <vt:lpstr>IEEE-P802_15</vt:lpstr>
      <vt:lpstr>デザインの設定</vt:lpstr>
      <vt:lpstr>数式</vt:lpstr>
      <vt:lpstr>PowerPoint プレゼンテーション</vt:lpstr>
      <vt:lpstr>PowerPoint プレゼンテーション</vt:lpstr>
      <vt:lpstr>Abstraction</vt:lpstr>
      <vt:lpstr>Traffic Model</vt:lpstr>
      <vt:lpstr>Power Consumption Model</vt:lpstr>
      <vt:lpstr>Evaluation Metrics</vt:lpstr>
      <vt:lpstr>Measurement Function Modeling</vt:lpstr>
      <vt:lpstr>Other Simulation Parameters</vt:lpstr>
      <vt:lpstr>Outdoor Industrial Automation Scenario</vt:lpstr>
      <vt:lpstr>MAC/PHY Parameters</vt:lpstr>
      <vt:lpstr>An Example of Simulation Result</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山本 剛史</dc:creator>
  <dc:description>&lt;doc#&gt;</dc:description>
  <cp:lastModifiedBy>山本 剛史</cp:lastModifiedBy>
  <cp:revision>316</cp:revision>
  <cp:lastPrinted>2013-09-11T06:24:55Z</cp:lastPrinted>
  <dcterms:created xsi:type="dcterms:W3CDTF">2013-05-08T04:23:48Z</dcterms:created>
  <dcterms:modified xsi:type="dcterms:W3CDTF">2013-11-11T04:32:53Z</dcterms:modified>
</cp:coreProperties>
</file>