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256" r:id="rId4"/>
    <p:sldId id="260" r:id="rId5"/>
    <p:sldId id="267" r:id="rId6"/>
    <p:sldId id="268" r:id="rId7"/>
    <p:sldId id="263" r:id="rId8"/>
    <p:sldId id="269" r:id="rId9"/>
    <p:sldId id="261" r:id="rId10"/>
    <p:sldId id="270" r:id="rId11"/>
    <p:sldId id="271" r:id="rId12"/>
    <p:sldId id="272" r:id="rId13"/>
    <p:sldId id="27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84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ea typeface="宋体" charset="0"/>
                <a:cs typeface="宋体" charset="0"/>
              </a:defRPr>
            </a:lvl1pPr>
          </a:lstStyle>
          <a:p>
            <a:r>
              <a:rPr lang="zh-CN" altLang="en-US"/>
              <a:t>doc.: IEEE 802.15-&lt;doc#&gt;</a:t>
            </a:r>
            <a:endParaRPr lang="en-US" altLang="zh-CN"/>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ea typeface="宋体" charset="0"/>
                <a:cs typeface="宋体" charset="0"/>
              </a:defRPr>
            </a:lvl1pPr>
          </a:lstStyle>
          <a:p>
            <a:r>
              <a:rPr lang="zh-CN" altLang="en-US"/>
              <a:t>&lt;month year&gt;</a:t>
            </a:r>
            <a:endParaRPr lang="en-US" altLang="zh-CN"/>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ea typeface="宋体" charset="0"/>
                <a:cs typeface="宋体" charset="0"/>
              </a:defRPr>
            </a:lvl1pPr>
          </a:lstStyle>
          <a:p>
            <a:r>
              <a:rPr lang="zh-CN" altLang="en-US"/>
              <a:t>&lt;author&gt;, &lt;company&gt;</a:t>
            </a:r>
            <a:endParaRPr lang="en-US" altLang="zh-CN"/>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ea typeface="宋体" charset="0"/>
                <a:cs typeface="宋体" charset="0"/>
              </a:defRPr>
            </a:lvl1pPr>
          </a:lstStyle>
          <a:p>
            <a:r>
              <a:rPr lang="en-US" altLang="zh-CN"/>
              <a:t>Page </a:t>
            </a:r>
            <a:fld id="{654BEE57-9981-5042-9974-8B4C1F5ED8B6}"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ltLang="zh-CN">
                <a:ea typeface="宋体" charset="0"/>
                <a:cs typeface="宋体"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6655863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ea typeface="宋体" charset="0"/>
                <a:cs typeface="宋体" charset="0"/>
              </a:defRPr>
            </a:lvl1pPr>
          </a:lstStyle>
          <a:p>
            <a:r>
              <a:rPr lang="zh-CN" altLang="en-US"/>
              <a:t>doc.: IEEE 802.15-&lt;doc#&gt;</a:t>
            </a:r>
            <a:endParaRPr lang="en-US" altLang="zh-CN"/>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ea typeface="宋体" charset="0"/>
                <a:cs typeface="宋体" charset="0"/>
              </a:defRPr>
            </a:lvl1pPr>
          </a:lstStyle>
          <a:p>
            <a:r>
              <a:rPr lang="zh-CN" altLang="en-US"/>
              <a:t>&lt;month year&gt;</a:t>
            </a:r>
            <a:endParaRPr lang="en-US" altLang="zh-CN"/>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ea typeface="宋体" charset="0"/>
                <a:cs typeface="宋体" charset="0"/>
              </a:defRPr>
            </a:lvl5pPr>
          </a:lstStyle>
          <a:p>
            <a:pPr lvl="4"/>
            <a:r>
              <a:rPr lang="zh-CN" altLang="en-US"/>
              <a:t>&lt;author&gt;, &lt;company&gt;</a:t>
            </a:r>
            <a:endParaRPr lang="en-US" altLang="zh-CN"/>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ea typeface="宋体" charset="0"/>
                <a:cs typeface="宋体" charset="0"/>
              </a:defRPr>
            </a:lvl1pPr>
          </a:lstStyle>
          <a:p>
            <a:r>
              <a:rPr lang="en-US" altLang="zh-CN"/>
              <a:t>Page </a:t>
            </a:r>
            <a:fld id="{6B8C0845-9812-B640-9CCA-3F8BD20F2A19}"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ltLang="zh-CN">
                <a:ea typeface="宋体" charset="0"/>
                <a:cs typeface="宋体"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331812083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zh-CN" altLang="en-US"/>
              <a:t>doc.: IEEE 802.15-&lt;doc#&gt;</a:t>
            </a:r>
            <a:endParaRPr lang="en-US" altLang="zh-CN"/>
          </a:p>
        </p:txBody>
      </p:sp>
      <p:sp>
        <p:nvSpPr>
          <p:cNvPr id="5" name="Rectangle 3"/>
          <p:cNvSpPr>
            <a:spLocks noGrp="1" noChangeArrowheads="1"/>
          </p:cNvSpPr>
          <p:nvPr>
            <p:ph type="dt" idx="1"/>
          </p:nvPr>
        </p:nvSpPr>
        <p:spPr>
          <a:ln/>
        </p:spPr>
        <p:txBody>
          <a:bodyPr/>
          <a:lstStyle/>
          <a:p>
            <a:r>
              <a:rPr lang="zh-CN" altLang="en-US"/>
              <a:t>&lt;month year&gt;</a:t>
            </a:r>
            <a:endParaRPr lang="en-US" altLang="zh-CN"/>
          </a:p>
        </p:txBody>
      </p:sp>
      <p:sp>
        <p:nvSpPr>
          <p:cNvPr id="6" name="Rectangle 6"/>
          <p:cNvSpPr>
            <a:spLocks noGrp="1" noChangeArrowheads="1"/>
          </p:cNvSpPr>
          <p:nvPr>
            <p:ph type="ftr" sz="quarter" idx="4"/>
          </p:nvPr>
        </p:nvSpPr>
        <p:spPr>
          <a:ln/>
        </p:spPr>
        <p:txBody>
          <a:bodyPr/>
          <a:lstStyle/>
          <a:p>
            <a:pPr lvl="4"/>
            <a:r>
              <a:rPr lang="zh-CN" altLang="en-US"/>
              <a:t>&lt;author&gt;, &lt;company&gt;</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49D4B790-D302-874F-B97E-4CE2612F5F75}" type="slidenum">
              <a:rPr lang="en-US" altLang="zh-CN"/>
              <a:pPr/>
              <a:t>3</a:t>
            </a:fld>
            <a:endParaRPr lang="en-US" altLang="zh-CN"/>
          </a:p>
        </p:txBody>
      </p:sp>
      <p:sp>
        <p:nvSpPr>
          <p:cNvPr id="24578" name="Rectangle 2"/>
          <p:cNvSpPr>
            <a:spLocks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zh-CN" altLang="en-US">
              <a:ea typeface="宋体" charset="0"/>
              <a:cs typeface="宋体"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zh-CN" smtClean="0"/>
              <a:t>November, 2013</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BE769479-5A77-0642-903D-A562EF0DC3D9}" type="slidenum">
              <a:rPr lang="en-US" altLang="zh-CN"/>
              <a:pPr/>
              <a:t>‹#›</a:t>
            </a:fld>
            <a:endParaRPr lang="en-US" altLang="zh-CN"/>
          </a:p>
        </p:txBody>
      </p:sp>
    </p:spTree>
    <p:extLst>
      <p:ext uri="{BB962C8B-B14F-4D97-AF65-F5344CB8AC3E}">
        <p14:creationId xmlns:p14="http://schemas.microsoft.com/office/powerpoint/2010/main" val="3363251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November, 2013</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54A664AB-F561-5C42-9124-6E8C3C0C7197}" type="slidenum">
              <a:rPr lang="en-US" altLang="zh-CN"/>
              <a:pPr/>
              <a:t>‹#›</a:t>
            </a:fld>
            <a:endParaRPr lang="en-US" altLang="zh-CN"/>
          </a:p>
        </p:txBody>
      </p:sp>
    </p:spTree>
    <p:extLst>
      <p:ext uri="{BB962C8B-B14F-4D97-AF65-F5344CB8AC3E}">
        <p14:creationId xmlns:p14="http://schemas.microsoft.com/office/powerpoint/2010/main" val="136868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November, 2013</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D699CEB4-3533-5C4B-B331-1B8BCC459C7D}" type="slidenum">
              <a:rPr lang="en-US" altLang="zh-CN"/>
              <a:pPr/>
              <a:t>‹#›</a:t>
            </a:fld>
            <a:endParaRPr lang="en-US" altLang="zh-CN"/>
          </a:p>
        </p:txBody>
      </p:sp>
    </p:spTree>
    <p:extLst>
      <p:ext uri="{BB962C8B-B14F-4D97-AF65-F5344CB8AC3E}">
        <p14:creationId xmlns:p14="http://schemas.microsoft.com/office/powerpoint/2010/main" val="258783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November, 2013</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7109975B-4AF5-4742-8F6C-FE2F707B0D7C}" type="slidenum">
              <a:rPr lang="en-US" altLang="zh-CN"/>
              <a:pPr/>
              <a:t>‹#›</a:t>
            </a:fld>
            <a:endParaRPr lang="en-US" altLang="zh-CN"/>
          </a:p>
        </p:txBody>
      </p:sp>
    </p:spTree>
    <p:extLst>
      <p:ext uri="{BB962C8B-B14F-4D97-AF65-F5344CB8AC3E}">
        <p14:creationId xmlns:p14="http://schemas.microsoft.com/office/powerpoint/2010/main" val="287517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2013</a:t>
            </a:r>
            <a:endParaRPr lang="zh-CN"/>
          </a:p>
        </p:txBody>
      </p:sp>
      <p:sp>
        <p:nvSpPr>
          <p:cNvPr id="5" name="Footer Placeholder 4"/>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lvl1pPr>
              <a:defRPr/>
            </a:lvl1pPr>
          </a:lstStyle>
          <a:p>
            <a:r>
              <a:rPr lang="en-US" altLang="zh-CN"/>
              <a:t>Slide </a:t>
            </a:r>
            <a:fld id="{75304385-D300-E54B-8FEC-C4EE031CD0F2}" type="slidenum">
              <a:rPr lang="en-US" altLang="zh-CN"/>
              <a:pPr/>
              <a:t>‹#›</a:t>
            </a:fld>
            <a:endParaRPr lang="en-US" altLang="zh-CN"/>
          </a:p>
        </p:txBody>
      </p:sp>
    </p:spTree>
    <p:extLst>
      <p:ext uri="{BB962C8B-B14F-4D97-AF65-F5344CB8AC3E}">
        <p14:creationId xmlns:p14="http://schemas.microsoft.com/office/powerpoint/2010/main" val="435790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zh-CN" smtClean="0"/>
              <a:t>November, 2013</a:t>
            </a:r>
            <a:endParaRPr lang="zh-CN"/>
          </a:p>
        </p:txBody>
      </p:sp>
      <p:sp>
        <p:nvSpPr>
          <p:cNvPr id="6" name="Footer Placeholder 5"/>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7" name="Slide Number Placeholder 6"/>
          <p:cNvSpPr>
            <a:spLocks noGrp="1"/>
          </p:cNvSpPr>
          <p:nvPr>
            <p:ph type="sldNum" sz="quarter" idx="12"/>
          </p:nvPr>
        </p:nvSpPr>
        <p:spPr/>
        <p:txBody>
          <a:bodyPr/>
          <a:lstStyle>
            <a:lvl1pPr>
              <a:defRPr/>
            </a:lvl1pPr>
          </a:lstStyle>
          <a:p>
            <a:r>
              <a:rPr lang="en-US" altLang="zh-CN"/>
              <a:t>Slide </a:t>
            </a:r>
            <a:fld id="{BBDD5D04-815C-974E-A2A4-5354585610F5}" type="slidenum">
              <a:rPr lang="en-US" altLang="zh-CN"/>
              <a:pPr/>
              <a:t>‹#›</a:t>
            </a:fld>
            <a:endParaRPr lang="en-US" altLang="zh-CN"/>
          </a:p>
        </p:txBody>
      </p:sp>
    </p:spTree>
    <p:extLst>
      <p:ext uri="{BB962C8B-B14F-4D97-AF65-F5344CB8AC3E}">
        <p14:creationId xmlns:p14="http://schemas.microsoft.com/office/powerpoint/2010/main" val="3623918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zh-CN" smtClean="0"/>
              <a:t>November, 2013</a:t>
            </a:r>
            <a:endParaRPr lang="zh-CN"/>
          </a:p>
        </p:txBody>
      </p:sp>
      <p:sp>
        <p:nvSpPr>
          <p:cNvPr id="8" name="Footer Placeholder 7"/>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9" name="Slide Number Placeholder 8"/>
          <p:cNvSpPr>
            <a:spLocks noGrp="1"/>
          </p:cNvSpPr>
          <p:nvPr>
            <p:ph type="sldNum" sz="quarter" idx="12"/>
          </p:nvPr>
        </p:nvSpPr>
        <p:spPr/>
        <p:txBody>
          <a:bodyPr/>
          <a:lstStyle>
            <a:lvl1pPr>
              <a:defRPr/>
            </a:lvl1pPr>
          </a:lstStyle>
          <a:p>
            <a:r>
              <a:rPr lang="en-US" altLang="zh-CN"/>
              <a:t>Slide </a:t>
            </a:r>
            <a:fld id="{A4A33A44-EB9E-A546-8C82-42BF31A602B2}" type="slidenum">
              <a:rPr lang="en-US" altLang="zh-CN"/>
              <a:pPr/>
              <a:t>‹#›</a:t>
            </a:fld>
            <a:endParaRPr lang="en-US" altLang="zh-CN"/>
          </a:p>
        </p:txBody>
      </p:sp>
    </p:spTree>
    <p:extLst>
      <p:ext uri="{BB962C8B-B14F-4D97-AF65-F5344CB8AC3E}">
        <p14:creationId xmlns:p14="http://schemas.microsoft.com/office/powerpoint/2010/main" val="285140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zh-CN" smtClean="0"/>
              <a:t>November, 2013</a:t>
            </a:r>
            <a:endParaRPr lang="zh-CN"/>
          </a:p>
        </p:txBody>
      </p:sp>
      <p:sp>
        <p:nvSpPr>
          <p:cNvPr id="4" name="Footer Placeholder 3"/>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5" name="Slide Number Placeholder 4"/>
          <p:cNvSpPr>
            <a:spLocks noGrp="1"/>
          </p:cNvSpPr>
          <p:nvPr>
            <p:ph type="sldNum" sz="quarter" idx="12"/>
          </p:nvPr>
        </p:nvSpPr>
        <p:spPr/>
        <p:txBody>
          <a:bodyPr/>
          <a:lstStyle>
            <a:lvl1pPr>
              <a:defRPr/>
            </a:lvl1pPr>
          </a:lstStyle>
          <a:p>
            <a:r>
              <a:rPr lang="en-US" altLang="zh-CN"/>
              <a:t>Slide </a:t>
            </a:r>
            <a:fld id="{C7763ACF-FB71-954F-BE44-CCFCCBA8939D}" type="slidenum">
              <a:rPr lang="en-US" altLang="zh-CN"/>
              <a:pPr/>
              <a:t>‹#›</a:t>
            </a:fld>
            <a:endParaRPr lang="en-US" altLang="zh-CN"/>
          </a:p>
        </p:txBody>
      </p:sp>
    </p:spTree>
    <p:extLst>
      <p:ext uri="{BB962C8B-B14F-4D97-AF65-F5344CB8AC3E}">
        <p14:creationId xmlns:p14="http://schemas.microsoft.com/office/powerpoint/2010/main" val="163638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2013</a:t>
            </a:r>
            <a:endParaRPr lang="zh-CN"/>
          </a:p>
        </p:txBody>
      </p:sp>
      <p:sp>
        <p:nvSpPr>
          <p:cNvPr id="3" name="Footer Placeholder 2"/>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4" name="Slide Number Placeholder 3"/>
          <p:cNvSpPr>
            <a:spLocks noGrp="1"/>
          </p:cNvSpPr>
          <p:nvPr>
            <p:ph type="sldNum" sz="quarter" idx="12"/>
          </p:nvPr>
        </p:nvSpPr>
        <p:spPr/>
        <p:txBody>
          <a:bodyPr/>
          <a:lstStyle>
            <a:lvl1pPr>
              <a:defRPr/>
            </a:lvl1pPr>
          </a:lstStyle>
          <a:p>
            <a:r>
              <a:rPr lang="en-US" altLang="zh-CN"/>
              <a:t>Slide </a:t>
            </a:r>
            <a:fld id="{7778972C-82C1-8E43-9427-7A2C39B5EBCB}" type="slidenum">
              <a:rPr lang="en-US" altLang="zh-CN"/>
              <a:pPr/>
              <a:t>‹#›</a:t>
            </a:fld>
            <a:endParaRPr lang="en-US" altLang="zh-CN"/>
          </a:p>
        </p:txBody>
      </p:sp>
    </p:spTree>
    <p:extLst>
      <p:ext uri="{BB962C8B-B14F-4D97-AF65-F5344CB8AC3E}">
        <p14:creationId xmlns:p14="http://schemas.microsoft.com/office/powerpoint/2010/main" val="1195393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2013</a:t>
            </a:r>
            <a:endParaRPr lang="zh-CN"/>
          </a:p>
        </p:txBody>
      </p:sp>
      <p:sp>
        <p:nvSpPr>
          <p:cNvPr id="6" name="Footer Placeholder 5"/>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7" name="Slide Number Placeholder 6"/>
          <p:cNvSpPr>
            <a:spLocks noGrp="1"/>
          </p:cNvSpPr>
          <p:nvPr>
            <p:ph type="sldNum" sz="quarter" idx="12"/>
          </p:nvPr>
        </p:nvSpPr>
        <p:spPr/>
        <p:txBody>
          <a:bodyPr/>
          <a:lstStyle>
            <a:lvl1pPr>
              <a:defRPr/>
            </a:lvl1pPr>
          </a:lstStyle>
          <a:p>
            <a:r>
              <a:rPr lang="en-US" altLang="zh-CN"/>
              <a:t>Slide </a:t>
            </a:r>
            <a:fld id="{7F38C847-9542-B648-9966-63EC7C302F71}" type="slidenum">
              <a:rPr lang="en-US" altLang="zh-CN"/>
              <a:pPr/>
              <a:t>‹#›</a:t>
            </a:fld>
            <a:endParaRPr lang="en-US" altLang="zh-CN"/>
          </a:p>
        </p:txBody>
      </p:sp>
    </p:spTree>
    <p:extLst>
      <p:ext uri="{BB962C8B-B14F-4D97-AF65-F5344CB8AC3E}">
        <p14:creationId xmlns:p14="http://schemas.microsoft.com/office/powerpoint/2010/main" val="500400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2013</a:t>
            </a:r>
            <a:endParaRPr lang="zh-CN"/>
          </a:p>
        </p:txBody>
      </p:sp>
      <p:sp>
        <p:nvSpPr>
          <p:cNvPr id="6" name="Footer Placeholder 5"/>
          <p:cNvSpPr>
            <a:spLocks noGrp="1"/>
          </p:cNvSpPr>
          <p:nvPr>
            <p:ph type="ftr" sz="quarter" idx="11"/>
          </p:nvPr>
        </p:nvSpPr>
        <p:spPr/>
        <p:txBody>
          <a:bodyPr/>
          <a:lstStyle>
            <a:lvl1pPr>
              <a:defRPr/>
            </a:lvl1pPr>
          </a:lstStyle>
          <a:p>
            <a:r>
              <a:rPr lang="en-US" altLang="zh-CN" smtClean="0"/>
              <a:t>Pat Kinney, Kinney Consulting</a:t>
            </a:r>
            <a:endParaRPr lang="en-US" altLang="zh-CN"/>
          </a:p>
        </p:txBody>
      </p:sp>
      <p:sp>
        <p:nvSpPr>
          <p:cNvPr id="7" name="Slide Number Placeholder 6"/>
          <p:cNvSpPr>
            <a:spLocks noGrp="1"/>
          </p:cNvSpPr>
          <p:nvPr>
            <p:ph type="sldNum" sz="quarter" idx="12"/>
          </p:nvPr>
        </p:nvSpPr>
        <p:spPr/>
        <p:txBody>
          <a:bodyPr/>
          <a:lstStyle>
            <a:lvl1pPr>
              <a:defRPr/>
            </a:lvl1pPr>
          </a:lstStyle>
          <a:p>
            <a:r>
              <a:rPr lang="en-US" altLang="zh-CN"/>
              <a:t>Slide </a:t>
            </a:r>
            <a:fld id="{3F53B5EA-2B53-024B-AC4E-0B34E1867A02}" type="slidenum">
              <a:rPr lang="en-US" altLang="zh-CN"/>
              <a:pPr/>
              <a:t>‹#›</a:t>
            </a:fld>
            <a:endParaRPr lang="en-US" altLang="zh-CN"/>
          </a:p>
        </p:txBody>
      </p:sp>
    </p:spTree>
    <p:extLst>
      <p:ext uri="{BB962C8B-B14F-4D97-AF65-F5344CB8AC3E}">
        <p14:creationId xmlns:p14="http://schemas.microsoft.com/office/powerpoint/2010/main" val="21875486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ea typeface="宋体" charset="0"/>
                <a:cs typeface="宋体" charset="0"/>
              </a:defRPr>
            </a:lvl1pPr>
          </a:lstStyle>
          <a:p>
            <a:r>
              <a:rPr lang="en-US" altLang="zh-CN" smtClean="0"/>
              <a:t>November, 2013</a:t>
            </a:r>
            <a:endParaRPr lang="zh-CN"/>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ea typeface="宋体" charset="0"/>
                <a:cs typeface="宋体" charset="0"/>
              </a:defRPr>
            </a:lvl1pPr>
          </a:lstStyle>
          <a:p>
            <a:r>
              <a:rPr lang="en-US" altLang="zh-CN" smtClean="0"/>
              <a:t>Pat Kinney, Kinney Consulting</a:t>
            </a:r>
            <a:endParaRPr lang="en-US" altLang="zh-CN"/>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ea typeface="宋体" charset="0"/>
                <a:cs typeface="宋体" charset="0"/>
              </a:defRPr>
            </a:lvl1pPr>
          </a:lstStyle>
          <a:p>
            <a:r>
              <a:rPr lang="en-US" altLang="zh-CN"/>
              <a:t>Slide </a:t>
            </a:r>
            <a:fld id="{04041688-293C-F147-9523-9E4E6EB3E644}" type="slidenum">
              <a:rPr lang="en-US" altLang="zh-CN"/>
              <a:pPr/>
              <a:t>‹#›</a:t>
            </a:fld>
            <a:endParaRPr lang="en-US" altLang="zh-CN"/>
          </a:p>
        </p:txBody>
      </p:sp>
      <p:sp>
        <p:nvSpPr>
          <p:cNvPr id="1031" name="Rectangle 7"/>
          <p:cNvSpPr>
            <a:spLocks noChangeArrowheads="1"/>
          </p:cNvSpPr>
          <p:nvPr/>
        </p:nvSpPr>
        <p:spPr bwMode="auto">
          <a:xfrm>
            <a:off x="3419475" y="424934"/>
            <a:ext cx="503872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b="1" dirty="0"/>
              <a:t>doc.: IEEE 802.15-07-</a:t>
            </a:r>
            <a:r>
              <a:rPr lang="en-US" b="1" dirty="0" smtClean="0"/>
              <a:t>0656-00-</a:t>
            </a:r>
            <a:r>
              <a:rPr lang="en-US" b="1" dirty="0"/>
              <a:t>wng0</a:t>
            </a:r>
            <a:endParaRPr lang="en-US" altLang="zh-CN" b="1" dirty="0">
              <a:ea typeface="宋体" charset="0"/>
              <a:cs typeface="宋体"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ltLang="zh-CN">
                <a:ea typeface="宋体" charset="0"/>
                <a:cs typeface="宋体"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zh-CN" smtClean="0"/>
              <a:t>November, 2013</a:t>
            </a:r>
            <a:endParaRPr lang="zh-CN" dirty="0"/>
          </a:p>
        </p:txBody>
      </p:sp>
      <p:sp>
        <p:nvSpPr>
          <p:cNvPr id="4" name="Footer Placeholder 2"/>
          <p:cNvSpPr>
            <a:spLocks noGrp="1"/>
          </p:cNvSpPr>
          <p:nvPr>
            <p:ph type="ftr" sz="quarter" idx="11"/>
          </p:nvPr>
        </p:nvSpPr>
        <p:spPr/>
        <p:txBody>
          <a:bodyPr/>
          <a:lstStyle/>
          <a:p>
            <a:r>
              <a:rPr lang="en-US" altLang="zh-CN" smtClean="0"/>
              <a:t>Pat Kinney, Kinney Consulting</a:t>
            </a:r>
            <a:endParaRPr lang="en-US" altLang="zh-CN"/>
          </a:p>
        </p:txBody>
      </p:sp>
      <p:sp>
        <p:nvSpPr>
          <p:cNvPr id="5" name="Slide Number Placeholder 3"/>
          <p:cNvSpPr>
            <a:spLocks noGrp="1"/>
          </p:cNvSpPr>
          <p:nvPr>
            <p:ph type="sldNum" sz="quarter" idx="12"/>
          </p:nvPr>
        </p:nvSpPr>
        <p:spPr/>
        <p:txBody>
          <a:bodyPr/>
          <a:lstStyle/>
          <a:p>
            <a:r>
              <a:rPr lang="en-US" altLang="zh-CN"/>
              <a:t>Slide </a:t>
            </a:r>
            <a:fld id="{E68C3486-DC9B-7646-89DD-57B914B627E0}" type="slidenum">
              <a:rPr lang="en-US" altLang="zh-CN"/>
              <a:pPr/>
              <a:t>1</a:t>
            </a:fld>
            <a:endParaRPr lang="en-US" altLang="zh-CN"/>
          </a:p>
        </p:txBody>
      </p:sp>
      <p:sp>
        <p:nvSpPr>
          <p:cNvPr id="27651" name="Rectangle 3"/>
          <p:cNvSpPr>
            <a:spLocks noChangeArrowheads="1"/>
          </p:cNvSpPr>
          <p:nvPr/>
        </p:nvSpPr>
        <p:spPr bwMode="auto">
          <a:xfrm>
            <a:off x="152400" y="666750"/>
            <a:ext cx="89916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altLang="zh-CN" sz="1800" b="1" u="sng" dirty="0">
                <a:solidFill>
                  <a:schemeClr val="tx2"/>
                </a:solidFill>
                <a:effectLst>
                  <a:outerShdw blurRad="38100" dist="38100" dir="2700000" algn="tl">
                    <a:srgbClr val="DDDDDD"/>
                  </a:outerShdw>
                </a:effectLst>
                <a:ea typeface="宋体" charset="0"/>
                <a:cs typeface="宋体" charset="0"/>
              </a:rPr>
              <a:t>Project: IEEE P802.15 Working Group for Wireless Personal Area Networks (WPANs)</a:t>
            </a:r>
            <a:endParaRPr lang="en-US" altLang="zh-CN" sz="1600" b="1" dirty="0">
              <a:solidFill>
                <a:schemeClr val="tx2"/>
              </a:solidFill>
              <a:ea typeface="宋体" charset="0"/>
              <a:cs typeface="宋体" charset="0"/>
            </a:endParaRPr>
          </a:p>
          <a:p>
            <a:endParaRPr lang="en-US" altLang="zh-CN" sz="1600" dirty="0">
              <a:solidFill>
                <a:schemeClr val="tx2"/>
              </a:solidFill>
              <a:ea typeface="宋体" charset="0"/>
              <a:cs typeface="宋体" charset="0"/>
            </a:endParaRPr>
          </a:p>
          <a:p>
            <a:r>
              <a:rPr lang="en-US" altLang="zh-CN" sz="1600" b="1" dirty="0">
                <a:solidFill>
                  <a:schemeClr val="tx2"/>
                </a:solidFill>
                <a:ea typeface="宋体" charset="0"/>
                <a:cs typeface="宋体" charset="0"/>
              </a:rPr>
              <a:t>Submission Title:</a:t>
            </a:r>
            <a:r>
              <a:rPr lang="en-US" altLang="zh-CN" sz="1600" dirty="0">
                <a:solidFill>
                  <a:schemeClr val="tx2"/>
                </a:solidFill>
                <a:ea typeface="宋体" charset="0"/>
                <a:cs typeface="宋体" charset="0"/>
              </a:rPr>
              <a:t> </a:t>
            </a:r>
            <a:r>
              <a:rPr lang="en-US" altLang="zh-CN" sz="1600" dirty="0" smtClean="0">
                <a:solidFill>
                  <a:schemeClr val="tx2"/>
                </a:solidFill>
                <a:ea typeface="宋体" charset="0"/>
                <a:cs typeface="宋体" charset="0"/>
              </a:rPr>
              <a:t>[</a:t>
            </a:r>
            <a:r>
              <a:rPr lang="en-US" altLang="zh-CN" sz="1600" dirty="0" smtClean="0">
                <a:ea typeface="宋体" charset="0"/>
                <a:cs typeface="宋体" charset="0"/>
              </a:rPr>
              <a:t>Proposed changes to 802.15 Operations Manual]</a:t>
            </a:r>
            <a:r>
              <a:rPr lang="en-US" altLang="zh-CN" sz="1600" dirty="0">
                <a:ea typeface="宋体" charset="0"/>
                <a:cs typeface="宋体" charset="0"/>
              </a:rPr>
              <a:t>	</a:t>
            </a:r>
          </a:p>
          <a:p>
            <a:r>
              <a:rPr lang="en-US" altLang="zh-CN" sz="1600" b="1" dirty="0">
                <a:ea typeface="宋体" charset="0"/>
                <a:cs typeface="宋体" charset="0"/>
              </a:rPr>
              <a:t>Date Submitted: </a:t>
            </a:r>
            <a:r>
              <a:rPr lang="en-US" altLang="zh-CN" sz="1600" dirty="0" smtClean="0">
                <a:ea typeface="宋体" charset="0"/>
                <a:cs typeface="宋体" charset="0"/>
              </a:rPr>
              <a:t>[11Nov, 2013]</a:t>
            </a:r>
            <a:r>
              <a:rPr lang="en-US" altLang="zh-CN" sz="1600" dirty="0">
                <a:ea typeface="宋体" charset="0"/>
                <a:cs typeface="宋体" charset="0"/>
              </a:rPr>
              <a:t>	</a:t>
            </a:r>
          </a:p>
          <a:p>
            <a:r>
              <a:rPr lang="en-US" altLang="zh-CN" sz="1600" b="1" dirty="0">
                <a:ea typeface="宋体" charset="0"/>
                <a:cs typeface="宋体" charset="0"/>
              </a:rPr>
              <a:t>Source:</a:t>
            </a:r>
            <a:r>
              <a:rPr lang="en-US" altLang="zh-CN" sz="1600" dirty="0">
                <a:ea typeface="宋体" charset="0"/>
                <a:cs typeface="宋体" charset="0"/>
              </a:rPr>
              <a:t> </a:t>
            </a:r>
            <a:r>
              <a:rPr lang="en-US" altLang="zh-CN" sz="1600" dirty="0" smtClean="0">
                <a:ea typeface="宋体" charset="0"/>
                <a:cs typeface="宋体" charset="0"/>
              </a:rPr>
              <a:t>[Pat Kinney]</a:t>
            </a:r>
            <a:endParaRPr lang="en-US" altLang="zh-CN" sz="1600" dirty="0">
              <a:ea typeface="宋体" charset="0"/>
              <a:cs typeface="宋体" charset="0"/>
            </a:endParaRPr>
          </a:p>
          <a:p>
            <a:r>
              <a:rPr lang="en-US" altLang="zh-CN" sz="1600" b="1" dirty="0">
                <a:ea typeface="宋体" charset="0"/>
                <a:cs typeface="宋体" charset="0"/>
              </a:rPr>
              <a:t>Address</a:t>
            </a:r>
            <a:r>
              <a:rPr lang="en-US" altLang="zh-CN" sz="1600" dirty="0">
                <a:ea typeface="宋体" charset="0"/>
                <a:cs typeface="宋体" charset="0"/>
              </a:rPr>
              <a:t> </a:t>
            </a:r>
            <a:r>
              <a:rPr lang="en-US" altLang="zh-CN" sz="1600" dirty="0" smtClean="0">
                <a:ea typeface="宋体" charset="0"/>
                <a:cs typeface="宋体" charset="0"/>
              </a:rPr>
              <a:t>[</a:t>
            </a:r>
            <a:r>
              <a:rPr lang="en-US" altLang="zh-CN" sz="1600" dirty="0" err="1" smtClean="0">
                <a:ea typeface="宋体" charset="0"/>
                <a:cs typeface="宋体" charset="0"/>
              </a:rPr>
              <a:t>pat.kinney@kinneyconsultingllc.com</a:t>
            </a:r>
            <a:r>
              <a:rPr lang="en-US" altLang="zh-CN" sz="1600" dirty="0" smtClean="0">
                <a:ea typeface="宋体" charset="0"/>
                <a:cs typeface="宋体" charset="0"/>
              </a:rPr>
              <a:t>]</a:t>
            </a:r>
            <a:r>
              <a:rPr lang="en-US" altLang="zh-CN" sz="1600" dirty="0">
                <a:ea typeface="宋体" charset="0"/>
                <a:cs typeface="宋体" charset="0"/>
              </a:rPr>
              <a:t>	</a:t>
            </a:r>
            <a:r>
              <a:rPr lang="en-US" altLang="zh-CN" dirty="0">
                <a:ea typeface="宋体" charset="0"/>
                <a:cs typeface="宋体" charset="0"/>
              </a:rPr>
              <a:t>	</a:t>
            </a:r>
          </a:p>
          <a:p>
            <a:pPr>
              <a:spcBef>
                <a:spcPts val="600"/>
              </a:spcBef>
              <a:spcAft>
                <a:spcPts val="600"/>
              </a:spcAft>
            </a:pPr>
            <a:r>
              <a:rPr lang="en-US" altLang="zh-CN" sz="1600" b="1" dirty="0">
                <a:ea typeface="宋体" charset="0"/>
                <a:cs typeface="宋体" charset="0"/>
              </a:rPr>
              <a:t>Abstract:</a:t>
            </a:r>
            <a:r>
              <a:rPr lang="en-US" altLang="zh-CN" sz="1600" dirty="0">
                <a:ea typeface="宋体" charset="0"/>
                <a:cs typeface="宋体" charset="0"/>
              </a:rPr>
              <a:t>	</a:t>
            </a:r>
            <a:r>
              <a:rPr lang="en-US" altLang="zh-CN" sz="1600" dirty="0" smtClean="0">
                <a:ea typeface="宋体" charset="0"/>
                <a:cs typeface="宋体" charset="0"/>
              </a:rPr>
              <a:t>[Summary of proposed changes to </a:t>
            </a:r>
            <a:r>
              <a:rPr lang="en-US" altLang="zh-CN" sz="1600" smtClean="0">
                <a:ea typeface="宋体" charset="0"/>
                <a:cs typeface="宋体" charset="0"/>
              </a:rPr>
              <a:t>Operations Manual]</a:t>
            </a:r>
            <a:endParaRPr lang="en-US" altLang="zh-CN" sz="1600" dirty="0">
              <a:ea typeface="宋体" charset="0"/>
              <a:cs typeface="宋体" charset="0"/>
            </a:endParaRPr>
          </a:p>
          <a:p>
            <a:pPr>
              <a:spcBef>
                <a:spcPts val="600"/>
              </a:spcBef>
              <a:spcAft>
                <a:spcPts val="600"/>
              </a:spcAft>
            </a:pPr>
            <a:r>
              <a:rPr lang="en-US" altLang="zh-CN" sz="1600" b="1" dirty="0">
                <a:ea typeface="宋体" charset="0"/>
                <a:cs typeface="宋体" charset="0"/>
              </a:rPr>
              <a:t>Purpose:</a:t>
            </a:r>
            <a:r>
              <a:rPr lang="en-US" altLang="zh-CN" sz="1600" dirty="0">
                <a:ea typeface="宋体" charset="0"/>
                <a:cs typeface="宋体" charset="0"/>
              </a:rPr>
              <a:t>	[For discussion and to </a:t>
            </a:r>
            <a:r>
              <a:rPr lang="en-US" altLang="zh-CN" sz="1600" dirty="0" smtClean="0">
                <a:ea typeface="宋体" charset="0"/>
                <a:cs typeface="宋体" charset="0"/>
              </a:rPr>
              <a:t>move to approve.</a:t>
            </a:r>
            <a:r>
              <a:rPr lang="en-US" altLang="zh-CN" sz="1600" dirty="0">
                <a:ea typeface="宋体" charset="0"/>
                <a:cs typeface="宋体" charset="0"/>
              </a:rPr>
              <a:t>]</a:t>
            </a:r>
          </a:p>
          <a:p>
            <a:r>
              <a:rPr lang="en-US" altLang="zh-CN" sz="1600" b="1" dirty="0">
                <a:solidFill>
                  <a:schemeClr val="tx2"/>
                </a:solidFill>
                <a:ea typeface="宋体" charset="0"/>
                <a:cs typeface="宋体" charset="0"/>
              </a:rPr>
              <a:t>Notice:</a:t>
            </a:r>
            <a:r>
              <a:rPr lang="en-US" altLang="zh-CN" sz="1600" dirty="0">
                <a:solidFill>
                  <a:schemeClr val="tx2"/>
                </a:solidFill>
                <a:ea typeface="宋体" charset="0"/>
                <a:cs typeface="宋体"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2"/>
                </a:solidFill>
                <a:ea typeface="宋体" charset="0"/>
                <a:cs typeface="宋体" charset="0"/>
              </a:rPr>
              <a:t>Release:</a:t>
            </a:r>
            <a:r>
              <a:rPr lang="en-US" altLang="zh-CN" sz="1600" dirty="0">
                <a:solidFill>
                  <a:schemeClr val="tx2"/>
                </a:solidFill>
                <a:ea typeface="宋体" charset="0"/>
                <a:cs typeface="宋体" charset="0"/>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13841" cy="1066800"/>
          </a:xfrm>
        </p:spPr>
        <p:txBody>
          <a:bodyPr/>
          <a:lstStyle/>
          <a:p>
            <a:pPr lvl="1"/>
            <a:r>
              <a:rPr lang="en-US" sz="3200" b="1" dirty="0" smtClean="0">
                <a:solidFill>
                  <a:srgbClr val="FF0000"/>
                </a:solidFill>
              </a:rPr>
              <a:t>12.4 </a:t>
            </a:r>
            <a:r>
              <a:rPr lang="en-US" sz="3200" b="1" i="1" dirty="0">
                <a:solidFill>
                  <a:srgbClr val="FF0000"/>
                </a:solidFill>
              </a:rPr>
              <a:t> </a:t>
            </a:r>
            <a:r>
              <a:rPr lang="en-US" sz="3200" b="1" dirty="0">
                <a:solidFill>
                  <a:srgbClr val="FF0000"/>
                </a:solidFill>
              </a:rPr>
              <a:t>ANA Request Procedure for other standards development </a:t>
            </a:r>
            <a:r>
              <a:rPr lang="en-US" sz="3200" b="1" dirty="0" smtClean="0">
                <a:solidFill>
                  <a:srgbClr val="FF0000"/>
                </a:solidFill>
              </a:rPr>
              <a:t>organizations </a:t>
            </a:r>
            <a:r>
              <a:rPr lang="en-US" sz="3200" b="1" dirty="0">
                <a:solidFill>
                  <a:srgbClr val="FF0000"/>
                </a:solidFill>
              </a:rPr>
              <a:t>(SDOs)</a:t>
            </a:r>
            <a:r>
              <a:rPr lang="en-US" b="1" i="1" dirty="0">
                <a:solidFill>
                  <a:srgbClr val="FF0000"/>
                </a:solidFill>
              </a:rPr>
              <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251520" y="1628800"/>
            <a:ext cx="8712968" cy="4680520"/>
          </a:xfrm>
        </p:spPr>
        <p:txBody>
          <a:bodyPr/>
          <a:lstStyle/>
          <a:p>
            <a:r>
              <a:rPr lang="en-US" sz="2000" dirty="0">
                <a:solidFill>
                  <a:srgbClr val="FF0000"/>
                </a:solidFill>
                <a:latin typeface="+mn-lt"/>
                <a:ea typeface="+mn-ea"/>
                <a:cs typeface="+mn-cs"/>
              </a:rPr>
              <a:t>A limited number of numbers may be assigned to allow SDOs to extend the use of IEEE 802.15.  Currently, this is only allowed for IEEE </a:t>
            </a:r>
            <a:r>
              <a:rPr lang="en-US" sz="2000" dirty="0" err="1">
                <a:solidFill>
                  <a:srgbClr val="FF0000"/>
                </a:solidFill>
                <a:latin typeface="+mn-lt"/>
                <a:ea typeface="+mn-ea"/>
                <a:cs typeface="+mn-cs"/>
              </a:rPr>
              <a:t>Std</a:t>
            </a:r>
            <a:r>
              <a:rPr lang="en-US" sz="2000" dirty="0">
                <a:solidFill>
                  <a:srgbClr val="FF0000"/>
                </a:solidFill>
                <a:latin typeface="+mn-lt"/>
                <a:ea typeface="+mn-ea"/>
                <a:cs typeface="+mn-cs"/>
              </a:rPr>
              <a:t> 802.15.4, but it may be applied to other IEEE 802.15 standards in the future at the discretion of the WG Chair.</a:t>
            </a:r>
          </a:p>
          <a:p>
            <a:r>
              <a:rPr lang="en-US" sz="2000" dirty="0">
                <a:solidFill>
                  <a:srgbClr val="FF0000"/>
                </a:solidFill>
                <a:latin typeface="+mn-lt"/>
                <a:ea typeface="+mn-ea"/>
                <a:cs typeface="+mn-cs"/>
              </a:rPr>
              <a:t>Only the following categories of IDs may be assigned for IEEE </a:t>
            </a:r>
            <a:r>
              <a:rPr lang="en-US" sz="2000" dirty="0" err="1">
                <a:solidFill>
                  <a:srgbClr val="FF0000"/>
                </a:solidFill>
                <a:latin typeface="+mn-lt"/>
                <a:ea typeface="+mn-ea"/>
                <a:cs typeface="+mn-cs"/>
              </a:rPr>
              <a:t>Std</a:t>
            </a:r>
            <a:r>
              <a:rPr lang="en-US" sz="2000" dirty="0">
                <a:solidFill>
                  <a:srgbClr val="FF0000"/>
                </a:solidFill>
                <a:latin typeface="+mn-lt"/>
                <a:ea typeface="+mn-ea"/>
                <a:cs typeface="+mn-cs"/>
              </a:rPr>
              <a:t> 802.15.4:</a:t>
            </a:r>
          </a:p>
          <a:p>
            <a:pPr lvl="1"/>
            <a:r>
              <a:rPr lang="en-US" sz="1600" dirty="0">
                <a:solidFill>
                  <a:srgbClr val="FF0000"/>
                </a:solidFill>
                <a:latin typeface="+mn-lt"/>
                <a:ea typeface="+mn-ea"/>
                <a:cs typeface="+mn-cs"/>
              </a:rPr>
              <a:t>Frame Extension ID</a:t>
            </a:r>
          </a:p>
          <a:p>
            <a:pPr lvl="1"/>
            <a:r>
              <a:rPr lang="en-US" sz="1600" dirty="0">
                <a:solidFill>
                  <a:srgbClr val="FF0000"/>
                </a:solidFill>
                <a:latin typeface="+mn-lt"/>
                <a:ea typeface="+mn-ea"/>
                <a:cs typeface="+mn-cs"/>
              </a:rPr>
              <a:t>Header Information Element (IE) Element ID</a:t>
            </a:r>
          </a:p>
          <a:p>
            <a:pPr lvl="1"/>
            <a:r>
              <a:rPr lang="en-US" sz="1600" dirty="0">
                <a:solidFill>
                  <a:srgbClr val="FF0000"/>
                </a:solidFill>
                <a:latin typeface="+mn-lt"/>
                <a:ea typeface="+mn-ea"/>
                <a:cs typeface="+mn-cs"/>
              </a:rPr>
              <a:t>Payload IE Group ID </a:t>
            </a:r>
          </a:p>
          <a:p>
            <a:r>
              <a:rPr lang="en-US" sz="2000" dirty="0">
                <a:solidFill>
                  <a:srgbClr val="FF0000"/>
                </a:solidFill>
                <a:latin typeface="+mn-lt"/>
                <a:ea typeface="+mn-ea"/>
                <a:cs typeface="+mn-cs"/>
              </a:rPr>
              <a:t>Only one number shall be assigned to an SDO from an ID category.  The SDO is responsible to create a method for sub-typing that would prevent the need for an additional ID</a:t>
            </a:r>
            <a:r>
              <a:rPr lang="en-US" sz="2000" dirty="0" smtClean="0">
                <a:solidFill>
                  <a:srgbClr val="FF0000"/>
                </a:solidFill>
                <a:latin typeface="+mn-lt"/>
                <a:ea typeface="+mn-ea"/>
                <a:cs typeface="+mn-cs"/>
              </a:rPr>
              <a:t>.</a:t>
            </a:r>
            <a:endParaRPr lang="en-US" sz="2000" dirty="0">
              <a:solidFill>
                <a:srgbClr val="FF0000"/>
              </a:solidFill>
              <a:latin typeface="+mn-lt"/>
              <a:ea typeface="+mn-ea"/>
              <a:cs typeface="+mn-cs"/>
            </a:endParaRPr>
          </a:p>
        </p:txBody>
      </p:sp>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10</a:t>
            </a:fld>
            <a:endParaRPr lang="en-US" altLang="zh-CN"/>
          </a:p>
        </p:txBody>
      </p:sp>
    </p:spTree>
    <p:extLst>
      <p:ext uri="{BB962C8B-B14F-4D97-AF65-F5344CB8AC3E}">
        <p14:creationId xmlns:p14="http://schemas.microsoft.com/office/powerpoint/2010/main" val="1814587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13841" cy="1066800"/>
          </a:xfrm>
        </p:spPr>
        <p:txBody>
          <a:bodyPr/>
          <a:lstStyle/>
          <a:p>
            <a:pPr lvl="1"/>
            <a:r>
              <a:rPr lang="en-US" sz="3200" b="1" dirty="0" smtClean="0">
                <a:solidFill>
                  <a:srgbClr val="FF0000"/>
                </a:solidFill>
              </a:rPr>
              <a:t>12.4 </a:t>
            </a:r>
            <a:r>
              <a:rPr lang="en-US" sz="3200" b="1" i="1" dirty="0">
                <a:solidFill>
                  <a:srgbClr val="FF0000"/>
                </a:solidFill>
              </a:rPr>
              <a:t> </a:t>
            </a:r>
            <a:r>
              <a:rPr lang="en-US" sz="3200" b="1" dirty="0">
                <a:solidFill>
                  <a:srgbClr val="FF0000"/>
                </a:solidFill>
              </a:rPr>
              <a:t>ANA Request Procedure for other standards development </a:t>
            </a:r>
            <a:r>
              <a:rPr lang="en-US" sz="3200" b="1" dirty="0" smtClean="0">
                <a:solidFill>
                  <a:srgbClr val="FF0000"/>
                </a:solidFill>
              </a:rPr>
              <a:t>organizations </a:t>
            </a:r>
            <a:r>
              <a:rPr lang="en-US" sz="3200" b="1" dirty="0">
                <a:solidFill>
                  <a:srgbClr val="FF0000"/>
                </a:solidFill>
              </a:rPr>
              <a:t>(SDOs)</a:t>
            </a:r>
            <a:r>
              <a:rPr lang="en-US" b="1" i="1" dirty="0">
                <a:solidFill>
                  <a:srgbClr val="FF0000"/>
                </a:solidFill>
              </a:rPr>
              <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251520" y="1628800"/>
            <a:ext cx="8712968" cy="4680520"/>
          </a:xfrm>
        </p:spPr>
        <p:txBody>
          <a:bodyPr/>
          <a:lstStyle/>
          <a:p>
            <a:r>
              <a:rPr lang="en-US" sz="2000" dirty="0" smtClean="0">
                <a:solidFill>
                  <a:srgbClr val="FF0000"/>
                </a:solidFill>
                <a:latin typeface="+mn-lt"/>
                <a:ea typeface="+mn-ea"/>
                <a:cs typeface="+mn-cs"/>
              </a:rPr>
              <a:t>To request an ID, the SDO shall send an official request to the IEEE 802.15 WG Chair that includes, at a minimum, the following </a:t>
            </a:r>
            <a:r>
              <a:rPr lang="en-US" sz="2000" dirty="0" err="1" smtClean="0">
                <a:solidFill>
                  <a:srgbClr val="FF0000"/>
                </a:solidFill>
                <a:latin typeface="+mn-lt"/>
                <a:ea typeface="+mn-ea"/>
                <a:cs typeface="+mn-cs"/>
              </a:rPr>
              <a:t>informaiton</a:t>
            </a:r>
            <a:r>
              <a:rPr lang="en-US" sz="2000" dirty="0" smtClean="0">
                <a:solidFill>
                  <a:srgbClr val="FF0000"/>
                </a:solidFill>
                <a:latin typeface="+mn-lt"/>
                <a:ea typeface="+mn-ea"/>
                <a:cs typeface="+mn-cs"/>
              </a:rPr>
              <a:t>:</a:t>
            </a:r>
          </a:p>
          <a:p>
            <a:pPr lvl="1"/>
            <a:r>
              <a:rPr lang="en-US" sz="1600" dirty="0" smtClean="0">
                <a:solidFill>
                  <a:srgbClr val="FF0000"/>
                </a:solidFill>
                <a:latin typeface="+mn-lt"/>
                <a:ea typeface="+mn-ea"/>
                <a:cs typeface="+mn-cs"/>
              </a:rPr>
              <a:t>The name of the SDO and its </a:t>
            </a:r>
            <a:r>
              <a:rPr lang="en-US" sz="1600" dirty="0" err="1" smtClean="0">
                <a:solidFill>
                  <a:srgbClr val="FF0000"/>
                </a:solidFill>
                <a:latin typeface="+mn-lt"/>
                <a:ea typeface="+mn-ea"/>
                <a:cs typeface="+mn-cs"/>
              </a:rPr>
              <a:t>acreditation</a:t>
            </a:r>
            <a:endParaRPr lang="en-US" sz="1600" dirty="0" smtClean="0">
              <a:solidFill>
                <a:srgbClr val="FF0000"/>
              </a:solidFill>
              <a:latin typeface="+mn-lt"/>
              <a:ea typeface="+mn-ea"/>
              <a:cs typeface="+mn-cs"/>
            </a:endParaRPr>
          </a:p>
          <a:p>
            <a:pPr lvl="1"/>
            <a:r>
              <a:rPr lang="en-US" sz="1600" dirty="0" smtClean="0">
                <a:solidFill>
                  <a:srgbClr val="FF0000"/>
                </a:solidFill>
                <a:latin typeface="+mn-lt"/>
                <a:ea typeface="+mn-ea"/>
                <a:cs typeface="+mn-cs"/>
              </a:rPr>
              <a:t>The reason for the request</a:t>
            </a:r>
          </a:p>
          <a:p>
            <a:pPr lvl="1"/>
            <a:r>
              <a:rPr lang="en-US" sz="1600" dirty="0" smtClean="0">
                <a:solidFill>
                  <a:srgbClr val="FF0000"/>
                </a:solidFill>
                <a:latin typeface="+mn-lt"/>
                <a:ea typeface="+mn-ea"/>
                <a:cs typeface="+mn-cs"/>
              </a:rPr>
              <a:t>The ID categories that are requested</a:t>
            </a:r>
          </a:p>
          <a:p>
            <a:pPr lvl="0"/>
            <a:r>
              <a:rPr lang="en-US" sz="2000" dirty="0" smtClean="0">
                <a:solidFill>
                  <a:srgbClr val="FF0000"/>
                </a:solidFill>
                <a:latin typeface="+mn-lt"/>
                <a:ea typeface="+mn-ea"/>
                <a:cs typeface="+mn-cs"/>
              </a:rPr>
              <a:t>A statement that the SDO understands that only one ID number will be issued to the SDO in an ID category and that the SDO is responsible to create a method for sub-typing the ID to prevent the need for additional requests in the future.</a:t>
            </a:r>
          </a:p>
          <a:p>
            <a:r>
              <a:rPr lang="en-US" sz="2000" dirty="0" smtClean="0">
                <a:solidFill>
                  <a:srgbClr val="FF0000"/>
                </a:solidFill>
                <a:latin typeface="+mn-lt"/>
                <a:ea typeface="+mn-ea"/>
                <a:cs typeface="+mn-cs"/>
              </a:rPr>
              <a:t>If the request from the SDO contains the required information, the IEEE 802.15 WG Chair shall appoint a committee of experts to review the request.  The WG ANA lead shall be the Chair of the committee and the WG 802.15 Chair is an ex-officio member. The committee should decide on the request within three months of the request. This is to allow the consideration of the request at an interim or plenary session.</a:t>
            </a:r>
          </a:p>
        </p:txBody>
      </p:sp>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11</a:t>
            </a:fld>
            <a:endParaRPr lang="en-US" altLang="zh-CN"/>
          </a:p>
        </p:txBody>
      </p:sp>
    </p:spTree>
    <p:extLst>
      <p:ext uri="{BB962C8B-B14F-4D97-AF65-F5344CB8AC3E}">
        <p14:creationId xmlns:p14="http://schemas.microsoft.com/office/powerpoint/2010/main" val="2523933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13841" cy="1066800"/>
          </a:xfrm>
        </p:spPr>
        <p:txBody>
          <a:bodyPr/>
          <a:lstStyle/>
          <a:p>
            <a:pPr lvl="1"/>
            <a:r>
              <a:rPr lang="en-US" sz="3200" b="1" dirty="0" smtClean="0">
                <a:solidFill>
                  <a:srgbClr val="FF0000"/>
                </a:solidFill>
              </a:rPr>
              <a:t>12.4 </a:t>
            </a:r>
            <a:r>
              <a:rPr lang="en-US" sz="3200" b="1" i="1" dirty="0">
                <a:solidFill>
                  <a:srgbClr val="FF0000"/>
                </a:solidFill>
              </a:rPr>
              <a:t> </a:t>
            </a:r>
            <a:r>
              <a:rPr lang="en-US" sz="3200" b="1" dirty="0">
                <a:solidFill>
                  <a:srgbClr val="FF0000"/>
                </a:solidFill>
              </a:rPr>
              <a:t>ANA Request Procedure for other standards development </a:t>
            </a:r>
            <a:r>
              <a:rPr lang="en-US" sz="3200" b="1" dirty="0" smtClean="0">
                <a:solidFill>
                  <a:srgbClr val="FF0000"/>
                </a:solidFill>
              </a:rPr>
              <a:t>organizations </a:t>
            </a:r>
            <a:r>
              <a:rPr lang="en-US" sz="3200" b="1" dirty="0">
                <a:solidFill>
                  <a:srgbClr val="FF0000"/>
                </a:solidFill>
              </a:rPr>
              <a:t>(SDOs)</a:t>
            </a:r>
            <a:r>
              <a:rPr lang="en-US" b="1" i="1" dirty="0">
                <a:solidFill>
                  <a:srgbClr val="FF0000"/>
                </a:solidFill>
              </a:rPr>
              <a:t/>
            </a:r>
            <a:br>
              <a:rPr lang="en-US" b="1" i="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251520" y="1628800"/>
            <a:ext cx="8712968" cy="4680520"/>
          </a:xfrm>
        </p:spPr>
        <p:txBody>
          <a:bodyPr/>
          <a:lstStyle/>
          <a:p>
            <a:r>
              <a:rPr lang="en-US" sz="2000" dirty="0" smtClean="0">
                <a:solidFill>
                  <a:srgbClr val="FF0000"/>
                </a:solidFill>
                <a:latin typeface="+mn-lt"/>
                <a:ea typeface="+mn-ea"/>
                <a:cs typeface="+mn-cs"/>
              </a:rPr>
              <a:t>The committee shall refuse the request if:</a:t>
            </a:r>
          </a:p>
          <a:p>
            <a:pPr lvl="1"/>
            <a:r>
              <a:rPr lang="en-US" sz="1600" dirty="0" smtClean="0">
                <a:solidFill>
                  <a:srgbClr val="FF0000"/>
                </a:solidFill>
                <a:latin typeface="+mn-lt"/>
                <a:ea typeface="+mn-ea"/>
                <a:cs typeface="+mn-cs"/>
              </a:rPr>
              <a:t>The SDO is not an accredited SDO</a:t>
            </a:r>
          </a:p>
          <a:p>
            <a:pPr lvl="1"/>
            <a:r>
              <a:rPr lang="en-US" sz="1600" dirty="0" smtClean="0">
                <a:solidFill>
                  <a:srgbClr val="FF0000"/>
                </a:solidFill>
                <a:latin typeface="+mn-lt"/>
                <a:ea typeface="+mn-ea"/>
                <a:cs typeface="+mn-cs"/>
              </a:rPr>
              <a:t>The SDO has already been assigned a number in a requested ID category.</a:t>
            </a:r>
          </a:p>
          <a:p>
            <a:pPr lvl="1"/>
            <a:r>
              <a:rPr lang="en-US" sz="1600" dirty="0" smtClean="0">
                <a:solidFill>
                  <a:srgbClr val="FF0000"/>
                </a:solidFill>
                <a:latin typeface="+mn-lt"/>
                <a:ea typeface="+mn-ea"/>
                <a:cs typeface="+mn-cs"/>
              </a:rPr>
              <a:t>There is a technical reason why a number cannot be allocated.</a:t>
            </a:r>
          </a:p>
          <a:p>
            <a:r>
              <a:rPr lang="en-US" sz="2000" dirty="0" smtClean="0">
                <a:solidFill>
                  <a:srgbClr val="FF0000"/>
                </a:solidFill>
                <a:latin typeface="+mn-lt"/>
                <a:ea typeface="+mn-ea"/>
                <a:cs typeface="+mn-cs"/>
              </a:rPr>
              <a:t>If the committee approves the request, the WG ANA lead will assign a number for the requested ID categories and update the ANA database document.  The assignment of the number should also be submitted for inclusion in the next revision of the standard.</a:t>
            </a:r>
          </a:p>
          <a:p>
            <a:pPr marL="0" lvl="1" indent="0">
              <a:buNone/>
            </a:pPr>
            <a:endParaRPr lang="en-US" sz="2000" b="1" i="1" dirty="0">
              <a:solidFill>
                <a:schemeClr val="tx1"/>
              </a:solidFill>
              <a:latin typeface="+mn-lt"/>
              <a:ea typeface="+mn-ea"/>
            </a:endParaRPr>
          </a:p>
        </p:txBody>
      </p:sp>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12</a:t>
            </a:fld>
            <a:endParaRPr lang="en-US" altLang="zh-CN"/>
          </a:p>
        </p:txBody>
      </p:sp>
    </p:spTree>
    <p:extLst>
      <p:ext uri="{BB962C8B-B14F-4D97-AF65-F5344CB8AC3E}">
        <p14:creationId xmlns:p14="http://schemas.microsoft.com/office/powerpoint/2010/main" val="3108943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changes</a:t>
            </a:r>
            <a:endParaRPr lang="en-US" dirty="0"/>
          </a:p>
        </p:txBody>
      </p:sp>
      <p:sp>
        <p:nvSpPr>
          <p:cNvPr id="3" name="Content Placeholder 2"/>
          <p:cNvSpPr>
            <a:spLocks noGrp="1"/>
          </p:cNvSpPr>
          <p:nvPr>
            <p:ph idx="1"/>
          </p:nvPr>
        </p:nvSpPr>
        <p:spPr/>
        <p:txBody>
          <a:bodyPr/>
          <a:lstStyle/>
          <a:p>
            <a:r>
              <a:rPr lang="en-US" dirty="0" smtClean="0"/>
              <a:t>Clause numbering due to insertions</a:t>
            </a:r>
          </a:p>
          <a:p>
            <a:r>
              <a:rPr lang="en-US" dirty="0" smtClean="0"/>
              <a:t>Cross References updates</a:t>
            </a:r>
          </a:p>
          <a:p>
            <a:endParaRPr lang="en-US" dirty="0"/>
          </a:p>
        </p:txBody>
      </p:sp>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smtClean="0"/>
              <a:t>Slide </a:t>
            </a:r>
            <a:fld id="{7109975B-4AF5-4742-8F6C-FE2F707B0D7C}" type="slidenum">
              <a:rPr lang="en-US" altLang="zh-CN" smtClean="0"/>
              <a:pPr/>
              <a:t>13</a:t>
            </a:fld>
            <a:endParaRPr lang="en-US" altLang="zh-CN"/>
          </a:p>
        </p:txBody>
      </p:sp>
    </p:spTree>
    <p:extLst>
      <p:ext uri="{BB962C8B-B14F-4D97-AF65-F5344CB8AC3E}">
        <p14:creationId xmlns:p14="http://schemas.microsoft.com/office/powerpoint/2010/main" val="1302130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1C9D0F8A-29B0-C246-9800-A2B4BE42DECB}" type="slidenum">
              <a:rPr lang="en-US" altLang="zh-CN"/>
              <a:pPr/>
              <a:t>2</a:t>
            </a:fld>
            <a:endParaRPr lang="en-US" altLang="zh-CN"/>
          </a:p>
        </p:txBody>
      </p:sp>
      <p:sp>
        <p:nvSpPr>
          <p:cNvPr id="26626" name="Rectangle 2"/>
          <p:cNvSpPr>
            <a:spLocks noGrp="1" noChangeArrowheads="1"/>
          </p:cNvSpPr>
          <p:nvPr>
            <p:ph type="ctrTitle"/>
          </p:nvPr>
        </p:nvSpPr>
        <p:spPr>
          <a:xfrm>
            <a:off x="685800" y="2286000"/>
            <a:ext cx="7772400" cy="1143000"/>
          </a:xfrm>
        </p:spPr>
        <p:txBody>
          <a:bodyPr/>
          <a:lstStyle/>
          <a:p>
            <a:r>
              <a:rPr lang="en-US" altLang="zh-CN" sz="3200" dirty="0" smtClean="0">
                <a:ea typeface="宋体" charset="0"/>
                <a:cs typeface="宋体" charset="0"/>
              </a:rPr>
              <a:t>Proposed updates to IEEE 802.15 WG Operations Manual, doc 15-10-0235-10</a:t>
            </a:r>
            <a:endParaRPr lang="en-US" altLang="zh-CN" sz="3200" dirty="0">
              <a:ea typeface="宋体" charset="0"/>
              <a:cs typeface="宋体" charset="0"/>
            </a:endParaRPr>
          </a:p>
        </p:txBody>
      </p:sp>
      <p:sp>
        <p:nvSpPr>
          <p:cNvPr id="26627" name="Rectangle 3"/>
          <p:cNvSpPr>
            <a:spLocks noGrp="1" noChangeArrowheads="1"/>
          </p:cNvSpPr>
          <p:nvPr>
            <p:ph type="subTitle" idx="1"/>
          </p:nvPr>
        </p:nvSpPr>
        <p:spPr/>
        <p:txBody>
          <a:bodyPr/>
          <a:lstStyle/>
          <a:p>
            <a:r>
              <a:rPr lang="en-US" altLang="zh-CN" sz="2800" dirty="0" smtClean="0">
                <a:ea typeface="宋体" charset="0"/>
                <a:cs typeface="宋体" charset="0"/>
              </a:rPr>
              <a:t>Pat Kinney</a:t>
            </a:r>
          </a:p>
          <a:p>
            <a:r>
              <a:rPr lang="en-US" altLang="zh-CN" sz="2800" dirty="0" smtClean="0">
                <a:ea typeface="宋体" charset="0"/>
                <a:cs typeface="宋体" charset="0"/>
              </a:rPr>
              <a:t>802.15 Vice Chair,</a:t>
            </a:r>
          </a:p>
          <a:p>
            <a:r>
              <a:rPr lang="en-US" altLang="zh-CN" sz="2800" dirty="0" smtClean="0">
                <a:ea typeface="宋体" charset="0"/>
                <a:cs typeface="宋体" charset="0"/>
              </a:rPr>
              <a:t>Kinney Consulting </a:t>
            </a:r>
            <a:endParaRPr lang="en-US" altLang="zh-CN" sz="2800" dirty="0">
              <a:ea typeface="宋体" charset="0"/>
              <a:cs typeface="宋体"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2DA5DF54-B9D0-EE42-ABB5-EA1D4C8D1937}" type="slidenum">
              <a:rPr lang="en-US" altLang="zh-CN"/>
              <a:pPr/>
              <a:t>3</a:t>
            </a:fld>
            <a:endParaRPr lang="en-US" altLang="zh-CN"/>
          </a:p>
        </p:txBody>
      </p:sp>
      <p:sp>
        <p:nvSpPr>
          <p:cNvPr id="4098" name="Rectangle 2"/>
          <p:cNvSpPr>
            <a:spLocks noGrp="1" noChangeArrowheads="1"/>
          </p:cNvSpPr>
          <p:nvPr>
            <p:ph type="title"/>
          </p:nvPr>
        </p:nvSpPr>
        <p:spPr>
          <a:noFill/>
          <a:ln/>
        </p:spPr>
        <p:txBody>
          <a:bodyPr/>
          <a:lstStyle/>
          <a:p>
            <a:r>
              <a:rPr lang="en-US" altLang="zh-CN">
                <a:ea typeface="宋体" charset="0"/>
                <a:cs typeface="宋体" charset="0"/>
              </a:rPr>
              <a:t>Content</a:t>
            </a:r>
          </a:p>
        </p:txBody>
      </p:sp>
      <p:sp>
        <p:nvSpPr>
          <p:cNvPr id="4099" name="Rectangle 3"/>
          <p:cNvSpPr>
            <a:spLocks noGrp="1" noChangeArrowheads="1"/>
          </p:cNvSpPr>
          <p:nvPr>
            <p:ph type="body" idx="1"/>
          </p:nvPr>
        </p:nvSpPr>
        <p:spPr>
          <a:noFill/>
          <a:ln/>
        </p:spPr>
        <p:txBody>
          <a:bodyPr/>
          <a:lstStyle/>
          <a:p>
            <a:pPr marL="0" indent="0">
              <a:buNone/>
            </a:pPr>
            <a:r>
              <a:rPr lang="en-US" altLang="zh-CN" sz="2800" dirty="0" smtClean="0">
                <a:ea typeface="宋体" charset="0"/>
                <a:cs typeface="宋体" charset="0"/>
              </a:rPr>
              <a:t>Changes</a:t>
            </a:r>
            <a:endParaRPr lang="en-US" altLang="zh-CN" sz="2800" dirty="0">
              <a:ea typeface="宋体" charset="0"/>
              <a:cs typeface="宋体" charset="0"/>
            </a:endParaRPr>
          </a:p>
          <a:p>
            <a:pPr lvl="1"/>
            <a:r>
              <a:rPr lang="en-US" altLang="zh-CN" sz="2400" dirty="0" smtClean="0">
                <a:ea typeface="宋体" charset="0"/>
                <a:cs typeface="宋体" charset="0"/>
              </a:rPr>
              <a:t>Balloting Procedure</a:t>
            </a:r>
            <a:endParaRPr lang="en-US" altLang="zh-CN" sz="2400" dirty="0">
              <a:ea typeface="宋体" charset="0"/>
              <a:cs typeface="宋体" charset="0"/>
            </a:endParaRPr>
          </a:p>
          <a:p>
            <a:pPr lvl="1"/>
            <a:r>
              <a:rPr lang="en-US" altLang="zh-CN" sz="2400" dirty="0" smtClean="0">
                <a:ea typeface="宋体" charset="0"/>
                <a:cs typeface="宋体" charset="0"/>
              </a:rPr>
              <a:t>Ballot Resolution Committee</a:t>
            </a:r>
            <a:endParaRPr lang="en-US" altLang="zh-CN" sz="2400" dirty="0">
              <a:ea typeface="宋体" charset="0"/>
              <a:cs typeface="宋体" charset="0"/>
            </a:endParaRPr>
          </a:p>
          <a:p>
            <a:pPr lvl="1"/>
            <a:r>
              <a:rPr lang="en-US" altLang="zh-CN" sz="2400" dirty="0" smtClean="0">
                <a:ea typeface="宋体" charset="0"/>
                <a:cs typeface="宋体" charset="0"/>
              </a:rPr>
              <a:t>WG Motion Templates</a:t>
            </a:r>
            <a:endParaRPr lang="en-US" altLang="zh-CN" sz="2400" dirty="0">
              <a:ea typeface="宋体" charset="0"/>
              <a:cs typeface="宋体" charset="0"/>
            </a:endParaRPr>
          </a:p>
          <a:p>
            <a:pPr lvl="1"/>
            <a:r>
              <a:rPr lang="en-US" sz="2400" dirty="0" smtClean="0"/>
              <a:t>ANA Request Procedure for other standards development organizations (SDOs)</a:t>
            </a:r>
          </a:p>
          <a:p>
            <a:pPr lvl="1"/>
            <a:r>
              <a:rPr lang="en-US" altLang="zh-CN" sz="2000" dirty="0" smtClean="0">
                <a:ea typeface="宋体" charset="0"/>
                <a:cs typeface="宋体" charset="0"/>
              </a:rPr>
              <a:t>Other Miscellaneous Changes</a:t>
            </a:r>
            <a:endParaRPr lang="en-US" altLang="zh-CN" sz="2000" dirty="0">
              <a:ea typeface="宋体" charset="0"/>
              <a:cs typeface="宋体"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4D425A14-3E3F-E94B-B1DB-830D453DACF1}" type="slidenum">
              <a:rPr lang="en-US" altLang="zh-CN"/>
              <a:pPr/>
              <a:t>4</a:t>
            </a:fld>
            <a:endParaRPr lang="en-US" altLang="zh-CN"/>
          </a:p>
        </p:txBody>
      </p:sp>
      <p:sp>
        <p:nvSpPr>
          <p:cNvPr id="28674" name="Rectangle 2"/>
          <p:cNvSpPr>
            <a:spLocks noGrp="1" noChangeArrowheads="1"/>
          </p:cNvSpPr>
          <p:nvPr>
            <p:ph type="title"/>
          </p:nvPr>
        </p:nvSpPr>
        <p:spPr/>
        <p:txBody>
          <a:bodyPr/>
          <a:lstStyle/>
          <a:p>
            <a:r>
              <a:rPr lang="en-US" altLang="zh-CN" dirty="0" smtClean="0">
                <a:ea typeface="宋体" charset="0"/>
                <a:cs typeface="宋体" charset="0"/>
              </a:rPr>
              <a:t>Balloting Procedure</a:t>
            </a:r>
            <a:endParaRPr lang="zh-CN" altLang="en-US" dirty="0">
              <a:ea typeface="宋体" charset="0"/>
              <a:cs typeface="宋体" charset="0"/>
            </a:endParaRPr>
          </a:p>
        </p:txBody>
      </p:sp>
      <p:sp>
        <p:nvSpPr>
          <p:cNvPr id="28675" name="Rectangle 3"/>
          <p:cNvSpPr>
            <a:spLocks noGrp="1" noChangeArrowheads="1"/>
          </p:cNvSpPr>
          <p:nvPr>
            <p:ph type="body" idx="1"/>
          </p:nvPr>
        </p:nvSpPr>
        <p:spPr>
          <a:xfrm>
            <a:off x="251520" y="1484784"/>
            <a:ext cx="8712968" cy="4752528"/>
          </a:xfrm>
        </p:spPr>
        <p:txBody>
          <a:bodyPr/>
          <a:lstStyle/>
          <a:p>
            <a:pPr marL="0" indent="0">
              <a:buNone/>
            </a:pPr>
            <a:r>
              <a:rPr lang="en-US" sz="2400" dirty="0">
                <a:solidFill>
                  <a:schemeClr val="tx1"/>
                </a:solidFill>
                <a:latin typeface="+mn-lt"/>
                <a:ea typeface="+mn-ea"/>
                <a:cs typeface="+mn-cs"/>
              </a:rPr>
              <a:t>At the Working Group:</a:t>
            </a:r>
          </a:p>
          <a:p>
            <a:pPr marL="457200" lvl="0" indent="-457200">
              <a:buFont typeface="+mj-lt"/>
              <a:buAutoNum type="arabicPeriod"/>
            </a:pPr>
            <a:r>
              <a:rPr lang="en-US" sz="2400" dirty="0">
                <a:solidFill>
                  <a:srgbClr val="FF0000"/>
                </a:solidFill>
                <a:latin typeface="+mn-lt"/>
                <a:ea typeface="+mn-ea"/>
                <a:cs typeface="+mn-cs"/>
              </a:rPr>
              <a:t>Four (4) weeks before the draft can be submitted to the WG for a vote to go to letter ballot, it shall be submitted to the WG designated Technical Expert Group for review as to its technical completeness, consistency, adherence to the 802 rules, and editing guidelines</a:t>
            </a:r>
            <a:r>
              <a:rPr lang="en-US" sz="2400" dirty="0">
                <a:solidFill>
                  <a:schemeClr val="tx1"/>
                </a:solidFill>
                <a:latin typeface="+mn-lt"/>
                <a:ea typeface="+mn-ea"/>
                <a:cs typeface="+mn-cs"/>
              </a:rPr>
              <a:t>. </a:t>
            </a:r>
          </a:p>
          <a:p>
            <a:pPr marL="457200" lvl="0" indent="-457200">
              <a:buFont typeface="+mj-lt"/>
              <a:buAutoNum type="arabicPeriod"/>
            </a:pPr>
            <a:r>
              <a:rPr lang="en-US" sz="2400" dirty="0">
                <a:solidFill>
                  <a:schemeClr val="tx1"/>
                </a:solidFill>
                <a:latin typeface="+mn-lt"/>
                <a:ea typeface="+mn-ea"/>
                <a:cs typeface="+mn-cs"/>
              </a:rPr>
              <a:t>The availability of the draft (or precursor draft) shall be announced on the 802.15 WG email reflector </a:t>
            </a:r>
            <a:r>
              <a:rPr lang="en-US" sz="2400" dirty="0">
                <a:solidFill>
                  <a:srgbClr val="FF0000"/>
                </a:solidFill>
                <a:latin typeface="+mn-lt"/>
                <a:ea typeface="+mn-ea"/>
                <a:cs typeface="+mn-cs"/>
              </a:rPr>
              <a:t>and available on the 802.15 document site</a:t>
            </a:r>
            <a:r>
              <a:rPr lang="en-US" sz="2400" dirty="0">
                <a:solidFill>
                  <a:schemeClr val="tx1"/>
                </a:solidFill>
                <a:latin typeface="+mn-lt"/>
                <a:ea typeface="+mn-ea"/>
                <a:cs typeface="+mn-cs"/>
              </a:rPr>
              <a:t> prior to the meeting slot in which approval of </a:t>
            </a:r>
            <a:r>
              <a:rPr lang="en-US" sz="2400" dirty="0">
                <a:solidFill>
                  <a:srgbClr val="FF0000"/>
                </a:solidFill>
                <a:latin typeface="+mn-lt"/>
                <a:ea typeface="+mn-ea"/>
                <a:cs typeface="+mn-cs"/>
              </a:rPr>
              <a:t>the</a:t>
            </a:r>
            <a:r>
              <a:rPr lang="en-US" sz="2400" dirty="0">
                <a:solidFill>
                  <a:schemeClr val="tx1"/>
                </a:solidFill>
                <a:latin typeface="+mn-lt"/>
                <a:ea typeface="+mn-ea"/>
                <a:cs typeface="+mn-cs"/>
              </a:rPr>
              <a:t> WG ballot on the draft is considered.</a:t>
            </a:r>
          </a:p>
          <a:p>
            <a:pPr marL="0" indent="0">
              <a:lnSpc>
                <a:spcPct val="90000"/>
              </a:lnSpc>
              <a:buNone/>
            </a:pPr>
            <a:endParaRPr lang="en-US" altLang="zh-CN" sz="2400" dirty="0">
              <a:ea typeface="宋体" charset="0"/>
              <a:cs typeface="宋体"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4D425A14-3E3F-E94B-B1DB-830D453DACF1}" type="slidenum">
              <a:rPr lang="en-US" altLang="zh-CN"/>
              <a:pPr/>
              <a:t>5</a:t>
            </a:fld>
            <a:endParaRPr lang="en-US" altLang="zh-CN"/>
          </a:p>
        </p:txBody>
      </p:sp>
      <p:sp>
        <p:nvSpPr>
          <p:cNvPr id="28674" name="Rectangle 2"/>
          <p:cNvSpPr>
            <a:spLocks noGrp="1" noChangeArrowheads="1"/>
          </p:cNvSpPr>
          <p:nvPr>
            <p:ph type="title"/>
          </p:nvPr>
        </p:nvSpPr>
        <p:spPr/>
        <p:txBody>
          <a:bodyPr/>
          <a:lstStyle/>
          <a:p>
            <a:r>
              <a:rPr lang="en-US" altLang="zh-CN" dirty="0" smtClean="0">
                <a:ea typeface="宋体" charset="0"/>
                <a:cs typeface="宋体" charset="0"/>
              </a:rPr>
              <a:t>Balloting Procedure</a:t>
            </a:r>
            <a:endParaRPr lang="zh-CN" altLang="en-US" dirty="0">
              <a:ea typeface="宋体" charset="0"/>
              <a:cs typeface="宋体" charset="0"/>
            </a:endParaRPr>
          </a:p>
        </p:txBody>
      </p:sp>
      <p:sp>
        <p:nvSpPr>
          <p:cNvPr id="28675" name="Rectangle 3"/>
          <p:cNvSpPr>
            <a:spLocks noGrp="1" noChangeArrowheads="1"/>
          </p:cNvSpPr>
          <p:nvPr>
            <p:ph type="body" idx="1"/>
          </p:nvPr>
        </p:nvSpPr>
        <p:spPr>
          <a:xfrm>
            <a:off x="251520" y="1484784"/>
            <a:ext cx="8712968" cy="4752528"/>
          </a:xfrm>
        </p:spPr>
        <p:txBody>
          <a:bodyPr/>
          <a:lstStyle/>
          <a:p>
            <a:pPr marL="457200" lvl="0" indent="-457200">
              <a:buFont typeface="+mj-lt"/>
              <a:buAutoNum type="arabicPeriod" startAt="3"/>
            </a:pPr>
            <a:r>
              <a:rPr lang="en-US" sz="2400" dirty="0" smtClean="0">
                <a:solidFill>
                  <a:schemeClr val="tx1"/>
                </a:solidFill>
                <a:latin typeface="+mn-lt"/>
                <a:ea typeface="+mn-ea"/>
                <a:cs typeface="+mn-cs"/>
              </a:rPr>
              <a:t>Approval of the working group is required to start an 802.15 WG letter ballot, either by motion in a WG meeting or by an electronic ballot. …</a:t>
            </a:r>
            <a:r>
              <a:rPr lang="en-US" sz="2400" dirty="0"/>
              <a:t>t</a:t>
            </a:r>
            <a:r>
              <a:rPr lang="en-US" sz="2400" dirty="0" smtClean="0">
                <a:latin typeface="+mn-lt"/>
                <a:ea typeface="+mn-ea"/>
                <a:cs typeface="+mn-cs"/>
              </a:rPr>
              <a:t>he wording of the approval motion </a:t>
            </a:r>
            <a:r>
              <a:rPr lang="en-US" sz="2400" dirty="0" smtClean="0">
                <a:solidFill>
                  <a:srgbClr val="FF0000"/>
                </a:solidFill>
                <a:latin typeface="+mn-lt"/>
                <a:ea typeface="+mn-ea"/>
                <a:cs typeface="+mn-cs"/>
              </a:rPr>
              <a:t>should be in the format of the motion’s guidance in clause 11.</a:t>
            </a:r>
          </a:p>
          <a:p>
            <a:pPr marL="457200" lvl="0" indent="-457200">
              <a:buFont typeface="+mj-lt"/>
              <a:buAutoNum type="arabicPeriod" startAt="3"/>
            </a:pPr>
            <a:r>
              <a:rPr lang="en-US" sz="2400" dirty="0" smtClean="0">
                <a:solidFill>
                  <a:srgbClr val="FF0000"/>
                </a:solidFill>
                <a:latin typeface="+mn-lt"/>
                <a:ea typeface="+mn-ea"/>
                <a:cs typeface="+mn-cs"/>
              </a:rPr>
              <a:t>Before submission to the Working Group for approval to go to Sponsor Ballot</a:t>
            </a:r>
          </a:p>
          <a:p>
            <a:pPr marL="457200" lvl="0" indent="-457200">
              <a:buFont typeface="+mj-lt"/>
              <a:buAutoNum type="arabicPeriod" startAt="3"/>
            </a:pPr>
            <a:r>
              <a:rPr lang="en-US" sz="2400" dirty="0" smtClean="0">
                <a:solidFill>
                  <a:srgbClr val="FF0000"/>
                </a:solidFill>
                <a:latin typeface="+mn-lt"/>
                <a:ea typeface="+mn-ea"/>
                <a:cs typeface="+mn-cs"/>
              </a:rPr>
              <a:t>When a draft has fulfilled the 802 rules for a valid working group letter ballot (i.e. it has met the minimum return rate and the abstention rate) and before the draft can be submitted to the 802.15 WG for approval to go the EC for Sponsor Ballot approval, the draft stall be submitted to the 802.15 WG designated Technical Expert Group for a final 2-week review.</a:t>
            </a:r>
          </a:p>
        </p:txBody>
      </p:sp>
    </p:spTree>
    <p:extLst>
      <p:ext uri="{BB962C8B-B14F-4D97-AF65-F5344CB8AC3E}">
        <p14:creationId xmlns:p14="http://schemas.microsoft.com/office/powerpoint/2010/main" val="721815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4D425A14-3E3F-E94B-B1DB-830D453DACF1}" type="slidenum">
              <a:rPr lang="en-US" altLang="zh-CN"/>
              <a:pPr/>
              <a:t>6</a:t>
            </a:fld>
            <a:endParaRPr lang="en-US" altLang="zh-CN"/>
          </a:p>
        </p:txBody>
      </p:sp>
      <p:sp>
        <p:nvSpPr>
          <p:cNvPr id="28674" name="Rectangle 2"/>
          <p:cNvSpPr>
            <a:spLocks noGrp="1" noChangeArrowheads="1"/>
          </p:cNvSpPr>
          <p:nvPr>
            <p:ph type="title"/>
          </p:nvPr>
        </p:nvSpPr>
        <p:spPr/>
        <p:txBody>
          <a:bodyPr/>
          <a:lstStyle/>
          <a:p>
            <a:r>
              <a:rPr lang="en-US" altLang="zh-CN" dirty="0" smtClean="0">
                <a:ea typeface="宋体" charset="0"/>
                <a:cs typeface="宋体" charset="0"/>
              </a:rPr>
              <a:t>Balloting Procedure</a:t>
            </a:r>
            <a:endParaRPr lang="zh-CN" altLang="en-US" dirty="0">
              <a:ea typeface="宋体" charset="0"/>
              <a:cs typeface="宋体" charset="0"/>
            </a:endParaRPr>
          </a:p>
        </p:txBody>
      </p:sp>
      <p:sp>
        <p:nvSpPr>
          <p:cNvPr id="28675" name="Rectangle 3"/>
          <p:cNvSpPr>
            <a:spLocks noGrp="1" noChangeArrowheads="1"/>
          </p:cNvSpPr>
          <p:nvPr>
            <p:ph type="body" idx="1"/>
          </p:nvPr>
        </p:nvSpPr>
        <p:spPr>
          <a:xfrm>
            <a:off x="251520" y="1484784"/>
            <a:ext cx="8712968" cy="4752528"/>
          </a:xfrm>
        </p:spPr>
        <p:txBody>
          <a:bodyPr/>
          <a:lstStyle/>
          <a:p>
            <a:pPr marL="457200" lvl="0" indent="-457200">
              <a:buFont typeface="+mj-lt"/>
              <a:buAutoNum type="arabicPeriod" startAt="6"/>
            </a:pPr>
            <a:r>
              <a:rPr lang="en-US" sz="2400" dirty="0" smtClean="0">
                <a:solidFill>
                  <a:srgbClr val="FF0000"/>
                </a:solidFill>
                <a:latin typeface="+mn-lt"/>
                <a:ea typeface="+mn-ea"/>
                <a:cs typeface="+mn-cs"/>
              </a:rPr>
              <a:t>Upon completion of all 802 WG ballot rules and the 2-week Technical Expert Group review, the draft may be submitted to the WG for approval to go to Sponsor Ballot via a motion as per the form found in clause 11. </a:t>
            </a:r>
            <a:endParaRPr lang="en-US" sz="2400" dirty="0" smtClean="0">
              <a:solidFill>
                <a:srgbClr val="FF0000"/>
              </a:solidFill>
              <a:latin typeface="+mn-lt"/>
              <a:ea typeface="+mn-ea"/>
              <a:cs typeface="+mn-cs"/>
            </a:endParaRPr>
          </a:p>
        </p:txBody>
      </p:sp>
    </p:spTree>
    <p:extLst>
      <p:ext uri="{BB962C8B-B14F-4D97-AF65-F5344CB8AC3E}">
        <p14:creationId xmlns:p14="http://schemas.microsoft.com/office/powerpoint/2010/main" val="212434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68DDC6A5-00BC-564D-A734-58E9CF28BCE1}" type="slidenum">
              <a:rPr lang="en-US" altLang="zh-CN"/>
              <a:pPr/>
              <a:t>7</a:t>
            </a:fld>
            <a:endParaRPr lang="en-US" altLang="zh-CN"/>
          </a:p>
        </p:txBody>
      </p:sp>
      <p:sp>
        <p:nvSpPr>
          <p:cNvPr id="31746" name="Rectangle 2"/>
          <p:cNvSpPr>
            <a:spLocks noGrp="1" noChangeArrowheads="1"/>
          </p:cNvSpPr>
          <p:nvPr>
            <p:ph type="title"/>
          </p:nvPr>
        </p:nvSpPr>
        <p:spPr>
          <a:xfrm>
            <a:off x="611560" y="404664"/>
            <a:ext cx="7772400" cy="1066800"/>
          </a:xfrm>
        </p:spPr>
        <p:txBody>
          <a:bodyPr/>
          <a:lstStyle/>
          <a:p>
            <a:r>
              <a:rPr lang="en-US" altLang="zh-CN" dirty="0" smtClean="0">
                <a:ea typeface="宋体" charset="0"/>
                <a:cs typeface="宋体" charset="0"/>
              </a:rPr>
              <a:t>Ballot Resolution Committee</a:t>
            </a:r>
            <a:endParaRPr lang="en-US" altLang="zh-CN" dirty="0">
              <a:ea typeface="宋体" charset="0"/>
              <a:cs typeface="宋体" charset="0"/>
            </a:endParaRPr>
          </a:p>
        </p:txBody>
      </p:sp>
      <p:sp>
        <p:nvSpPr>
          <p:cNvPr id="31747" name="Rectangle 3"/>
          <p:cNvSpPr>
            <a:spLocks noGrp="1" noChangeArrowheads="1"/>
          </p:cNvSpPr>
          <p:nvPr>
            <p:ph type="body" idx="1"/>
          </p:nvPr>
        </p:nvSpPr>
        <p:spPr>
          <a:xfrm>
            <a:off x="611560" y="1628800"/>
            <a:ext cx="7772400" cy="4114800"/>
          </a:xfrm>
        </p:spPr>
        <p:txBody>
          <a:bodyPr/>
          <a:lstStyle/>
          <a:p>
            <a:pPr>
              <a:lnSpc>
                <a:spcPct val="80000"/>
              </a:lnSpc>
            </a:pPr>
            <a:r>
              <a:rPr lang="en-US" sz="2400" dirty="0" smtClean="0">
                <a:solidFill>
                  <a:schemeClr val="tx1"/>
                </a:solidFill>
                <a:latin typeface="+mn-lt"/>
                <a:ea typeface="+mn-ea"/>
                <a:cs typeface="+mn-cs"/>
              </a:rPr>
              <a:t>5.2 Formation</a:t>
            </a:r>
          </a:p>
          <a:p>
            <a:pPr>
              <a:lnSpc>
                <a:spcPct val="80000"/>
              </a:lnSpc>
            </a:pPr>
            <a:r>
              <a:rPr lang="en-US" sz="2400" dirty="0" smtClean="0"/>
              <a:t> </a:t>
            </a:r>
          </a:p>
          <a:p>
            <a:pPr>
              <a:lnSpc>
                <a:spcPct val="80000"/>
              </a:lnSpc>
            </a:pPr>
            <a:r>
              <a:rPr lang="en-US" sz="2400" dirty="0"/>
              <a:t> </a:t>
            </a:r>
          </a:p>
          <a:p>
            <a:pPr>
              <a:lnSpc>
                <a:spcPct val="80000"/>
              </a:lnSpc>
            </a:pPr>
            <a:r>
              <a:rPr lang="en-US" sz="2400" dirty="0" smtClean="0">
                <a:solidFill>
                  <a:schemeClr val="tx1"/>
                </a:solidFill>
                <a:latin typeface="+mn-lt"/>
                <a:ea typeface="+mn-ea"/>
                <a:cs typeface="+mn-cs"/>
              </a:rPr>
              <a:t>For </a:t>
            </a:r>
            <a:r>
              <a:rPr lang="en-US" sz="2400" dirty="0">
                <a:solidFill>
                  <a:schemeClr val="tx1"/>
                </a:solidFill>
                <a:latin typeface="+mn-lt"/>
                <a:ea typeface="+mn-ea"/>
                <a:cs typeface="+mn-cs"/>
              </a:rPr>
              <a:t>a </a:t>
            </a:r>
            <a:r>
              <a:rPr lang="en-US" sz="2400" dirty="0" err="1">
                <a:solidFill>
                  <a:schemeClr val="tx1"/>
                </a:solidFill>
                <a:latin typeface="+mn-lt"/>
                <a:ea typeface="+mn-ea"/>
                <a:cs typeface="+mn-cs"/>
              </a:rPr>
              <a:t>telecon</a:t>
            </a:r>
            <a:r>
              <a:rPr lang="en-US" sz="2400" dirty="0">
                <a:solidFill>
                  <a:schemeClr val="tx1"/>
                </a:solidFill>
                <a:latin typeface="+mn-lt"/>
                <a:ea typeface="+mn-ea"/>
                <a:cs typeface="+mn-cs"/>
              </a:rPr>
              <a:t> or ad hoc meeting a BRC quorum is attained when greater than 50% of BRC members </a:t>
            </a:r>
            <a:r>
              <a:rPr lang="en-US" sz="2400" dirty="0">
                <a:solidFill>
                  <a:srgbClr val="FF0000"/>
                </a:solidFill>
                <a:latin typeface="+mn-lt"/>
                <a:ea typeface="+mn-ea"/>
                <a:cs typeface="+mn-cs"/>
              </a:rPr>
              <a:t>(not including the </a:t>
            </a:r>
            <a:r>
              <a:rPr lang="en-US" sz="2400" dirty="0" err="1">
                <a:solidFill>
                  <a:srgbClr val="FF0000"/>
                </a:solidFill>
                <a:latin typeface="+mn-lt"/>
                <a:ea typeface="+mn-ea"/>
                <a:cs typeface="+mn-cs"/>
              </a:rPr>
              <a:t>exofficio</a:t>
            </a:r>
            <a:r>
              <a:rPr lang="en-US" sz="2400" dirty="0">
                <a:solidFill>
                  <a:srgbClr val="FF0000"/>
                </a:solidFill>
                <a:latin typeface="+mn-lt"/>
                <a:ea typeface="+mn-ea"/>
                <a:cs typeface="+mn-cs"/>
              </a:rPr>
              <a:t> voters –WG chair, technical vice-chair and WG technical editor)</a:t>
            </a:r>
            <a:r>
              <a:rPr lang="en-US" sz="2400" dirty="0">
                <a:solidFill>
                  <a:schemeClr val="tx1"/>
                </a:solidFill>
                <a:latin typeface="+mn-lt"/>
                <a:ea typeface="+mn-ea"/>
                <a:cs typeface="+mn-cs"/>
              </a:rPr>
              <a:t> are present</a:t>
            </a:r>
            <a:r>
              <a:rPr lang="en-US" sz="2400" dirty="0" smtClean="0">
                <a:solidFill>
                  <a:schemeClr val="tx1"/>
                </a:solidFill>
                <a:latin typeface="+mn-lt"/>
                <a:ea typeface="+mn-ea"/>
                <a:cs typeface="+mn-cs"/>
              </a:rPr>
              <a:t>.</a:t>
            </a:r>
          </a:p>
          <a:p>
            <a:pPr marL="457200" lvl="1" indent="0">
              <a:buNone/>
            </a:pPr>
            <a:r>
              <a:rPr lang="en-US" b="1" i="1" dirty="0" smtClean="0">
                <a:solidFill>
                  <a:schemeClr val="tx1"/>
                </a:solidFill>
                <a:latin typeface="+mn-lt"/>
                <a:ea typeface="+mn-ea"/>
              </a:rPr>
              <a:t>5.3 Duration</a:t>
            </a:r>
            <a:endParaRPr lang="en-US" b="1" i="1" dirty="0">
              <a:solidFill>
                <a:schemeClr val="tx1"/>
              </a:solidFill>
              <a:latin typeface="+mn-lt"/>
              <a:ea typeface="+mn-ea"/>
            </a:endParaRPr>
          </a:p>
          <a:p>
            <a:r>
              <a:rPr lang="en-US" sz="2400" dirty="0">
                <a:solidFill>
                  <a:srgbClr val="FF0000"/>
                </a:solidFill>
                <a:latin typeface="+mn-lt"/>
                <a:ea typeface="+mn-ea"/>
                <a:cs typeface="+mn-cs"/>
              </a:rPr>
              <a:t>A BRC shall be valid from the adjournment of the session in which it was formed to the opening of the next 802.15 WG session (either Interim or Plenary</a:t>
            </a:r>
            <a:r>
              <a:rPr lang="en-US" sz="2400" dirty="0" smtClean="0">
                <a:solidFill>
                  <a:srgbClr val="FF0000"/>
                </a:solidFill>
                <a:latin typeface="+mn-lt"/>
                <a:ea typeface="+mn-ea"/>
                <a:cs typeface="+mn-cs"/>
              </a:rPr>
              <a:t>)</a:t>
            </a:r>
            <a:r>
              <a:rPr lang="en-US" sz="2800" dirty="0" smtClean="0">
                <a:solidFill>
                  <a:schemeClr val="tx1"/>
                </a:solidFill>
                <a:latin typeface="+mn-lt"/>
                <a:ea typeface="+mn-ea"/>
                <a:cs typeface="+mn-cs"/>
              </a:rPr>
              <a:t> </a:t>
            </a:r>
          </a:p>
          <a:p>
            <a:pPr>
              <a:lnSpc>
                <a:spcPct val="80000"/>
              </a:lnSpc>
            </a:pPr>
            <a:endParaRPr lang="en-US" altLang="zh-CN" sz="2000" dirty="0">
              <a:ea typeface="宋体" charset="0"/>
              <a:cs typeface="宋体"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zh-CN" smtClean="0"/>
              <a:t>November, 2013</a:t>
            </a:r>
            <a:endParaRPr lang="zh-CN"/>
          </a:p>
        </p:txBody>
      </p:sp>
      <p:sp>
        <p:nvSpPr>
          <p:cNvPr id="5"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6" name="Slide Number Placeholder 5"/>
          <p:cNvSpPr>
            <a:spLocks noGrp="1"/>
          </p:cNvSpPr>
          <p:nvPr>
            <p:ph type="sldNum" sz="quarter" idx="12"/>
          </p:nvPr>
        </p:nvSpPr>
        <p:spPr/>
        <p:txBody>
          <a:bodyPr/>
          <a:lstStyle/>
          <a:p>
            <a:r>
              <a:rPr lang="en-US" altLang="zh-CN"/>
              <a:t>Slide </a:t>
            </a:r>
            <a:fld id="{68DDC6A5-00BC-564D-A734-58E9CF28BCE1}" type="slidenum">
              <a:rPr lang="en-US" altLang="zh-CN"/>
              <a:pPr/>
              <a:t>8</a:t>
            </a:fld>
            <a:endParaRPr lang="en-US" altLang="zh-CN"/>
          </a:p>
        </p:txBody>
      </p:sp>
      <p:sp>
        <p:nvSpPr>
          <p:cNvPr id="31746" name="Rectangle 2"/>
          <p:cNvSpPr>
            <a:spLocks noGrp="1" noChangeArrowheads="1"/>
          </p:cNvSpPr>
          <p:nvPr>
            <p:ph type="title"/>
          </p:nvPr>
        </p:nvSpPr>
        <p:spPr>
          <a:xfrm>
            <a:off x="611560" y="404664"/>
            <a:ext cx="7772400" cy="1066800"/>
          </a:xfrm>
        </p:spPr>
        <p:txBody>
          <a:bodyPr/>
          <a:lstStyle/>
          <a:p>
            <a:r>
              <a:rPr lang="en-US" altLang="zh-CN" dirty="0" smtClean="0">
                <a:ea typeface="宋体" charset="0"/>
                <a:cs typeface="宋体" charset="0"/>
              </a:rPr>
              <a:t>Ballot Resolution Committee</a:t>
            </a:r>
            <a:endParaRPr lang="en-US" altLang="zh-CN" dirty="0">
              <a:ea typeface="宋体" charset="0"/>
              <a:cs typeface="宋体" charset="0"/>
            </a:endParaRPr>
          </a:p>
        </p:txBody>
      </p:sp>
      <p:sp>
        <p:nvSpPr>
          <p:cNvPr id="31747" name="Rectangle 3"/>
          <p:cNvSpPr>
            <a:spLocks noGrp="1" noChangeArrowheads="1"/>
          </p:cNvSpPr>
          <p:nvPr>
            <p:ph type="body" idx="1"/>
          </p:nvPr>
        </p:nvSpPr>
        <p:spPr>
          <a:xfrm>
            <a:off x="611560" y="1628800"/>
            <a:ext cx="7772400" cy="4114800"/>
          </a:xfrm>
        </p:spPr>
        <p:txBody>
          <a:bodyPr/>
          <a:lstStyle/>
          <a:p>
            <a:pPr marL="0" indent="0">
              <a:lnSpc>
                <a:spcPct val="80000"/>
              </a:lnSpc>
              <a:buNone/>
            </a:pPr>
            <a:r>
              <a:rPr lang="en-US" sz="2400" b="1" dirty="0" smtClean="0">
                <a:solidFill>
                  <a:schemeClr val="tx1"/>
                </a:solidFill>
                <a:latin typeface="+mn-lt"/>
                <a:ea typeface="+mn-ea"/>
                <a:cs typeface="+mn-cs"/>
              </a:rPr>
              <a:t>5.5 Ballot Resolution Committee Operation</a:t>
            </a:r>
          </a:p>
          <a:p>
            <a:pPr>
              <a:lnSpc>
                <a:spcPct val="80000"/>
              </a:lnSpc>
            </a:pPr>
            <a:r>
              <a:rPr lang="en-US" sz="2400" dirty="0">
                <a:solidFill>
                  <a:schemeClr val="tx1"/>
                </a:solidFill>
                <a:latin typeface="+mn-lt"/>
                <a:ea typeface="+mn-ea"/>
                <a:cs typeface="+mn-cs"/>
              </a:rPr>
              <a:t>Once a letter </a:t>
            </a:r>
            <a:r>
              <a:rPr lang="en-US" sz="2400" dirty="0">
                <a:solidFill>
                  <a:srgbClr val="FF0000"/>
                </a:solidFill>
                <a:latin typeface="+mn-lt"/>
                <a:ea typeface="+mn-ea"/>
                <a:cs typeface="+mn-cs"/>
              </a:rPr>
              <a:t>or sponsor ballot </a:t>
            </a:r>
            <a:r>
              <a:rPr lang="en-US" sz="2400" dirty="0">
                <a:solidFill>
                  <a:schemeClr val="tx1"/>
                </a:solidFill>
                <a:latin typeface="+mn-lt"/>
                <a:ea typeface="+mn-ea"/>
                <a:cs typeface="+mn-cs"/>
              </a:rPr>
              <a:t>is closed </a:t>
            </a:r>
            <a:r>
              <a:rPr lang="en-US" sz="2400" dirty="0" smtClean="0"/>
              <a:t> </a:t>
            </a:r>
          </a:p>
          <a:p>
            <a:pPr>
              <a:lnSpc>
                <a:spcPct val="80000"/>
              </a:lnSpc>
            </a:pPr>
            <a:r>
              <a:rPr lang="en-US" sz="2400" dirty="0"/>
              <a:t> </a:t>
            </a:r>
            <a:endParaRPr lang="en-US" sz="2400" dirty="0" smtClean="0"/>
          </a:p>
          <a:p>
            <a:pPr>
              <a:lnSpc>
                <a:spcPct val="80000"/>
              </a:lnSpc>
            </a:pPr>
            <a:r>
              <a:rPr lang="en-US" sz="2400" dirty="0" smtClean="0">
                <a:solidFill>
                  <a:schemeClr val="tx1"/>
                </a:solidFill>
                <a:latin typeface="+mn-lt"/>
                <a:ea typeface="+mn-ea"/>
              </a:rPr>
              <a:t> </a:t>
            </a:r>
          </a:p>
          <a:p>
            <a:pPr>
              <a:lnSpc>
                <a:spcPct val="80000"/>
              </a:lnSpc>
            </a:pPr>
            <a:r>
              <a:rPr lang="en-US" sz="2400" dirty="0" smtClean="0">
                <a:solidFill>
                  <a:schemeClr val="tx1"/>
                </a:solidFill>
                <a:latin typeface="+mn-lt"/>
                <a:ea typeface="+mn-ea"/>
              </a:rPr>
              <a:t>Only </a:t>
            </a:r>
            <a:r>
              <a:rPr lang="en-US" sz="2400" dirty="0">
                <a:solidFill>
                  <a:schemeClr val="tx1"/>
                </a:solidFill>
                <a:latin typeface="+mn-lt"/>
                <a:ea typeface="+mn-ea"/>
              </a:rPr>
              <a:t>BRC members, </a:t>
            </a:r>
            <a:r>
              <a:rPr lang="en-US" sz="2400" dirty="0">
                <a:solidFill>
                  <a:srgbClr val="FF0000"/>
                </a:solidFill>
                <a:latin typeface="+mn-lt"/>
                <a:ea typeface="+mn-ea"/>
              </a:rPr>
              <a:t>the WG chair, the technical WG vice-chair, and the WG technical editor </a:t>
            </a:r>
            <a:r>
              <a:rPr lang="en-US" sz="2400" dirty="0">
                <a:solidFill>
                  <a:schemeClr val="tx1"/>
                </a:solidFill>
                <a:latin typeface="+mn-lt"/>
                <a:ea typeface="+mn-ea"/>
              </a:rPr>
              <a:t>shall be allowed to vote at BRC meetings</a:t>
            </a:r>
          </a:p>
          <a:p>
            <a:pPr marL="3175" lvl="1" indent="0">
              <a:buNone/>
            </a:pPr>
            <a:r>
              <a:rPr lang="en-US" sz="2400" b="1" dirty="0" smtClean="0">
                <a:solidFill>
                  <a:schemeClr val="tx1"/>
                </a:solidFill>
                <a:latin typeface="+mn-lt"/>
                <a:ea typeface="+mn-ea"/>
              </a:rPr>
              <a:t>5.3 Duration</a:t>
            </a:r>
            <a:endParaRPr lang="en-US" sz="2400" b="1" dirty="0">
              <a:solidFill>
                <a:schemeClr val="tx1"/>
              </a:solidFill>
              <a:latin typeface="+mn-lt"/>
              <a:ea typeface="+mn-ea"/>
            </a:endParaRPr>
          </a:p>
          <a:p>
            <a:r>
              <a:rPr lang="en-US" sz="2400" dirty="0">
                <a:solidFill>
                  <a:srgbClr val="FF0000"/>
                </a:solidFill>
                <a:latin typeface="+mn-lt"/>
                <a:ea typeface="+mn-ea"/>
                <a:cs typeface="+mn-cs"/>
              </a:rPr>
              <a:t>A BRC shall be valid from the adjournment of the session in which it was formed to the opening of the next 802.15 WG session (either Interim or Plenary</a:t>
            </a:r>
            <a:r>
              <a:rPr lang="en-US" sz="2400" dirty="0" smtClean="0">
                <a:solidFill>
                  <a:srgbClr val="FF0000"/>
                </a:solidFill>
                <a:latin typeface="+mn-lt"/>
                <a:ea typeface="+mn-ea"/>
                <a:cs typeface="+mn-cs"/>
              </a:rPr>
              <a:t>)</a:t>
            </a:r>
            <a:r>
              <a:rPr lang="en-US" sz="2800" dirty="0" smtClean="0">
                <a:solidFill>
                  <a:schemeClr val="tx1"/>
                </a:solidFill>
                <a:latin typeface="+mn-lt"/>
                <a:ea typeface="+mn-ea"/>
                <a:cs typeface="+mn-cs"/>
              </a:rPr>
              <a:t> </a:t>
            </a:r>
          </a:p>
          <a:p>
            <a:pPr>
              <a:lnSpc>
                <a:spcPct val="80000"/>
              </a:lnSpc>
            </a:pPr>
            <a:endParaRPr lang="en-US" altLang="zh-CN" sz="2000" dirty="0">
              <a:ea typeface="宋体" charset="0"/>
              <a:cs typeface="宋体" charset="0"/>
            </a:endParaRPr>
          </a:p>
        </p:txBody>
      </p:sp>
    </p:spTree>
    <p:extLst>
      <p:ext uri="{BB962C8B-B14F-4D97-AF65-F5344CB8AC3E}">
        <p14:creationId xmlns:p14="http://schemas.microsoft.com/office/powerpoint/2010/main" val="3263297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altLang="zh-CN" smtClean="0"/>
              <a:t>November, 2013</a:t>
            </a:r>
            <a:endParaRPr lang="zh-CN"/>
          </a:p>
        </p:txBody>
      </p:sp>
      <p:sp>
        <p:nvSpPr>
          <p:cNvPr id="11" name="Footer Placeholder 4"/>
          <p:cNvSpPr>
            <a:spLocks noGrp="1"/>
          </p:cNvSpPr>
          <p:nvPr>
            <p:ph type="ftr" sz="quarter" idx="11"/>
          </p:nvPr>
        </p:nvSpPr>
        <p:spPr/>
        <p:txBody>
          <a:bodyPr/>
          <a:lstStyle/>
          <a:p>
            <a:r>
              <a:rPr lang="en-US" altLang="zh-CN" smtClean="0"/>
              <a:t>Pat Kinney, Kinney Consulting</a:t>
            </a:r>
            <a:endParaRPr lang="en-US" altLang="zh-CN"/>
          </a:p>
        </p:txBody>
      </p:sp>
      <p:sp>
        <p:nvSpPr>
          <p:cNvPr id="12" name="Slide Number Placeholder 5"/>
          <p:cNvSpPr>
            <a:spLocks noGrp="1"/>
          </p:cNvSpPr>
          <p:nvPr>
            <p:ph type="sldNum" sz="quarter" idx="12"/>
          </p:nvPr>
        </p:nvSpPr>
        <p:spPr/>
        <p:txBody>
          <a:bodyPr/>
          <a:lstStyle/>
          <a:p>
            <a:r>
              <a:rPr lang="en-US" altLang="zh-CN"/>
              <a:t>Slide </a:t>
            </a:r>
            <a:fld id="{20633889-DD37-3945-A8EC-90AFEAA76252}" type="slidenum">
              <a:rPr lang="en-US" altLang="zh-CN"/>
              <a:pPr/>
              <a:t>9</a:t>
            </a:fld>
            <a:endParaRPr lang="en-US" altLang="zh-CN"/>
          </a:p>
        </p:txBody>
      </p:sp>
      <p:sp>
        <p:nvSpPr>
          <p:cNvPr id="29698" name="Rectangle 2"/>
          <p:cNvSpPr>
            <a:spLocks noGrp="1" noChangeArrowheads="1"/>
          </p:cNvSpPr>
          <p:nvPr>
            <p:ph type="title"/>
          </p:nvPr>
        </p:nvSpPr>
        <p:spPr>
          <a:xfrm>
            <a:off x="467544" y="332656"/>
            <a:ext cx="7772400" cy="1066800"/>
          </a:xfrm>
        </p:spPr>
        <p:txBody>
          <a:bodyPr/>
          <a:lstStyle/>
          <a:p>
            <a:r>
              <a:rPr lang="en-US" altLang="zh-CN" dirty="0" smtClean="0">
                <a:solidFill>
                  <a:srgbClr val="FF0000"/>
                </a:solidFill>
                <a:ea typeface="宋体" charset="0"/>
                <a:cs typeface="宋体" charset="0"/>
              </a:rPr>
              <a:t>11	WG Motion Templates</a:t>
            </a:r>
            <a:endParaRPr lang="zh-CN" altLang="en-US" dirty="0">
              <a:solidFill>
                <a:srgbClr val="FF0000"/>
              </a:solidFill>
              <a:ea typeface="宋体" charset="0"/>
              <a:cs typeface="宋体" charset="0"/>
            </a:endParaRPr>
          </a:p>
        </p:txBody>
      </p:sp>
      <p:sp>
        <p:nvSpPr>
          <p:cNvPr id="29709" name="Text Box 13"/>
          <p:cNvSpPr txBox="1">
            <a:spLocks noChangeArrowheads="1"/>
          </p:cNvSpPr>
          <p:nvPr/>
        </p:nvSpPr>
        <p:spPr bwMode="auto">
          <a:xfrm>
            <a:off x="179512" y="1268760"/>
            <a:ext cx="8784976"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altLang="zh-CN" sz="2000" i="1" dirty="0">
                <a:ea typeface="宋体" charset="0"/>
                <a:cs typeface="宋体" charset="0"/>
              </a:rPr>
              <a:t> </a:t>
            </a:r>
            <a:r>
              <a:rPr lang="en-US" altLang="zh-CN" sz="2000" i="1" dirty="0" smtClean="0">
                <a:ea typeface="宋体" charset="0"/>
                <a:cs typeface="宋体" charset="0"/>
              </a:rPr>
              <a:t>Purpose: to provide members with the forms for motions</a:t>
            </a:r>
          </a:p>
          <a:p>
            <a:pPr>
              <a:spcBef>
                <a:spcPct val="50000"/>
              </a:spcBef>
            </a:pPr>
            <a:r>
              <a:rPr lang="en-US" altLang="zh-CN" sz="2000" dirty="0" smtClean="0">
                <a:solidFill>
                  <a:srgbClr val="FF0000"/>
                </a:solidFill>
                <a:ea typeface="宋体" charset="0"/>
                <a:cs typeface="宋体" charset="0"/>
              </a:rPr>
              <a:t>11.1 SG Formation</a:t>
            </a:r>
          </a:p>
          <a:p>
            <a:pPr>
              <a:spcBef>
                <a:spcPct val="50000"/>
              </a:spcBef>
            </a:pPr>
            <a:r>
              <a:rPr lang="en-US" altLang="zh-CN" sz="2000" dirty="0" smtClean="0">
                <a:solidFill>
                  <a:srgbClr val="FF0000"/>
                </a:solidFill>
                <a:ea typeface="宋体" charset="0"/>
                <a:cs typeface="宋体" charset="0"/>
              </a:rPr>
              <a:t>11.2 TG Formation</a:t>
            </a:r>
          </a:p>
          <a:p>
            <a:pPr marL="0" lvl="1">
              <a:spcBef>
                <a:spcPct val="50000"/>
              </a:spcBef>
            </a:pPr>
            <a:r>
              <a:rPr lang="en-US" altLang="zh-CN" sz="2000" dirty="0" smtClean="0">
                <a:solidFill>
                  <a:srgbClr val="FF0000"/>
                </a:solidFill>
                <a:ea typeface="宋体" charset="0"/>
                <a:cs typeface="宋体" charset="0"/>
              </a:rPr>
              <a:t>11.3 </a:t>
            </a:r>
            <a:r>
              <a:rPr lang="en-US" sz="2000" dirty="0">
                <a:solidFill>
                  <a:srgbClr val="FF0000"/>
                </a:solidFill>
              </a:rPr>
              <a:t>TG motions to approve agenda and </a:t>
            </a:r>
            <a:r>
              <a:rPr lang="en-US" sz="2000" dirty="0" smtClean="0">
                <a:solidFill>
                  <a:srgbClr val="FF0000"/>
                </a:solidFill>
              </a:rPr>
              <a:t>minutes</a:t>
            </a:r>
          </a:p>
          <a:p>
            <a:pPr marL="0" lvl="1">
              <a:spcBef>
                <a:spcPct val="50000"/>
              </a:spcBef>
            </a:pPr>
            <a:r>
              <a:rPr lang="en-US" sz="2000" dirty="0" smtClean="0">
                <a:solidFill>
                  <a:srgbClr val="FF0000"/>
                </a:solidFill>
              </a:rPr>
              <a:t>11.4 WG Ballot Initiation</a:t>
            </a:r>
          </a:p>
          <a:p>
            <a:pPr marL="0" lvl="1">
              <a:spcBef>
                <a:spcPct val="50000"/>
              </a:spcBef>
            </a:pPr>
            <a:r>
              <a:rPr lang="en-US" sz="2000" dirty="0" smtClean="0">
                <a:solidFill>
                  <a:srgbClr val="FF0000"/>
                </a:solidFill>
              </a:rPr>
              <a:t>11.5 Sponsor Ballot Initiation</a:t>
            </a:r>
          </a:p>
          <a:p>
            <a:pPr marL="0" lvl="1">
              <a:spcBef>
                <a:spcPct val="50000"/>
              </a:spcBef>
            </a:pPr>
            <a:r>
              <a:rPr lang="en-US" sz="2000" dirty="0" smtClean="0">
                <a:solidFill>
                  <a:srgbClr val="FF0000"/>
                </a:solidFill>
              </a:rPr>
              <a:t>11.6 BRC Formation</a:t>
            </a:r>
          </a:p>
          <a:p>
            <a:pPr marL="0" lvl="1">
              <a:spcBef>
                <a:spcPct val="50000"/>
              </a:spcBef>
            </a:pPr>
            <a:r>
              <a:rPr lang="en-US" sz="2000" dirty="0" smtClean="0">
                <a:solidFill>
                  <a:srgbClr val="FF0000"/>
                </a:solidFill>
              </a:rPr>
              <a:t>11.7 </a:t>
            </a:r>
            <a:r>
              <a:rPr lang="en-US" sz="2000" dirty="0" err="1" smtClean="0">
                <a:solidFill>
                  <a:srgbClr val="FF0000"/>
                </a:solidFill>
              </a:rPr>
              <a:t>RevCom</a:t>
            </a:r>
            <a:r>
              <a:rPr lang="en-US" sz="2000" dirty="0" smtClean="0">
                <a:solidFill>
                  <a:srgbClr val="FF0000"/>
                </a:solidFill>
              </a:rPr>
              <a:t> Submissions</a:t>
            </a:r>
          </a:p>
          <a:p>
            <a:pPr marL="0" lvl="1">
              <a:spcBef>
                <a:spcPct val="50000"/>
              </a:spcBef>
            </a:pPr>
            <a:r>
              <a:rPr lang="en-US" sz="2000" dirty="0" smtClean="0">
                <a:solidFill>
                  <a:srgbClr val="FF0000"/>
                </a:solidFill>
              </a:rPr>
              <a:t>11.8 Futile Motions</a:t>
            </a:r>
          </a:p>
          <a:p>
            <a:pPr marL="0" lvl="1">
              <a:spcBef>
                <a:spcPct val="50000"/>
              </a:spcBef>
            </a:pPr>
            <a:endParaRPr lang="en-US" sz="2000" dirty="0" smtClean="0"/>
          </a:p>
          <a:p>
            <a:pPr marL="0" lvl="1">
              <a:spcBef>
                <a:spcPct val="50000"/>
              </a:spcBef>
            </a:pPr>
            <a:endParaRPr lang="en-US" sz="2000" dirty="0"/>
          </a:p>
          <a:p>
            <a:pPr>
              <a:spcBef>
                <a:spcPct val="50000"/>
              </a:spcBef>
            </a:pPr>
            <a:endParaRPr lang="en-US" altLang="zh-CN" sz="2000" dirty="0" smtClean="0">
              <a:ea typeface="宋体" charset="0"/>
              <a:cs typeface="宋体" charset="0"/>
            </a:endParaRPr>
          </a:p>
          <a:p>
            <a:pPr>
              <a:spcBef>
                <a:spcPct val="50000"/>
              </a:spcBef>
            </a:pPr>
            <a:endParaRPr lang="en-US" altLang="zh-CN" sz="2000" dirty="0">
              <a:ea typeface="宋体" charset="0"/>
              <a:cs typeface="宋体" charset="0"/>
            </a:endParaRP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默认设计模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默认设计模板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703</TotalTime>
  <Words>1144</Words>
  <Application>Microsoft Macintosh PowerPoint</Application>
  <PresentationFormat>On-screen Show (4:3)</PresentationFormat>
  <Paragraphs>124</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Times New Roman</vt:lpstr>
      <vt:lpstr>Arial</vt:lpstr>
      <vt:lpstr>宋体</vt:lpstr>
      <vt:lpstr>Wingdings</vt:lpstr>
      <vt:lpstr>默认设计模板</vt:lpstr>
      <vt:lpstr>PowerPoint Presentation</vt:lpstr>
      <vt:lpstr>Proposed updates to IEEE 802.15 WG Operations Manual, doc 15-10-0235-10</vt:lpstr>
      <vt:lpstr>Content</vt:lpstr>
      <vt:lpstr>Balloting Procedure</vt:lpstr>
      <vt:lpstr>Balloting Procedure</vt:lpstr>
      <vt:lpstr>Balloting Procedure</vt:lpstr>
      <vt:lpstr>Ballot Resolution Committee</vt:lpstr>
      <vt:lpstr>Ballot Resolution Committee</vt:lpstr>
      <vt:lpstr>11 WG Motion Templates</vt:lpstr>
      <vt:lpstr>12.4  ANA Request Procedure for other standards development organizations (SDOs) </vt:lpstr>
      <vt:lpstr>12.4  ANA Request Procedure for other standards development organizations (SDOs) </vt:lpstr>
      <vt:lpstr>12.4  ANA Request Procedure for other standards development organizations (SDOs) </vt:lpstr>
      <vt:lpstr>Miscellaneous changes</vt:lpstr>
    </vt:vector>
  </TitlesOfParts>
  <Manager/>
  <Company>GTE Laboratories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Changes to Operations Manual</dc:title>
  <dc:subject>IEEE 802.15 &lt;subject&gt;</dc:subject>
  <dc:creator>Pat Kinney</dc:creator>
  <cp:keywords/>
  <dc:description>&lt;doc#&gt;</dc:description>
  <cp:lastModifiedBy>Pat Kinney</cp:lastModifiedBy>
  <cp:revision>73</cp:revision>
  <cp:lastPrinted>1998-02-10T13:28:06Z</cp:lastPrinted>
  <dcterms:created xsi:type="dcterms:W3CDTF">1999-11-08T18:59:45Z</dcterms:created>
  <dcterms:modified xsi:type="dcterms:W3CDTF">2013-11-10T22:42:18Z</dcterms:modified>
  <cp:category/>
</cp:coreProperties>
</file>