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9" r:id="rId2"/>
    <p:sldId id="258" r:id="rId3"/>
    <p:sldId id="256" r:id="rId4"/>
    <p:sldId id="260" r:id="rId5"/>
    <p:sldId id="263" r:id="rId6"/>
    <p:sldId id="262" r:id="rId7"/>
    <p:sldId id="265" r:id="rId8"/>
    <p:sldId id="264"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C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smtClean="0"/>
              <a:t>doc.: IEEE 802.15-13-0654-00-0sru</a:t>
            </a:r>
            <a:endParaRPr lang="en-US" altLang="ja-JP"/>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smtClean="0"/>
              <a:t>Shusaku Shimada, Schubiquist TG</a:t>
            </a:r>
            <a:endParaRPr lang="en-US" altLang="ja-JP"/>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A114F1E2-CDB6-422E-9785-4888FD778397}"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61870791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smtClean="0"/>
              <a:t>doc.: IEEE 802.15-13-0654-00-0sru</a:t>
            </a:r>
            <a:endParaRPr lang="en-US" altLang="ja-JP"/>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smtClean="0"/>
              <a:t>Shusaku Shimada, Schubiquist TG</a:t>
            </a:r>
            <a:endParaRPr lang="en-US" altLang="ja-JP"/>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E7FFDD0B-BCE0-4222-91B1-18401B7A3987}"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60009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kumimoji="1" lang="ja-JP" altLang="en-US"/>
          </a:p>
        </p:txBody>
      </p:sp>
      <p:sp>
        <p:nvSpPr>
          <p:cNvPr id="4" name="Header Placeholder 3"/>
          <p:cNvSpPr>
            <a:spLocks noGrp="1"/>
          </p:cNvSpPr>
          <p:nvPr>
            <p:ph type="hdr" sz="quarter" idx="10"/>
          </p:nvPr>
        </p:nvSpPr>
        <p:spPr/>
        <p:txBody>
          <a:bodyPr/>
          <a:lstStyle/>
          <a:p>
            <a:r>
              <a:rPr lang="en-US" altLang="ja-JP" smtClean="0"/>
              <a:t>doc.: IEEE 802.15-13-0654-00-0sru</a:t>
            </a:r>
            <a:endParaRPr lang="en-US" altLang="ja-JP"/>
          </a:p>
        </p:txBody>
      </p:sp>
      <p:sp>
        <p:nvSpPr>
          <p:cNvPr id="5" name="Date Placeholder 4"/>
          <p:cNvSpPr>
            <a:spLocks noGrp="1"/>
          </p:cNvSpPr>
          <p:nvPr>
            <p:ph type="dt" idx="11"/>
          </p:nvPr>
        </p:nvSpPr>
        <p:spPr/>
        <p:txBody>
          <a:bodyPr/>
          <a:lstStyle/>
          <a:p>
            <a:r>
              <a:rPr lang="en-US" altLang="ja-JP" smtClean="0"/>
              <a:t>&lt;month year&gt;</a:t>
            </a:r>
            <a:endParaRPr lang="en-US" altLang="ja-JP"/>
          </a:p>
        </p:txBody>
      </p:sp>
      <p:sp>
        <p:nvSpPr>
          <p:cNvPr id="6" name="Footer Placeholder 5"/>
          <p:cNvSpPr>
            <a:spLocks noGrp="1"/>
          </p:cNvSpPr>
          <p:nvPr>
            <p:ph type="ftr" sz="quarter" idx="12"/>
          </p:nvPr>
        </p:nvSpPr>
        <p:spPr/>
        <p:txBody>
          <a:bodyPr/>
          <a:lstStyle/>
          <a:p>
            <a:pPr lvl="4"/>
            <a:r>
              <a:rPr lang="en-US" altLang="ja-JP" smtClean="0"/>
              <a:t>Shusaku Shimada, Schubiquist TG</a:t>
            </a:r>
            <a:endParaRPr lang="en-US" altLang="ja-JP"/>
          </a:p>
        </p:txBody>
      </p:sp>
      <p:sp>
        <p:nvSpPr>
          <p:cNvPr id="7" name="Slide Number Placeholder 6"/>
          <p:cNvSpPr>
            <a:spLocks noGrp="1"/>
          </p:cNvSpPr>
          <p:nvPr>
            <p:ph type="sldNum" sz="quarter" idx="13"/>
          </p:nvPr>
        </p:nvSpPr>
        <p:spPr/>
        <p:txBody>
          <a:bodyPr/>
          <a:lstStyle/>
          <a:p>
            <a:r>
              <a:rPr lang="en-US" altLang="ja-JP" smtClean="0"/>
              <a:t>Page </a:t>
            </a:r>
            <a:fld id="{E7FFDD0B-BCE0-4222-91B1-18401B7A3987}" type="slidenum">
              <a:rPr lang="en-US" altLang="ja-JP" smtClean="0"/>
              <a:pPr/>
              <a:t>1</a:t>
            </a:fld>
            <a:endParaRPr lang="en-US" altLang="ja-JP"/>
          </a:p>
        </p:txBody>
      </p:sp>
    </p:spTree>
    <p:extLst>
      <p:ext uri="{BB962C8B-B14F-4D97-AF65-F5344CB8AC3E}">
        <p14:creationId xmlns:p14="http://schemas.microsoft.com/office/powerpoint/2010/main" val="39658864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smtClean="0"/>
              <a:t>doc.: IEEE 802.15-13-0654-00-0sru</a:t>
            </a:r>
            <a:endParaRPr lang="en-US" altLang="ja-JP"/>
          </a:p>
        </p:txBody>
      </p:sp>
      <p:sp>
        <p:nvSpPr>
          <p:cNvPr id="5" name="Rectangle 3"/>
          <p:cNvSpPr>
            <a:spLocks noGrp="1" noChangeArrowheads="1"/>
          </p:cNvSpPr>
          <p:nvPr>
            <p:ph type="dt" idx="1"/>
          </p:nvPr>
        </p:nvSpPr>
        <p:spPr>
          <a:ln/>
        </p:spPr>
        <p:txBody>
          <a:bodyPr/>
          <a:lstStyle/>
          <a:p>
            <a:r>
              <a:rPr lang="en-US" altLang="ja-JP"/>
              <a:t>&lt;month year&gt;</a:t>
            </a:r>
          </a:p>
        </p:txBody>
      </p:sp>
      <p:sp>
        <p:nvSpPr>
          <p:cNvPr id="6" name="Rectangle 6"/>
          <p:cNvSpPr>
            <a:spLocks noGrp="1" noChangeArrowheads="1"/>
          </p:cNvSpPr>
          <p:nvPr>
            <p:ph type="ftr" sz="quarter" idx="4"/>
          </p:nvPr>
        </p:nvSpPr>
        <p:spPr>
          <a:ln/>
        </p:spPr>
        <p:txBody>
          <a:bodyPr/>
          <a:lstStyle/>
          <a:p>
            <a:pPr lvl="4"/>
            <a:r>
              <a:rPr lang="en-US" altLang="ja-JP" smtClean="0"/>
              <a:t>Shusaku Shimada, Schubiquist TG</a:t>
            </a:r>
            <a:endParaRPr lang="en-US" altLang="ja-JP"/>
          </a:p>
        </p:txBody>
      </p:sp>
      <p:sp>
        <p:nvSpPr>
          <p:cNvPr id="7" name="Rectangle 7"/>
          <p:cNvSpPr>
            <a:spLocks noGrp="1" noChangeArrowheads="1"/>
          </p:cNvSpPr>
          <p:nvPr>
            <p:ph type="sldNum" sz="quarter" idx="5"/>
          </p:nvPr>
        </p:nvSpPr>
        <p:spPr>
          <a:ln/>
        </p:spPr>
        <p:txBody>
          <a:bodyPr/>
          <a:lstStyle/>
          <a:p>
            <a:r>
              <a:rPr lang="en-US" altLang="ja-JP"/>
              <a:t>Page </a:t>
            </a:r>
            <a:fld id="{720FB742-C051-42E9-A4E4-FF4A40890DCE}" type="slidenum">
              <a:rPr lang="en-US" altLang="ja-JP"/>
              <a:pPr/>
              <a:t>3</a:t>
            </a:fld>
            <a:endParaRPr lang="en-US" altLang="ja-JP"/>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smtClean="0"/>
              <a:t>doc.: IEEE 802.15-13-0654-00-0sru</a:t>
            </a:r>
            <a:endParaRPr lang="en-US" altLang="ja-JP"/>
          </a:p>
        </p:txBody>
      </p:sp>
      <p:sp>
        <p:nvSpPr>
          <p:cNvPr id="5" name="Rectangle 3"/>
          <p:cNvSpPr>
            <a:spLocks noGrp="1" noChangeArrowheads="1"/>
          </p:cNvSpPr>
          <p:nvPr>
            <p:ph type="dt" idx="1"/>
          </p:nvPr>
        </p:nvSpPr>
        <p:spPr>
          <a:ln/>
        </p:spPr>
        <p:txBody>
          <a:bodyPr/>
          <a:lstStyle/>
          <a:p>
            <a:r>
              <a:rPr lang="en-US" altLang="ja-JP"/>
              <a:t>&lt;month year&gt;</a:t>
            </a:r>
          </a:p>
        </p:txBody>
      </p:sp>
      <p:sp>
        <p:nvSpPr>
          <p:cNvPr id="6" name="Rectangle 6"/>
          <p:cNvSpPr>
            <a:spLocks noGrp="1" noChangeArrowheads="1"/>
          </p:cNvSpPr>
          <p:nvPr>
            <p:ph type="ftr" sz="quarter" idx="4"/>
          </p:nvPr>
        </p:nvSpPr>
        <p:spPr>
          <a:ln/>
        </p:spPr>
        <p:txBody>
          <a:bodyPr/>
          <a:lstStyle/>
          <a:p>
            <a:pPr lvl="4"/>
            <a:r>
              <a:rPr lang="en-US" altLang="ja-JP" smtClean="0"/>
              <a:t>Shusaku Shimada, Schubiquist TG</a:t>
            </a:r>
            <a:endParaRPr lang="en-US" altLang="ja-JP"/>
          </a:p>
        </p:txBody>
      </p:sp>
      <p:sp>
        <p:nvSpPr>
          <p:cNvPr id="7" name="Rectangle 7"/>
          <p:cNvSpPr>
            <a:spLocks noGrp="1" noChangeArrowheads="1"/>
          </p:cNvSpPr>
          <p:nvPr>
            <p:ph type="sldNum" sz="quarter" idx="5"/>
          </p:nvPr>
        </p:nvSpPr>
        <p:spPr>
          <a:ln/>
        </p:spPr>
        <p:txBody>
          <a:bodyPr/>
          <a:lstStyle/>
          <a:p>
            <a:r>
              <a:rPr lang="en-US" altLang="ja-JP"/>
              <a:t>Page </a:t>
            </a:r>
            <a:fld id="{720FB742-C051-42E9-A4E4-FF4A40890DCE}" type="slidenum">
              <a:rPr lang="en-US" altLang="ja-JP"/>
              <a:pPr/>
              <a:t>4</a:t>
            </a:fld>
            <a:endParaRPr lang="en-US" altLang="ja-JP"/>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smtClean="0"/>
              <a:t>doc.: IEEE 802.15-13-0654-00-0sru</a:t>
            </a:r>
            <a:endParaRPr lang="en-US" altLang="ja-JP"/>
          </a:p>
        </p:txBody>
      </p:sp>
      <p:sp>
        <p:nvSpPr>
          <p:cNvPr id="5" name="Rectangle 3"/>
          <p:cNvSpPr>
            <a:spLocks noGrp="1" noChangeArrowheads="1"/>
          </p:cNvSpPr>
          <p:nvPr>
            <p:ph type="dt" idx="1"/>
          </p:nvPr>
        </p:nvSpPr>
        <p:spPr>
          <a:ln/>
        </p:spPr>
        <p:txBody>
          <a:bodyPr/>
          <a:lstStyle/>
          <a:p>
            <a:r>
              <a:rPr lang="en-US" altLang="ja-JP"/>
              <a:t>&lt;month year&gt;</a:t>
            </a:r>
          </a:p>
        </p:txBody>
      </p:sp>
      <p:sp>
        <p:nvSpPr>
          <p:cNvPr id="6" name="Rectangle 6"/>
          <p:cNvSpPr>
            <a:spLocks noGrp="1" noChangeArrowheads="1"/>
          </p:cNvSpPr>
          <p:nvPr>
            <p:ph type="ftr" sz="quarter" idx="4"/>
          </p:nvPr>
        </p:nvSpPr>
        <p:spPr>
          <a:ln/>
        </p:spPr>
        <p:txBody>
          <a:bodyPr/>
          <a:lstStyle/>
          <a:p>
            <a:pPr lvl="4"/>
            <a:r>
              <a:rPr lang="en-US" altLang="ja-JP" smtClean="0"/>
              <a:t>Shusaku Shimada, Schubiquist TG</a:t>
            </a:r>
            <a:endParaRPr lang="en-US" altLang="ja-JP"/>
          </a:p>
        </p:txBody>
      </p:sp>
      <p:sp>
        <p:nvSpPr>
          <p:cNvPr id="7" name="Rectangle 7"/>
          <p:cNvSpPr>
            <a:spLocks noGrp="1" noChangeArrowheads="1"/>
          </p:cNvSpPr>
          <p:nvPr>
            <p:ph type="sldNum" sz="quarter" idx="5"/>
          </p:nvPr>
        </p:nvSpPr>
        <p:spPr>
          <a:ln/>
        </p:spPr>
        <p:txBody>
          <a:bodyPr/>
          <a:lstStyle/>
          <a:p>
            <a:r>
              <a:rPr lang="en-US" altLang="ja-JP"/>
              <a:t>Page </a:t>
            </a:r>
            <a:fld id="{720FB742-C051-42E9-A4E4-FF4A40890DCE}" type="slidenum">
              <a:rPr lang="en-US" altLang="ja-JP"/>
              <a:pPr/>
              <a:t>5</a:t>
            </a:fld>
            <a:endParaRPr lang="en-US" altLang="ja-JP"/>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smtClean="0"/>
              <a:t>doc.: IEEE 802.15-13-0654-00-0sru</a:t>
            </a:r>
            <a:endParaRPr lang="en-US" altLang="ja-JP"/>
          </a:p>
        </p:txBody>
      </p:sp>
      <p:sp>
        <p:nvSpPr>
          <p:cNvPr id="5" name="Rectangle 3"/>
          <p:cNvSpPr>
            <a:spLocks noGrp="1" noChangeArrowheads="1"/>
          </p:cNvSpPr>
          <p:nvPr>
            <p:ph type="dt" idx="1"/>
          </p:nvPr>
        </p:nvSpPr>
        <p:spPr>
          <a:ln/>
        </p:spPr>
        <p:txBody>
          <a:bodyPr/>
          <a:lstStyle/>
          <a:p>
            <a:r>
              <a:rPr lang="en-US" altLang="ja-JP"/>
              <a:t>&lt;month year&gt;</a:t>
            </a:r>
          </a:p>
        </p:txBody>
      </p:sp>
      <p:sp>
        <p:nvSpPr>
          <p:cNvPr id="6" name="Rectangle 6"/>
          <p:cNvSpPr>
            <a:spLocks noGrp="1" noChangeArrowheads="1"/>
          </p:cNvSpPr>
          <p:nvPr>
            <p:ph type="ftr" sz="quarter" idx="4"/>
          </p:nvPr>
        </p:nvSpPr>
        <p:spPr>
          <a:ln/>
        </p:spPr>
        <p:txBody>
          <a:bodyPr/>
          <a:lstStyle/>
          <a:p>
            <a:pPr lvl="4"/>
            <a:r>
              <a:rPr lang="en-US" altLang="ja-JP" smtClean="0"/>
              <a:t>Shusaku Shimada, Schubiquist TG</a:t>
            </a:r>
            <a:endParaRPr lang="en-US" altLang="ja-JP"/>
          </a:p>
        </p:txBody>
      </p:sp>
      <p:sp>
        <p:nvSpPr>
          <p:cNvPr id="7" name="Rectangle 7"/>
          <p:cNvSpPr>
            <a:spLocks noGrp="1" noChangeArrowheads="1"/>
          </p:cNvSpPr>
          <p:nvPr>
            <p:ph type="sldNum" sz="quarter" idx="5"/>
          </p:nvPr>
        </p:nvSpPr>
        <p:spPr>
          <a:ln/>
        </p:spPr>
        <p:txBody>
          <a:bodyPr/>
          <a:lstStyle/>
          <a:p>
            <a:r>
              <a:rPr lang="en-US" altLang="ja-JP"/>
              <a:t>Page </a:t>
            </a:r>
            <a:fld id="{720FB742-C051-42E9-A4E4-FF4A40890DCE}" type="slidenum">
              <a:rPr lang="en-US" altLang="ja-JP"/>
              <a:pPr/>
              <a:t>7</a:t>
            </a:fld>
            <a:endParaRPr lang="en-US" altLang="ja-JP"/>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ltLang="ja-JP" smtClean="0"/>
              <a:t>Click to edit Master title style</a:t>
            </a:r>
            <a:endParaRPr lang="ja-JP" alt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ltLang="ja-JP" smtClean="0"/>
              <a:t>Click to edit Master subtitle style</a:t>
            </a:r>
            <a:endParaRPr lang="ja-JP" altLang="en-US"/>
          </a:p>
        </p:txBody>
      </p:sp>
      <p:sp>
        <p:nvSpPr>
          <p:cNvPr id="4" name="Date Placeholder 3"/>
          <p:cNvSpPr>
            <a:spLocks noGrp="1"/>
          </p:cNvSpPr>
          <p:nvPr>
            <p:ph type="dt" sz="half" idx="10"/>
          </p:nvPr>
        </p:nvSpPr>
        <p:spPr/>
        <p:txBody>
          <a:bodyPr/>
          <a:lstStyle>
            <a:lvl1pPr>
              <a:defRPr/>
            </a:lvl1pPr>
          </a:lstStyle>
          <a:p>
            <a:r>
              <a:rPr lang="en-US" altLang="ja-JP" smtClean="0"/>
              <a:t>Nov. 2013</a:t>
            </a:r>
            <a:endParaRPr lang="en-US" altLang="ja-JP"/>
          </a:p>
        </p:txBody>
      </p:sp>
      <p:sp>
        <p:nvSpPr>
          <p:cNvPr id="5" name="Footer Placeholder 4"/>
          <p:cNvSpPr>
            <a:spLocks noGrp="1"/>
          </p:cNvSpPr>
          <p:nvPr>
            <p:ph type="ftr" sz="quarter" idx="11"/>
          </p:nvPr>
        </p:nvSpPr>
        <p:spPr/>
        <p:txBody>
          <a:bodyPr/>
          <a:lstStyle>
            <a:lvl1pPr>
              <a:defRPr/>
            </a:lvl1pPr>
          </a:lstStyle>
          <a:p>
            <a:r>
              <a:rPr lang="en-US" altLang="ja-JP" smtClean="0"/>
              <a:t>Shusaku Shimada, Schubiquist TG</a:t>
            </a:r>
            <a:endParaRPr lang="en-US" altLang="ja-JP"/>
          </a:p>
        </p:txBody>
      </p:sp>
      <p:sp>
        <p:nvSpPr>
          <p:cNvPr id="6" name="Slide Number Placeholder 5"/>
          <p:cNvSpPr>
            <a:spLocks noGrp="1"/>
          </p:cNvSpPr>
          <p:nvPr>
            <p:ph type="sldNum" sz="quarter" idx="12"/>
          </p:nvPr>
        </p:nvSpPr>
        <p:spPr/>
        <p:txBody>
          <a:bodyPr/>
          <a:lstStyle>
            <a:lvl1pPr>
              <a:defRPr/>
            </a:lvl1pPr>
          </a:lstStyle>
          <a:p>
            <a:r>
              <a:rPr lang="en-US" altLang="ja-JP"/>
              <a:t>Slide </a:t>
            </a:r>
            <a:fld id="{4809AB63-EBBA-4205-B339-DFD6182B2846}" type="slidenum">
              <a:rPr lang="en-US" altLang="ja-JP"/>
              <a:pPr/>
              <a:t>‹#›</a:t>
            </a:fld>
            <a:endParaRPr lang="en-US" altLang="ja-JP"/>
          </a:p>
        </p:txBody>
      </p:sp>
    </p:spTree>
    <p:extLst>
      <p:ext uri="{BB962C8B-B14F-4D97-AF65-F5344CB8AC3E}">
        <p14:creationId xmlns:p14="http://schemas.microsoft.com/office/powerpoint/2010/main" val="1230439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smtClean="0"/>
              <a:t>Click to edit Master title style</a:t>
            </a:r>
            <a:endParaRPr lang="ja-JP" altLang="en-US"/>
          </a:p>
        </p:txBody>
      </p:sp>
      <p:sp>
        <p:nvSpPr>
          <p:cNvPr id="3" name="Vertical Text Placeholder 2"/>
          <p:cNvSpPr>
            <a:spLocks noGrp="1"/>
          </p:cNvSpPr>
          <p:nvPr>
            <p:ph type="body" orient="vert" idx="1"/>
          </p:nvPr>
        </p:nvSpPr>
        <p:spPr/>
        <p:txBody>
          <a:bodyPr vert="eaVert"/>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ja-JP" altLang="en-US"/>
          </a:p>
        </p:txBody>
      </p:sp>
      <p:sp>
        <p:nvSpPr>
          <p:cNvPr id="4" name="Date Placeholder 3"/>
          <p:cNvSpPr>
            <a:spLocks noGrp="1"/>
          </p:cNvSpPr>
          <p:nvPr>
            <p:ph type="dt" sz="half" idx="10"/>
          </p:nvPr>
        </p:nvSpPr>
        <p:spPr/>
        <p:txBody>
          <a:bodyPr/>
          <a:lstStyle>
            <a:lvl1pPr>
              <a:defRPr/>
            </a:lvl1pPr>
          </a:lstStyle>
          <a:p>
            <a:r>
              <a:rPr lang="en-US" altLang="ja-JP" smtClean="0"/>
              <a:t>Nov. 2013</a:t>
            </a:r>
            <a:endParaRPr lang="en-US" altLang="ja-JP"/>
          </a:p>
        </p:txBody>
      </p:sp>
      <p:sp>
        <p:nvSpPr>
          <p:cNvPr id="5" name="Footer Placeholder 4"/>
          <p:cNvSpPr>
            <a:spLocks noGrp="1"/>
          </p:cNvSpPr>
          <p:nvPr>
            <p:ph type="ftr" sz="quarter" idx="11"/>
          </p:nvPr>
        </p:nvSpPr>
        <p:spPr/>
        <p:txBody>
          <a:bodyPr/>
          <a:lstStyle>
            <a:lvl1pPr>
              <a:defRPr/>
            </a:lvl1pPr>
          </a:lstStyle>
          <a:p>
            <a:r>
              <a:rPr lang="en-US" altLang="ja-JP" smtClean="0"/>
              <a:t>Shusaku Shimada, Schubiquist TG</a:t>
            </a:r>
            <a:endParaRPr lang="en-US" altLang="ja-JP"/>
          </a:p>
        </p:txBody>
      </p:sp>
      <p:sp>
        <p:nvSpPr>
          <p:cNvPr id="6" name="Slide Number Placeholder 5"/>
          <p:cNvSpPr>
            <a:spLocks noGrp="1"/>
          </p:cNvSpPr>
          <p:nvPr>
            <p:ph type="sldNum" sz="quarter" idx="12"/>
          </p:nvPr>
        </p:nvSpPr>
        <p:spPr/>
        <p:txBody>
          <a:bodyPr/>
          <a:lstStyle>
            <a:lvl1pPr>
              <a:defRPr/>
            </a:lvl1pPr>
          </a:lstStyle>
          <a:p>
            <a:r>
              <a:rPr lang="en-US" altLang="ja-JP"/>
              <a:t>Slide </a:t>
            </a:r>
            <a:fld id="{21208ADB-92B3-45BD-9732-2FDEE081986C}" type="slidenum">
              <a:rPr lang="en-US" altLang="ja-JP"/>
              <a:pPr/>
              <a:t>‹#›</a:t>
            </a:fld>
            <a:endParaRPr lang="en-US" altLang="ja-JP"/>
          </a:p>
        </p:txBody>
      </p:sp>
    </p:spTree>
    <p:extLst>
      <p:ext uri="{BB962C8B-B14F-4D97-AF65-F5344CB8AC3E}">
        <p14:creationId xmlns:p14="http://schemas.microsoft.com/office/powerpoint/2010/main" val="37682028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ltLang="ja-JP" smtClean="0"/>
              <a:t>Click to edit Master title style</a:t>
            </a:r>
            <a:endParaRPr lang="ja-JP" alt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ja-JP" altLang="en-US"/>
          </a:p>
        </p:txBody>
      </p:sp>
      <p:sp>
        <p:nvSpPr>
          <p:cNvPr id="4" name="Date Placeholder 3"/>
          <p:cNvSpPr>
            <a:spLocks noGrp="1"/>
          </p:cNvSpPr>
          <p:nvPr>
            <p:ph type="dt" sz="half" idx="10"/>
          </p:nvPr>
        </p:nvSpPr>
        <p:spPr/>
        <p:txBody>
          <a:bodyPr/>
          <a:lstStyle>
            <a:lvl1pPr>
              <a:defRPr/>
            </a:lvl1pPr>
          </a:lstStyle>
          <a:p>
            <a:r>
              <a:rPr lang="en-US" altLang="ja-JP" smtClean="0"/>
              <a:t>Nov. 2013</a:t>
            </a:r>
            <a:endParaRPr lang="en-US" altLang="ja-JP"/>
          </a:p>
        </p:txBody>
      </p:sp>
      <p:sp>
        <p:nvSpPr>
          <p:cNvPr id="5" name="Footer Placeholder 4"/>
          <p:cNvSpPr>
            <a:spLocks noGrp="1"/>
          </p:cNvSpPr>
          <p:nvPr>
            <p:ph type="ftr" sz="quarter" idx="11"/>
          </p:nvPr>
        </p:nvSpPr>
        <p:spPr/>
        <p:txBody>
          <a:bodyPr/>
          <a:lstStyle>
            <a:lvl1pPr>
              <a:defRPr/>
            </a:lvl1pPr>
          </a:lstStyle>
          <a:p>
            <a:r>
              <a:rPr lang="en-US" altLang="ja-JP" smtClean="0"/>
              <a:t>Shusaku Shimada, Schubiquist TG</a:t>
            </a:r>
            <a:endParaRPr lang="en-US" altLang="ja-JP"/>
          </a:p>
        </p:txBody>
      </p:sp>
      <p:sp>
        <p:nvSpPr>
          <p:cNvPr id="6" name="Slide Number Placeholder 5"/>
          <p:cNvSpPr>
            <a:spLocks noGrp="1"/>
          </p:cNvSpPr>
          <p:nvPr>
            <p:ph type="sldNum" sz="quarter" idx="12"/>
          </p:nvPr>
        </p:nvSpPr>
        <p:spPr/>
        <p:txBody>
          <a:bodyPr/>
          <a:lstStyle>
            <a:lvl1pPr>
              <a:defRPr/>
            </a:lvl1pPr>
          </a:lstStyle>
          <a:p>
            <a:r>
              <a:rPr lang="en-US" altLang="ja-JP"/>
              <a:t>Slide </a:t>
            </a:r>
            <a:fld id="{55B77280-A61F-43DF-A042-58DCDE5F88D2}" type="slidenum">
              <a:rPr lang="en-US" altLang="ja-JP"/>
              <a:pPr/>
              <a:t>‹#›</a:t>
            </a:fld>
            <a:endParaRPr lang="en-US" altLang="ja-JP"/>
          </a:p>
        </p:txBody>
      </p:sp>
    </p:spTree>
    <p:extLst>
      <p:ext uri="{BB962C8B-B14F-4D97-AF65-F5344CB8AC3E}">
        <p14:creationId xmlns:p14="http://schemas.microsoft.com/office/powerpoint/2010/main" val="40507999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smtClean="0"/>
              <a:t>Click to edit Master title style</a:t>
            </a:r>
            <a:endParaRPr lang="ja-JP" altLang="en-US"/>
          </a:p>
        </p:txBody>
      </p:sp>
      <p:sp>
        <p:nvSpPr>
          <p:cNvPr id="3" name="Content Placeholder 2"/>
          <p:cNvSpPr>
            <a:spLocks noGrp="1"/>
          </p:cNvSpPr>
          <p:nvPr>
            <p:ph idx="1"/>
          </p:nvPr>
        </p:nvSpPr>
        <p:spPr/>
        <p:txBody>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ja-JP" altLang="en-US"/>
          </a:p>
        </p:txBody>
      </p:sp>
      <p:sp>
        <p:nvSpPr>
          <p:cNvPr id="4" name="Date Placeholder 3"/>
          <p:cNvSpPr>
            <a:spLocks noGrp="1"/>
          </p:cNvSpPr>
          <p:nvPr>
            <p:ph type="dt" sz="half" idx="10"/>
          </p:nvPr>
        </p:nvSpPr>
        <p:spPr/>
        <p:txBody>
          <a:bodyPr/>
          <a:lstStyle>
            <a:lvl1pPr>
              <a:defRPr/>
            </a:lvl1pPr>
          </a:lstStyle>
          <a:p>
            <a:r>
              <a:rPr lang="en-US" altLang="ja-JP" smtClean="0"/>
              <a:t>Nov. 2013</a:t>
            </a:r>
            <a:endParaRPr lang="en-US" altLang="ja-JP"/>
          </a:p>
        </p:txBody>
      </p:sp>
      <p:sp>
        <p:nvSpPr>
          <p:cNvPr id="5" name="Footer Placeholder 4"/>
          <p:cNvSpPr>
            <a:spLocks noGrp="1"/>
          </p:cNvSpPr>
          <p:nvPr>
            <p:ph type="ftr" sz="quarter" idx="11"/>
          </p:nvPr>
        </p:nvSpPr>
        <p:spPr/>
        <p:txBody>
          <a:bodyPr/>
          <a:lstStyle>
            <a:lvl1pPr>
              <a:defRPr/>
            </a:lvl1pPr>
          </a:lstStyle>
          <a:p>
            <a:r>
              <a:rPr lang="en-US" altLang="ja-JP" smtClean="0"/>
              <a:t>Shusaku Shimada, Schubiquist TG</a:t>
            </a:r>
            <a:endParaRPr lang="en-US" altLang="ja-JP"/>
          </a:p>
        </p:txBody>
      </p:sp>
      <p:sp>
        <p:nvSpPr>
          <p:cNvPr id="6" name="Slide Number Placeholder 5"/>
          <p:cNvSpPr>
            <a:spLocks noGrp="1"/>
          </p:cNvSpPr>
          <p:nvPr>
            <p:ph type="sldNum" sz="quarter" idx="12"/>
          </p:nvPr>
        </p:nvSpPr>
        <p:spPr/>
        <p:txBody>
          <a:bodyPr/>
          <a:lstStyle>
            <a:lvl1pPr>
              <a:defRPr/>
            </a:lvl1pPr>
          </a:lstStyle>
          <a:p>
            <a:r>
              <a:rPr lang="en-US" altLang="ja-JP"/>
              <a:t>Slide </a:t>
            </a:r>
            <a:fld id="{B7B1D26C-09B5-4DEE-857A-1937577ECB34}" type="slidenum">
              <a:rPr lang="en-US" altLang="ja-JP"/>
              <a:pPr/>
              <a:t>‹#›</a:t>
            </a:fld>
            <a:endParaRPr lang="en-US" altLang="ja-JP"/>
          </a:p>
        </p:txBody>
      </p:sp>
    </p:spTree>
    <p:extLst>
      <p:ext uri="{BB962C8B-B14F-4D97-AF65-F5344CB8AC3E}">
        <p14:creationId xmlns:p14="http://schemas.microsoft.com/office/powerpoint/2010/main" val="26085699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ltLang="ja-JP" smtClean="0"/>
              <a:t>Click to edit Master title style</a:t>
            </a:r>
            <a:endParaRPr lang="ja-JP" alt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ltLang="ja-JP"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ja-JP" smtClean="0"/>
              <a:t>Nov. 2013</a:t>
            </a:r>
            <a:endParaRPr lang="en-US" altLang="ja-JP"/>
          </a:p>
        </p:txBody>
      </p:sp>
      <p:sp>
        <p:nvSpPr>
          <p:cNvPr id="5" name="Footer Placeholder 4"/>
          <p:cNvSpPr>
            <a:spLocks noGrp="1"/>
          </p:cNvSpPr>
          <p:nvPr>
            <p:ph type="ftr" sz="quarter" idx="11"/>
          </p:nvPr>
        </p:nvSpPr>
        <p:spPr/>
        <p:txBody>
          <a:bodyPr/>
          <a:lstStyle>
            <a:lvl1pPr>
              <a:defRPr/>
            </a:lvl1pPr>
          </a:lstStyle>
          <a:p>
            <a:r>
              <a:rPr lang="en-US" altLang="ja-JP" smtClean="0"/>
              <a:t>Shusaku Shimada, Schubiquist TG</a:t>
            </a:r>
            <a:endParaRPr lang="en-US" altLang="ja-JP"/>
          </a:p>
        </p:txBody>
      </p:sp>
      <p:sp>
        <p:nvSpPr>
          <p:cNvPr id="6" name="Slide Number Placeholder 5"/>
          <p:cNvSpPr>
            <a:spLocks noGrp="1"/>
          </p:cNvSpPr>
          <p:nvPr>
            <p:ph type="sldNum" sz="quarter" idx="12"/>
          </p:nvPr>
        </p:nvSpPr>
        <p:spPr/>
        <p:txBody>
          <a:bodyPr/>
          <a:lstStyle>
            <a:lvl1pPr>
              <a:defRPr/>
            </a:lvl1pPr>
          </a:lstStyle>
          <a:p>
            <a:r>
              <a:rPr lang="en-US" altLang="ja-JP"/>
              <a:t>Slide </a:t>
            </a:r>
            <a:fld id="{44EEB0CB-0EE9-4693-B01E-0BCD2678A2BE}" type="slidenum">
              <a:rPr lang="en-US" altLang="ja-JP"/>
              <a:pPr/>
              <a:t>‹#›</a:t>
            </a:fld>
            <a:endParaRPr lang="en-US" altLang="ja-JP"/>
          </a:p>
        </p:txBody>
      </p:sp>
    </p:spTree>
    <p:extLst>
      <p:ext uri="{BB962C8B-B14F-4D97-AF65-F5344CB8AC3E}">
        <p14:creationId xmlns:p14="http://schemas.microsoft.com/office/powerpoint/2010/main" val="2556065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smtClean="0"/>
              <a:t>Click to edit Master title style</a:t>
            </a:r>
            <a:endParaRPr lang="ja-JP" alt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ja-JP" alt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ja-JP" altLang="en-US"/>
          </a:p>
        </p:txBody>
      </p:sp>
      <p:sp>
        <p:nvSpPr>
          <p:cNvPr id="5" name="Date Placeholder 4"/>
          <p:cNvSpPr>
            <a:spLocks noGrp="1"/>
          </p:cNvSpPr>
          <p:nvPr>
            <p:ph type="dt" sz="half" idx="10"/>
          </p:nvPr>
        </p:nvSpPr>
        <p:spPr/>
        <p:txBody>
          <a:bodyPr/>
          <a:lstStyle>
            <a:lvl1pPr>
              <a:defRPr/>
            </a:lvl1pPr>
          </a:lstStyle>
          <a:p>
            <a:r>
              <a:rPr lang="en-US" altLang="ja-JP" smtClean="0"/>
              <a:t>Nov. 2013</a:t>
            </a:r>
            <a:endParaRPr lang="en-US" altLang="ja-JP"/>
          </a:p>
        </p:txBody>
      </p:sp>
      <p:sp>
        <p:nvSpPr>
          <p:cNvPr id="6" name="Footer Placeholder 5"/>
          <p:cNvSpPr>
            <a:spLocks noGrp="1"/>
          </p:cNvSpPr>
          <p:nvPr>
            <p:ph type="ftr" sz="quarter" idx="11"/>
          </p:nvPr>
        </p:nvSpPr>
        <p:spPr/>
        <p:txBody>
          <a:bodyPr/>
          <a:lstStyle>
            <a:lvl1pPr>
              <a:defRPr/>
            </a:lvl1pPr>
          </a:lstStyle>
          <a:p>
            <a:r>
              <a:rPr lang="en-US" altLang="ja-JP" smtClean="0"/>
              <a:t>Shusaku Shimada, Schubiquist TG</a:t>
            </a:r>
            <a:endParaRPr lang="en-US" altLang="ja-JP"/>
          </a:p>
        </p:txBody>
      </p:sp>
      <p:sp>
        <p:nvSpPr>
          <p:cNvPr id="7" name="Slide Number Placeholder 6"/>
          <p:cNvSpPr>
            <a:spLocks noGrp="1"/>
          </p:cNvSpPr>
          <p:nvPr>
            <p:ph type="sldNum" sz="quarter" idx="12"/>
          </p:nvPr>
        </p:nvSpPr>
        <p:spPr/>
        <p:txBody>
          <a:bodyPr/>
          <a:lstStyle>
            <a:lvl1pPr>
              <a:defRPr/>
            </a:lvl1pPr>
          </a:lstStyle>
          <a:p>
            <a:r>
              <a:rPr lang="en-US" altLang="ja-JP"/>
              <a:t>Slide </a:t>
            </a:r>
            <a:fld id="{150303BA-545B-40D4-817D-05EF00F74448}" type="slidenum">
              <a:rPr lang="en-US" altLang="ja-JP"/>
              <a:pPr/>
              <a:t>‹#›</a:t>
            </a:fld>
            <a:endParaRPr lang="en-US" altLang="ja-JP"/>
          </a:p>
        </p:txBody>
      </p:sp>
    </p:spTree>
    <p:extLst>
      <p:ext uri="{BB962C8B-B14F-4D97-AF65-F5344CB8AC3E}">
        <p14:creationId xmlns:p14="http://schemas.microsoft.com/office/powerpoint/2010/main" val="10378861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ltLang="ja-JP" smtClean="0"/>
              <a:t>Click to edit Master title style</a:t>
            </a:r>
            <a:endParaRPr lang="ja-JP" alt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ja-JP"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ja-JP" alt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ja-JP"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ja-JP" altLang="en-US"/>
          </a:p>
        </p:txBody>
      </p:sp>
      <p:sp>
        <p:nvSpPr>
          <p:cNvPr id="7" name="Date Placeholder 6"/>
          <p:cNvSpPr>
            <a:spLocks noGrp="1"/>
          </p:cNvSpPr>
          <p:nvPr>
            <p:ph type="dt" sz="half" idx="10"/>
          </p:nvPr>
        </p:nvSpPr>
        <p:spPr/>
        <p:txBody>
          <a:bodyPr/>
          <a:lstStyle>
            <a:lvl1pPr>
              <a:defRPr/>
            </a:lvl1pPr>
          </a:lstStyle>
          <a:p>
            <a:r>
              <a:rPr lang="en-US" altLang="ja-JP" smtClean="0"/>
              <a:t>Nov. 2013</a:t>
            </a:r>
            <a:endParaRPr lang="en-US" altLang="ja-JP"/>
          </a:p>
        </p:txBody>
      </p:sp>
      <p:sp>
        <p:nvSpPr>
          <p:cNvPr id="8" name="Footer Placeholder 7"/>
          <p:cNvSpPr>
            <a:spLocks noGrp="1"/>
          </p:cNvSpPr>
          <p:nvPr>
            <p:ph type="ftr" sz="quarter" idx="11"/>
          </p:nvPr>
        </p:nvSpPr>
        <p:spPr/>
        <p:txBody>
          <a:bodyPr/>
          <a:lstStyle>
            <a:lvl1pPr>
              <a:defRPr/>
            </a:lvl1pPr>
          </a:lstStyle>
          <a:p>
            <a:r>
              <a:rPr lang="en-US" altLang="ja-JP" smtClean="0"/>
              <a:t>Shusaku Shimada, Schubiquist TG</a:t>
            </a:r>
            <a:endParaRPr lang="en-US" altLang="ja-JP"/>
          </a:p>
        </p:txBody>
      </p:sp>
      <p:sp>
        <p:nvSpPr>
          <p:cNvPr id="9" name="Slide Number Placeholder 8"/>
          <p:cNvSpPr>
            <a:spLocks noGrp="1"/>
          </p:cNvSpPr>
          <p:nvPr>
            <p:ph type="sldNum" sz="quarter" idx="12"/>
          </p:nvPr>
        </p:nvSpPr>
        <p:spPr/>
        <p:txBody>
          <a:bodyPr/>
          <a:lstStyle>
            <a:lvl1pPr>
              <a:defRPr/>
            </a:lvl1pPr>
          </a:lstStyle>
          <a:p>
            <a:r>
              <a:rPr lang="en-US" altLang="ja-JP"/>
              <a:t>Slide </a:t>
            </a:r>
            <a:fld id="{D1B68224-F68A-4CF2-826C-ADA7CFD1CA7C}" type="slidenum">
              <a:rPr lang="en-US" altLang="ja-JP"/>
              <a:pPr/>
              <a:t>‹#›</a:t>
            </a:fld>
            <a:endParaRPr lang="en-US" altLang="ja-JP"/>
          </a:p>
        </p:txBody>
      </p:sp>
    </p:spTree>
    <p:extLst>
      <p:ext uri="{BB962C8B-B14F-4D97-AF65-F5344CB8AC3E}">
        <p14:creationId xmlns:p14="http://schemas.microsoft.com/office/powerpoint/2010/main" val="4223231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smtClean="0"/>
              <a:t>Click to edit Master title style</a:t>
            </a:r>
            <a:endParaRPr lang="ja-JP" altLang="en-US"/>
          </a:p>
        </p:txBody>
      </p:sp>
      <p:sp>
        <p:nvSpPr>
          <p:cNvPr id="3" name="Date Placeholder 2"/>
          <p:cNvSpPr>
            <a:spLocks noGrp="1"/>
          </p:cNvSpPr>
          <p:nvPr>
            <p:ph type="dt" sz="half" idx="10"/>
          </p:nvPr>
        </p:nvSpPr>
        <p:spPr/>
        <p:txBody>
          <a:bodyPr/>
          <a:lstStyle>
            <a:lvl1pPr>
              <a:defRPr/>
            </a:lvl1pPr>
          </a:lstStyle>
          <a:p>
            <a:r>
              <a:rPr lang="en-US" altLang="ja-JP" smtClean="0"/>
              <a:t>Nov. 2013</a:t>
            </a:r>
            <a:endParaRPr lang="en-US" altLang="ja-JP"/>
          </a:p>
        </p:txBody>
      </p:sp>
      <p:sp>
        <p:nvSpPr>
          <p:cNvPr id="4" name="Footer Placeholder 3"/>
          <p:cNvSpPr>
            <a:spLocks noGrp="1"/>
          </p:cNvSpPr>
          <p:nvPr>
            <p:ph type="ftr" sz="quarter" idx="11"/>
          </p:nvPr>
        </p:nvSpPr>
        <p:spPr/>
        <p:txBody>
          <a:bodyPr/>
          <a:lstStyle>
            <a:lvl1pPr>
              <a:defRPr/>
            </a:lvl1pPr>
          </a:lstStyle>
          <a:p>
            <a:r>
              <a:rPr lang="en-US" altLang="ja-JP" smtClean="0"/>
              <a:t>Shusaku Shimada, Schubiquist TG</a:t>
            </a:r>
            <a:endParaRPr lang="en-US" altLang="ja-JP"/>
          </a:p>
        </p:txBody>
      </p:sp>
      <p:sp>
        <p:nvSpPr>
          <p:cNvPr id="5" name="Slide Number Placeholder 4"/>
          <p:cNvSpPr>
            <a:spLocks noGrp="1"/>
          </p:cNvSpPr>
          <p:nvPr>
            <p:ph type="sldNum" sz="quarter" idx="12"/>
          </p:nvPr>
        </p:nvSpPr>
        <p:spPr/>
        <p:txBody>
          <a:bodyPr/>
          <a:lstStyle>
            <a:lvl1pPr>
              <a:defRPr/>
            </a:lvl1pPr>
          </a:lstStyle>
          <a:p>
            <a:r>
              <a:rPr lang="en-US" altLang="ja-JP"/>
              <a:t>Slide </a:t>
            </a:r>
            <a:fld id="{F90B4D63-BF0D-434E-B628-E8A820D9A631}" type="slidenum">
              <a:rPr lang="en-US" altLang="ja-JP"/>
              <a:pPr/>
              <a:t>‹#›</a:t>
            </a:fld>
            <a:endParaRPr lang="en-US" altLang="ja-JP"/>
          </a:p>
        </p:txBody>
      </p:sp>
    </p:spTree>
    <p:extLst>
      <p:ext uri="{BB962C8B-B14F-4D97-AF65-F5344CB8AC3E}">
        <p14:creationId xmlns:p14="http://schemas.microsoft.com/office/powerpoint/2010/main" val="23318154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ja-JP" smtClean="0"/>
              <a:t>Nov. 2013</a:t>
            </a:r>
            <a:endParaRPr lang="en-US" altLang="ja-JP"/>
          </a:p>
        </p:txBody>
      </p:sp>
      <p:sp>
        <p:nvSpPr>
          <p:cNvPr id="3" name="Footer Placeholder 2"/>
          <p:cNvSpPr>
            <a:spLocks noGrp="1"/>
          </p:cNvSpPr>
          <p:nvPr>
            <p:ph type="ftr" sz="quarter" idx="11"/>
          </p:nvPr>
        </p:nvSpPr>
        <p:spPr/>
        <p:txBody>
          <a:bodyPr/>
          <a:lstStyle>
            <a:lvl1pPr>
              <a:defRPr/>
            </a:lvl1pPr>
          </a:lstStyle>
          <a:p>
            <a:r>
              <a:rPr lang="en-US" altLang="ja-JP" smtClean="0"/>
              <a:t>Shusaku Shimada, Schubiquist TG</a:t>
            </a:r>
            <a:endParaRPr lang="en-US" altLang="ja-JP"/>
          </a:p>
        </p:txBody>
      </p:sp>
      <p:sp>
        <p:nvSpPr>
          <p:cNvPr id="4" name="Slide Number Placeholder 3"/>
          <p:cNvSpPr>
            <a:spLocks noGrp="1"/>
          </p:cNvSpPr>
          <p:nvPr>
            <p:ph type="sldNum" sz="quarter" idx="12"/>
          </p:nvPr>
        </p:nvSpPr>
        <p:spPr/>
        <p:txBody>
          <a:bodyPr/>
          <a:lstStyle>
            <a:lvl1pPr>
              <a:defRPr/>
            </a:lvl1pPr>
          </a:lstStyle>
          <a:p>
            <a:r>
              <a:rPr lang="en-US" altLang="ja-JP"/>
              <a:t>Slide </a:t>
            </a:r>
            <a:fld id="{F80810AA-4FA6-4590-8D2E-67E1F4028297}" type="slidenum">
              <a:rPr lang="en-US" altLang="ja-JP"/>
              <a:pPr/>
              <a:t>‹#›</a:t>
            </a:fld>
            <a:endParaRPr lang="en-US" altLang="ja-JP"/>
          </a:p>
        </p:txBody>
      </p:sp>
    </p:spTree>
    <p:extLst>
      <p:ext uri="{BB962C8B-B14F-4D97-AF65-F5344CB8AC3E}">
        <p14:creationId xmlns:p14="http://schemas.microsoft.com/office/powerpoint/2010/main" val="24225345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ltLang="ja-JP" smtClean="0"/>
              <a:t>Click to edit Master title style</a:t>
            </a:r>
            <a:endParaRPr lang="ja-JP" alt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ja-JP" alt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ja-JP"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ja-JP" smtClean="0"/>
              <a:t>Nov. 2013</a:t>
            </a:r>
            <a:endParaRPr lang="en-US" altLang="ja-JP"/>
          </a:p>
        </p:txBody>
      </p:sp>
      <p:sp>
        <p:nvSpPr>
          <p:cNvPr id="6" name="Footer Placeholder 5"/>
          <p:cNvSpPr>
            <a:spLocks noGrp="1"/>
          </p:cNvSpPr>
          <p:nvPr>
            <p:ph type="ftr" sz="quarter" idx="11"/>
          </p:nvPr>
        </p:nvSpPr>
        <p:spPr/>
        <p:txBody>
          <a:bodyPr/>
          <a:lstStyle>
            <a:lvl1pPr>
              <a:defRPr/>
            </a:lvl1pPr>
          </a:lstStyle>
          <a:p>
            <a:r>
              <a:rPr lang="en-US" altLang="ja-JP" smtClean="0"/>
              <a:t>Shusaku Shimada, Schubiquist TG</a:t>
            </a:r>
            <a:endParaRPr lang="en-US" altLang="ja-JP"/>
          </a:p>
        </p:txBody>
      </p:sp>
      <p:sp>
        <p:nvSpPr>
          <p:cNvPr id="7" name="Slide Number Placeholder 6"/>
          <p:cNvSpPr>
            <a:spLocks noGrp="1"/>
          </p:cNvSpPr>
          <p:nvPr>
            <p:ph type="sldNum" sz="quarter" idx="12"/>
          </p:nvPr>
        </p:nvSpPr>
        <p:spPr/>
        <p:txBody>
          <a:bodyPr/>
          <a:lstStyle>
            <a:lvl1pPr>
              <a:defRPr/>
            </a:lvl1pPr>
          </a:lstStyle>
          <a:p>
            <a:r>
              <a:rPr lang="en-US" altLang="ja-JP"/>
              <a:t>Slide </a:t>
            </a:r>
            <a:fld id="{C7E05B09-E54F-4C6A-815B-6B7010839BF3}" type="slidenum">
              <a:rPr lang="en-US" altLang="ja-JP"/>
              <a:pPr/>
              <a:t>‹#›</a:t>
            </a:fld>
            <a:endParaRPr lang="en-US" altLang="ja-JP"/>
          </a:p>
        </p:txBody>
      </p:sp>
    </p:spTree>
    <p:extLst>
      <p:ext uri="{BB962C8B-B14F-4D97-AF65-F5344CB8AC3E}">
        <p14:creationId xmlns:p14="http://schemas.microsoft.com/office/powerpoint/2010/main" val="26557459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ltLang="ja-JP" smtClean="0"/>
              <a:t>Click to edit Master title style</a:t>
            </a:r>
            <a:endParaRPr lang="ja-JP" alt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ja-JP" smtClean="0"/>
              <a:t>Click icon to add picture</a:t>
            </a:r>
            <a:endParaRPr lang="ja-JP" alt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ja-JP"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ja-JP" smtClean="0"/>
              <a:t>Nov. 2013</a:t>
            </a:r>
            <a:endParaRPr lang="en-US" altLang="ja-JP"/>
          </a:p>
        </p:txBody>
      </p:sp>
      <p:sp>
        <p:nvSpPr>
          <p:cNvPr id="6" name="Footer Placeholder 5"/>
          <p:cNvSpPr>
            <a:spLocks noGrp="1"/>
          </p:cNvSpPr>
          <p:nvPr>
            <p:ph type="ftr" sz="quarter" idx="11"/>
          </p:nvPr>
        </p:nvSpPr>
        <p:spPr/>
        <p:txBody>
          <a:bodyPr/>
          <a:lstStyle>
            <a:lvl1pPr>
              <a:defRPr/>
            </a:lvl1pPr>
          </a:lstStyle>
          <a:p>
            <a:r>
              <a:rPr lang="en-US" altLang="ja-JP" smtClean="0"/>
              <a:t>Shusaku Shimada, Schubiquist TG</a:t>
            </a:r>
            <a:endParaRPr lang="en-US" altLang="ja-JP"/>
          </a:p>
        </p:txBody>
      </p:sp>
      <p:sp>
        <p:nvSpPr>
          <p:cNvPr id="7" name="Slide Number Placeholder 6"/>
          <p:cNvSpPr>
            <a:spLocks noGrp="1"/>
          </p:cNvSpPr>
          <p:nvPr>
            <p:ph type="sldNum" sz="quarter" idx="12"/>
          </p:nvPr>
        </p:nvSpPr>
        <p:spPr/>
        <p:txBody>
          <a:bodyPr/>
          <a:lstStyle>
            <a:lvl1pPr>
              <a:defRPr/>
            </a:lvl1pPr>
          </a:lstStyle>
          <a:p>
            <a:r>
              <a:rPr lang="en-US" altLang="ja-JP"/>
              <a:t>Slide </a:t>
            </a:r>
            <a:fld id="{16984D43-8CE0-44E6-9768-BA30BA9107F1}" type="slidenum">
              <a:rPr lang="en-US" altLang="ja-JP"/>
              <a:pPr/>
              <a:t>‹#›</a:t>
            </a:fld>
            <a:endParaRPr lang="en-US" altLang="ja-JP"/>
          </a:p>
        </p:txBody>
      </p:sp>
    </p:spTree>
    <p:extLst>
      <p:ext uri="{BB962C8B-B14F-4D97-AF65-F5344CB8AC3E}">
        <p14:creationId xmlns:p14="http://schemas.microsoft.com/office/powerpoint/2010/main" val="5677866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smtClean="0"/>
              <a:t>Nov. 2013</a:t>
            </a:r>
            <a:endParaRPr lang="en-US" altLang="ja-JP"/>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smtClean="0"/>
              <a:t>Shusaku Shimada, Schubiquist TG</a:t>
            </a:r>
            <a:endParaRPr lang="en-US" altLang="ja-JP"/>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a:t>Slide </a:t>
            </a:r>
            <a:fld id="{C3E15ED7-CF9C-42B4-A043-9219930F4E11}" type="slidenum">
              <a:rPr lang="en-US" altLang="ja-JP"/>
              <a:pPr/>
              <a:t>‹#›</a:t>
            </a:fld>
            <a:endParaRPr lang="en-US" altLang="ja-JP"/>
          </a:p>
        </p:txBody>
      </p:sp>
      <p:sp>
        <p:nvSpPr>
          <p:cNvPr id="1031" name="Rectangle 7"/>
          <p:cNvSpPr>
            <a:spLocks noChangeArrowheads="1"/>
          </p:cNvSpPr>
          <p:nvPr/>
        </p:nvSpPr>
        <p:spPr bwMode="auto">
          <a:xfrm>
            <a:off x="3838346" y="394156"/>
            <a:ext cx="461985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lvl="4" algn="r"/>
            <a:r>
              <a:rPr lang="en-US" altLang="ja-JP" sz="1400" b="1" dirty="0">
                <a:ea typeface="ＭＳ Ｐゴシック" charset="-128"/>
              </a:rPr>
              <a:t>doc.: IEEE </a:t>
            </a:r>
            <a:r>
              <a:rPr lang="en-US" altLang="ja-JP" sz="1400" b="1" dirty="0" smtClean="0">
                <a:ea typeface="ＭＳ Ｐゴシック" charset="-128"/>
              </a:rPr>
              <a:t>802.15-13-0654-01-0sru</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altLang="ja-JP" dirty="0" smtClean="0"/>
              <a:t>Nov. 2013</a:t>
            </a:r>
            <a:endParaRPr lang="en-US" altLang="ja-JP" dirty="0"/>
          </a:p>
        </p:txBody>
      </p:sp>
      <p:sp>
        <p:nvSpPr>
          <p:cNvPr id="5" name="Footer Placeholder 2"/>
          <p:cNvSpPr>
            <a:spLocks noGrp="1"/>
          </p:cNvSpPr>
          <p:nvPr>
            <p:ph type="ftr" sz="quarter" idx="11"/>
          </p:nvPr>
        </p:nvSpPr>
        <p:spPr/>
        <p:txBody>
          <a:bodyPr/>
          <a:lstStyle/>
          <a:p>
            <a:r>
              <a:rPr lang="en-US" altLang="ja-JP" smtClean="0"/>
              <a:t>Shusaku Shimada, Schubiquist TG</a:t>
            </a:r>
            <a:endParaRPr lang="en-US" altLang="ja-JP"/>
          </a:p>
        </p:txBody>
      </p:sp>
      <p:sp>
        <p:nvSpPr>
          <p:cNvPr id="6" name="Slide Number Placeholder 3"/>
          <p:cNvSpPr>
            <a:spLocks noGrp="1"/>
          </p:cNvSpPr>
          <p:nvPr>
            <p:ph type="sldNum" sz="quarter" idx="12"/>
          </p:nvPr>
        </p:nvSpPr>
        <p:spPr/>
        <p:txBody>
          <a:bodyPr/>
          <a:lstStyle/>
          <a:p>
            <a:r>
              <a:rPr lang="en-US" altLang="ja-JP"/>
              <a:t>Slide </a:t>
            </a:r>
            <a:fld id="{1A3453BA-2CBC-4548-8D37-3DA8D745644B}" type="slidenum">
              <a:rPr lang="en-US" altLang="ja-JP"/>
              <a:pPr/>
              <a:t>1</a:t>
            </a:fld>
            <a:endParaRPr lang="en-US" altLang="ja-JP"/>
          </a:p>
        </p:txBody>
      </p:sp>
      <p:sp>
        <p:nvSpPr>
          <p:cNvPr id="27651" name="Rectangle 3"/>
          <p:cNvSpPr>
            <a:spLocks noChangeArrowheads="1"/>
          </p:cNvSpPr>
          <p:nvPr/>
        </p:nvSpPr>
        <p:spPr bwMode="auto">
          <a:xfrm>
            <a:off x="152400" y="674687"/>
            <a:ext cx="899160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[Additional use case of temporal and flexible industrial network deployment]</a:t>
            </a:r>
            <a:r>
              <a:rPr lang="en-US" altLang="ja-JP" sz="1600" dirty="0">
                <a:solidFill>
                  <a:schemeClr val="tx2"/>
                </a:solidFill>
                <a:ea typeface="ＭＳ Ｐゴシック" charset="-128"/>
              </a:rPr>
              <a:t>	</a:t>
            </a:r>
          </a:p>
          <a:p>
            <a:r>
              <a:rPr lang="en-US" altLang="ja-JP" sz="1600" b="1" dirty="0">
                <a:solidFill>
                  <a:schemeClr val="tx2"/>
                </a:solidFill>
                <a:ea typeface="ＭＳ Ｐゴシック" charset="-128"/>
              </a:rPr>
              <a:t>Date Submitted: </a:t>
            </a:r>
            <a:r>
              <a:rPr lang="en-US" altLang="ja-JP" sz="1600" dirty="0" smtClean="0">
                <a:solidFill>
                  <a:schemeClr val="tx2"/>
                </a:solidFill>
                <a:ea typeface="ＭＳ Ｐゴシック" charset="-128"/>
              </a:rPr>
              <a:t>[</a:t>
            </a:r>
            <a:r>
              <a:rPr lang="en-US" altLang="ja-JP" sz="1600" dirty="0" smtClean="0">
                <a:solidFill>
                  <a:schemeClr val="tx2"/>
                </a:solidFill>
                <a:ea typeface="ＭＳ Ｐゴシック" charset="-128"/>
              </a:rPr>
              <a:t>14 </a:t>
            </a:r>
            <a:r>
              <a:rPr lang="en-US" altLang="ja-JP" sz="1600" dirty="0" smtClean="0">
                <a:solidFill>
                  <a:schemeClr val="tx2"/>
                </a:solidFill>
                <a:ea typeface="ＭＳ Ｐゴシック" charset="-128"/>
              </a:rPr>
              <a:t>Nov., 2013]</a:t>
            </a:r>
            <a:r>
              <a:rPr lang="en-US" altLang="ja-JP" sz="1600" dirty="0">
                <a:solidFill>
                  <a:schemeClr val="tx2"/>
                </a:solidFill>
                <a:ea typeface="ＭＳ Ｐゴシック" charset="-128"/>
              </a:rPr>
              <a:t>	</a:t>
            </a:r>
          </a:p>
          <a:p>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[Shusaku Shimada] </a:t>
            </a:r>
            <a:r>
              <a:rPr lang="en-US" altLang="ja-JP" sz="1600" dirty="0">
                <a:solidFill>
                  <a:schemeClr val="tx2"/>
                </a:solidFill>
                <a:ea typeface="ＭＳ Ｐゴシック" charset="-128"/>
              </a:rPr>
              <a:t>Company </a:t>
            </a:r>
            <a:r>
              <a:rPr lang="en-US" altLang="ja-JP" sz="1600" dirty="0" smtClean="0">
                <a:solidFill>
                  <a:schemeClr val="tx2"/>
                </a:solidFill>
                <a:ea typeface="ＭＳ Ｐゴシック" charset="-128"/>
              </a:rPr>
              <a:t>[Schubiquist Technologies Guild]</a:t>
            </a:r>
            <a:endParaRPr lang="en-US" altLang="ja-JP" sz="1600" dirty="0">
              <a:solidFill>
                <a:schemeClr val="tx2"/>
              </a:solidFill>
              <a:ea typeface="ＭＳ Ｐゴシック" charset="-128"/>
            </a:endParaRPr>
          </a:p>
          <a:p>
            <a:r>
              <a:rPr lang="en-US" altLang="ja-JP" sz="1600" dirty="0">
                <a:solidFill>
                  <a:schemeClr val="tx2"/>
                </a:solidFill>
                <a:ea typeface="ＭＳ Ｐゴシック" charset="-128"/>
              </a:rPr>
              <a:t>Address </a:t>
            </a:r>
            <a:r>
              <a:rPr lang="en-US" altLang="ja-JP" sz="1600" dirty="0" smtClean="0">
                <a:solidFill>
                  <a:schemeClr val="tx2"/>
                </a:solidFill>
                <a:ea typeface="ＭＳ Ｐゴシック" charset="-128"/>
              </a:rPr>
              <a:t>[1-28 </a:t>
            </a:r>
            <a:r>
              <a:rPr lang="en-US" altLang="ja-JP" sz="1600" dirty="0" err="1" smtClean="0">
                <a:solidFill>
                  <a:schemeClr val="tx2"/>
                </a:solidFill>
                <a:ea typeface="ＭＳ Ｐゴシック" charset="-128"/>
              </a:rPr>
              <a:t>Nishiarai</a:t>
            </a:r>
            <a:r>
              <a:rPr lang="en-US" altLang="ja-JP" sz="1600" dirty="0" smtClean="0">
                <a:solidFill>
                  <a:schemeClr val="tx2"/>
                </a:solidFill>
                <a:ea typeface="ＭＳ Ｐゴシック" charset="-128"/>
              </a:rPr>
              <a:t> Chuo-</a:t>
            </a:r>
            <a:r>
              <a:rPr lang="en-US" altLang="ja-JP" sz="1600" dirty="0" err="1" smtClean="0">
                <a:solidFill>
                  <a:schemeClr val="tx2"/>
                </a:solidFill>
                <a:ea typeface="ＭＳ Ｐゴシック" charset="-128"/>
              </a:rPr>
              <a:t>shi</a:t>
            </a:r>
            <a:r>
              <a:rPr lang="en-US" altLang="ja-JP" sz="1600" dirty="0" smtClean="0">
                <a:solidFill>
                  <a:schemeClr val="tx2"/>
                </a:solidFill>
                <a:ea typeface="ＭＳ Ｐゴシック" charset="-128"/>
              </a:rPr>
              <a:t> Yamanashi, 409-3802 Japan]</a:t>
            </a:r>
            <a:endParaRPr lang="en-US" altLang="ja-JP" sz="1600" dirty="0">
              <a:solidFill>
                <a:schemeClr val="tx2"/>
              </a:solidFill>
              <a:ea typeface="ＭＳ Ｐゴシック" charset="-128"/>
            </a:endParaRPr>
          </a:p>
          <a:p>
            <a:r>
              <a:rPr lang="en-US" altLang="ja-JP" sz="1600" dirty="0">
                <a:solidFill>
                  <a:schemeClr val="tx2"/>
                </a:solidFill>
                <a:ea typeface="ＭＳ Ｐゴシック" charset="-128"/>
              </a:rPr>
              <a:t>Voice</a:t>
            </a:r>
            <a:r>
              <a:rPr lang="en-US" altLang="ja-JP" sz="1600" dirty="0" smtClean="0">
                <a:solidFill>
                  <a:schemeClr val="tx2"/>
                </a:solidFill>
                <a:ea typeface="ＭＳ Ｐゴシック" charset="-128"/>
              </a:rPr>
              <a:t>:[+81-55-274-1266], </a:t>
            </a:r>
            <a:r>
              <a:rPr lang="en-US" altLang="ja-JP" sz="1600" dirty="0">
                <a:solidFill>
                  <a:schemeClr val="tx2"/>
                </a:solidFill>
                <a:ea typeface="ＭＳ Ｐゴシック" charset="-128"/>
              </a:rPr>
              <a:t>FAX: </a:t>
            </a:r>
            <a:r>
              <a:rPr lang="en-US" altLang="ja-JP" sz="1600" dirty="0" smtClean="0">
                <a:solidFill>
                  <a:schemeClr val="tx2"/>
                </a:solidFill>
                <a:ea typeface="ＭＳ Ｐゴシック" charset="-128"/>
              </a:rPr>
              <a:t>[+81-3-3468-0625], </a:t>
            </a:r>
            <a:r>
              <a:rPr lang="en-US" altLang="ja-JP" sz="1600" dirty="0">
                <a:solidFill>
                  <a:schemeClr val="tx2"/>
                </a:solidFill>
                <a:ea typeface="ＭＳ Ｐゴシック" charset="-128"/>
              </a:rPr>
              <a:t>E-Mail</a:t>
            </a:r>
            <a:r>
              <a:rPr lang="en-US" altLang="ja-JP" sz="1600" dirty="0" smtClean="0">
                <a:solidFill>
                  <a:schemeClr val="tx2"/>
                </a:solidFill>
                <a:ea typeface="ＭＳ Ｐゴシック" charset="-128"/>
              </a:rPr>
              <a:t>:[shusaku@ieee.org]</a:t>
            </a:r>
            <a:r>
              <a:rPr lang="en-US" altLang="ja-JP" sz="1600" dirty="0">
                <a:solidFill>
                  <a:schemeClr val="tx2"/>
                </a:solidFill>
                <a:ea typeface="ＭＳ Ｐゴシック" charset="-128"/>
              </a:rPr>
              <a:t>	</a:t>
            </a:r>
          </a:p>
          <a:p>
            <a:pPr>
              <a:spcBef>
                <a:spcPts val="600"/>
              </a:spcBef>
              <a:spcAft>
                <a:spcPts val="600"/>
              </a:spcAft>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[Call for contributions by IEEE802.15 SG-SRU on 21 Oct., 2013]</a:t>
            </a:r>
            <a:endParaRPr lang="en-US" altLang="ja-JP" sz="1600" dirty="0">
              <a:solidFill>
                <a:schemeClr val="tx2"/>
              </a:solidFill>
              <a:ea typeface="ＭＳ Ｐゴシック" charset="-128"/>
            </a:endParaRPr>
          </a:p>
          <a:p>
            <a:pPr>
              <a:spcBef>
                <a:spcPts val="600"/>
              </a:spcBef>
              <a:spcAft>
                <a:spcPts val="600"/>
              </a:spcAft>
            </a:pPr>
            <a:r>
              <a:rPr lang="en-US" altLang="ja-JP" sz="1600" b="1" dirty="0" smtClean="0">
                <a:solidFill>
                  <a:schemeClr val="tx2"/>
                </a:solidFill>
                <a:ea typeface="ＭＳ Ｐゴシック" charset="-128"/>
              </a:rPr>
              <a:t>Abstract</a:t>
            </a:r>
            <a:r>
              <a:rPr lang="en-US" altLang="ja-JP" sz="1600" b="1" dirty="0">
                <a:solidFill>
                  <a:schemeClr val="tx2"/>
                </a:solidFill>
                <a:ea typeface="ＭＳ Ｐゴシック" charset="-128"/>
              </a:rPr>
              <a: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[In case of a temporal </a:t>
            </a:r>
            <a:r>
              <a:rPr lang="en-US" altLang="ja-JP" sz="1600" dirty="0" smtClean="0">
                <a:solidFill>
                  <a:schemeClr val="tx2"/>
                </a:solidFill>
                <a:ea typeface="ＭＳ Ｐゴシック" charset="-128"/>
              </a:rPr>
              <a:t>or episodic network deployment, </a:t>
            </a:r>
            <a:r>
              <a:rPr lang="en-US" altLang="ja-JP" sz="1600" dirty="0" smtClean="0">
                <a:solidFill>
                  <a:schemeClr val="tx2"/>
                </a:solidFill>
                <a:ea typeface="ＭＳ Ｐゴシック" charset="-128"/>
              </a:rPr>
              <a:t>RRMM </a:t>
            </a:r>
            <a:r>
              <a:rPr lang="en-US" altLang="ja-JP" sz="1600" dirty="0" smtClean="0">
                <a:solidFill>
                  <a:schemeClr val="tx2"/>
                </a:solidFill>
                <a:ea typeface="ＭＳ Ｐゴシック" charset="-128"/>
              </a:rPr>
              <a:t>information is required to reallocate the radio resource responsively </a:t>
            </a:r>
            <a:r>
              <a:rPr lang="en-US" altLang="ja-JP" sz="1600" dirty="0" smtClean="0">
                <a:solidFill>
                  <a:schemeClr val="tx2"/>
                </a:solidFill>
                <a:ea typeface="ＭＳ Ｐゴシック" charset="-128"/>
              </a:rPr>
              <a:t>for extraordinary information and unexpected traffic.]</a:t>
            </a:r>
            <a:endParaRPr lang="en-US" altLang="ja-JP" sz="1600"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[To </a:t>
            </a:r>
            <a:r>
              <a:rPr lang="en-US" altLang="ja-JP" sz="1600" dirty="0" smtClean="0">
                <a:solidFill>
                  <a:schemeClr val="tx2"/>
                </a:solidFill>
                <a:ea typeface="ＭＳ Ｐゴシック" charset="-128"/>
              </a:rPr>
              <a:t>support the drafting of </a:t>
            </a:r>
            <a:r>
              <a:rPr lang="en-US" altLang="ja-JP" sz="1600" dirty="0" smtClean="0">
                <a:solidFill>
                  <a:schemeClr val="tx2"/>
                </a:solidFill>
                <a:ea typeface="ＭＳ Ｐゴシック" charset="-128"/>
              </a:rPr>
              <a:t>PAR &amp; 5C.]</a:t>
            </a:r>
            <a:endParaRPr lang="en-US" altLang="ja-JP" sz="1600" dirty="0">
              <a:solidFill>
                <a:schemeClr val="tx2"/>
              </a:solidFill>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ja-JP" smtClean="0"/>
              <a:t>Nov. 2013</a:t>
            </a:r>
            <a:endParaRPr lang="en-US" altLang="ja-JP"/>
          </a:p>
        </p:txBody>
      </p:sp>
      <p:sp>
        <p:nvSpPr>
          <p:cNvPr id="5" name="Footer Placeholder 4"/>
          <p:cNvSpPr>
            <a:spLocks noGrp="1"/>
          </p:cNvSpPr>
          <p:nvPr>
            <p:ph type="ftr" sz="quarter" idx="11"/>
          </p:nvPr>
        </p:nvSpPr>
        <p:spPr/>
        <p:txBody>
          <a:bodyPr/>
          <a:lstStyle/>
          <a:p>
            <a:r>
              <a:rPr lang="en-US" altLang="ja-JP" smtClean="0"/>
              <a:t>Shusaku Shimada, Schubiquist TG</a:t>
            </a:r>
            <a:endParaRPr lang="en-US" altLang="ja-JP"/>
          </a:p>
        </p:txBody>
      </p:sp>
      <p:sp>
        <p:nvSpPr>
          <p:cNvPr id="6" name="Slide Number Placeholder 5"/>
          <p:cNvSpPr>
            <a:spLocks noGrp="1"/>
          </p:cNvSpPr>
          <p:nvPr>
            <p:ph type="sldNum" sz="quarter" idx="12"/>
          </p:nvPr>
        </p:nvSpPr>
        <p:spPr/>
        <p:txBody>
          <a:bodyPr/>
          <a:lstStyle/>
          <a:p>
            <a:r>
              <a:rPr lang="en-US" altLang="ja-JP"/>
              <a:t>Slide </a:t>
            </a:r>
            <a:fld id="{8F0B965B-430B-4583-8122-258D7528A1CE}" type="slidenum">
              <a:rPr lang="en-US" altLang="ja-JP"/>
              <a:pPr/>
              <a:t>2</a:t>
            </a:fld>
            <a:endParaRPr lang="en-US" altLang="ja-JP"/>
          </a:p>
        </p:txBody>
      </p:sp>
      <p:sp>
        <p:nvSpPr>
          <p:cNvPr id="26626" name="Rectangle 2"/>
          <p:cNvSpPr>
            <a:spLocks noGrp="1" noChangeArrowheads="1"/>
          </p:cNvSpPr>
          <p:nvPr>
            <p:ph type="ctrTitle"/>
          </p:nvPr>
        </p:nvSpPr>
        <p:spPr>
          <a:xfrm>
            <a:off x="685800" y="2286000"/>
            <a:ext cx="7772400" cy="1143000"/>
          </a:xfrm>
        </p:spPr>
        <p:txBody>
          <a:bodyPr/>
          <a:lstStyle/>
          <a:p>
            <a:r>
              <a:rPr lang="en-US" altLang="ja-JP" sz="3200" dirty="0" smtClean="0">
                <a:solidFill>
                  <a:schemeClr val="tx2"/>
                </a:solidFill>
                <a:ea typeface="ＭＳ Ｐゴシック" charset="-128"/>
              </a:rPr>
              <a:t>Additional use case of temporal and flexible industrial network deployment</a:t>
            </a:r>
            <a:endParaRPr lang="ja-JP" altLang="ja-JP" sz="3200" dirty="0"/>
          </a:p>
        </p:txBody>
      </p:sp>
      <p:sp>
        <p:nvSpPr>
          <p:cNvPr id="26627" name="Rectangle 3"/>
          <p:cNvSpPr>
            <a:spLocks noGrp="1" noChangeArrowheads="1"/>
          </p:cNvSpPr>
          <p:nvPr>
            <p:ph type="subTitle" idx="1"/>
          </p:nvPr>
        </p:nvSpPr>
        <p:spPr>
          <a:xfrm>
            <a:off x="1009934" y="4437112"/>
            <a:ext cx="7234474" cy="648072"/>
          </a:xfrm>
        </p:spPr>
        <p:txBody>
          <a:bodyPr/>
          <a:lstStyle/>
          <a:p>
            <a:r>
              <a:rPr lang="en-US" altLang="ja-JP" sz="1800" dirty="0" smtClean="0"/>
              <a:t>In case of  episodic </a:t>
            </a:r>
            <a:r>
              <a:rPr lang="en-US" altLang="ja-JP" sz="1800" dirty="0" smtClean="0"/>
              <a:t>and unexpected events, </a:t>
            </a:r>
            <a:r>
              <a:rPr lang="en-US" altLang="ja-JP" sz="1800" dirty="0" smtClean="0"/>
              <a:t>disaster </a:t>
            </a:r>
            <a:r>
              <a:rPr lang="en-US" altLang="ja-JP" sz="1800" dirty="0" smtClean="0"/>
              <a:t>and </a:t>
            </a:r>
            <a:r>
              <a:rPr lang="en-US" altLang="ja-JP" sz="1800" dirty="0" smtClean="0"/>
              <a:t>emergency </a:t>
            </a:r>
            <a:endParaRPr lang="ja-JP" altLang="ja-JP" sz="1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ja-JP" smtClean="0"/>
              <a:t>Nov. 2013</a:t>
            </a:r>
            <a:endParaRPr lang="en-US" altLang="ja-JP"/>
          </a:p>
        </p:txBody>
      </p:sp>
      <p:sp>
        <p:nvSpPr>
          <p:cNvPr id="5" name="Footer Placeholder 4"/>
          <p:cNvSpPr>
            <a:spLocks noGrp="1"/>
          </p:cNvSpPr>
          <p:nvPr>
            <p:ph type="ftr" sz="quarter" idx="11"/>
          </p:nvPr>
        </p:nvSpPr>
        <p:spPr/>
        <p:txBody>
          <a:bodyPr/>
          <a:lstStyle/>
          <a:p>
            <a:r>
              <a:rPr lang="en-US" altLang="ja-JP" smtClean="0"/>
              <a:t>Shusaku Shimada, Schubiquist TG</a:t>
            </a:r>
            <a:endParaRPr lang="en-US" altLang="ja-JP"/>
          </a:p>
        </p:txBody>
      </p:sp>
      <p:sp>
        <p:nvSpPr>
          <p:cNvPr id="6" name="Slide Number Placeholder 5"/>
          <p:cNvSpPr>
            <a:spLocks noGrp="1"/>
          </p:cNvSpPr>
          <p:nvPr>
            <p:ph type="sldNum" sz="quarter" idx="12"/>
          </p:nvPr>
        </p:nvSpPr>
        <p:spPr/>
        <p:txBody>
          <a:bodyPr/>
          <a:lstStyle/>
          <a:p>
            <a:r>
              <a:rPr lang="en-US" altLang="ja-JP"/>
              <a:t>Slide </a:t>
            </a:r>
            <a:fld id="{1F8310DB-1E65-4632-A085-080942A98559}" type="slidenum">
              <a:rPr lang="en-US" altLang="ja-JP"/>
              <a:pPr/>
              <a:t>3</a:t>
            </a:fld>
            <a:endParaRPr lang="en-US" altLang="ja-JP"/>
          </a:p>
        </p:txBody>
      </p:sp>
      <p:sp>
        <p:nvSpPr>
          <p:cNvPr id="4098" name="Rectangle 2"/>
          <p:cNvSpPr>
            <a:spLocks noGrp="1" noChangeArrowheads="1"/>
          </p:cNvSpPr>
          <p:nvPr>
            <p:ph type="title"/>
          </p:nvPr>
        </p:nvSpPr>
        <p:spPr>
          <a:ln/>
        </p:spPr>
        <p:txBody>
          <a:bodyPr/>
          <a:lstStyle/>
          <a:p>
            <a:r>
              <a:rPr lang="en-US" altLang="ja-JP" sz="2800" dirty="0" smtClean="0"/>
              <a:t>Utilizing flexibility of wireless network </a:t>
            </a:r>
            <a:endParaRPr lang="ja-JP" altLang="ja-JP" sz="2800" dirty="0"/>
          </a:p>
        </p:txBody>
      </p:sp>
      <p:sp>
        <p:nvSpPr>
          <p:cNvPr id="4099" name="Rectangle 3"/>
          <p:cNvSpPr>
            <a:spLocks noGrp="1" noChangeArrowheads="1"/>
          </p:cNvSpPr>
          <p:nvPr>
            <p:ph type="body" idx="1"/>
          </p:nvPr>
        </p:nvSpPr>
        <p:spPr>
          <a:xfrm>
            <a:off x="685800" y="1981200"/>
            <a:ext cx="8130654" cy="4400128"/>
          </a:xfrm>
          <a:ln/>
        </p:spPr>
        <p:txBody>
          <a:bodyPr/>
          <a:lstStyle/>
          <a:p>
            <a:r>
              <a:rPr lang="en-US" altLang="ja-JP" sz="2000" dirty="0" smtClean="0"/>
              <a:t>Demand of exploiting </a:t>
            </a:r>
            <a:r>
              <a:rPr lang="en-US" altLang="ja-JP" sz="2000" dirty="0" smtClean="0"/>
              <a:t>the </a:t>
            </a:r>
            <a:r>
              <a:rPr lang="en-US" altLang="ja-JP" sz="2000" dirty="0" smtClean="0"/>
              <a:t>wireless flexibility is </a:t>
            </a:r>
            <a:r>
              <a:rPr lang="en-US" altLang="ja-JP" sz="2000" dirty="0" smtClean="0"/>
              <a:t>increasing in industrial control application field. </a:t>
            </a:r>
            <a:endParaRPr lang="en-US" altLang="ja-JP" sz="2000" dirty="0" smtClean="0"/>
          </a:p>
          <a:p>
            <a:pPr lvl="1"/>
            <a:r>
              <a:rPr lang="en-US" altLang="ja-JP" sz="1800" dirty="0" smtClean="0"/>
              <a:t>to reduce </a:t>
            </a:r>
            <a:r>
              <a:rPr lang="en-US" altLang="ja-JP" sz="1800" dirty="0" err="1" smtClean="0"/>
              <a:t>CapEx</a:t>
            </a:r>
            <a:r>
              <a:rPr lang="en-US" altLang="ja-JP" sz="1800" dirty="0" smtClean="0"/>
              <a:t> by quick deployment and relocation for reuse. </a:t>
            </a:r>
          </a:p>
          <a:p>
            <a:pPr lvl="1"/>
            <a:r>
              <a:rPr lang="en-US" altLang="ja-JP" sz="1800" dirty="0" smtClean="0"/>
              <a:t>to reduce </a:t>
            </a:r>
            <a:r>
              <a:rPr lang="en-US" altLang="ja-JP" sz="1800" dirty="0" err="1" smtClean="0"/>
              <a:t>OpEx</a:t>
            </a:r>
            <a:r>
              <a:rPr lang="en-US" altLang="ja-JP" sz="1800" dirty="0" smtClean="0"/>
              <a:t> by responsive extra-sensing for optimal control. </a:t>
            </a:r>
          </a:p>
          <a:p>
            <a:endParaRPr lang="en-US" altLang="ja-JP" sz="2000" dirty="0" smtClean="0"/>
          </a:p>
          <a:p>
            <a:r>
              <a:rPr lang="en-US" altLang="ja-JP" sz="2000" dirty="0" smtClean="0"/>
              <a:t>Possible potential needs may emerge in other fields as well.</a:t>
            </a:r>
          </a:p>
          <a:p>
            <a:pPr lvl="1"/>
            <a:r>
              <a:rPr lang="en-US" altLang="ja-JP" sz="1800" dirty="0" smtClean="0"/>
              <a:t>Hospital/medical system; e.g. Disaster/out-break responsiveness.</a:t>
            </a:r>
          </a:p>
          <a:p>
            <a:pPr lvl="1"/>
            <a:r>
              <a:rPr lang="en-US" altLang="ja-JP" sz="1800" dirty="0" smtClean="0"/>
              <a:t>Infrastructural monitoring system; e.g. aftercare of earthquake.</a:t>
            </a:r>
          </a:p>
          <a:p>
            <a:endParaRPr lang="en-US" altLang="ja-JP" sz="2000" dirty="0" smtClean="0"/>
          </a:p>
          <a:p>
            <a:r>
              <a:rPr lang="en-US" altLang="ja-JP" sz="2000" dirty="0" smtClean="0"/>
              <a:t>Above is due to </a:t>
            </a:r>
            <a:r>
              <a:rPr lang="en-US" altLang="ja-JP" sz="2000" dirty="0" smtClean="0"/>
              <a:t>difficulties </a:t>
            </a:r>
            <a:r>
              <a:rPr lang="en-US" altLang="ja-JP" sz="2000" dirty="0" smtClean="0"/>
              <a:t>of </a:t>
            </a:r>
            <a:r>
              <a:rPr lang="en-US" altLang="ja-JP" sz="2000" dirty="0" smtClean="0"/>
              <a:t>forecasting </a:t>
            </a:r>
            <a:r>
              <a:rPr lang="en-US" altLang="ja-JP" sz="2000" dirty="0" smtClean="0"/>
              <a:t>a sporadic</a:t>
            </a:r>
            <a:r>
              <a:rPr lang="ja-JP" altLang="en-US" sz="2000" dirty="0" smtClean="0"/>
              <a:t> </a:t>
            </a:r>
            <a:r>
              <a:rPr lang="en-US" altLang="ja-JP" sz="2000" dirty="0" smtClean="0"/>
              <a:t>event and proactive readiness by fixed deployment against such event. </a:t>
            </a:r>
            <a:endParaRPr lang="en-US" altLang="ja-JP" sz="2000" dirty="0" smtClean="0"/>
          </a:p>
          <a:p>
            <a:pPr lvl="1"/>
            <a:r>
              <a:rPr lang="en-US" altLang="ja-JP" sz="1800" dirty="0" smtClean="0"/>
              <a:t>Minimizing the cost of permanent part of network deployment.</a:t>
            </a:r>
          </a:p>
          <a:p>
            <a:pPr lvl="1"/>
            <a:r>
              <a:rPr lang="en-US" altLang="ja-JP" sz="1800" dirty="0" smtClean="0"/>
              <a:t>Mitigating </a:t>
            </a:r>
            <a:r>
              <a:rPr lang="en-US" altLang="ja-JP" sz="1800" dirty="0" smtClean="0"/>
              <a:t>risk of event; e.g. disaster, accident or market price.</a:t>
            </a:r>
            <a:endParaRPr lang="ja-JP" altLang="ja-JP" sz="1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ja-JP" smtClean="0"/>
              <a:t>Nov. 2013</a:t>
            </a:r>
            <a:endParaRPr lang="en-US" altLang="ja-JP"/>
          </a:p>
        </p:txBody>
      </p:sp>
      <p:sp>
        <p:nvSpPr>
          <p:cNvPr id="5" name="Footer Placeholder 4"/>
          <p:cNvSpPr>
            <a:spLocks noGrp="1"/>
          </p:cNvSpPr>
          <p:nvPr>
            <p:ph type="ftr" sz="quarter" idx="11"/>
          </p:nvPr>
        </p:nvSpPr>
        <p:spPr/>
        <p:txBody>
          <a:bodyPr/>
          <a:lstStyle/>
          <a:p>
            <a:r>
              <a:rPr lang="en-US" altLang="ja-JP" smtClean="0"/>
              <a:t>Shusaku Shimada, Schubiquist TG</a:t>
            </a:r>
            <a:endParaRPr lang="en-US" altLang="ja-JP"/>
          </a:p>
        </p:txBody>
      </p:sp>
      <p:sp>
        <p:nvSpPr>
          <p:cNvPr id="6" name="Slide Number Placeholder 5"/>
          <p:cNvSpPr>
            <a:spLocks noGrp="1"/>
          </p:cNvSpPr>
          <p:nvPr>
            <p:ph type="sldNum" sz="quarter" idx="12"/>
          </p:nvPr>
        </p:nvSpPr>
        <p:spPr/>
        <p:txBody>
          <a:bodyPr/>
          <a:lstStyle/>
          <a:p>
            <a:r>
              <a:rPr lang="en-US" altLang="ja-JP"/>
              <a:t>Slide </a:t>
            </a:r>
            <a:fld id="{1F8310DB-1E65-4632-A085-080942A98559}" type="slidenum">
              <a:rPr lang="en-US" altLang="ja-JP"/>
              <a:pPr/>
              <a:t>4</a:t>
            </a:fld>
            <a:endParaRPr lang="en-US" altLang="ja-JP"/>
          </a:p>
        </p:txBody>
      </p:sp>
      <p:sp>
        <p:nvSpPr>
          <p:cNvPr id="4098" name="Rectangle 2"/>
          <p:cNvSpPr>
            <a:spLocks noGrp="1" noChangeArrowheads="1"/>
          </p:cNvSpPr>
          <p:nvPr>
            <p:ph type="title"/>
          </p:nvPr>
        </p:nvSpPr>
        <p:spPr>
          <a:ln/>
        </p:spPr>
        <p:txBody>
          <a:bodyPr/>
          <a:lstStyle/>
          <a:p>
            <a:r>
              <a:rPr lang="en-US" altLang="ja-JP" sz="2800" dirty="0" smtClean="0"/>
              <a:t>Flexible deployment of industrial wireless network </a:t>
            </a:r>
            <a:endParaRPr lang="ja-JP" altLang="ja-JP" sz="2800" dirty="0"/>
          </a:p>
        </p:txBody>
      </p:sp>
      <p:pic>
        <p:nvPicPr>
          <p:cNvPr id="8"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91880" y="1412776"/>
            <a:ext cx="5256584" cy="26679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539552" y="1844824"/>
            <a:ext cx="3223959" cy="923330"/>
          </a:xfrm>
          <a:prstGeom prst="rect">
            <a:avLst/>
          </a:prstGeom>
          <a:noFill/>
        </p:spPr>
        <p:txBody>
          <a:bodyPr wrap="none" rtlCol="0">
            <a:spAutoFit/>
          </a:bodyPr>
          <a:lstStyle/>
          <a:p>
            <a:pPr marL="285750" indent="-285750">
              <a:buFont typeface="Wingdings" panose="05000000000000000000" pitchFamily="2" charset="2"/>
              <a:buChar char="l"/>
            </a:pPr>
            <a:r>
              <a:rPr kumimoji="1" lang="en-US" altLang="ja-JP" sz="1800" dirty="0" smtClean="0"/>
              <a:t>Quick additional deployment</a:t>
            </a:r>
            <a:r>
              <a:rPr kumimoji="1" lang="ja-JP" altLang="en-US" sz="1800" dirty="0" smtClean="0"/>
              <a:t> </a:t>
            </a:r>
            <a:endParaRPr kumimoji="1" lang="en-US" altLang="ja-JP" sz="1800" dirty="0" smtClean="0"/>
          </a:p>
          <a:p>
            <a:pPr marL="285750" indent="-285750">
              <a:buFont typeface="Wingdings" panose="05000000000000000000" pitchFamily="2" charset="2"/>
              <a:buChar char="l"/>
            </a:pPr>
            <a:r>
              <a:rPr kumimoji="1" lang="en-US" altLang="ja-JP" sz="1800" dirty="0" smtClean="0"/>
              <a:t>Quick withdrawal, relocation </a:t>
            </a:r>
            <a:endParaRPr kumimoji="1" lang="en-US" altLang="ja-JP" sz="1800" dirty="0"/>
          </a:p>
          <a:p>
            <a:pPr marL="285750" indent="-285750">
              <a:buFont typeface="Wingdings" panose="05000000000000000000" pitchFamily="2" charset="2"/>
              <a:buChar char="l"/>
            </a:pPr>
            <a:r>
              <a:rPr kumimoji="1" lang="en-US" altLang="ja-JP" sz="1800" dirty="0" smtClean="0"/>
              <a:t>Inexpensive and reusable</a:t>
            </a:r>
          </a:p>
        </p:txBody>
      </p:sp>
      <p:sp>
        <p:nvSpPr>
          <p:cNvPr id="11" name="TextBox 10"/>
          <p:cNvSpPr txBox="1"/>
          <p:nvPr/>
        </p:nvSpPr>
        <p:spPr>
          <a:xfrm>
            <a:off x="485801" y="2969657"/>
            <a:ext cx="3021981" cy="1323439"/>
          </a:xfrm>
          <a:prstGeom prst="rect">
            <a:avLst/>
          </a:prstGeom>
          <a:noFill/>
        </p:spPr>
        <p:txBody>
          <a:bodyPr wrap="none" rtlCol="0">
            <a:spAutoFit/>
          </a:bodyPr>
          <a:lstStyle/>
          <a:p>
            <a:pPr marL="285750" indent="-285750">
              <a:buFont typeface="Arial" panose="020B0604020202020204" pitchFamily="34" charset="0"/>
              <a:buChar char="•"/>
            </a:pPr>
            <a:r>
              <a:rPr kumimoji="1" lang="en-US" altLang="ja-JP" sz="1600" dirty="0" smtClean="0"/>
              <a:t>Temporal network deployment</a:t>
            </a:r>
          </a:p>
          <a:p>
            <a:pPr marL="285750" indent="-285750">
              <a:buFont typeface="Arial" panose="020B0604020202020204" pitchFamily="34" charset="0"/>
              <a:buChar char="•"/>
            </a:pPr>
            <a:r>
              <a:rPr kumimoji="1" lang="en-US" altLang="ja-JP" sz="1600" dirty="0" smtClean="0"/>
              <a:t>Episodic/Unexpected traffic</a:t>
            </a:r>
          </a:p>
          <a:p>
            <a:pPr marL="285750" indent="-285750">
              <a:buFont typeface="Arial" panose="020B0604020202020204" pitchFamily="34" charset="0"/>
              <a:buChar char="•"/>
            </a:pPr>
            <a:r>
              <a:rPr kumimoji="1" lang="en-US" altLang="ja-JP" sz="1600" dirty="0" smtClean="0"/>
              <a:t>Disaster responsiveness</a:t>
            </a:r>
          </a:p>
          <a:p>
            <a:pPr marL="285750" indent="-285750">
              <a:buFont typeface="Arial" panose="020B0604020202020204" pitchFamily="34" charset="0"/>
              <a:buChar char="•"/>
            </a:pPr>
            <a:r>
              <a:rPr kumimoji="1" lang="en-US" altLang="ja-JP" sz="1600" dirty="0" smtClean="0"/>
              <a:t>Emergency action</a:t>
            </a:r>
            <a:br>
              <a:rPr kumimoji="1" lang="en-US" altLang="ja-JP" sz="1600" dirty="0" smtClean="0"/>
            </a:br>
            <a:r>
              <a:rPr kumimoji="1" lang="en-US" altLang="ja-JP" sz="1600" dirty="0" smtClean="0"/>
              <a:t>   </a:t>
            </a:r>
            <a:r>
              <a:rPr kumimoji="1" lang="en-US" altLang="ja-JP" sz="1600" dirty="0" smtClean="0"/>
              <a:t>     to prevent accident </a:t>
            </a:r>
            <a:endParaRPr kumimoji="1" lang="en-US" altLang="ja-JP" sz="1600" dirty="0" smtClean="0"/>
          </a:p>
        </p:txBody>
      </p:sp>
      <p:sp>
        <p:nvSpPr>
          <p:cNvPr id="7" name="Flowchart: Summing Junction 6"/>
          <p:cNvSpPr/>
          <p:nvPr/>
        </p:nvSpPr>
        <p:spPr bwMode="auto">
          <a:xfrm>
            <a:off x="1979712" y="4440768"/>
            <a:ext cx="153162" cy="153162"/>
          </a:xfrm>
          <a:prstGeom prst="flowChartSummingJunction">
            <a:avLst/>
          </a:prstGeom>
          <a:solidFill>
            <a:schemeClr val="accent1">
              <a:lumMod val="60000"/>
              <a:lumOff val="40000"/>
            </a:schemeClr>
          </a:solidFill>
          <a:ln w="28575" cap="flat" cmpd="sng" algn="ctr">
            <a:solidFill>
              <a:schemeClr val="accent6">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3" name="Flowchart: Summing Junction 12"/>
          <p:cNvSpPr/>
          <p:nvPr/>
        </p:nvSpPr>
        <p:spPr bwMode="auto">
          <a:xfrm>
            <a:off x="2339752" y="4512776"/>
            <a:ext cx="153162" cy="153162"/>
          </a:xfrm>
          <a:prstGeom prst="flowChartSummingJunction">
            <a:avLst/>
          </a:prstGeom>
          <a:solidFill>
            <a:schemeClr val="accent1">
              <a:lumMod val="60000"/>
              <a:lumOff val="40000"/>
            </a:schemeClr>
          </a:solidFill>
          <a:ln w="28575" cap="flat" cmpd="sng" algn="ctr">
            <a:solidFill>
              <a:schemeClr val="accent6">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4" name="Flowchart: Summing Junction 13"/>
          <p:cNvSpPr/>
          <p:nvPr/>
        </p:nvSpPr>
        <p:spPr bwMode="auto">
          <a:xfrm>
            <a:off x="1948831" y="5385583"/>
            <a:ext cx="153162" cy="153162"/>
          </a:xfrm>
          <a:prstGeom prst="flowChartSummingJunction">
            <a:avLst/>
          </a:prstGeom>
          <a:solidFill>
            <a:schemeClr val="accent1">
              <a:lumMod val="60000"/>
              <a:lumOff val="40000"/>
            </a:schemeClr>
          </a:solidFill>
          <a:ln w="28575" cap="flat" cmpd="sng" algn="ctr">
            <a:solidFill>
              <a:schemeClr val="accent6">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5" name="Flowchart: Summing Junction 14"/>
          <p:cNvSpPr/>
          <p:nvPr/>
        </p:nvSpPr>
        <p:spPr bwMode="auto">
          <a:xfrm>
            <a:off x="646555" y="5801606"/>
            <a:ext cx="153162" cy="153162"/>
          </a:xfrm>
          <a:prstGeom prst="flowChartSummingJunction">
            <a:avLst/>
          </a:prstGeom>
          <a:solidFill>
            <a:schemeClr val="accent1">
              <a:lumMod val="60000"/>
              <a:lumOff val="40000"/>
            </a:schemeClr>
          </a:solidFill>
          <a:ln w="28575" cap="flat" cmpd="sng" algn="ctr">
            <a:solidFill>
              <a:schemeClr val="accent6">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6" name="Flowchart: Summing Junction 15"/>
          <p:cNvSpPr/>
          <p:nvPr/>
        </p:nvSpPr>
        <p:spPr bwMode="auto">
          <a:xfrm>
            <a:off x="2254460" y="5869708"/>
            <a:ext cx="153162" cy="153162"/>
          </a:xfrm>
          <a:prstGeom prst="flowChartSummingJunction">
            <a:avLst/>
          </a:prstGeom>
          <a:solidFill>
            <a:schemeClr val="accent1">
              <a:lumMod val="60000"/>
              <a:lumOff val="40000"/>
            </a:schemeClr>
          </a:solidFill>
          <a:ln w="28575" cap="flat" cmpd="sng" algn="ctr">
            <a:solidFill>
              <a:schemeClr val="accent6">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7" name="Flowchart: Summing Junction 16"/>
          <p:cNvSpPr/>
          <p:nvPr/>
        </p:nvSpPr>
        <p:spPr bwMode="auto">
          <a:xfrm>
            <a:off x="751003" y="4399932"/>
            <a:ext cx="153162" cy="153162"/>
          </a:xfrm>
          <a:prstGeom prst="flowChartSummingJunction">
            <a:avLst/>
          </a:prstGeom>
          <a:solidFill>
            <a:schemeClr val="accent1">
              <a:lumMod val="60000"/>
              <a:lumOff val="40000"/>
            </a:schemeClr>
          </a:solidFill>
          <a:ln w="28575" cap="flat" cmpd="sng" algn="ctr">
            <a:solidFill>
              <a:schemeClr val="accent6">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8" name="Flowchart: Summing Junction 17"/>
          <p:cNvSpPr/>
          <p:nvPr/>
        </p:nvSpPr>
        <p:spPr bwMode="auto">
          <a:xfrm>
            <a:off x="2670466" y="5439734"/>
            <a:ext cx="153162" cy="153162"/>
          </a:xfrm>
          <a:prstGeom prst="flowChartSummingJunction">
            <a:avLst/>
          </a:prstGeom>
          <a:solidFill>
            <a:schemeClr val="accent1">
              <a:lumMod val="60000"/>
              <a:lumOff val="40000"/>
            </a:schemeClr>
          </a:solidFill>
          <a:ln w="28575" cap="flat" cmpd="sng" algn="ctr">
            <a:solidFill>
              <a:schemeClr val="accent6">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9" name="Flowchart: Summing Junction 18"/>
          <p:cNvSpPr/>
          <p:nvPr/>
        </p:nvSpPr>
        <p:spPr bwMode="auto">
          <a:xfrm>
            <a:off x="674422" y="4944294"/>
            <a:ext cx="153162" cy="153162"/>
          </a:xfrm>
          <a:prstGeom prst="flowChartSummingJunction">
            <a:avLst/>
          </a:prstGeom>
          <a:solidFill>
            <a:schemeClr val="accent1">
              <a:lumMod val="60000"/>
              <a:lumOff val="40000"/>
            </a:schemeClr>
          </a:solidFill>
          <a:ln w="28575" cap="flat" cmpd="sng" algn="ctr">
            <a:solidFill>
              <a:schemeClr val="accent6">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0" name="Oval 9"/>
          <p:cNvSpPr/>
          <p:nvPr/>
        </p:nvSpPr>
        <p:spPr bwMode="auto">
          <a:xfrm>
            <a:off x="2267744" y="4728800"/>
            <a:ext cx="1008112" cy="297178"/>
          </a:xfrm>
          <a:prstGeom prst="ellipse">
            <a:avLst/>
          </a:prstGeom>
          <a:solidFill>
            <a:srgbClr val="FF66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050" b="1" i="0" u="none" strike="noStrike" cap="none" normalizeH="0" baseline="0" dirty="0" smtClean="0">
                <a:ln>
                  <a:noFill/>
                </a:ln>
                <a:solidFill>
                  <a:schemeClr val="tx1"/>
                </a:solidFill>
                <a:effectLst/>
                <a:latin typeface="Times New Roman" pitchFamily="18" charset="0"/>
              </a:rPr>
              <a:t>Gateway</a:t>
            </a:r>
            <a:endParaRPr kumimoji="0" lang="ja-JP" altLang="en-US" sz="1050" b="1" i="0" u="none" strike="noStrike" cap="none" normalizeH="0" baseline="0" dirty="0" smtClean="0">
              <a:ln>
                <a:noFill/>
              </a:ln>
              <a:solidFill>
                <a:schemeClr val="tx1"/>
              </a:solidFill>
              <a:effectLst/>
              <a:latin typeface="Times New Roman" pitchFamily="18" charset="0"/>
            </a:endParaRPr>
          </a:p>
        </p:txBody>
      </p:sp>
      <p:sp>
        <p:nvSpPr>
          <p:cNvPr id="12" name="Rounded Rectangle 11"/>
          <p:cNvSpPr/>
          <p:nvPr/>
        </p:nvSpPr>
        <p:spPr bwMode="auto">
          <a:xfrm>
            <a:off x="467544" y="2901306"/>
            <a:ext cx="2952328" cy="3237068"/>
          </a:xfrm>
          <a:prstGeom prst="roundRect">
            <a:avLst/>
          </a:prstGeom>
          <a:noFill/>
          <a:ln w="38100" cap="flat" cmpd="sng" algn="ctr">
            <a:solidFill>
              <a:srgbClr val="FF66CC"/>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21" name="Straight Connector 20"/>
          <p:cNvCxnSpPr>
            <a:stCxn id="10" idx="2"/>
            <a:endCxn id="17" idx="5"/>
          </p:cNvCxnSpPr>
          <p:nvPr/>
        </p:nvCxnSpPr>
        <p:spPr bwMode="auto">
          <a:xfrm flipH="1" flipV="1">
            <a:off x="881735" y="4530664"/>
            <a:ext cx="1386009" cy="346725"/>
          </a:xfrm>
          <a:prstGeom prst="line">
            <a:avLst/>
          </a:prstGeom>
          <a:solidFill>
            <a:schemeClr val="accent1"/>
          </a:solidFill>
          <a:ln w="15875"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Straight Connector 23"/>
          <p:cNvCxnSpPr>
            <a:stCxn id="10" idx="2"/>
            <a:endCxn id="19" idx="2"/>
          </p:cNvCxnSpPr>
          <p:nvPr/>
        </p:nvCxnSpPr>
        <p:spPr bwMode="auto">
          <a:xfrm flipH="1">
            <a:off x="674422" y="4877389"/>
            <a:ext cx="1593322" cy="143486"/>
          </a:xfrm>
          <a:prstGeom prst="line">
            <a:avLst/>
          </a:prstGeom>
          <a:solidFill>
            <a:schemeClr val="accent1"/>
          </a:solidFill>
          <a:ln w="15875"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Straight Connector 26"/>
          <p:cNvCxnSpPr>
            <a:stCxn id="10" idx="2"/>
            <a:endCxn id="15" idx="1"/>
          </p:cNvCxnSpPr>
          <p:nvPr/>
        </p:nvCxnSpPr>
        <p:spPr bwMode="auto">
          <a:xfrm flipH="1">
            <a:off x="668985" y="4877389"/>
            <a:ext cx="1598759" cy="946647"/>
          </a:xfrm>
          <a:prstGeom prst="line">
            <a:avLst/>
          </a:prstGeom>
          <a:solidFill>
            <a:schemeClr val="accent1"/>
          </a:solidFill>
          <a:ln w="15875"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Straight Connector 30"/>
          <p:cNvCxnSpPr>
            <a:stCxn id="10" idx="2"/>
            <a:endCxn id="16" idx="0"/>
          </p:cNvCxnSpPr>
          <p:nvPr/>
        </p:nvCxnSpPr>
        <p:spPr bwMode="auto">
          <a:xfrm>
            <a:off x="2267744" y="4877389"/>
            <a:ext cx="63297" cy="992319"/>
          </a:xfrm>
          <a:prstGeom prst="line">
            <a:avLst/>
          </a:prstGeom>
          <a:solidFill>
            <a:schemeClr val="accent1"/>
          </a:solidFill>
          <a:ln w="15875"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Straight Connector 33"/>
          <p:cNvCxnSpPr>
            <a:stCxn id="10" idx="2"/>
            <a:endCxn id="14" idx="0"/>
          </p:cNvCxnSpPr>
          <p:nvPr/>
        </p:nvCxnSpPr>
        <p:spPr bwMode="auto">
          <a:xfrm flipH="1">
            <a:off x="2025412" y="4877389"/>
            <a:ext cx="242332" cy="508194"/>
          </a:xfrm>
          <a:prstGeom prst="line">
            <a:avLst/>
          </a:prstGeom>
          <a:solidFill>
            <a:schemeClr val="accent1"/>
          </a:solidFill>
          <a:ln w="15875"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Straight Connector 36"/>
          <p:cNvCxnSpPr>
            <a:stCxn id="10" idx="2"/>
            <a:endCxn id="18" idx="1"/>
          </p:cNvCxnSpPr>
          <p:nvPr/>
        </p:nvCxnSpPr>
        <p:spPr bwMode="auto">
          <a:xfrm>
            <a:off x="2267744" y="4877389"/>
            <a:ext cx="425152" cy="584775"/>
          </a:xfrm>
          <a:prstGeom prst="line">
            <a:avLst/>
          </a:prstGeom>
          <a:solidFill>
            <a:schemeClr val="accent1"/>
          </a:solidFill>
          <a:ln w="15875"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Straight Connector 39"/>
          <p:cNvCxnSpPr>
            <a:stCxn id="10" idx="2"/>
            <a:endCxn id="13" idx="2"/>
          </p:cNvCxnSpPr>
          <p:nvPr/>
        </p:nvCxnSpPr>
        <p:spPr bwMode="auto">
          <a:xfrm flipV="1">
            <a:off x="2267744" y="4589357"/>
            <a:ext cx="72008" cy="288032"/>
          </a:xfrm>
          <a:prstGeom prst="line">
            <a:avLst/>
          </a:prstGeom>
          <a:solidFill>
            <a:schemeClr val="accent1"/>
          </a:solidFill>
          <a:ln w="15875"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Straight Connector 44"/>
          <p:cNvCxnSpPr>
            <a:stCxn id="10" idx="2"/>
            <a:endCxn id="7" idx="4"/>
          </p:cNvCxnSpPr>
          <p:nvPr/>
        </p:nvCxnSpPr>
        <p:spPr bwMode="auto">
          <a:xfrm flipH="1" flipV="1">
            <a:off x="2056293" y="4593930"/>
            <a:ext cx="211451" cy="283459"/>
          </a:xfrm>
          <a:prstGeom prst="line">
            <a:avLst/>
          </a:prstGeom>
          <a:solidFill>
            <a:schemeClr val="accent1"/>
          </a:solidFill>
          <a:ln w="15875"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79"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19871" y="4296752"/>
            <a:ext cx="5544617" cy="1913629"/>
          </a:xfrm>
          <a:prstGeom prst="rect">
            <a:avLst/>
          </a:prstGeom>
          <a:solidFill>
            <a:schemeClr val="accent1"/>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0" name="Rectangle 79"/>
          <p:cNvSpPr/>
          <p:nvPr/>
        </p:nvSpPr>
        <p:spPr bwMode="auto">
          <a:xfrm>
            <a:off x="3419871" y="4656792"/>
            <a:ext cx="576065" cy="220597"/>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81" name="Curved Connector 80"/>
          <p:cNvCxnSpPr>
            <a:stCxn id="10" idx="6"/>
          </p:cNvCxnSpPr>
          <p:nvPr/>
        </p:nvCxnSpPr>
        <p:spPr bwMode="auto">
          <a:xfrm flipV="1">
            <a:off x="3275856" y="4553095"/>
            <a:ext cx="1080120" cy="324294"/>
          </a:xfrm>
          <a:prstGeom prst="curvedConnector3">
            <a:avLst>
              <a:gd name="adj1" fmla="val 50000"/>
            </a:avLst>
          </a:prstGeom>
          <a:solidFill>
            <a:schemeClr val="accent1"/>
          </a:solidFill>
          <a:ln w="31750" cap="flat" cmpd="dbl" algn="ctr">
            <a:solidFill>
              <a:schemeClr val="accent2">
                <a:lumMod val="75000"/>
              </a:schemeClr>
            </a:solidFill>
            <a:prstDash val="dash"/>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14" name="TextBox 4113"/>
          <p:cNvSpPr txBox="1"/>
          <p:nvPr/>
        </p:nvSpPr>
        <p:spPr>
          <a:xfrm>
            <a:off x="3254772" y="2743036"/>
            <a:ext cx="813172" cy="253916"/>
          </a:xfrm>
          <a:prstGeom prst="rect">
            <a:avLst/>
          </a:prstGeom>
          <a:solidFill>
            <a:srgbClr val="FF66CC"/>
          </a:solidFill>
        </p:spPr>
        <p:txBody>
          <a:bodyPr wrap="square" rtlCol="0">
            <a:spAutoFit/>
          </a:bodyPr>
          <a:lstStyle/>
          <a:p>
            <a:r>
              <a:rPr kumimoji="1" lang="en-US" altLang="ja-JP" sz="1050" b="1" dirty="0" smtClean="0"/>
              <a:t>Additional</a:t>
            </a:r>
            <a:endParaRPr kumimoji="1" lang="ja-JP" altLang="en-US" sz="1050" b="1" dirty="0"/>
          </a:p>
        </p:txBody>
      </p:sp>
    </p:spTree>
    <p:extLst>
      <p:ext uri="{BB962C8B-B14F-4D97-AF65-F5344CB8AC3E}">
        <p14:creationId xmlns:p14="http://schemas.microsoft.com/office/powerpoint/2010/main" val="31223392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ja-JP" smtClean="0"/>
              <a:t>Nov. 2013</a:t>
            </a:r>
            <a:endParaRPr lang="en-US" altLang="ja-JP"/>
          </a:p>
        </p:txBody>
      </p:sp>
      <p:sp>
        <p:nvSpPr>
          <p:cNvPr id="5" name="Footer Placeholder 4"/>
          <p:cNvSpPr>
            <a:spLocks noGrp="1"/>
          </p:cNvSpPr>
          <p:nvPr>
            <p:ph type="ftr" sz="quarter" idx="11"/>
          </p:nvPr>
        </p:nvSpPr>
        <p:spPr/>
        <p:txBody>
          <a:bodyPr/>
          <a:lstStyle/>
          <a:p>
            <a:r>
              <a:rPr lang="en-US" altLang="ja-JP" smtClean="0"/>
              <a:t>Shusaku Shimada, Schubiquist TG</a:t>
            </a:r>
            <a:endParaRPr lang="en-US" altLang="ja-JP"/>
          </a:p>
        </p:txBody>
      </p:sp>
      <p:sp>
        <p:nvSpPr>
          <p:cNvPr id="6" name="Slide Number Placeholder 5"/>
          <p:cNvSpPr>
            <a:spLocks noGrp="1"/>
          </p:cNvSpPr>
          <p:nvPr>
            <p:ph type="sldNum" sz="quarter" idx="12"/>
          </p:nvPr>
        </p:nvSpPr>
        <p:spPr/>
        <p:txBody>
          <a:bodyPr/>
          <a:lstStyle/>
          <a:p>
            <a:r>
              <a:rPr lang="en-US" altLang="ja-JP"/>
              <a:t>Slide </a:t>
            </a:r>
            <a:fld id="{1F8310DB-1E65-4632-A085-080942A98559}" type="slidenum">
              <a:rPr lang="en-US" altLang="ja-JP"/>
              <a:pPr/>
              <a:t>5</a:t>
            </a:fld>
            <a:endParaRPr lang="en-US" altLang="ja-JP"/>
          </a:p>
        </p:txBody>
      </p:sp>
      <p:sp>
        <p:nvSpPr>
          <p:cNvPr id="4098" name="Rectangle 2"/>
          <p:cNvSpPr>
            <a:spLocks noGrp="1" noChangeArrowheads="1"/>
          </p:cNvSpPr>
          <p:nvPr>
            <p:ph type="title"/>
          </p:nvPr>
        </p:nvSpPr>
        <p:spPr>
          <a:ln/>
        </p:spPr>
        <p:txBody>
          <a:bodyPr/>
          <a:lstStyle/>
          <a:p>
            <a:r>
              <a:rPr lang="en-US" altLang="ja-JP" sz="2800" dirty="0" smtClean="0"/>
              <a:t>Challenges in additional deployment </a:t>
            </a:r>
            <a:r>
              <a:rPr lang="en-US" altLang="ja-JP" sz="2800" dirty="0" smtClean="0"/>
              <a:t/>
            </a:r>
            <a:br>
              <a:rPr lang="en-US" altLang="ja-JP" sz="2800" dirty="0" smtClean="0"/>
            </a:br>
            <a:r>
              <a:rPr lang="en-US" altLang="ja-JP" sz="2800" dirty="0" smtClean="0"/>
              <a:t>over </a:t>
            </a:r>
            <a:r>
              <a:rPr lang="en-US" altLang="ja-JP" sz="2800" dirty="0" smtClean="0"/>
              <a:t>existing wireless </a:t>
            </a:r>
            <a:r>
              <a:rPr lang="en-US" altLang="ja-JP" sz="2800" dirty="0" smtClean="0"/>
              <a:t>network(s)</a:t>
            </a:r>
            <a:endParaRPr lang="ja-JP" altLang="ja-JP" sz="2800" dirty="0"/>
          </a:p>
        </p:txBody>
      </p:sp>
      <p:sp>
        <p:nvSpPr>
          <p:cNvPr id="4099" name="Rectangle 3"/>
          <p:cNvSpPr>
            <a:spLocks noGrp="1" noChangeArrowheads="1"/>
          </p:cNvSpPr>
          <p:nvPr>
            <p:ph type="body" idx="1"/>
          </p:nvPr>
        </p:nvSpPr>
        <p:spPr>
          <a:xfrm>
            <a:off x="685800" y="2086088"/>
            <a:ext cx="8134672" cy="4367248"/>
          </a:xfrm>
          <a:ln/>
        </p:spPr>
        <p:txBody>
          <a:bodyPr/>
          <a:lstStyle/>
          <a:p>
            <a:r>
              <a:rPr lang="en-US" altLang="ja-JP" sz="2000" dirty="0" smtClean="0"/>
              <a:t>Additional network </a:t>
            </a:r>
            <a:r>
              <a:rPr lang="en-US" altLang="ja-JP" sz="2000" dirty="0"/>
              <a:t>deployment </a:t>
            </a:r>
            <a:r>
              <a:rPr lang="en-US" altLang="ja-JP" sz="2000" dirty="0" smtClean="0"/>
              <a:t>may influence </a:t>
            </a:r>
            <a:r>
              <a:rPr lang="en-US" altLang="ja-JP" sz="2000" dirty="0" smtClean="0"/>
              <a:t>over </a:t>
            </a:r>
            <a:r>
              <a:rPr lang="en-US" altLang="ja-JP" sz="2000" dirty="0" smtClean="0"/>
              <a:t>near-by radio </a:t>
            </a:r>
            <a:r>
              <a:rPr lang="en-US" altLang="ja-JP" sz="2000" dirty="0" smtClean="0"/>
              <a:t>resource usage </a:t>
            </a:r>
            <a:r>
              <a:rPr lang="en-US" altLang="ja-JP" sz="2000" dirty="0" smtClean="0"/>
              <a:t>even </a:t>
            </a:r>
            <a:r>
              <a:rPr lang="en-US" altLang="ja-JP" sz="2000" dirty="0" smtClean="0"/>
              <a:t>if it is temporal </a:t>
            </a:r>
            <a:r>
              <a:rPr lang="en-US" altLang="ja-JP" sz="2000" dirty="0" smtClean="0"/>
              <a:t>deployment</a:t>
            </a:r>
            <a:r>
              <a:rPr lang="en-US" altLang="ja-JP" sz="2000" dirty="0"/>
              <a:t>.</a:t>
            </a:r>
            <a:endParaRPr lang="en-US" altLang="ja-JP" sz="2000" dirty="0" smtClean="0"/>
          </a:p>
          <a:p>
            <a:pPr marL="457200" lvl="1" indent="0">
              <a:buNone/>
            </a:pPr>
            <a:r>
              <a:rPr lang="en-US" altLang="ja-JP" sz="1800" dirty="0" smtClean="0"/>
              <a:t>e.g</a:t>
            </a:r>
            <a:r>
              <a:rPr lang="en-US" altLang="ja-JP" sz="1800" dirty="0"/>
              <a:t>. </a:t>
            </a:r>
            <a:r>
              <a:rPr lang="en-US" altLang="ja-JP" sz="1800" dirty="0" smtClean="0"/>
              <a:t>interference in frequency </a:t>
            </a:r>
            <a:r>
              <a:rPr lang="en-US" altLang="ja-JP" sz="1800" dirty="0"/>
              <a:t>(channel), </a:t>
            </a:r>
            <a:r>
              <a:rPr lang="en-US" altLang="ja-JP" sz="1800" dirty="0" smtClean="0"/>
              <a:t>time </a:t>
            </a:r>
            <a:r>
              <a:rPr lang="en-US" altLang="ja-JP" sz="1800" dirty="0"/>
              <a:t>(slot) </a:t>
            </a:r>
            <a:r>
              <a:rPr lang="en-US" altLang="ja-JP" sz="1800" dirty="0" smtClean="0"/>
              <a:t>and space (path). </a:t>
            </a:r>
            <a:endParaRPr lang="en-US" altLang="ja-JP" sz="1800" dirty="0" smtClean="0"/>
          </a:p>
          <a:p>
            <a:pPr marL="457200" lvl="1" indent="0">
              <a:buNone/>
            </a:pPr>
            <a:endParaRPr lang="en-US" altLang="ja-JP" sz="1800" dirty="0" smtClean="0"/>
          </a:p>
          <a:p>
            <a:r>
              <a:rPr lang="en-US" altLang="ja-JP" sz="2000" dirty="0" smtClean="0"/>
              <a:t>In addition, </a:t>
            </a:r>
            <a:r>
              <a:rPr lang="en-US" altLang="ja-JP" sz="2000" dirty="0" smtClean="0"/>
              <a:t>the possible </a:t>
            </a:r>
            <a:r>
              <a:rPr lang="en-US" altLang="ja-JP" sz="2000" dirty="0" smtClean="0"/>
              <a:t>hidden node relationship </a:t>
            </a:r>
            <a:r>
              <a:rPr lang="en-US" altLang="ja-JP" sz="2000" dirty="0" smtClean="0"/>
              <a:t>may </a:t>
            </a:r>
            <a:r>
              <a:rPr lang="en-US" altLang="ja-JP" sz="2000" dirty="0" smtClean="0"/>
              <a:t>be </a:t>
            </a:r>
            <a:r>
              <a:rPr lang="en-US" altLang="ja-JP" sz="2000" dirty="0" smtClean="0"/>
              <a:t>engaged with existing wireless network, hence an appropriate coexistence </a:t>
            </a:r>
            <a:r>
              <a:rPr lang="en-US" altLang="ja-JP" sz="2000" dirty="0" smtClean="0"/>
              <a:t>management </a:t>
            </a:r>
            <a:r>
              <a:rPr lang="en-US" altLang="ja-JP" sz="2000" dirty="0" smtClean="0"/>
              <a:t>and provisioning are required</a:t>
            </a:r>
            <a:r>
              <a:rPr lang="en-US" altLang="ja-JP" sz="2000" dirty="0" smtClean="0"/>
              <a:t>, </a:t>
            </a:r>
            <a:r>
              <a:rPr lang="en-US" altLang="ja-JP" sz="2000" dirty="0" smtClean="0"/>
              <a:t>often responsively</a:t>
            </a:r>
            <a:r>
              <a:rPr lang="en-US" altLang="ja-JP" sz="2000" dirty="0" smtClean="0"/>
              <a:t>. </a:t>
            </a:r>
          </a:p>
          <a:p>
            <a:pPr marL="457200" lvl="1" indent="0">
              <a:buNone/>
            </a:pPr>
            <a:r>
              <a:rPr lang="en-US" altLang="ja-JP" sz="1800" dirty="0" smtClean="0"/>
              <a:t>e.g. Operating </a:t>
            </a:r>
            <a:r>
              <a:rPr lang="en-US" altLang="ja-JP" sz="1800" dirty="0" smtClean="0"/>
              <a:t>channel assignment and allowable max. TX </a:t>
            </a:r>
            <a:r>
              <a:rPr lang="en-US" altLang="ja-JP" sz="1800" dirty="0" smtClean="0"/>
              <a:t>power control.</a:t>
            </a:r>
            <a:endParaRPr lang="en-US" altLang="ja-JP" sz="1800" dirty="0" smtClean="0"/>
          </a:p>
          <a:p>
            <a:pPr lvl="1"/>
            <a:endParaRPr lang="en-US" altLang="ja-JP" sz="2000" dirty="0" smtClean="0"/>
          </a:p>
          <a:p>
            <a:r>
              <a:rPr lang="en-US" altLang="ja-JP" sz="2000" dirty="0" smtClean="0"/>
              <a:t>Proactive </a:t>
            </a:r>
            <a:r>
              <a:rPr lang="en-US" altLang="ja-JP" sz="2000" dirty="0" smtClean="0"/>
              <a:t>fixed network deployment against a </a:t>
            </a:r>
            <a:r>
              <a:rPr lang="en-US" altLang="ja-JP" sz="2000" dirty="0" smtClean="0"/>
              <a:t>sporadic events may not be usually cost </a:t>
            </a:r>
            <a:r>
              <a:rPr lang="en-US" altLang="ja-JP" sz="2000" dirty="0" smtClean="0"/>
              <a:t>effective.</a:t>
            </a:r>
            <a:endParaRPr lang="en-US" altLang="ja-JP" sz="2000" dirty="0"/>
          </a:p>
          <a:p>
            <a:pPr lvl="1"/>
            <a:r>
              <a:rPr lang="en-US" altLang="ja-JP" sz="1800" dirty="0" smtClean="0"/>
              <a:t>Whereas, ordinary RRMM record of existing network can possibly facilitates a </a:t>
            </a:r>
            <a:r>
              <a:rPr lang="en-US" altLang="ja-JP" sz="1800" dirty="0" smtClean="0"/>
              <a:t>temporal </a:t>
            </a:r>
            <a:r>
              <a:rPr lang="en-US" altLang="ja-JP" sz="1800" dirty="0" smtClean="0"/>
              <a:t>deployment, </a:t>
            </a:r>
            <a:r>
              <a:rPr lang="en-US" altLang="ja-JP" sz="1800" dirty="0" smtClean="0"/>
              <a:t>e.g. by proactive simulation</a:t>
            </a:r>
            <a:r>
              <a:rPr lang="en-US" altLang="ja-JP" sz="1800" dirty="0" smtClean="0"/>
              <a:t>. </a:t>
            </a:r>
            <a:endParaRPr lang="en-US" altLang="ja-JP" sz="1800" dirty="0" smtClean="0"/>
          </a:p>
        </p:txBody>
      </p:sp>
    </p:spTree>
    <p:extLst>
      <p:ext uri="{BB962C8B-B14F-4D97-AF65-F5344CB8AC3E}">
        <p14:creationId xmlns:p14="http://schemas.microsoft.com/office/powerpoint/2010/main" val="2086113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bwMode="auto">
          <a:xfrm>
            <a:off x="755576" y="2141240"/>
            <a:ext cx="7344816" cy="2079848"/>
          </a:xfrm>
          <a:prstGeom prst="roundRect">
            <a:avLst/>
          </a:prstGeom>
          <a:solidFill>
            <a:srgbClr val="CCECFF"/>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b"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endParaRPr kumimoji="1" lang="ja-JP" altLang="en-US" sz="1600" dirty="0"/>
          </a:p>
        </p:txBody>
      </p:sp>
      <p:sp>
        <p:nvSpPr>
          <p:cNvPr id="7" name="テキスト ボックス 2"/>
          <p:cNvSpPr txBox="1"/>
          <p:nvPr/>
        </p:nvSpPr>
        <p:spPr>
          <a:xfrm>
            <a:off x="755576" y="620688"/>
            <a:ext cx="7632848" cy="369332"/>
          </a:xfrm>
          <a:prstGeom prst="rect">
            <a:avLst/>
          </a:prstGeom>
          <a:noFill/>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kumimoji="1" lang="en-US" altLang="ja-JP" sz="1800" b="1" dirty="0" smtClean="0"/>
              <a:t>Challenge in use case of the temporal/episodic</a:t>
            </a:r>
            <a:r>
              <a:rPr kumimoji="1" lang="ja-JP" altLang="en-US" sz="1800" b="1" dirty="0" smtClean="0"/>
              <a:t> </a:t>
            </a:r>
            <a:r>
              <a:rPr kumimoji="1" lang="en-US" altLang="ja-JP" sz="1800" b="1" dirty="0" smtClean="0"/>
              <a:t>network</a:t>
            </a:r>
            <a:r>
              <a:rPr kumimoji="1" lang="ja-JP" altLang="en-US" sz="1800" b="1" dirty="0" smtClean="0"/>
              <a:t> </a:t>
            </a:r>
            <a:r>
              <a:rPr kumimoji="1" lang="en-US" altLang="ja-JP" sz="1800" b="1" dirty="0" smtClean="0"/>
              <a:t>deployment</a:t>
            </a:r>
            <a:r>
              <a:rPr kumimoji="1" lang="ja-JP" altLang="en-US" sz="1800" b="1" dirty="0" smtClean="0"/>
              <a:t> </a:t>
            </a:r>
            <a:endParaRPr kumimoji="1" lang="ja-JP" altLang="en-US" sz="1800" b="1" dirty="0"/>
          </a:p>
        </p:txBody>
      </p:sp>
      <p:sp>
        <p:nvSpPr>
          <p:cNvPr id="13" name="テキスト ボックス 13"/>
          <p:cNvSpPr txBox="1"/>
          <p:nvPr/>
        </p:nvSpPr>
        <p:spPr>
          <a:xfrm>
            <a:off x="5796136" y="1292566"/>
            <a:ext cx="2016224" cy="2648873"/>
          </a:xfrm>
          <a:prstGeom prst="rect">
            <a:avLst/>
          </a:prstGeom>
          <a:noFill/>
          <a:ln>
            <a:solidFill>
              <a:schemeClr val="tx1"/>
            </a:solidFill>
          </a:ln>
        </p:spPr>
        <p:txBody>
          <a:bodyPr wrap="square" lIns="36000" rIns="36000" rtlCol="0">
            <a:no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kumimoji="1" lang="en-US" altLang="ja-JP" sz="1600" dirty="0" smtClean="0"/>
              <a:t>Temporal</a:t>
            </a:r>
            <a:r>
              <a:rPr kumimoji="1" lang="ja-JP" altLang="en-US" sz="1600" dirty="0" smtClean="0"/>
              <a:t> </a:t>
            </a:r>
            <a:r>
              <a:rPr kumimoji="1" lang="en-US" altLang="ja-JP" sz="1600" dirty="0" smtClean="0"/>
              <a:t>Network-X</a:t>
            </a:r>
            <a:endParaRPr kumimoji="1" lang="ja-JP" altLang="en-US" sz="1600" dirty="0"/>
          </a:p>
        </p:txBody>
      </p:sp>
      <p:sp>
        <p:nvSpPr>
          <p:cNvPr id="14" name="テキスト ボックス 14"/>
          <p:cNvSpPr txBox="1"/>
          <p:nvPr/>
        </p:nvSpPr>
        <p:spPr>
          <a:xfrm>
            <a:off x="6012160" y="1692424"/>
            <a:ext cx="1656184" cy="512440"/>
          </a:xfrm>
          <a:prstGeom prst="rect">
            <a:avLst/>
          </a:prstGeom>
          <a:solidFill>
            <a:schemeClr val="bg1"/>
          </a:solidFill>
          <a:ln>
            <a:solidFill>
              <a:schemeClr val="tx1"/>
            </a:solidFill>
          </a:ln>
        </p:spPr>
        <p:txBody>
          <a:bodyPr wrap="square" lIns="36000" rIns="36000" rtlCol="0" anchor="ctr" anchorCtr="0">
            <a:no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kumimoji="1" lang="en-US" altLang="ja-JP" sz="1600" dirty="0" smtClean="0"/>
              <a:t>Application’s QoS requirement</a:t>
            </a:r>
            <a:endParaRPr kumimoji="1" lang="ja-JP" altLang="en-US" sz="1600" dirty="0"/>
          </a:p>
        </p:txBody>
      </p:sp>
      <p:sp>
        <p:nvSpPr>
          <p:cNvPr id="15" name="テキスト ボックス 15"/>
          <p:cNvSpPr txBox="1"/>
          <p:nvPr/>
        </p:nvSpPr>
        <p:spPr>
          <a:xfrm>
            <a:off x="5940152" y="2321260"/>
            <a:ext cx="1800200" cy="1548173"/>
          </a:xfrm>
          <a:prstGeom prst="rect">
            <a:avLst/>
          </a:prstGeom>
          <a:solidFill>
            <a:schemeClr val="bg1"/>
          </a:solidFill>
          <a:ln>
            <a:solidFill>
              <a:schemeClr val="tx1"/>
            </a:solidFill>
          </a:ln>
        </p:spPr>
        <p:txBody>
          <a:bodyPr wrap="square" lIns="36000" rIns="36000" rtlCol="0" anchor="ctr" anchorCtr="0">
            <a:no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kumimoji="1" lang="en-US" altLang="ja-JP" sz="1600" dirty="0" smtClean="0"/>
              <a:t>Wireless system #2</a:t>
            </a:r>
            <a:endParaRPr kumimoji="1" lang="ja-JP" altLang="en-US" sz="1600" dirty="0"/>
          </a:p>
        </p:txBody>
      </p:sp>
      <p:sp>
        <p:nvSpPr>
          <p:cNvPr id="16" name="テキスト ボックス 16"/>
          <p:cNvSpPr txBox="1"/>
          <p:nvPr/>
        </p:nvSpPr>
        <p:spPr>
          <a:xfrm>
            <a:off x="6012160" y="2456892"/>
            <a:ext cx="1656184" cy="396044"/>
          </a:xfrm>
          <a:prstGeom prst="rect">
            <a:avLst/>
          </a:prstGeom>
          <a:solidFill>
            <a:schemeClr val="bg1"/>
          </a:solidFill>
          <a:ln>
            <a:solidFill>
              <a:schemeClr val="tx1"/>
            </a:solidFill>
          </a:ln>
        </p:spPr>
        <p:txBody>
          <a:bodyPr wrap="square" lIns="36000" rIns="36000" rtlCol="0" anchor="ctr" anchorCtr="0">
            <a:no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kumimoji="1" lang="en-US" altLang="ja-JP" sz="1600" dirty="0" smtClean="0"/>
              <a:t>Resource Usage</a:t>
            </a:r>
            <a:endParaRPr kumimoji="1" lang="ja-JP" altLang="en-US" sz="1600" dirty="0"/>
          </a:p>
        </p:txBody>
      </p:sp>
      <p:sp>
        <p:nvSpPr>
          <p:cNvPr id="17" name="テキスト ボックス 17"/>
          <p:cNvSpPr txBox="1"/>
          <p:nvPr/>
        </p:nvSpPr>
        <p:spPr>
          <a:xfrm>
            <a:off x="6012160" y="3356992"/>
            <a:ext cx="1656184" cy="427856"/>
          </a:xfrm>
          <a:prstGeom prst="rect">
            <a:avLst/>
          </a:prstGeom>
          <a:solidFill>
            <a:schemeClr val="bg1"/>
          </a:solidFill>
          <a:ln>
            <a:solidFill>
              <a:schemeClr val="tx1"/>
            </a:solidFill>
          </a:ln>
        </p:spPr>
        <p:txBody>
          <a:bodyPr wrap="square" lIns="36000" rIns="36000" rtlCol="0" anchor="ctr" anchorCtr="0">
            <a:no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kumimoji="1" lang="en-US" altLang="ja-JP" sz="1600" dirty="0" smtClean="0"/>
              <a:t>Interference Immunity</a:t>
            </a:r>
            <a:endParaRPr kumimoji="1" lang="ja-JP" altLang="en-US" sz="1600" dirty="0"/>
          </a:p>
        </p:txBody>
      </p:sp>
      <p:sp>
        <p:nvSpPr>
          <p:cNvPr id="18" name="右矢印 17"/>
          <p:cNvSpPr/>
          <p:nvPr/>
        </p:nvSpPr>
        <p:spPr bwMode="auto">
          <a:xfrm rot="9000000">
            <a:off x="3515387" y="2934103"/>
            <a:ext cx="2159843" cy="260412"/>
          </a:xfrm>
          <a:prstGeom prst="rightArrow">
            <a:avLst>
              <a:gd name="adj1" fmla="val 50000"/>
              <a:gd name="adj2" fmla="val 100092"/>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dirty="0" smtClean="0">
              <a:ln>
                <a:noFill/>
              </a:ln>
              <a:solidFill>
                <a:schemeClr val="tx1"/>
              </a:solidFill>
              <a:effectLst/>
              <a:latin typeface="Times New Roman" pitchFamily="18" charset="0"/>
            </a:endParaRPr>
          </a:p>
        </p:txBody>
      </p:sp>
      <p:sp>
        <p:nvSpPr>
          <p:cNvPr id="19" name="右矢印 18"/>
          <p:cNvSpPr/>
          <p:nvPr/>
        </p:nvSpPr>
        <p:spPr bwMode="auto">
          <a:xfrm rot="1800000">
            <a:off x="3571856" y="2943405"/>
            <a:ext cx="2159843" cy="260412"/>
          </a:xfrm>
          <a:prstGeom prst="rightArrow">
            <a:avLst>
              <a:gd name="adj1" fmla="val 50000"/>
              <a:gd name="adj2" fmla="val 105443"/>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dirty="0" smtClean="0">
              <a:ln>
                <a:noFill/>
              </a:ln>
              <a:solidFill>
                <a:schemeClr val="tx1"/>
              </a:solidFill>
              <a:effectLst/>
              <a:latin typeface="Times New Roman" pitchFamily="18" charset="0"/>
            </a:endParaRPr>
          </a:p>
        </p:txBody>
      </p:sp>
      <p:sp>
        <p:nvSpPr>
          <p:cNvPr id="20" name="テキスト ボックス 21"/>
          <p:cNvSpPr txBox="1"/>
          <p:nvPr/>
        </p:nvSpPr>
        <p:spPr>
          <a:xfrm>
            <a:off x="1115616" y="4941168"/>
            <a:ext cx="2304256" cy="936104"/>
          </a:xfrm>
          <a:prstGeom prst="rect">
            <a:avLst/>
          </a:prstGeom>
          <a:solidFill>
            <a:schemeClr val="bg1"/>
          </a:solidFill>
          <a:ln>
            <a:solidFill>
              <a:schemeClr val="tx1"/>
            </a:solidFill>
          </a:ln>
        </p:spPr>
        <p:txBody>
          <a:bodyPr wrap="square" lIns="36000" rIns="36000" rtlCol="0" anchor="ctr" anchorCtr="0">
            <a:no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kumimoji="1" lang="en-US" altLang="ja-JP" sz="1600" dirty="0" smtClean="0"/>
              <a:t>Resource Utilization</a:t>
            </a:r>
          </a:p>
          <a:p>
            <a:pPr algn="ctr"/>
            <a:r>
              <a:rPr kumimoji="1" lang="en-US" altLang="ja-JP" sz="1600" dirty="0" smtClean="0"/>
              <a:t>Traffic</a:t>
            </a:r>
          </a:p>
          <a:p>
            <a:pPr algn="ctr"/>
            <a:r>
              <a:rPr kumimoji="1" lang="en-US" altLang="ja-JP" sz="1600" dirty="0" smtClean="0"/>
              <a:t>Interference</a:t>
            </a:r>
            <a:endParaRPr kumimoji="1" lang="ja-JP" altLang="en-US" sz="1600" dirty="0"/>
          </a:p>
        </p:txBody>
      </p:sp>
      <p:sp>
        <p:nvSpPr>
          <p:cNvPr id="21" name="雲 20"/>
          <p:cNvSpPr/>
          <p:nvPr/>
        </p:nvSpPr>
        <p:spPr bwMode="auto">
          <a:xfrm>
            <a:off x="3795451" y="2816932"/>
            <a:ext cx="1627950" cy="432048"/>
          </a:xfrm>
          <a:prstGeom prst="cloud">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chemeClr val="tx1"/>
                </a:solidFill>
                <a:effectLst/>
                <a:latin typeface="+mj-ea"/>
                <a:ea typeface="+mj-ea"/>
              </a:rPr>
              <a:t>Interference</a:t>
            </a:r>
            <a:endParaRPr kumimoji="0" lang="ja-JP" altLang="en-US" sz="1400" b="0" i="0" u="none" strike="noStrike" cap="none" normalizeH="0" baseline="0" dirty="0" smtClean="0">
              <a:ln>
                <a:noFill/>
              </a:ln>
              <a:solidFill>
                <a:schemeClr val="tx1"/>
              </a:solidFill>
              <a:effectLst/>
              <a:latin typeface="+mj-ea"/>
              <a:ea typeface="+mj-ea"/>
            </a:endParaRPr>
          </a:p>
        </p:txBody>
      </p:sp>
      <p:sp>
        <p:nvSpPr>
          <p:cNvPr id="22" name="テキスト ボックス 24"/>
          <p:cNvSpPr txBox="1"/>
          <p:nvPr/>
        </p:nvSpPr>
        <p:spPr>
          <a:xfrm>
            <a:off x="798578" y="4347102"/>
            <a:ext cx="1829206" cy="396044"/>
          </a:xfrm>
          <a:prstGeom prst="rect">
            <a:avLst/>
          </a:prstGeom>
          <a:noFill/>
          <a:ln>
            <a:noFill/>
          </a:ln>
        </p:spPr>
        <p:txBody>
          <a:bodyPr wrap="square" lIns="36000" rIns="36000" rtlCol="0" anchor="ctr" anchorCtr="0">
            <a:no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kumimoji="1" lang="en-US" altLang="ja-JP" sz="1600" dirty="0" smtClean="0"/>
              <a:t>Measurement</a:t>
            </a:r>
            <a:endParaRPr kumimoji="1" lang="ja-JP" altLang="en-US" sz="1600" dirty="0"/>
          </a:p>
        </p:txBody>
      </p:sp>
      <p:sp>
        <p:nvSpPr>
          <p:cNvPr id="23" name="テキスト ボックス 28"/>
          <p:cNvSpPr txBox="1"/>
          <p:nvPr/>
        </p:nvSpPr>
        <p:spPr>
          <a:xfrm>
            <a:off x="6156176" y="4322472"/>
            <a:ext cx="1829206" cy="504056"/>
          </a:xfrm>
          <a:prstGeom prst="rect">
            <a:avLst/>
          </a:prstGeom>
          <a:noFill/>
          <a:ln>
            <a:noFill/>
          </a:ln>
        </p:spPr>
        <p:txBody>
          <a:bodyPr wrap="square" lIns="36000" rIns="36000" rtlCol="0" anchor="ctr" anchorCtr="0">
            <a:no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r"/>
            <a:r>
              <a:rPr kumimoji="1" lang="en-US" altLang="ja-JP" sz="1600" dirty="0" smtClean="0"/>
              <a:t>Assignment</a:t>
            </a:r>
            <a:endParaRPr kumimoji="1" lang="ja-JP" altLang="en-US" sz="1600" dirty="0"/>
          </a:p>
        </p:txBody>
      </p:sp>
      <p:sp>
        <p:nvSpPr>
          <p:cNvPr id="24" name="テキスト ボックス 29"/>
          <p:cNvSpPr txBox="1"/>
          <p:nvPr/>
        </p:nvSpPr>
        <p:spPr>
          <a:xfrm>
            <a:off x="5508104" y="5013176"/>
            <a:ext cx="2304256" cy="792088"/>
          </a:xfrm>
          <a:prstGeom prst="rect">
            <a:avLst/>
          </a:prstGeom>
          <a:solidFill>
            <a:schemeClr val="bg1"/>
          </a:solidFill>
          <a:ln>
            <a:solidFill>
              <a:schemeClr val="tx1"/>
            </a:solidFill>
          </a:ln>
        </p:spPr>
        <p:txBody>
          <a:bodyPr wrap="square" lIns="36000" rIns="36000" rtlCol="0" anchor="ctr" anchorCtr="0">
            <a:no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kumimoji="1" lang="en-US" altLang="ja-JP" sz="1600" dirty="0"/>
              <a:t>Resource </a:t>
            </a:r>
            <a:r>
              <a:rPr kumimoji="1" lang="en-US" altLang="ja-JP" sz="1600" dirty="0" smtClean="0"/>
              <a:t>Allocation / Arbitration / Coordination</a:t>
            </a:r>
          </a:p>
          <a:p>
            <a:pPr algn="ctr"/>
            <a:r>
              <a:rPr lang="en-US" altLang="ja-JP" sz="1600" dirty="0" smtClean="0"/>
              <a:t>And Reservation</a:t>
            </a:r>
            <a:endParaRPr kumimoji="1" lang="ja-JP" altLang="en-US" sz="1600" dirty="0"/>
          </a:p>
        </p:txBody>
      </p:sp>
      <p:sp>
        <p:nvSpPr>
          <p:cNvPr id="25" name="テキスト ボックス 32"/>
          <p:cNvSpPr txBox="1"/>
          <p:nvPr/>
        </p:nvSpPr>
        <p:spPr>
          <a:xfrm>
            <a:off x="1043608" y="5013176"/>
            <a:ext cx="2304256" cy="936104"/>
          </a:xfrm>
          <a:prstGeom prst="rect">
            <a:avLst/>
          </a:prstGeom>
          <a:solidFill>
            <a:schemeClr val="bg1"/>
          </a:solidFill>
          <a:ln>
            <a:solidFill>
              <a:schemeClr val="tx1"/>
            </a:solidFill>
          </a:ln>
        </p:spPr>
        <p:txBody>
          <a:bodyPr wrap="square" lIns="36000" rIns="36000" rtlCol="0" anchor="ctr" anchorCtr="0">
            <a:no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kumimoji="1" lang="en-US" altLang="ja-JP" sz="1600" dirty="0" smtClean="0"/>
              <a:t>Resource Utilization</a:t>
            </a:r>
          </a:p>
          <a:p>
            <a:pPr algn="ctr"/>
            <a:r>
              <a:rPr kumimoji="1" lang="en-US" altLang="ja-JP" sz="1600" dirty="0" smtClean="0"/>
              <a:t>Traffic</a:t>
            </a:r>
          </a:p>
          <a:p>
            <a:pPr algn="ctr"/>
            <a:r>
              <a:rPr kumimoji="1" lang="en-US" altLang="ja-JP" sz="1600" dirty="0" smtClean="0"/>
              <a:t>Interference</a:t>
            </a:r>
            <a:endParaRPr kumimoji="1" lang="ja-JP" altLang="en-US" sz="1600" dirty="0"/>
          </a:p>
        </p:txBody>
      </p:sp>
      <p:sp>
        <p:nvSpPr>
          <p:cNvPr id="26" name="テキスト ボックス 33"/>
          <p:cNvSpPr txBox="1"/>
          <p:nvPr/>
        </p:nvSpPr>
        <p:spPr>
          <a:xfrm>
            <a:off x="971600" y="5093568"/>
            <a:ext cx="2304256" cy="936104"/>
          </a:xfrm>
          <a:prstGeom prst="rect">
            <a:avLst/>
          </a:prstGeom>
          <a:solidFill>
            <a:schemeClr val="bg1"/>
          </a:solidFill>
          <a:ln>
            <a:solidFill>
              <a:schemeClr val="tx1"/>
            </a:solidFill>
          </a:ln>
        </p:spPr>
        <p:txBody>
          <a:bodyPr wrap="square" lIns="36000" rIns="36000" rtlCol="0" anchor="ctr" anchorCtr="0">
            <a:no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kumimoji="1" lang="en-US" altLang="ja-JP" sz="1600" dirty="0" smtClean="0"/>
              <a:t>Resource Utilization</a:t>
            </a:r>
          </a:p>
          <a:p>
            <a:pPr algn="ctr"/>
            <a:r>
              <a:rPr kumimoji="1" lang="en-US" altLang="ja-JP" sz="1600" dirty="0" smtClean="0"/>
              <a:t>Interference</a:t>
            </a:r>
          </a:p>
          <a:p>
            <a:pPr algn="ctr"/>
            <a:r>
              <a:rPr kumimoji="1" lang="en-US" altLang="ja-JP" sz="1600" dirty="0" smtClean="0"/>
              <a:t>QoS/Power constraints</a:t>
            </a:r>
          </a:p>
        </p:txBody>
      </p:sp>
      <p:sp>
        <p:nvSpPr>
          <p:cNvPr id="27" name="右矢印 26"/>
          <p:cNvSpPr/>
          <p:nvPr/>
        </p:nvSpPr>
        <p:spPr bwMode="auto">
          <a:xfrm>
            <a:off x="3219387" y="4941168"/>
            <a:ext cx="2288717" cy="902009"/>
          </a:xfrm>
          <a:prstGeom prst="rightArrow">
            <a:avLst>
              <a:gd name="adj1" fmla="val 54408"/>
              <a:gd name="adj2" fmla="val 43389"/>
            </a:avLst>
          </a:prstGeom>
          <a:solidFill>
            <a:srgbClr val="00B050"/>
          </a:solidFill>
          <a:ln w="12700" cap="flat" cmpd="sng" algn="ctr">
            <a:solidFill>
              <a:schemeClr val="tx1"/>
            </a:solidFill>
            <a:prstDash val="solid"/>
            <a:round/>
            <a:headEnd type="none" w="sm" len="sm"/>
            <a:tailEnd type="none" w="sm" len="sm"/>
          </a:ln>
          <a:effectLst/>
        </p:spPr>
        <p:txBody>
          <a:bodyPr vert="horz" wrap="square" lIns="36000" tIns="45720" rIns="36000" bIns="45720" numCol="1" rtlCol="0" anchor="ctr"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sz="1800" b="1" i="1" dirty="0" smtClean="0"/>
              <a:t>Responsive</a:t>
            </a:r>
          </a:p>
          <a:p>
            <a:pPr marL="0" marR="0" indent="0" algn="ctr" defTabSz="914400" rtl="0" eaLnBrk="0" fontAlgn="base" latinLnBrk="0" hangingPunct="0">
              <a:lnSpc>
                <a:spcPct val="100000"/>
              </a:lnSpc>
              <a:spcBef>
                <a:spcPct val="0"/>
              </a:spcBef>
              <a:spcAft>
                <a:spcPct val="0"/>
              </a:spcAft>
              <a:buClrTx/>
              <a:buSzTx/>
              <a:buFontTx/>
              <a:buNone/>
              <a:tabLst/>
            </a:pPr>
            <a:r>
              <a:rPr lang="en-US" altLang="ja-JP" sz="1600" dirty="0"/>
              <a:t> </a:t>
            </a:r>
            <a:r>
              <a:rPr lang="en-US" altLang="ja-JP" sz="1600" dirty="0" smtClean="0"/>
              <a:t>Resource</a:t>
            </a:r>
            <a:r>
              <a:rPr lang="ja-JP" altLang="en-US" sz="1600" dirty="0" smtClean="0"/>
              <a:t> </a:t>
            </a:r>
            <a:r>
              <a:rPr lang="en-US" altLang="ja-JP" sz="1600" dirty="0" smtClean="0"/>
              <a:t>Management</a:t>
            </a:r>
            <a:endParaRPr kumimoji="0" lang="ja-JP" altLang="en-US" sz="1600" b="0" i="0" u="none" strike="noStrike" cap="none" normalizeH="0" baseline="0" dirty="0" smtClean="0">
              <a:ln>
                <a:noFill/>
              </a:ln>
              <a:solidFill>
                <a:schemeClr val="tx1"/>
              </a:solidFill>
              <a:effectLst/>
            </a:endParaRPr>
          </a:p>
        </p:txBody>
      </p:sp>
      <p:sp>
        <p:nvSpPr>
          <p:cNvPr id="28" name="テキスト ボックス 30"/>
          <p:cNvSpPr txBox="1"/>
          <p:nvPr/>
        </p:nvSpPr>
        <p:spPr>
          <a:xfrm>
            <a:off x="1907704" y="3883797"/>
            <a:ext cx="4968552" cy="396044"/>
          </a:xfrm>
          <a:prstGeom prst="rect">
            <a:avLst/>
          </a:prstGeom>
          <a:noFill/>
          <a:ln>
            <a:noFill/>
          </a:ln>
        </p:spPr>
        <p:txBody>
          <a:bodyPr wrap="square" lIns="36000" rIns="36000" rtlCol="0" anchor="ctr" anchorCtr="0">
            <a:no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kumimoji="1" lang="en-US" altLang="ja-JP" sz="1600" dirty="0" smtClean="0"/>
              <a:t>Wireless Resources (Frequency / Time / Space ..)</a:t>
            </a:r>
            <a:endParaRPr kumimoji="1" lang="ja-JP" altLang="en-US" sz="1600" dirty="0"/>
          </a:p>
        </p:txBody>
      </p:sp>
      <p:sp>
        <p:nvSpPr>
          <p:cNvPr id="31" name="角丸四角形 30"/>
          <p:cNvSpPr/>
          <p:nvPr/>
        </p:nvSpPr>
        <p:spPr bwMode="auto">
          <a:xfrm>
            <a:off x="755576" y="4279841"/>
            <a:ext cx="7344816" cy="589319"/>
          </a:xfrm>
          <a:prstGeom prst="roundRect">
            <a:avLst/>
          </a:prstGeom>
          <a:solidFill>
            <a:srgbClr val="00B050"/>
          </a:solidFill>
          <a:ln w="12700" cap="flat" cmpd="sng" algn="ctr">
            <a:solidFill>
              <a:srgbClr val="FF0000"/>
            </a:solidFill>
            <a:prstDash val="solid"/>
            <a:round/>
            <a:headEnd type="none" w="sm" len="sm"/>
            <a:tailEnd type="none" w="sm" len="sm"/>
          </a:ln>
          <a:effectLst/>
          <a:extLst/>
        </p:spPr>
        <p:txBody>
          <a:bodyPr vert="horz" wrap="square" lIns="91440" tIns="45720" rIns="91440" bIns="45720" numCol="1" rtlCol="0" anchor="ctr"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effectLst/>
                <a:latin typeface="Times New Roman" pitchFamily="18" charset="0"/>
              </a:rPr>
              <a:t>Radio Resource Measurement</a:t>
            </a:r>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effectLst/>
                <a:latin typeface="Times New Roman" pitchFamily="18" charset="0"/>
              </a:rPr>
              <a:t>&amp; Management</a:t>
            </a:r>
            <a:r>
              <a:rPr kumimoji="0" lang="en-US" altLang="ja-JP" sz="1600" b="0" i="0" u="none" strike="noStrike" cap="none" normalizeH="0" dirty="0" smtClean="0">
                <a:ln>
                  <a:noFill/>
                </a:ln>
                <a:effectLst/>
                <a:latin typeface="Times New Roman" pitchFamily="18" charset="0"/>
              </a:rPr>
              <a:t> (RRMM)</a:t>
            </a:r>
            <a:endParaRPr kumimoji="0" lang="ja-JP" altLang="en-US" sz="1600" b="0" i="0" u="none" strike="noStrike" cap="none" normalizeH="0" baseline="0" dirty="0" smtClean="0">
              <a:ln>
                <a:noFill/>
              </a:ln>
              <a:effectLst/>
              <a:latin typeface="Times New Roman" pitchFamily="18" charset="0"/>
            </a:endParaRPr>
          </a:p>
        </p:txBody>
      </p:sp>
      <p:sp>
        <p:nvSpPr>
          <p:cNvPr id="32" name="テキスト ボックス 34"/>
          <p:cNvSpPr txBox="1"/>
          <p:nvPr/>
        </p:nvSpPr>
        <p:spPr>
          <a:xfrm>
            <a:off x="3419872" y="6021288"/>
            <a:ext cx="2376264" cy="360040"/>
          </a:xfrm>
          <a:prstGeom prst="rect">
            <a:avLst/>
          </a:prstGeom>
          <a:solidFill>
            <a:schemeClr val="bg1"/>
          </a:solidFill>
          <a:ln>
            <a:solidFill>
              <a:schemeClr val="tx1"/>
            </a:solidFill>
          </a:ln>
        </p:spPr>
        <p:txBody>
          <a:bodyPr wrap="square" lIns="36000" rIns="36000" rtlCol="0" anchor="ctr" anchorCtr="0">
            <a:no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kumimoji="1" lang="en-US" altLang="ja-JP" dirty="0" smtClean="0"/>
              <a:t>Rules / </a:t>
            </a:r>
            <a:r>
              <a:rPr kumimoji="1" lang="en-US" altLang="ja-JP" sz="1400" b="1" dirty="0" smtClean="0"/>
              <a:t>Heuristics</a:t>
            </a:r>
          </a:p>
          <a:p>
            <a:pPr algn="ctr"/>
            <a:r>
              <a:rPr kumimoji="1" lang="en-US" altLang="ja-JP" dirty="0" smtClean="0"/>
              <a:t>Analytical Models / </a:t>
            </a:r>
            <a:r>
              <a:rPr kumimoji="1" lang="en-US" altLang="ja-JP" sz="1400" b="1" u="sng" dirty="0" smtClean="0"/>
              <a:t>Simulations</a:t>
            </a:r>
            <a:endParaRPr kumimoji="1" lang="ja-JP" altLang="en-US" sz="1400" b="1" u="sng" dirty="0"/>
          </a:p>
        </p:txBody>
      </p:sp>
      <p:sp>
        <p:nvSpPr>
          <p:cNvPr id="33" name="上下矢印 32"/>
          <p:cNvSpPr/>
          <p:nvPr/>
        </p:nvSpPr>
        <p:spPr bwMode="auto">
          <a:xfrm>
            <a:off x="4391980" y="5653338"/>
            <a:ext cx="324036" cy="376334"/>
          </a:xfrm>
          <a:prstGeom prst="upDownArrow">
            <a:avLst>
              <a:gd name="adj1" fmla="val 63802"/>
              <a:gd name="adj2" fmla="val 38497"/>
            </a:avLst>
          </a:prstGeom>
          <a:solidFill>
            <a:srgbClr val="CCFFCC"/>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dirty="0" smtClean="0">
              <a:ln>
                <a:noFill/>
              </a:ln>
              <a:solidFill>
                <a:schemeClr val="tx1"/>
              </a:solidFill>
              <a:effectLst/>
              <a:latin typeface="Times New Roman" pitchFamily="18" charset="0"/>
            </a:endParaRPr>
          </a:p>
        </p:txBody>
      </p:sp>
      <p:sp>
        <p:nvSpPr>
          <p:cNvPr id="40" name="テキスト ボックス 13"/>
          <p:cNvSpPr txBox="1"/>
          <p:nvPr/>
        </p:nvSpPr>
        <p:spPr>
          <a:xfrm>
            <a:off x="1412032" y="980728"/>
            <a:ext cx="2088232" cy="2520280"/>
          </a:xfrm>
          <a:prstGeom prst="rect">
            <a:avLst/>
          </a:prstGeom>
          <a:noFill/>
          <a:ln>
            <a:solidFill>
              <a:schemeClr val="tx1"/>
            </a:solidFill>
            <a:prstDash val="dash"/>
          </a:ln>
        </p:spPr>
        <p:txBody>
          <a:bodyPr wrap="square" lIns="36000" rIns="36000" rtlCol="0">
            <a:no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kumimoji="1" lang="en-US" altLang="ja-JP" dirty="0" smtClean="0"/>
              <a:t>Network-C</a:t>
            </a:r>
            <a:endParaRPr kumimoji="1" lang="ja-JP" altLang="en-US" dirty="0"/>
          </a:p>
        </p:txBody>
      </p:sp>
      <p:sp>
        <p:nvSpPr>
          <p:cNvPr id="41" name="テキスト ボックス 13"/>
          <p:cNvSpPr txBox="1"/>
          <p:nvPr/>
        </p:nvSpPr>
        <p:spPr>
          <a:xfrm>
            <a:off x="1259632" y="1196752"/>
            <a:ext cx="2088232" cy="2520280"/>
          </a:xfrm>
          <a:prstGeom prst="rect">
            <a:avLst/>
          </a:prstGeom>
          <a:noFill/>
          <a:ln>
            <a:solidFill>
              <a:schemeClr val="tx1"/>
            </a:solidFill>
            <a:prstDash val="dash"/>
          </a:ln>
        </p:spPr>
        <p:txBody>
          <a:bodyPr wrap="square" lIns="36000" rIns="36000" rtlCol="0">
            <a:no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kumimoji="1" lang="en-US" altLang="ja-JP" sz="1400" dirty="0" smtClean="0"/>
              <a:t>Network-B</a:t>
            </a:r>
            <a:endParaRPr kumimoji="1" lang="ja-JP" altLang="en-US" sz="1400" dirty="0"/>
          </a:p>
        </p:txBody>
      </p:sp>
      <p:sp>
        <p:nvSpPr>
          <p:cNvPr id="42" name="テキスト ボックス 8"/>
          <p:cNvSpPr txBox="1"/>
          <p:nvPr/>
        </p:nvSpPr>
        <p:spPr>
          <a:xfrm>
            <a:off x="971600" y="1412776"/>
            <a:ext cx="2160240" cy="2520280"/>
          </a:xfrm>
          <a:prstGeom prst="rect">
            <a:avLst/>
          </a:prstGeom>
          <a:noFill/>
          <a:ln>
            <a:solidFill>
              <a:schemeClr val="tx1"/>
            </a:solidFill>
          </a:ln>
        </p:spPr>
        <p:txBody>
          <a:bodyPr wrap="square" lIns="36000" rIns="36000" rtlCol="0">
            <a:no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kumimoji="1" lang="en-US" altLang="ja-JP" sz="1600" dirty="0" smtClean="0"/>
              <a:t>Network-A</a:t>
            </a:r>
            <a:endParaRPr kumimoji="1" lang="ja-JP" altLang="en-US" sz="1600" dirty="0"/>
          </a:p>
        </p:txBody>
      </p:sp>
      <p:sp>
        <p:nvSpPr>
          <p:cNvPr id="43" name="テキスト ボックス 9"/>
          <p:cNvSpPr txBox="1"/>
          <p:nvPr/>
        </p:nvSpPr>
        <p:spPr>
          <a:xfrm>
            <a:off x="1115616" y="1772816"/>
            <a:ext cx="1728192" cy="504056"/>
          </a:xfrm>
          <a:prstGeom prst="rect">
            <a:avLst/>
          </a:prstGeom>
          <a:solidFill>
            <a:schemeClr val="bg1"/>
          </a:solidFill>
          <a:ln>
            <a:solidFill>
              <a:schemeClr val="tx1"/>
            </a:solidFill>
          </a:ln>
        </p:spPr>
        <p:txBody>
          <a:bodyPr wrap="square" lIns="36000" rIns="36000" rtlCol="0" anchor="ctr" anchorCtr="0">
            <a:no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kumimoji="1" lang="en-US" altLang="ja-JP" sz="1600" dirty="0" smtClean="0"/>
              <a:t>Application’s QoS requirement</a:t>
            </a:r>
            <a:endParaRPr kumimoji="1" lang="ja-JP" altLang="en-US" sz="1600" dirty="0"/>
          </a:p>
        </p:txBody>
      </p:sp>
      <p:sp>
        <p:nvSpPr>
          <p:cNvPr id="44" name="テキスト ボックス 10"/>
          <p:cNvSpPr txBox="1"/>
          <p:nvPr/>
        </p:nvSpPr>
        <p:spPr>
          <a:xfrm>
            <a:off x="1043608" y="2376499"/>
            <a:ext cx="1944216" cy="1484550"/>
          </a:xfrm>
          <a:prstGeom prst="rect">
            <a:avLst/>
          </a:prstGeom>
          <a:solidFill>
            <a:schemeClr val="bg1"/>
          </a:solidFill>
          <a:ln>
            <a:solidFill>
              <a:schemeClr val="tx1"/>
            </a:solidFill>
          </a:ln>
        </p:spPr>
        <p:txBody>
          <a:bodyPr wrap="square" lIns="36000" rIns="36000" rtlCol="0" anchor="ctr" anchorCtr="0">
            <a:no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kumimoji="1" lang="en-US" altLang="ja-JP" sz="1600" dirty="0" smtClean="0"/>
              <a:t>Wireless system #1</a:t>
            </a:r>
            <a:endParaRPr kumimoji="1" lang="ja-JP" altLang="en-US" sz="1600" dirty="0"/>
          </a:p>
        </p:txBody>
      </p:sp>
      <p:sp>
        <p:nvSpPr>
          <p:cNvPr id="45" name="テキスト ボックス 11"/>
          <p:cNvSpPr txBox="1"/>
          <p:nvPr/>
        </p:nvSpPr>
        <p:spPr>
          <a:xfrm>
            <a:off x="1115616" y="2456892"/>
            <a:ext cx="1728192" cy="396044"/>
          </a:xfrm>
          <a:prstGeom prst="rect">
            <a:avLst/>
          </a:prstGeom>
          <a:solidFill>
            <a:schemeClr val="bg1"/>
          </a:solidFill>
          <a:ln>
            <a:solidFill>
              <a:schemeClr val="tx1"/>
            </a:solidFill>
          </a:ln>
        </p:spPr>
        <p:txBody>
          <a:bodyPr wrap="square" lIns="36000" rIns="36000" rtlCol="0" anchor="ctr" anchorCtr="0">
            <a:no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kumimoji="1" lang="en-US" altLang="ja-JP" sz="1600" dirty="0" smtClean="0"/>
              <a:t>Resource Usage</a:t>
            </a:r>
            <a:endParaRPr kumimoji="1" lang="ja-JP" altLang="en-US" sz="1600" dirty="0"/>
          </a:p>
        </p:txBody>
      </p:sp>
      <p:sp>
        <p:nvSpPr>
          <p:cNvPr id="46" name="テキスト ボックス 12"/>
          <p:cNvSpPr txBox="1"/>
          <p:nvPr/>
        </p:nvSpPr>
        <p:spPr>
          <a:xfrm>
            <a:off x="1115616" y="3356992"/>
            <a:ext cx="1728192" cy="427856"/>
          </a:xfrm>
          <a:prstGeom prst="rect">
            <a:avLst/>
          </a:prstGeom>
          <a:solidFill>
            <a:schemeClr val="bg1"/>
          </a:solidFill>
          <a:ln>
            <a:solidFill>
              <a:schemeClr val="tx1"/>
            </a:solidFill>
          </a:ln>
        </p:spPr>
        <p:txBody>
          <a:bodyPr wrap="square" lIns="36000" rIns="36000" rtlCol="0" anchor="ctr" anchorCtr="0">
            <a:no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kumimoji="1" lang="en-US" altLang="ja-JP" sz="1600" dirty="0" smtClean="0"/>
              <a:t>Interference Immunity</a:t>
            </a:r>
            <a:endParaRPr kumimoji="1" lang="ja-JP" altLang="en-US" sz="1600" dirty="0"/>
          </a:p>
        </p:txBody>
      </p:sp>
      <p:sp>
        <p:nvSpPr>
          <p:cNvPr id="47" name="環状矢印 46"/>
          <p:cNvSpPr/>
          <p:nvPr/>
        </p:nvSpPr>
        <p:spPr bwMode="auto">
          <a:xfrm rot="16200000" flipH="1">
            <a:off x="1926407" y="3870747"/>
            <a:ext cx="1339750" cy="1521171"/>
          </a:xfrm>
          <a:prstGeom prst="circularArrow">
            <a:avLst>
              <a:gd name="adj1" fmla="val 10221"/>
              <a:gd name="adj2" fmla="val 1142319"/>
              <a:gd name="adj3" fmla="val 17512124"/>
              <a:gd name="adj4" fmla="val 12554873"/>
              <a:gd name="adj5" fmla="val 12500"/>
            </a:avLst>
          </a:prstGeom>
          <a:solidFill>
            <a:srgbClr val="FFFF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dirty="0" smtClean="0">
              <a:ln>
                <a:noFill/>
              </a:ln>
              <a:solidFill>
                <a:schemeClr val="tx1"/>
              </a:solidFill>
              <a:effectLst/>
              <a:latin typeface="Times New Roman" pitchFamily="18" charset="0"/>
            </a:endParaRPr>
          </a:p>
        </p:txBody>
      </p:sp>
      <p:sp>
        <p:nvSpPr>
          <p:cNvPr id="48" name="環状矢印 47"/>
          <p:cNvSpPr/>
          <p:nvPr/>
        </p:nvSpPr>
        <p:spPr bwMode="auto">
          <a:xfrm rot="3259363" flipH="1">
            <a:off x="5691230" y="3977023"/>
            <a:ext cx="1339750" cy="1521171"/>
          </a:xfrm>
          <a:prstGeom prst="circularArrow">
            <a:avLst>
              <a:gd name="adj1" fmla="val 10221"/>
              <a:gd name="adj2" fmla="val 1142319"/>
              <a:gd name="adj3" fmla="val 17512124"/>
              <a:gd name="adj4" fmla="val 12554873"/>
              <a:gd name="adj5" fmla="val 12500"/>
            </a:avLst>
          </a:prstGeom>
          <a:solidFill>
            <a:srgbClr val="FFFF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dirty="0" smtClean="0">
              <a:ln>
                <a:noFill/>
              </a:ln>
              <a:solidFill>
                <a:schemeClr val="tx1"/>
              </a:solidFill>
              <a:effectLst/>
              <a:latin typeface="Times New Roman" pitchFamily="18" charset="0"/>
            </a:endParaRPr>
          </a:p>
        </p:txBody>
      </p:sp>
      <p:sp>
        <p:nvSpPr>
          <p:cNvPr id="2" name="テキスト ボックス 1"/>
          <p:cNvSpPr txBox="1"/>
          <p:nvPr/>
        </p:nvSpPr>
        <p:spPr>
          <a:xfrm>
            <a:off x="3728096" y="1124744"/>
            <a:ext cx="1877437" cy="1077218"/>
          </a:xfrm>
          <a:prstGeom prst="rect">
            <a:avLst/>
          </a:prstGeom>
          <a:noFill/>
        </p:spPr>
        <p:txBody>
          <a:bodyPr wrap="none" rtlCol="0">
            <a:spAutoFit/>
          </a:bodyPr>
          <a:lstStyle/>
          <a:p>
            <a:pPr algn="ctr"/>
            <a:r>
              <a:rPr kumimoji="1" lang="en-US" altLang="ja-JP" sz="1600" dirty="0" smtClean="0"/>
              <a:t>Emerging</a:t>
            </a:r>
          </a:p>
          <a:p>
            <a:pPr algn="ctr"/>
            <a:r>
              <a:rPr kumimoji="1" lang="en-US" altLang="ja-JP" sz="1600" dirty="0" smtClean="0"/>
              <a:t>temporal or episodic</a:t>
            </a:r>
            <a:br>
              <a:rPr kumimoji="1" lang="en-US" altLang="ja-JP" sz="1600" dirty="0" smtClean="0"/>
            </a:br>
            <a:r>
              <a:rPr kumimoji="1" lang="en-US" altLang="ja-JP" sz="1600" dirty="0" smtClean="0"/>
              <a:t>networking</a:t>
            </a:r>
            <a:endParaRPr lang="en-US" altLang="ja-JP" sz="1600" dirty="0" smtClean="0"/>
          </a:p>
          <a:p>
            <a:pPr algn="ctr"/>
            <a:r>
              <a:rPr kumimoji="1" lang="en-US" altLang="ja-JP" sz="1600" dirty="0"/>
              <a:t>challenges</a:t>
            </a:r>
            <a:endParaRPr kumimoji="1" lang="en-US" altLang="ja-JP" sz="1600" dirty="0" smtClean="0"/>
          </a:p>
        </p:txBody>
      </p:sp>
    </p:spTree>
    <p:extLst>
      <p:ext uri="{BB962C8B-B14F-4D97-AF65-F5344CB8AC3E}">
        <p14:creationId xmlns:p14="http://schemas.microsoft.com/office/powerpoint/2010/main" val="33019340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ja-JP" smtClean="0"/>
              <a:t>Nov. 2013</a:t>
            </a:r>
            <a:endParaRPr lang="en-US" altLang="ja-JP"/>
          </a:p>
        </p:txBody>
      </p:sp>
      <p:sp>
        <p:nvSpPr>
          <p:cNvPr id="5" name="Footer Placeholder 4"/>
          <p:cNvSpPr>
            <a:spLocks noGrp="1"/>
          </p:cNvSpPr>
          <p:nvPr>
            <p:ph type="ftr" sz="quarter" idx="11"/>
          </p:nvPr>
        </p:nvSpPr>
        <p:spPr/>
        <p:txBody>
          <a:bodyPr/>
          <a:lstStyle/>
          <a:p>
            <a:r>
              <a:rPr lang="en-US" altLang="ja-JP" smtClean="0"/>
              <a:t>Shusaku Shimada, Schubiquist TG</a:t>
            </a:r>
            <a:endParaRPr lang="en-US" altLang="ja-JP"/>
          </a:p>
        </p:txBody>
      </p:sp>
      <p:sp>
        <p:nvSpPr>
          <p:cNvPr id="6" name="Slide Number Placeholder 5"/>
          <p:cNvSpPr>
            <a:spLocks noGrp="1"/>
          </p:cNvSpPr>
          <p:nvPr>
            <p:ph type="sldNum" sz="quarter" idx="12"/>
          </p:nvPr>
        </p:nvSpPr>
        <p:spPr/>
        <p:txBody>
          <a:bodyPr/>
          <a:lstStyle/>
          <a:p>
            <a:r>
              <a:rPr lang="en-US" altLang="ja-JP"/>
              <a:t>Slide </a:t>
            </a:r>
            <a:fld id="{1F8310DB-1E65-4632-A085-080942A98559}" type="slidenum">
              <a:rPr lang="en-US" altLang="ja-JP"/>
              <a:pPr/>
              <a:t>7</a:t>
            </a:fld>
            <a:endParaRPr lang="en-US" altLang="ja-JP"/>
          </a:p>
        </p:txBody>
      </p:sp>
      <p:sp>
        <p:nvSpPr>
          <p:cNvPr id="4098" name="Rectangle 2"/>
          <p:cNvSpPr>
            <a:spLocks noGrp="1" noChangeArrowheads="1"/>
          </p:cNvSpPr>
          <p:nvPr>
            <p:ph type="title"/>
          </p:nvPr>
        </p:nvSpPr>
        <p:spPr>
          <a:ln/>
        </p:spPr>
        <p:txBody>
          <a:bodyPr/>
          <a:lstStyle/>
          <a:p>
            <a:r>
              <a:rPr lang="en-US" altLang="ja-JP" sz="3200" dirty="0" smtClean="0"/>
              <a:t>Conclusion</a:t>
            </a:r>
            <a:endParaRPr lang="ja-JP" altLang="ja-JP" sz="3200" dirty="0"/>
          </a:p>
        </p:txBody>
      </p:sp>
      <p:sp>
        <p:nvSpPr>
          <p:cNvPr id="4099" name="Rectangle 3"/>
          <p:cNvSpPr>
            <a:spLocks noGrp="1" noChangeArrowheads="1"/>
          </p:cNvSpPr>
          <p:nvPr>
            <p:ph type="body" idx="1"/>
          </p:nvPr>
        </p:nvSpPr>
        <p:spPr>
          <a:xfrm>
            <a:off x="685800" y="2086088"/>
            <a:ext cx="8134672" cy="3431144"/>
          </a:xfrm>
          <a:ln/>
        </p:spPr>
        <p:txBody>
          <a:bodyPr/>
          <a:lstStyle/>
          <a:p>
            <a:r>
              <a:rPr lang="en-US" altLang="ja-JP" sz="2000" dirty="0" smtClean="0"/>
              <a:t>RRMM information is important for a temporal network deployment over existing wireless network(s) in </a:t>
            </a:r>
            <a:r>
              <a:rPr lang="en-US" altLang="ja-JP" sz="2000" dirty="0" smtClean="0"/>
              <a:t>industrial control application.</a:t>
            </a:r>
            <a:r>
              <a:rPr lang="en-US" altLang="ja-JP" sz="1800" dirty="0" smtClean="0"/>
              <a:t> </a:t>
            </a:r>
            <a:endParaRPr lang="en-US" altLang="ja-JP" sz="1800" dirty="0" smtClean="0"/>
          </a:p>
          <a:p>
            <a:pPr marL="457200" lvl="1" indent="0">
              <a:buNone/>
            </a:pPr>
            <a:endParaRPr lang="en-US" altLang="ja-JP" sz="1800" dirty="0" smtClean="0"/>
          </a:p>
          <a:p>
            <a:r>
              <a:rPr lang="en-US" altLang="ja-JP" sz="2000" dirty="0" smtClean="0"/>
              <a:t>RRMM information of existing network(s) can be instrumental for the provisioning of temporal network, even responsively.</a:t>
            </a:r>
            <a:endParaRPr lang="en-US" altLang="ja-JP" sz="1800" dirty="0" smtClean="0"/>
          </a:p>
          <a:p>
            <a:pPr lvl="1"/>
            <a:endParaRPr lang="en-US" altLang="ja-JP" sz="2000" dirty="0" smtClean="0"/>
          </a:p>
          <a:p>
            <a:r>
              <a:rPr lang="en-US" altLang="ja-JP" sz="2000" dirty="0" smtClean="0"/>
              <a:t>RRMM record(s) of existing network(s) may facilitate a temporal network deployment against a </a:t>
            </a:r>
            <a:r>
              <a:rPr lang="en-US" altLang="ja-JP" sz="2000" dirty="0" smtClean="0"/>
              <a:t>sporadic </a:t>
            </a:r>
            <a:r>
              <a:rPr lang="en-US" altLang="ja-JP" sz="2000" dirty="0" smtClean="0"/>
              <a:t>events, by a hypothetic (proactive) simulation. </a:t>
            </a:r>
          </a:p>
        </p:txBody>
      </p:sp>
    </p:spTree>
    <p:extLst>
      <p:ext uri="{BB962C8B-B14F-4D97-AF65-F5344CB8AC3E}">
        <p14:creationId xmlns:p14="http://schemas.microsoft.com/office/powerpoint/2010/main" val="21202226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ja-JP" smtClean="0"/>
              <a:t>Nov. 2013</a:t>
            </a:r>
            <a:endParaRPr lang="en-US" altLang="ja-JP"/>
          </a:p>
        </p:txBody>
      </p:sp>
      <p:sp>
        <p:nvSpPr>
          <p:cNvPr id="5" name="Footer Placeholder 4"/>
          <p:cNvSpPr>
            <a:spLocks noGrp="1"/>
          </p:cNvSpPr>
          <p:nvPr>
            <p:ph type="ftr" sz="quarter" idx="11"/>
          </p:nvPr>
        </p:nvSpPr>
        <p:spPr/>
        <p:txBody>
          <a:bodyPr/>
          <a:lstStyle/>
          <a:p>
            <a:r>
              <a:rPr lang="en-US" altLang="ja-JP" smtClean="0"/>
              <a:t>Shusaku Shimada, Schubiquist TG</a:t>
            </a:r>
            <a:endParaRPr lang="en-US" altLang="ja-JP"/>
          </a:p>
        </p:txBody>
      </p:sp>
      <p:sp>
        <p:nvSpPr>
          <p:cNvPr id="6" name="Slide Number Placeholder 5"/>
          <p:cNvSpPr>
            <a:spLocks noGrp="1"/>
          </p:cNvSpPr>
          <p:nvPr>
            <p:ph type="sldNum" sz="quarter" idx="12"/>
          </p:nvPr>
        </p:nvSpPr>
        <p:spPr/>
        <p:txBody>
          <a:bodyPr/>
          <a:lstStyle/>
          <a:p>
            <a:r>
              <a:rPr lang="en-US" altLang="ja-JP"/>
              <a:t>Slide </a:t>
            </a:r>
            <a:fld id="{8F0B965B-430B-4583-8122-258D7528A1CE}" type="slidenum">
              <a:rPr lang="en-US" altLang="ja-JP"/>
              <a:pPr/>
              <a:t>8</a:t>
            </a:fld>
            <a:endParaRPr lang="en-US" altLang="ja-JP"/>
          </a:p>
        </p:txBody>
      </p:sp>
      <p:sp>
        <p:nvSpPr>
          <p:cNvPr id="26626" name="Rectangle 2"/>
          <p:cNvSpPr>
            <a:spLocks noGrp="1" noChangeArrowheads="1"/>
          </p:cNvSpPr>
          <p:nvPr>
            <p:ph type="ctrTitle"/>
          </p:nvPr>
        </p:nvSpPr>
        <p:spPr>
          <a:xfrm>
            <a:off x="685800" y="2924944"/>
            <a:ext cx="7772400" cy="1143000"/>
          </a:xfrm>
        </p:spPr>
        <p:txBody>
          <a:bodyPr/>
          <a:lstStyle/>
          <a:p>
            <a:r>
              <a:rPr lang="en-US" altLang="ja-JP" sz="3200" dirty="0" smtClean="0">
                <a:solidFill>
                  <a:schemeClr val="tx2"/>
                </a:solidFill>
                <a:ea typeface="ＭＳ Ｐゴシック" charset="-128"/>
              </a:rPr>
              <a:t>Discussion ?</a:t>
            </a:r>
            <a:endParaRPr lang="ja-JP" altLang="ja-JP" sz="3200" dirty="0"/>
          </a:p>
        </p:txBody>
      </p:sp>
    </p:spTree>
    <p:extLst>
      <p:ext uri="{BB962C8B-B14F-4D97-AF65-F5344CB8AC3E}">
        <p14:creationId xmlns:p14="http://schemas.microsoft.com/office/powerpoint/2010/main" val="2226816185"/>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6172</TotalTime>
  <Words>610</Words>
  <Application>Microsoft Office PowerPoint</Application>
  <PresentationFormat>On-screen Show (4:3)</PresentationFormat>
  <Paragraphs>130</Paragraphs>
  <Slides>8</Slides>
  <Notes>5</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IEEE-P802_15</vt:lpstr>
      <vt:lpstr>PowerPoint Presentation</vt:lpstr>
      <vt:lpstr>Additional use case of temporal and flexible industrial network deployment</vt:lpstr>
      <vt:lpstr>Utilizing flexibility of wireless network </vt:lpstr>
      <vt:lpstr>Flexible deployment of industrial wireless network </vt:lpstr>
      <vt:lpstr>Challenges in additional deployment  over existing wireless network(s)</vt:lpstr>
      <vt:lpstr>PowerPoint Presentation</vt:lpstr>
      <vt:lpstr>Conclusion</vt:lpstr>
      <vt:lpstr>Discussion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leagal</dc:creator>
  <dc:description>&lt;doc#&gt;</dc:description>
  <cp:lastModifiedBy>leagal</cp:lastModifiedBy>
  <cp:revision>52</cp:revision>
  <cp:lastPrinted>1998-02-10T13:28:06Z</cp:lastPrinted>
  <dcterms:created xsi:type="dcterms:W3CDTF">2013-11-06T03:15:16Z</dcterms:created>
  <dcterms:modified xsi:type="dcterms:W3CDTF">2013-11-14T06:56:25Z</dcterms:modified>
</cp:coreProperties>
</file>