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8" r:id="rId2"/>
    <p:sldId id="269" r:id="rId3"/>
    <p:sldId id="276" r:id="rId4"/>
    <p:sldId id="267" r:id="rId5"/>
    <p:sldId id="270" r:id="rId6"/>
    <p:sldId id="271" r:id="rId7"/>
    <p:sldId id="273" r:id="rId8"/>
    <p:sldId id="274" r:id="rId9"/>
    <p:sldId id="275" r:id="rId10"/>
    <p:sldId id="277" r:id="rId11"/>
    <p:sldId id="278" r:id="rId12"/>
    <p:sldId id="280" r:id="rId13"/>
    <p:sldId id="279" r:id="rId14"/>
    <p:sldId id="281" r:id="rId15"/>
    <p:sldId id="282" r:id="rId16"/>
    <p:sldId id="285" r:id="rId17"/>
    <p:sldId id="283" r:id="rId18"/>
    <p:sldId id="286" r:id="rId19"/>
    <p:sldId id="287" r:id="rId20"/>
    <p:sldId id="272" r:id="rId21"/>
    <p:sldId id="284"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4F656FF7-01B5-4A96-84C2-CDA4824F7DF8}"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260321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62097740-0721-41C0-AE3C-E783C67F3CBF}"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8974471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 2013</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670080B0-530C-46FD-9C26-6CD5652AB33A}" type="slidenum">
              <a:rPr lang="en-US" altLang="ko-KR"/>
              <a:pPr/>
              <a:t>‹#›</a:t>
            </a:fld>
            <a:endParaRPr lang="en-US" altLang="ko-KR"/>
          </a:p>
        </p:txBody>
      </p:sp>
    </p:spTree>
    <p:extLst>
      <p:ext uri="{BB962C8B-B14F-4D97-AF65-F5344CB8AC3E}">
        <p14:creationId xmlns:p14="http://schemas.microsoft.com/office/powerpoint/2010/main" val="716543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 2013</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51680039-9722-47A6-A487-6D4C58524D1E}" type="slidenum">
              <a:rPr lang="en-US" altLang="ko-KR"/>
              <a:pPr/>
              <a:t>‹#›</a:t>
            </a:fld>
            <a:endParaRPr lang="en-US" altLang="ko-KR"/>
          </a:p>
        </p:txBody>
      </p:sp>
    </p:spTree>
    <p:extLst>
      <p:ext uri="{BB962C8B-B14F-4D97-AF65-F5344CB8AC3E}">
        <p14:creationId xmlns:p14="http://schemas.microsoft.com/office/powerpoint/2010/main" val="1659237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lvl1pPr>
              <a:defRPr/>
            </a:lvl1pPr>
          </a:lstStyle>
          <a:p>
            <a:r>
              <a:rPr lang="en-US" altLang="ko-KR" dirty="0" smtClean="0"/>
              <a:t>Nov. 2013</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8A2D89CB-DF6F-4884-9845-A603F0AC416A}" type="slidenum">
              <a:rPr lang="en-US" altLang="ko-KR"/>
              <a:pPr/>
              <a:t>‹#›</a:t>
            </a:fld>
            <a:endParaRPr lang="en-US" altLang="ko-KR"/>
          </a:p>
        </p:txBody>
      </p:sp>
    </p:spTree>
    <p:extLst>
      <p:ext uri="{BB962C8B-B14F-4D97-AF65-F5344CB8AC3E}">
        <p14:creationId xmlns:p14="http://schemas.microsoft.com/office/powerpoint/2010/main" val="3564769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Nov. 2013</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5A7E4A2-DA71-4CC7-A922-92621FC14AE3}" type="slidenum">
              <a:rPr lang="en-US" altLang="ko-KR"/>
              <a:pPr/>
              <a:t>‹#›</a:t>
            </a:fld>
            <a:endParaRPr lang="en-US" altLang="ko-KR"/>
          </a:p>
        </p:txBody>
      </p:sp>
    </p:spTree>
    <p:extLst>
      <p:ext uri="{BB962C8B-B14F-4D97-AF65-F5344CB8AC3E}">
        <p14:creationId xmlns:p14="http://schemas.microsoft.com/office/powerpoint/2010/main" val="159704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Nov. 2013</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A9FB7DFF-1147-4E82-A145-8C09EA469818}" type="slidenum">
              <a:rPr lang="en-US" altLang="ko-KR"/>
              <a:pPr/>
              <a:t>‹#›</a:t>
            </a:fld>
            <a:endParaRPr lang="en-US" altLang="ko-KR"/>
          </a:p>
        </p:txBody>
      </p:sp>
    </p:spTree>
    <p:extLst>
      <p:ext uri="{BB962C8B-B14F-4D97-AF65-F5344CB8AC3E}">
        <p14:creationId xmlns:p14="http://schemas.microsoft.com/office/powerpoint/2010/main" val="25381873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1FADD531-61A4-4657-97F5-D3629C28B36E}" type="slidenum">
              <a:rPr lang="en-US" altLang="ko-KR"/>
              <a:pPr/>
              <a:t>‹#›</a:t>
            </a:fld>
            <a:endParaRPr lang="en-US" altLang="ko-KR"/>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802.15-13-0650-00-0008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emf"/><Relationship Id="rId7"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 Id="rId9" Type="http://schemas.openxmlformats.org/officeDocument/2006/relationships/image" Target="../media/image9.emf"/></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image" Target="../media/image12.emf"/><Relationship Id="rId7" Type="http://schemas.openxmlformats.org/officeDocument/2006/relationships/image" Target="../media/image16.emf"/><Relationship Id="rId2" Type="http://schemas.openxmlformats.org/officeDocument/2006/relationships/image" Target="../media/image11.emf"/><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 Id="rId9" Type="http://schemas.openxmlformats.org/officeDocument/2006/relationships/image" Target="../media/image18.emf"/></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 2013</a:t>
            </a:r>
            <a:endParaRPr lang="en-US" altLang="ko-KR" dirty="0"/>
          </a:p>
        </p:txBody>
      </p:sp>
      <p:sp>
        <p:nvSpPr>
          <p:cNvPr id="3" name="바닥글 개체 틀 2"/>
          <p:cNvSpPr>
            <a:spLocks noGrp="1"/>
          </p:cNvSpPr>
          <p:nvPr>
            <p:ph type="ftr" sz="quarter" idx="11"/>
          </p:nvPr>
        </p:nvSpPr>
        <p:spPr/>
        <p:txBody>
          <a:bodyPr/>
          <a:lstStyle/>
          <a:p>
            <a:r>
              <a:rPr lang="en-US" altLang="ko-KR" smtClean="0"/>
              <a:t>Byung-Jae Kwak et al.,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A9FB7DFF-1147-4E82-A145-8C09EA469818}" type="slidenum">
              <a:rPr lang="en-US" altLang="ko-KR" smtClean="0"/>
              <a:pPr/>
              <a:t>1</a:t>
            </a:fld>
            <a:endParaRPr lang="en-US" altLang="ko-KR"/>
          </a:p>
        </p:txBody>
      </p:sp>
      <p:sp>
        <p:nvSpPr>
          <p:cNvPr id="5" name="Rectangle 3"/>
          <p:cNvSpPr>
            <a:spLocks noChangeArrowheads="1"/>
          </p:cNvSpPr>
          <p:nvPr/>
        </p:nvSpPr>
        <p:spPr bwMode="auto">
          <a:xfrm>
            <a:off x="152400" y="609600"/>
            <a:ext cx="881208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Collision Detection Based Random Access Scheme for IEEE 802.15 TG8 PAC</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8 Nov. 2013</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(ETRI),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 (ETRI),</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(KAIST), June-Koo Kevin Rhee (KAIST)</a:t>
            </a:r>
            <a:endParaRPr lang="en-US" altLang="ko-KR" sz="1600" dirty="0">
              <a:solidFill>
                <a:schemeClr val="tx2"/>
              </a:solidFill>
              <a:ea typeface="굴림" charset="-127"/>
            </a:endParaRPr>
          </a:p>
          <a:p>
            <a:r>
              <a:rPr lang="en-US" altLang="ko-KR" sz="1600" dirty="0" smtClean="0">
                <a:solidFill>
                  <a:schemeClr val="tx2"/>
                </a:solidFill>
                <a:ea typeface="굴림" charset="-127"/>
              </a:rPr>
              <a:t>Address: ETRI,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 KAIST,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a:t>
            </a:r>
          </a:p>
          <a:p>
            <a:r>
              <a:rPr lang="en-US" altLang="ko-KR" sz="1600" dirty="0" smtClean="0">
                <a:solidFill>
                  <a:schemeClr val="tx2"/>
                </a:solidFill>
                <a:ea typeface="굴림" charset="-127"/>
              </a:rPr>
              <a:t>E-Mail: {</a:t>
            </a:r>
            <a:r>
              <a:rPr lang="en-US" altLang="ko-KR" sz="1600" dirty="0" err="1" smtClean="0">
                <a:solidFill>
                  <a:schemeClr val="tx2"/>
                </a:solidFill>
                <a:ea typeface="굴림" charset="-127"/>
              </a:rPr>
              <a:t>bjkwak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kschang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moonsiklee</a:t>
            </a:r>
            <a:r>
              <a:rPr lang="en-US" altLang="ko-KR" sz="1600" dirty="0" smtClean="0">
                <a:solidFill>
                  <a:schemeClr val="tx2"/>
                </a:solidFill>
                <a:ea typeface="굴림" charset="-127"/>
              </a:rPr>
              <a:t>}@etri.re.kr, kim.jh@kaist.ac.kr, rhee.jk@kaist.edu</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TG8 CFP (IEEE P802.15-13-0069-05-0008); 15-13-0374-01-0008</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This document provides additional simulation results for the proposed random access scheme</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 the merits of the proposed scheme, especially the simplicity and efficiency.</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247364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(2/10)</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700808"/>
                <a:ext cx="7772400" cy="4680520"/>
              </a:xfrm>
            </p:spPr>
            <p:txBody>
              <a:bodyPr/>
              <a:lstStyle/>
              <a:p>
                <a:r>
                  <a:rPr lang="en-US" altLang="ko-KR" sz="2800" dirty="0" smtClean="0"/>
                  <a:t>S1: Comparison with WLAN DCF (●○○○</a:t>
                </a:r>
                <a:r>
                  <a:rPr lang="en-US" altLang="ko-KR" sz="2800" dirty="0"/>
                  <a:t>○</a:t>
                </a:r>
                <a:r>
                  <a:rPr lang="en-US" altLang="ko-KR" sz="2800" dirty="0" smtClean="0"/>
                  <a:t>)</a:t>
                </a:r>
              </a:p>
              <a:p>
                <a:pPr lvl="1"/>
                <a:r>
                  <a:rPr lang="en-US" altLang="ko-KR" sz="2000" dirty="0" smtClean="0"/>
                  <a:t>Goal: To show the how much we can improve WLAN DCF</a:t>
                </a:r>
              </a:p>
              <a:p>
                <a:pPr lvl="1"/>
                <a:r>
                  <a:rPr lang="en-US" altLang="ko-KR" sz="2000" dirty="0" err="1" smtClean="0"/>
                  <a:t>CW</a:t>
                </a:r>
                <a:r>
                  <a:rPr lang="en-US" altLang="ko-KR" sz="2000" baseline="-25000" dirty="0" err="1" smtClean="0"/>
                  <a:t>min</a:t>
                </a:r>
                <a:r>
                  <a:rPr lang="en-US" altLang="ko-KR" sz="2000" dirty="0" smtClean="0"/>
                  <a:t> = 16</a:t>
                </a:r>
              </a:p>
              <a:p>
                <a:pPr lvl="1"/>
                <a:r>
                  <a:rPr lang="en-US" altLang="ko-KR" sz="2000" dirty="0" err="1"/>
                  <a:t>CW</a:t>
                </a:r>
                <a:r>
                  <a:rPr lang="en-US" altLang="ko-KR" sz="2000" baseline="-25000" dirty="0" err="1"/>
                  <a:t>max</a:t>
                </a:r>
                <a:r>
                  <a:rPr lang="en-US" altLang="ko-KR" sz="2000" dirty="0"/>
                  <a:t> = </a:t>
                </a:r>
                <a:r>
                  <a:rPr lang="en-US" altLang="ko-KR" sz="2000" dirty="0" smtClean="0"/>
                  <a:t>1024</a:t>
                </a:r>
                <a:endParaRPr lang="en-US" altLang="ko-KR" sz="2000" dirty="0"/>
              </a:p>
              <a:p>
                <a:pPr lvl="1"/>
                <a:r>
                  <a:rPr lang="en-US" altLang="ko-KR" sz="2000" dirty="0" smtClean="0"/>
                  <a:t>Payload = 1024 bytes</a:t>
                </a:r>
              </a:p>
              <a:p>
                <a:pPr lvl="1"/>
                <a:r>
                  <a:rPr lang="en-US" altLang="ko-KR" sz="2000" dirty="0" smtClean="0"/>
                  <a:t>Data rate = 5.5 Mbps</a:t>
                </a:r>
              </a:p>
              <a:p>
                <a:pPr lvl="1"/>
                <a:r>
                  <a:rPr lang="en-US" altLang="ko-KR" sz="2000" dirty="0" smtClean="0"/>
                  <a:t>Proposed: EIED</a:t>
                </a:r>
              </a:p>
              <a:p>
                <a:pPr lvl="2"/>
                <a14:m>
                  <m:oMath xmlns:m="http://schemas.openxmlformats.org/officeDocument/2006/math">
                    <m:r>
                      <a:rPr lang="en-US" altLang="ko-KR" sz="1600" b="0" i="1" smtClean="0">
                        <a:latin typeface="Cambria Math"/>
                      </a:rPr>
                      <m:t>𝑟</m:t>
                    </m:r>
                    <m:r>
                      <a:rPr lang="en-US" altLang="ko-KR" sz="1600" b="0" i="1" baseline="-25000" smtClean="0">
                        <a:latin typeface="Cambria Math"/>
                      </a:rPr>
                      <m:t>𝐼</m:t>
                    </m:r>
                    <m:r>
                      <a:rPr lang="en-US" altLang="ko-KR" sz="1600" b="0" i="0" smtClean="0">
                        <a:latin typeface="Cambria Math"/>
                      </a:rPr>
                      <m:t>=2</m:t>
                    </m:r>
                  </m:oMath>
                </a14:m>
                <a:endParaRPr lang="en-US" altLang="ko-KR" sz="1600" dirty="0" smtClean="0"/>
              </a:p>
              <a:p>
                <a:pPr lvl="2"/>
                <a14:m>
                  <m:oMath xmlns:m="http://schemas.openxmlformats.org/officeDocument/2006/math">
                    <m:r>
                      <a:rPr lang="en-US" altLang="ko-KR" sz="1600" b="0" i="1" smtClean="0">
                        <a:latin typeface="Cambria Math"/>
                      </a:rPr>
                      <m:t>𝑟</m:t>
                    </m:r>
                    <m:r>
                      <a:rPr lang="en-US" altLang="ko-KR" sz="1600" b="0" i="1" baseline="-25000" smtClean="0">
                        <a:latin typeface="Cambria Math"/>
                      </a:rPr>
                      <m:t>𝐽</m:t>
                    </m:r>
                    <m:r>
                      <a:rPr lang="en-US" altLang="ko-KR" sz="1600" b="0" i="1" smtClean="0">
                        <a:latin typeface="Cambria Math"/>
                      </a:rPr>
                      <m:t>= </m:t>
                    </m:r>
                    <m:rad>
                      <m:radPr>
                        <m:degHide m:val="on"/>
                        <m:ctrlPr>
                          <a:rPr lang="en-US" altLang="ko-KR" sz="1600" b="0" i="1" smtClean="0">
                            <a:latin typeface="Cambria Math"/>
                          </a:rPr>
                        </m:ctrlPr>
                      </m:radPr>
                      <m:deg/>
                      <m:e>
                        <m:r>
                          <a:rPr lang="en-US" altLang="ko-KR" sz="1600" b="0" i="1" smtClean="0">
                            <a:latin typeface="Cambria Math"/>
                          </a:rPr>
                          <m:t>2</m:t>
                        </m:r>
                      </m:e>
                    </m:rad>
                  </m:oMath>
                </a14:m>
                <a:endParaRPr lang="en-US" altLang="ko-KR" sz="1600" dirty="0" smtClean="0"/>
              </a:p>
              <a:p>
                <a:pPr lvl="2"/>
                <a14:m>
                  <m:oMath xmlns:m="http://schemas.openxmlformats.org/officeDocument/2006/math">
                    <m:r>
                      <a:rPr lang="en-US" altLang="ko-KR" sz="1600" i="1">
                        <a:latin typeface="Cambria Math"/>
                      </a:rPr>
                      <m:t>𝑟</m:t>
                    </m:r>
                    <m:r>
                      <a:rPr lang="en-US" altLang="ko-KR" sz="1600" b="0" i="1" baseline="-25000" smtClean="0">
                        <a:latin typeface="Cambria Math"/>
                      </a:rPr>
                      <m:t>𝐷</m:t>
                    </m:r>
                    <m:r>
                      <a:rPr lang="en-US" altLang="ko-KR" sz="1600" i="1">
                        <a:latin typeface="Cambria Math"/>
                      </a:rPr>
                      <m:t>= </m:t>
                    </m:r>
                    <m:rad>
                      <m:radPr>
                        <m:degHide m:val="on"/>
                        <m:ctrlPr>
                          <a:rPr lang="en-US" altLang="ko-KR" sz="1600" i="1">
                            <a:latin typeface="Cambria Math"/>
                          </a:rPr>
                        </m:ctrlPr>
                      </m:radPr>
                      <m:deg/>
                      <m:e>
                        <m:r>
                          <a:rPr lang="en-US" altLang="ko-KR" sz="1600" i="1">
                            <a:latin typeface="Cambria Math"/>
                          </a:rPr>
                          <m:t>2</m:t>
                        </m:r>
                      </m:e>
                    </m:rad>
                  </m:oMath>
                </a14:m>
                <a:endParaRPr lang="en-US" altLang="ko-KR" sz="1600" dirty="0" smtClean="0"/>
              </a:p>
              <a:p>
                <a:pPr lvl="2"/>
                <a14:m>
                  <m:oMath xmlns:m="http://schemas.openxmlformats.org/officeDocument/2006/math">
                    <m:r>
                      <a:rPr lang="en-US" altLang="ko-KR" sz="1600" b="0" i="1" smtClean="0">
                        <a:latin typeface="Cambria Math"/>
                      </a:rPr>
                      <m:t>𝑇</m:t>
                    </m:r>
                    <m:r>
                      <a:rPr lang="en-US" altLang="ko-KR" sz="1600" i="1" baseline="-25000">
                        <a:latin typeface="Cambria Math"/>
                      </a:rPr>
                      <m:t>𝐷</m:t>
                    </m:r>
                  </m:oMath>
                </a14:m>
                <a:r>
                  <a:rPr lang="en-US" altLang="ko-KR" sz="1600" dirty="0" smtClean="0"/>
                  <a:t> = 10 </a:t>
                </a:r>
                <a:r>
                  <a:rPr lang="en-US" altLang="ko-KR" sz="1600" dirty="0" err="1" smtClean="0"/>
                  <a:t>msec</a:t>
                </a:r>
                <a:endParaRPr lang="en-US" altLang="ko-KR" sz="1600" dirty="0"/>
              </a:p>
              <a:p>
                <a:pPr lvl="1"/>
                <a:r>
                  <a:rPr lang="en-US" altLang="ko-KR" sz="2000" dirty="0" smtClean="0"/>
                  <a:t>WLAN DCF: BEB</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700808"/>
                <a:ext cx="7772400" cy="4680520"/>
              </a:xfrm>
              <a:blipFill rotWithShape="1">
                <a:blip r:embed="rId2"/>
                <a:stretch>
                  <a:fillRect l="-1412" t="-1302"/>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10</a:t>
            </a:fld>
            <a:endParaRPr lang="en-US" altLang="ko-KR"/>
          </a:p>
        </p:txBody>
      </p:sp>
    </p:spTree>
    <p:extLst>
      <p:ext uri="{BB962C8B-B14F-4D97-AF65-F5344CB8AC3E}">
        <p14:creationId xmlns:p14="http://schemas.microsoft.com/office/powerpoint/2010/main" val="1942259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(3/10)</a:t>
            </a:r>
            <a:endParaRPr lang="ko-KR" altLang="en-US" dirty="0"/>
          </a:p>
        </p:txBody>
      </p:sp>
      <p:sp>
        <p:nvSpPr>
          <p:cNvPr id="3" name="내용 개체 틀 2"/>
          <p:cNvSpPr>
            <a:spLocks noGrp="1"/>
          </p:cNvSpPr>
          <p:nvPr>
            <p:ph idx="1"/>
          </p:nvPr>
        </p:nvSpPr>
        <p:spPr>
          <a:xfrm>
            <a:off x="685800" y="1700808"/>
            <a:ext cx="7772400" cy="4680520"/>
          </a:xfrm>
        </p:spPr>
        <p:txBody>
          <a:bodyPr/>
          <a:lstStyle/>
          <a:p>
            <a:r>
              <a:rPr lang="en-US" altLang="ko-KR" sz="2800" dirty="0" smtClean="0"/>
              <a:t>S1: Comparison with WLAN DCF (●</a:t>
            </a:r>
            <a:r>
              <a:rPr lang="en-US" altLang="ko-KR" sz="2800" dirty="0"/>
              <a:t>●</a:t>
            </a:r>
            <a:r>
              <a:rPr lang="en-US" altLang="ko-KR" sz="2800" dirty="0" smtClean="0"/>
              <a:t>○○○</a:t>
            </a:r>
            <a:r>
              <a:rPr lang="en-US" altLang="ko-KR" sz="2800" dirty="0"/>
              <a:t>)</a:t>
            </a:r>
            <a:endParaRPr lang="en-US" altLang="ko-KR" sz="2800" dirty="0" smtClean="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11</a:t>
            </a:fld>
            <a:endParaRPr lang="en-US" altLang="ko-KR"/>
          </a:p>
        </p:txBody>
      </p:sp>
      <p:pic>
        <p:nvPicPr>
          <p:cNvPr id="7" name="그림 6"/>
          <p:cNvPicPr>
            <a:picLocks noChangeAspect="1"/>
          </p:cNvPicPr>
          <p:nvPr/>
        </p:nvPicPr>
        <p:blipFill>
          <a:blip r:embed="rId2"/>
          <a:stretch>
            <a:fillRect/>
          </a:stretch>
        </p:blipFill>
        <p:spPr>
          <a:xfrm>
            <a:off x="540000" y="2520000"/>
            <a:ext cx="5795466" cy="3600000"/>
          </a:xfrm>
          <a:prstGeom prst="rect">
            <a:avLst/>
          </a:prstGeom>
        </p:spPr>
      </p:pic>
      <mc:AlternateContent xmlns:mc="http://schemas.openxmlformats.org/markup-compatibility/2006" xmlns:a14="http://schemas.microsoft.com/office/drawing/2010/main">
        <mc:Choice Requires="a14">
          <p:sp>
            <p:nvSpPr>
              <p:cNvPr id="9" name="TextBox 8"/>
              <p:cNvSpPr txBox="1"/>
              <p:nvPr/>
            </p:nvSpPr>
            <p:spPr>
              <a:xfrm>
                <a:off x="6405697" y="3200748"/>
                <a:ext cx="2132379" cy="186788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C</m:t>
                      </m:r>
                      <m:sSub>
                        <m:sSubPr>
                          <m:ctrlPr>
                            <a:rPr lang="en-US" altLang="ko-KR" sz="1600" b="0" i="1" smtClean="0">
                              <a:latin typeface="Cambria Math"/>
                            </a:rPr>
                          </m:ctrlPr>
                        </m:sSubPr>
                        <m:e>
                          <m:r>
                            <m:rPr>
                              <m:sty m:val="p"/>
                            </m:rPr>
                            <a:rPr lang="en-US" altLang="ko-KR" sz="1600" b="0" i="0" smtClean="0">
                              <a:latin typeface="Cambria Math" panose="02040503050406030204" pitchFamily="18" charset="0"/>
                            </a:rPr>
                            <m:t>W</m:t>
                          </m:r>
                        </m:e>
                        <m:sub>
                          <m:r>
                            <m:rPr>
                              <m:sty m:val="p"/>
                            </m:rPr>
                            <a:rPr lang="en-US" altLang="ko-KR" sz="1600" b="0" i="0" smtClean="0">
                              <a:latin typeface="Cambria Math" panose="02040503050406030204" pitchFamily="18" charset="0"/>
                            </a:rPr>
                            <m:t>min</m:t>
                          </m:r>
                        </m:sub>
                      </m:sSub>
                      <m:r>
                        <a:rPr lang="en-US" altLang="ko-KR" sz="1600" b="0" i="0" smtClean="0">
                          <a:latin typeface="Cambria Math" panose="02040503050406030204" pitchFamily="18" charset="0"/>
                        </a:rPr>
                        <m:t>=16,</m:t>
                      </m:r>
                    </m:oMath>
                  </m:oMathPara>
                </a14:m>
                <a:endParaRPr lang="en-US" altLang="ko-KR" sz="1600" b="0" i="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C</m:t>
                      </m:r>
                      <m:sSub>
                        <m:sSubPr>
                          <m:ctrlPr>
                            <a:rPr lang="en-US" altLang="ko-KR" sz="1600" b="0" i="1" smtClean="0">
                              <a:latin typeface="Cambria Math"/>
                            </a:rPr>
                          </m:ctrlPr>
                        </m:sSubPr>
                        <m:e>
                          <m:r>
                            <m:rPr>
                              <m:sty m:val="p"/>
                            </m:rPr>
                            <a:rPr lang="en-US" altLang="ko-KR" sz="1600" b="0" i="0" smtClean="0">
                              <a:latin typeface="Cambria Math" panose="02040503050406030204" pitchFamily="18" charset="0"/>
                            </a:rPr>
                            <m:t>W</m:t>
                          </m:r>
                        </m:e>
                        <m:sub>
                          <m:r>
                            <m:rPr>
                              <m:sty m:val="p"/>
                            </m:rPr>
                            <a:rPr lang="en-US" altLang="ko-KR" sz="1600" b="0" i="0" smtClean="0">
                              <a:latin typeface="Cambria Math" panose="02040503050406030204" pitchFamily="18" charset="0"/>
                            </a:rPr>
                            <m:t>max</m:t>
                          </m:r>
                        </m:sub>
                      </m:sSub>
                      <m:r>
                        <a:rPr lang="en-US" altLang="ko-KR" sz="1600" b="0" i="1" smtClean="0">
                          <a:latin typeface="Cambria Math" panose="02040503050406030204" pitchFamily="18" charset="0"/>
                        </a:rPr>
                        <m:t>=1024,</m:t>
                      </m:r>
                    </m:oMath>
                  </m:oMathPara>
                </a14:m>
                <a:endParaRPr lang="en-US" altLang="ko-KR" sz="16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altLang="ko-KR" sz="1600" b="0" i="1" smtClean="0">
                          <a:latin typeface="Cambria Math" panose="02040503050406030204" pitchFamily="18" charset="0"/>
                        </a:rPr>
                        <m:t> </m:t>
                      </m:r>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a:rPr lang="en-US" altLang="ko-KR" sz="1600" b="0" i="1" smtClean="0">
                              <a:latin typeface="Cambria Math"/>
                            </a:rPr>
                            <m:t>𝐽</m:t>
                          </m:r>
                        </m:sub>
                      </m:sSub>
                      <m:r>
                        <a:rPr lang="en-US" altLang="ko-KR" sz="1600" b="0" i="1" smtClean="0">
                          <a:latin typeface="Cambria Math" panose="02040503050406030204" pitchFamily="18" charset="0"/>
                        </a:rPr>
                        <m:t>=</m:t>
                      </m:r>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m:rPr>
                              <m:sty m:val="p"/>
                            </m:rPr>
                            <a:rPr lang="en-US" altLang="ko-KR" sz="1600" b="0" i="0" smtClean="0">
                              <a:latin typeface="Cambria Math" panose="02040503050406030204" pitchFamily="18" charset="0"/>
                            </a:rPr>
                            <m:t>D</m:t>
                          </m:r>
                        </m:sub>
                      </m:sSub>
                      <m:r>
                        <a:rPr lang="en-US" altLang="ko-KR" sz="1600" b="0" i="1" smtClean="0">
                          <a:latin typeface="Cambria Math" panose="02040503050406030204" pitchFamily="18" charset="0"/>
                        </a:rPr>
                        <m:t>=</m:t>
                      </m:r>
                      <m:rad>
                        <m:radPr>
                          <m:degHide m:val="on"/>
                          <m:ctrlPr>
                            <a:rPr lang="en-US" altLang="ko-KR" sz="1600" b="0" i="1" smtClean="0">
                              <a:latin typeface="Cambria Math"/>
                            </a:rPr>
                          </m:ctrlPr>
                        </m:radPr>
                        <m:deg/>
                        <m:e>
                          <m:r>
                            <a:rPr lang="en-US" altLang="ko-KR" sz="1600" b="0" i="1" smtClean="0">
                              <a:latin typeface="Cambria Math" panose="02040503050406030204" pitchFamily="18" charset="0"/>
                            </a:rPr>
                            <m:t>2</m:t>
                          </m:r>
                        </m:e>
                      </m:rad>
                    </m:oMath>
                  </m:oMathPara>
                </a14:m>
                <a:endParaRPr lang="en-US" altLang="ko-KR" sz="1600" b="0" i="1" dirty="0" smtClean="0">
                  <a:latin typeface="Cambria Math"/>
                </a:endParaRPr>
              </a:p>
              <a:p>
                <a:pPr/>
                <a14:m>
                  <m:oMathPara xmlns:m="http://schemas.openxmlformats.org/officeDocument/2006/math">
                    <m:oMathParaPr>
                      <m:jc m:val="centerGroup"/>
                    </m:oMathParaPr>
                    <m:oMath xmlns:m="http://schemas.openxmlformats.org/officeDocument/2006/math">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m:rPr>
                              <m:sty m:val="p"/>
                            </m:rPr>
                            <a:rPr lang="en-US" altLang="ko-KR" sz="1600" b="0" i="0" smtClean="0">
                              <a:latin typeface="Cambria Math"/>
                            </a:rPr>
                            <m:t>I</m:t>
                          </m:r>
                        </m:sub>
                      </m:sSub>
                      <m:r>
                        <a:rPr lang="en-US" altLang="ko-KR" sz="1600" b="0" i="1" smtClean="0">
                          <a:latin typeface="Cambria Math" panose="02040503050406030204" pitchFamily="18" charset="0"/>
                        </a:rPr>
                        <m:t>=2</m:t>
                      </m:r>
                    </m:oMath>
                  </m:oMathPara>
                </a14:m>
                <a:endParaRPr lang="en-US" altLang="ko-KR" sz="1600" b="0" i="1" dirty="0" smtClean="0">
                  <a:latin typeface="Cambria Math" panose="02040503050406030204" pitchFamily="18" charset="0"/>
                </a:endParaRPr>
              </a:p>
              <a:p>
                <a:pPr algn="ctr"/>
                <a14:m>
                  <m:oMath xmlns:m="http://schemas.openxmlformats.org/officeDocument/2006/math">
                    <m:sSub>
                      <m:sSubPr>
                        <m:ctrlPr>
                          <a:rPr lang="en-US" altLang="ko-KR" sz="1600" i="1">
                            <a:latin typeface="Cambria Math"/>
                          </a:rPr>
                        </m:ctrlPr>
                      </m:sSubPr>
                      <m:e>
                        <m:r>
                          <a:rPr lang="en-US" altLang="ko-KR" sz="1600" i="1">
                            <a:latin typeface="Cambria Math"/>
                          </a:rPr>
                          <m:t>𝑇</m:t>
                        </m:r>
                      </m:e>
                      <m:sub>
                        <m:r>
                          <m:rPr>
                            <m:sty m:val="p"/>
                          </m:rPr>
                          <a:rPr lang="en-US" altLang="ko-KR" sz="1600">
                            <a:latin typeface="Cambria Math"/>
                          </a:rPr>
                          <m:t>D</m:t>
                        </m:r>
                      </m:sub>
                    </m:sSub>
                    <m:r>
                      <a:rPr lang="en-US" altLang="ko-KR" sz="1600" i="1">
                        <a:latin typeface="Cambria Math" panose="02040503050406030204" pitchFamily="18" charset="0"/>
                      </a:rPr>
                      <m:t>=</m:t>
                    </m:r>
                    <m:r>
                      <a:rPr lang="en-US" altLang="ko-KR" sz="1600" i="1">
                        <a:latin typeface="Cambria Math"/>
                      </a:rPr>
                      <m:t>10 </m:t>
                    </m:r>
                  </m:oMath>
                </a14:m>
                <a:r>
                  <a:rPr lang="en-US" altLang="ko-KR" sz="1600" dirty="0" smtClean="0">
                    <a:latin typeface="Cambria Math" panose="02040503050406030204" pitchFamily="18" charset="0"/>
                  </a:rPr>
                  <a:t>msec</a:t>
                </a:r>
                <a:endParaRPr lang="en-US" altLang="ko-KR" sz="16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data</m:t>
                      </m:r>
                      <m:r>
                        <a:rPr lang="en-US" altLang="ko-KR" sz="1600" b="0" i="0" smtClean="0">
                          <a:latin typeface="Cambria Math"/>
                        </a:rPr>
                        <m:t> </m:t>
                      </m:r>
                      <m:r>
                        <m:rPr>
                          <m:sty m:val="p"/>
                        </m:rPr>
                        <a:rPr lang="en-US" altLang="ko-KR" sz="1600" b="0" i="0" smtClean="0">
                          <a:latin typeface="Cambria Math" panose="02040503050406030204" pitchFamily="18" charset="0"/>
                        </a:rPr>
                        <m:t>rate</m:t>
                      </m:r>
                      <m:r>
                        <a:rPr lang="en-US" altLang="ko-KR" sz="1600" b="0" i="1" smtClean="0">
                          <a:latin typeface="Cambria Math" panose="02040503050406030204" pitchFamily="18" charset="0"/>
                        </a:rPr>
                        <m:t>=5.5 </m:t>
                      </m:r>
                      <m:r>
                        <m:rPr>
                          <m:sty m:val="p"/>
                        </m:rPr>
                        <a:rPr lang="en-US" altLang="ko-KR" sz="1600" b="0" i="0" smtClean="0">
                          <a:latin typeface="Cambria Math" panose="02040503050406030204" pitchFamily="18" charset="0"/>
                        </a:rPr>
                        <m:t>Mbps</m:t>
                      </m:r>
                    </m:oMath>
                  </m:oMathPara>
                </a14:m>
                <a:endParaRPr lang="en-US" altLang="ko-KR" sz="1600" b="0" i="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BASIC</m:t>
                      </m:r>
                      <m:r>
                        <a:rPr lang="en-US" altLang="ko-KR" sz="1600" b="0" i="0" smtClean="0">
                          <a:latin typeface="Cambria Math"/>
                        </a:rPr>
                        <m:t> </m:t>
                      </m:r>
                      <m:r>
                        <m:rPr>
                          <m:sty m:val="p"/>
                        </m:rPr>
                        <a:rPr lang="en-US" altLang="ko-KR" sz="1600" b="0" i="0" smtClean="0">
                          <a:latin typeface="Cambria Math"/>
                        </a:rPr>
                        <m:t>access</m:t>
                      </m:r>
                      <m:r>
                        <a:rPr lang="en-US" altLang="ko-KR" sz="1600" b="0" i="1" smtClean="0">
                          <a:latin typeface="Cambria Math" panose="02040503050406030204" pitchFamily="18" charset="0"/>
                        </a:rPr>
                        <m:t> </m:t>
                      </m:r>
                    </m:oMath>
                  </m:oMathPara>
                </a14:m>
                <a:endParaRPr lang="ko-KR" altLang="en-US" sz="1600" dirty="0"/>
              </a:p>
            </p:txBody>
          </p:sp>
        </mc:Choice>
        <mc:Fallback xmlns="">
          <p:sp>
            <p:nvSpPr>
              <p:cNvPr id="9" name="TextBox 8"/>
              <p:cNvSpPr txBox="1">
                <a:spLocks noRot="1" noChangeAspect="1" noMove="1" noResize="1" noEditPoints="1" noAdjustHandles="1" noChangeArrowheads="1" noChangeShapeType="1" noTextEdit="1"/>
              </p:cNvSpPr>
              <p:nvPr/>
            </p:nvSpPr>
            <p:spPr>
              <a:xfrm>
                <a:off x="6405697" y="3200748"/>
                <a:ext cx="2132379" cy="1867884"/>
              </a:xfrm>
              <a:prstGeom prst="rect">
                <a:avLst/>
              </a:prstGeom>
              <a:blipFill rotWithShape="1">
                <a:blip r:embed="rId3"/>
                <a:stretch>
                  <a:fillRect/>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29325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(4/10)</a:t>
            </a:r>
            <a:endParaRPr lang="ko-KR" altLang="en-US" dirty="0"/>
          </a:p>
        </p:txBody>
      </p:sp>
      <p:sp>
        <p:nvSpPr>
          <p:cNvPr id="3" name="내용 개체 틀 2"/>
          <p:cNvSpPr>
            <a:spLocks noGrp="1"/>
          </p:cNvSpPr>
          <p:nvPr>
            <p:ph idx="1"/>
          </p:nvPr>
        </p:nvSpPr>
        <p:spPr>
          <a:xfrm>
            <a:off x="685800" y="1700808"/>
            <a:ext cx="7772400" cy="4680520"/>
          </a:xfrm>
        </p:spPr>
        <p:txBody>
          <a:bodyPr/>
          <a:lstStyle/>
          <a:p>
            <a:r>
              <a:rPr lang="en-US" altLang="ko-KR" sz="2800" dirty="0" smtClean="0"/>
              <a:t>S1: Comparison with WLAN DCF </a:t>
            </a:r>
            <a:r>
              <a:rPr lang="en-US" altLang="ko-KR" sz="2800" dirty="0"/>
              <a:t>(</a:t>
            </a:r>
            <a:r>
              <a:rPr lang="en-US" altLang="ko-KR" sz="2800" dirty="0" smtClean="0"/>
              <a:t>●●</a:t>
            </a:r>
            <a:r>
              <a:rPr lang="en-US" altLang="ko-KR" sz="2800" dirty="0"/>
              <a:t>●</a:t>
            </a:r>
            <a:r>
              <a:rPr lang="en-US" altLang="ko-KR" sz="2800" dirty="0" smtClean="0"/>
              <a:t>○○</a:t>
            </a:r>
            <a:r>
              <a:rPr lang="en-US" altLang="ko-KR" sz="2800" dirty="0"/>
              <a:t>)</a:t>
            </a:r>
            <a:endParaRPr lang="en-US" altLang="ko-KR" sz="2800" dirty="0" smtClean="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12</a:t>
            </a:fld>
            <a:endParaRPr lang="en-US" altLang="ko-KR"/>
          </a:p>
        </p:txBody>
      </p:sp>
      <p:sp>
        <p:nvSpPr>
          <p:cNvPr id="10" name="제목 1"/>
          <p:cNvSpPr txBox="1">
            <a:spLocks/>
          </p:cNvSpPr>
          <p:nvPr/>
        </p:nvSpPr>
        <p:spPr bwMode="auto">
          <a:xfrm>
            <a:off x="539552" y="2502024"/>
            <a:ext cx="2808312" cy="78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normAutofit/>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sz="2000" kern="0" dirty="0" smtClean="0">
                <a:latin typeface="Times New Roman" panose="02020603050405020304" pitchFamily="18" charset="0"/>
                <a:cs typeface="Times New Roman" panose="02020603050405020304" pitchFamily="18" charset="0"/>
              </a:rPr>
              <a:t>Distribution of CW</a:t>
            </a:r>
          </a:p>
          <a:p>
            <a:r>
              <a:rPr lang="en-US" altLang="ko-KR" sz="2000" kern="0" dirty="0" smtClean="0">
                <a:latin typeface="Times New Roman" panose="02020603050405020304" pitchFamily="18" charset="0"/>
                <a:cs typeface="Times New Roman" panose="02020603050405020304" pitchFamily="18" charset="0"/>
              </a:rPr>
              <a:t>(Basic Access)</a:t>
            </a:r>
            <a:endParaRPr lang="ko-KR" altLang="en-US" sz="2000" kern="0" dirty="0">
              <a:latin typeface="Times New Roman" panose="02020603050405020304" pitchFamily="18" charset="0"/>
              <a:cs typeface="Times New Roman" panose="02020603050405020304" pitchFamily="18" charset="0"/>
            </a:endParaRPr>
          </a:p>
        </p:txBody>
      </p:sp>
      <p:pic>
        <p:nvPicPr>
          <p:cNvPr id="11" name="그림 10"/>
          <p:cNvPicPr>
            <a:picLocks noChangeAspect="1"/>
          </p:cNvPicPr>
          <p:nvPr/>
        </p:nvPicPr>
        <p:blipFill>
          <a:blip r:embed="rId2"/>
          <a:stretch>
            <a:fillRect/>
          </a:stretch>
        </p:blipFill>
        <p:spPr>
          <a:xfrm>
            <a:off x="3197756" y="2180788"/>
            <a:ext cx="2722344" cy="1440000"/>
          </a:xfrm>
          <a:prstGeom prst="rect">
            <a:avLst/>
          </a:prstGeom>
        </p:spPr>
      </p:pic>
      <p:pic>
        <p:nvPicPr>
          <p:cNvPr id="12" name="그림 11"/>
          <p:cNvPicPr>
            <a:picLocks noChangeAspect="1"/>
          </p:cNvPicPr>
          <p:nvPr/>
        </p:nvPicPr>
        <p:blipFill>
          <a:blip r:embed="rId3"/>
          <a:stretch>
            <a:fillRect/>
          </a:stretch>
        </p:blipFill>
        <p:spPr>
          <a:xfrm>
            <a:off x="5655919" y="2180588"/>
            <a:ext cx="2722345" cy="1440000"/>
          </a:xfrm>
          <a:prstGeom prst="rect">
            <a:avLst/>
          </a:prstGeom>
        </p:spPr>
      </p:pic>
      <p:pic>
        <p:nvPicPr>
          <p:cNvPr id="14" name="그림 13"/>
          <p:cNvPicPr>
            <a:picLocks noChangeAspect="1"/>
          </p:cNvPicPr>
          <p:nvPr/>
        </p:nvPicPr>
        <p:blipFill>
          <a:blip r:embed="rId4"/>
          <a:stretch>
            <a:fillRect/>
          </a:stretch>
        </p:blipFill>
        <p:spPr>
          <a:xfrm>
            <a:off x="767648" y="3587097"/>
            <a:ext cx="2722344" cy="1440000"/>
          </a:xfrm>
          <a:prstGeom prst="rect">
            <a:avLst/>
          </a:prstGeom>
        </p:spPr>
      </p:pic>
      <p:pic>
        <p:nvPicPr>
          <p:cNvPr id="17" name="그림 16"/>
          <p:cNvPicPr>
            <a:picLocks noChangeAspect="1"/>
          </p:cNvPicPr>
          <p:nvPr/>
        </p:nvPicPr>
        <p:blipFill>
          <a:blip r:embed="rId5"/>
          <a:stretch>
            <a:fillRect/>
          </a:stretch>
        </p:blipFill>
        <p:spPr>
          <a:xfrm>
            <a:off x="3203848" y="3552223"/>
            <a:ext cx="2722344" cy="1440000"/>
          </a:xfrm>
          <a:prstGeom prst="rect">
            <a:avLst/>
          </a:prstGeom>
        </p:spPr>
      </p:pic>
      <p:sp>
        <p:nvSpPr>
          <p:cNvPr id="19" name="제목 1"/>
          <p:cNvSpPr txBox="1">
            <a:spLocks/>
          </p:cNvSpPr>
          <p:nvPr/>
        </p:nvSpPr>
        <p:spPr>
          <a:xfrm>
            <a:off x="4794258" y="2292153"/>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(N=5)</a:t>
            </a:r>
            <a:endParaRPr lang="ko-KR" altLang="en-US" sz="1600" dirty="0">
              <a:latin typeface="Times New Roman" panose="02020603050405020304" pitchFamily="18" charset="0"/>
              <a:cs typeface="Times New Roman" panose="02020603050405020304" pitchFamily="18" charset="0"/>
            </a:endParaRPr>
          </a:p>
        </p:txBody>
      </p:sp>
      <p:sp>
        <p:nvSpPr>
          <p:cNvPr id="20" name="제목 1"/>
          <p:cNvSpPr txBox="1">
            <a:spLocks/>
          </p:cNvSpPr>
          <p:nvPr/>
        </p:nvSpPr>
        <p:spPr>
          <a:xfrm>
            <a:off x="7239894" y="2292833"/>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(N=10)</a:t>
            </a:r>
            <a:endParaRPr lang="ko-KR" altLang="en-US" sz="1600" dirty="0">
              <a:latin typeface="Times New Roman" panose="02020603050405020304" pitchFamily="18" charset="0"/>
              <a:cs typeface="Times New Roman" panose="02020603050405020304" pitchFamily="18" charset="0"/>
            </a:endParaRPr>
          </a:p>
        </p:txBody>
      </p:sp>
      <p:sp>
        <p:nvSpPr>
          <p:cNvPr id="21" name="제목 1"/>
          <p:cNvSpPr txBox="1">
            <a:spLocks/>
          </p:cNvSpPr>
          <p:nvPr/>
        </p:nvSpPr>
        <p:spPr>
          <a:xfrm>
            <a:off x="2353711" y="3697154"/>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(N=20)</a:t>
            </a:r>
            <a:endParaRPr lang="ko-KR" altLang="en-US" sz="1600" dirty="0">
              <a:latin typeface="Times New Roman" panose="02020603050405020304" pitchFamily="18" charset="0"/>
              <a:cs typeface="Times New Roman" panose="02020603050405020304" pitchFamily="18" charset="0"/>
            </a:endParaRPr>
          </a:p>
        </p:txBody>
      </p:sp>
      <p:sp>
        <p:nvSpPr>
          <p:cNvPr id="22" name="제목 1"/>
          <p:cNvSpPr txBox="1">
            <a:spLocks/>
          </p:cNvSpPr>
          <p:nvPr/>
        </p:nvSpPr>
        <p:spPr>
          <a:xfrm>
            <a:off x="4788024" y="3656283"/>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(N=50)</a:t>
            </a:r>
            <a:endParaRPr lang="ko-KR" altLang="en-US" sz="1600" dirty="0">
              <a:latin typeface="Times New Roman" panose="02020603050405020304" pitchFamily="18" charset="0"/>
              <a:cs typeface="Times New Roman" panose="02020603050405020304" pitchFamily="18" charset="0"/>
            </a:endParaRPr>
          </a:p>
        </p:txBody>
      </p:sp>
      <p:pic>
        <p:nvPicPr>
          <p:cNvPr id="23" name="그림 22"/>
          <p:cNvPicPr>
            <a:picLocks noChangeAspect="1"/>
          </p:cNvPicPr>
          <p:nvPr/>
        </p:nvPicPr>
        <p:blipFill>
          <a:blip r:embed="rId6"/>
          <a:stretch>
            <a:fillRect/>
          </a:stretch>
        </p:blipFill>
        <p:spPr>
          <a:xfrm>
            <a:off x="5666079" y="4969240"/>
            <a:ext cx="2722345" cy="1440000"/>
          </a:xfrm>
          <a:prstGeom prst="rect">
            <a:avLst/>
          </a:prstGeom>
        </p:spPr>
      </p:pic>
      <p:pic>
        <p:nvPicPr>
          <p:cNvPr id="24" name="그림 23"/>
          <p:cNvPicPr>
            <a:picLocks noChangeAspect="1"/>
          </p:cNvPicPr>
          <p:nvPr/>
        </p:nvPicPr>
        <p:blipFill>
          <a:blip r:embed="rId7"/>
          <a:stretch>
            <a:fillRect/>
          </a:stretch>
        </p:blipFill>
        <p:spPr>
          <a:xfrm>
            <a:off x="5667462" y="3554845"/>
            <a:ext cx="2722344" cy="1440000"/>
          </a:xfrm>
          <a:prstGeom prst="rect">
            <a:avLst/>
          </a:prstGeom>
        </p:spPr>
      </p:pic>
      <p:pic>
        <p:nvPicPr>
          <p:cNvPr id="25" name="그림 24"/>
          <p:cNvPicPr>
            <a:picLocks noChangeAspect="1"/>
          </p:cNvPicPr>
          <p:nvPr/>
        </p:nvPicPr>
        <p:blipFill>
          <a:blip r:embed="rId8"/>
          <a:stretch>
            <a:fillRect/>
          </a:stretch>
        </p:blipFill>
        <p:spPr>
          <a:xfrm>
            <a:off x="769536" y="4941328"/>
            <a:ext cx="2722344" cy="1440000"/>
          </a:xfrm>
          <a:prstGeom prst="rect">
            <a:avLst/>
          </a:prstGeom>
        </p:spPr>
      </p:pic>
      <p:pic>
        <p:nvPicPr>
          <p:cNvPr id="26" name="그림 25"/>
          <p:cNvPicPr>
            <a:picLocks noChangeAspect="1"/>
          </p:cNvPicPr>
          <p:nvPr/>
        </p:nvPicPr>
        <p:blipFill>
          <a:blip r:embed="rId9"/>
          <a:stretch>
            <a:fillRect/>
          </a:stretch>
        </p:blipFill>
        <p:spPr>
          <a:xfrm>
            <a:off x="3217807" y="4964152"/>
            <a:ext cx="2722344" cy="1440000"/>
          </a:xfrm>
          <a:prstGeom prst="rect">
            <a:avLst/>
          </a:prstGeom>
        </p:spPr>
      </p:pic>
      <p:sp>
        <p:nvSpPr>
          <p:cNvPr id="27" name="제목 1"/>
          <p:cNvSpPr txBox="1">
            <a:spLocks/>
          </p:cNvSpPr>
          <p:nvPr/>
        </p:nvSpPr>
        <p:spPr>
          <a:xfrm>
            <a:off x="7256174" y="3664902"/>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(N=100)</a:t>
            </a:r>
            <a:endParaRPr lang="ko-KR" altLang="en-US" sz="1600" dirty="0">
              <a:latin typeface="Times New Roman" panose="02020603050405020304" pitchFamily="18" charset="0"/>
              <a:cs typeface="Times New Roman" panose="02020603050405020304" pitchFamily="18" charset="0"/>
            </a:endParaRPr>
          </a:p>
        </p:txBody>
      </p:sp>
      <p:sp>
        <p:nvSpPr>
          <p:cNvPr id="28" name="제목 1"/>
          <p:cNvSpPr txBox="1">
            <a:spLocks/>
          </p:cNvSpPr>
          <p:nvPr/>
        </p:nvSpPr>
        <p:spPr>
          <a:xfrm>
            <a:off x="2357026" y="5055247"/>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(N=200)</a:t>
            </a:r>
            <a:endParaRPr lang="ko-KR" altLang="en-US" sz="1600" dirty="0">
              <a:latin typeface="Times New Roman" panose="02020603050405020304" pitchFamily="18" charset="0"/>
              <a:cs typeface="Times New Roman" panose="02020603050405020304" pitchFamily="18" charset="0"/>
            </a:endParaRPr>
          </a:p>
        </p:txBody>
      </p:sp>
      <p:sp>
        <p:nvSpPr>
          <p:cNvPr id="29" name="제목 1"/>
          <p:cNvSpPr txBox="1">
            <a:spLocks/>
          </p:cNvSpPr>
          <p:nvPr/>
        </p:nvSpPr>
        <p:spPr>
          <a:xfrm>
            <a:off x="4810337" y="5082749"/>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(N=500)</a:t>
            </a:r>
            <a:endParaRPr lang="ko-KR" altLang="en-US" sz="1600" dirty="0">
              <a:latin typeface="Times New Roman" panose="02020603050405020304" pitchFamily="18" charset="0"/>
              <a:cs typeface="Times New Roman" panose="02020603050405020304" pitchFamily="18" charset="0"/>
            </a:endParaRPr>
          </a:p>
        </p:txBody>
      </p:sp>
      <p:sp>
        <p:nvSpPr>
          <p:cNvPr id="30" name="제목 1"/>
          <p:cNvSpPr txBox="1">
            <a:spLocks/>
          </p:cNvSpPr>
          <p:nvPr/>
        </p:nvSpPr>
        <p:spPr>
          <a:xfrm>
            <a:off x="7092280" y="5085064"/>
            <a:ext cx="1030425"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(N=1000)</a:t>
            </a:r>
            <a:endParaRPr lang="ko-KR" alt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7090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(5/10)</a:t>
            </a:r>
            <a:endParaRPr lang="ko-KR" altLang="en-US" dirty="0"/>
          </a:p>
        </p:txBody>
      </p:sp>
      <p:sp>
        <p:nvSpPr>
          <p:cNvPr id="3" name="내용 개체 틀 2"/>
          <p:cNvSpPr>
            <a:spLocks noGrp="1"/>
          </p:cNvSpPr>
          <p:nvPr>
            <p:ph idx="1"/>
          </p:nvPr>
        </p:nvSpPr>
        <p:spPr>
          <a:xfrm>
            <a:off x="685800" y="1700808"/>
            <a:ext cx="7772400" cy="4680520"/>
          </a:xfrm>
        </p:spPr>
        <p:txBody>
          <a:bodyPr/>
          <a:lstStyle/>
          <a:p>
            <a:r>
              <a:rPr lang="en-US" altLang="ko-KR" sz="2800" dirty="0" smtClean="0"/>
              <a:t>S1: Comparison with WLAN DCF </a:t>
            </a:r>
            <a:r>
              <a:rPr lang="en-US" altLang="ko-KR" sz="2800" dirty="0"/>
              <a:t>(</a:t>
            </a:r>
            <a:r>
              <a:rPr lang="en-US" altLang="ko-KR" sz="2800" dirty="0" smtClean="0"/>
              <a:t>●●●</a:t>
            </a:r>
            <a:r>
              <a:rPr lang="en-US" altLang="ko-KR" sz="2800" dirty="0"/>
              <a:t>●</a:t>
            </a:r>
            <a:r>
              <a:rPr lang="en-US" altLang="ko-KR" sz="2800" dirty="0" smtClean="0"/>
              <a:t>○ )</a:t>
            </a:r>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13</a:t>
            </a:fld>
            <a:endParaRPr lang="en-US" altLang="ko-KR"/>
          </a:p>
        </p:txBody>
      </p:sp>
      <p:pic>
        <p:nvPicPr>
          <p:cNvPr id="8" name="그림 7"/>
          <p:cNvPicPr>
            <a:picLocks noChangeAspect="1"/>
          </p:cNvPicPr>
          <p:nvPr/>
        </p:nvPicPr>
        <p:blipFill>
          <a:blip r:embed="rId2"/>
          <a:stretch>
            <a:fillRect/>
          </a:stretch>
        </p:blipFill>
        <p:spPr>
          <a:xfrm>
            <a:off x="540000" y="2520000"/>
            <a:ext cx="5795464" cy="3600000"/>
          </a:xfrm>
          <a:prstGeom prst="rect">
            <a:avLst/>
          </a:prstGeom>
        </p:spPr>
      </p:pic>
      <mc:AlternateContent xmlns:mc="http://schemas.openxmlformats.org/markup-compatibility/2006" xmlns:a14="http://schemas.microsoft.com/office/drawing/2010/main">
        <mc:Choice Requires="a14">
          <p:sp>
            <p:nvSpPr>
              <p:cNvPr id="9" name="TextBox 8"/>
              <p:cNvSpPr txBox="1"/>
              <p:nvPr/>
            </p:nvSpPr>
            <p:spPr>
              <a:xfrm>
                <a:off x="6405697" y="3200748"/>
                <a:ext cx="2114746" cy="186788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C</m:t>
                      </m:r>
                      <m:sSub>
                        <m:sSubPr>
                          <m:ctrlPr>
                            <a:rPr lang="en-US" altLang="ko-KR" sz="1600" b="0" i="1" smtClean="0">
                              <a:latin typeface="Cambria Math"/>
                            </a:rPr>
                          </m:ctrlPr>
                        </m:sSubPr>
                        <m:e>
                          <m:r>
                            <m:rPr>
                              <m:sty m:val="p"/>
                            </m:rPr>
                            <a:rPr lang="en-US" altLang="ko-KR" sz="1600" b="0" i="0" smtClean="0">
                              <a:latin typeface="Cambria Math" panose="02040503050406030204" pitchFamily="18" charset="0"/>
                            </a:rPr>
                            <m:t>W</m:t>
                          </m:r>
                        </m:e>
                        <m:sub>
                          <m:r>
                            <m:rPr>
                              <m:sty m:val="p"/>
                            </m:rPr>
                            <a:rPr lang="en-US" altLang="ko-KR" sz="1600" b="0" i="0" smtClean="0">
                              <a:latin typeface="Cambria Math" panose="02040503050406030204" pitchFamily="18" charset="0"/>
                            </a:rPr>
                            <m:t>min</m:t>
                          </m:r>
                        </m:sub>
                      </m:sSub>
                      <m:r>
                        <a:rPr lang="en-US" altLang="ko-KR" sz="1600" b="0" i="0" smtClean="0">
                          <a:latin typeface="Cambria Math" panose="02040503050406030204" pitchFamily="18" charset="0"/>
                        </a:rPr>
                        <m:t>=16,</m:t>
                      </m:r>
                    </m:oMath>
                  </m:oMathPara>
                </a14:m>
                <a:endParaRPr lang="en-US" altLang="ko-KR" sz="1600" b="0" i="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C</m:t>
                      </m:r>
                      <m:sSub>
                        <m:sSubPr>
                          <m:ctrlPr>
                            <a:rPr lang="en-US" altLang="ko-KR" sz="1600" b="0" i="1" smtClean="0">
                              <a:latin typeface="Cambria Math"/>
                            </a:rPr>
                          </m:ctrlPr>
                        </m:sSubPr>
                        <m:e>
                          <m:r>
                            <m:rPr>
                              <m:sty m:val="p"/>
                            </m:rPr>
                            <a:rPr lang="en-US" altLang="ko-KR" sz="1600" b="0" i="0" smtClean="0">
                              <a:latin typeface="Cambria Math" panose="02040503050406030204" pitchFamily="18" charset="0"/>
                            </a:rPr>
                            <m:t>W</m:t>
                          </m:r>
                        </m:e>
                        <m:sub>
                          <m:r>
                            <m:rPr>
                              <m:sty m:val="p"/>
                            </m:rPr>
                            <a:rPr lang="en-US" altLang="ko-KR" sz="1600" b="0" i="0" smtClean="0">
                              <a:latin typeface="Cambria Math" panose="02040503050406030204" pitchFamily="18" charset="0"/>
                            </a:rPr>
                            <m:t>max</m:t>
                          </m:r>
                        </m:sub>
                      </m:sSub>
                      <m:r>
                        <a:rPr lang="en-US" altLang="ko-KR" sz="1600" b="0" i="1" smtClean="0">
                          <a:latin typeface="Cambria Math" panose="02040503050406030204" pitchFamily="18" charset="0"/>
                        </a:rPr>
                        <m:t>=1024,</m:t>
                      </m:r>
                    </m:oMath>
                  </m:oMathPara>
                </a14:m>
                <a:endParaRPr lang="en-US" altLang="ko-KR" sz="16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altLang="ko-KR" sz="1600" b="0" i="1" smtClean="0">
                          <a:latin typeface="Cambria Math" panose="02040503050406030204" pitchFamily="18" charset="0"/>
                        </a:rPr>
                        <m:t> </m:t>
                      </m:r>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a:rPr lang="en-US" altLang="ko-KR" sz="1600" b="0" i="1" smtClean="0">
                              <a:latin typeface="Cambria Math"/>
                            </a:rPr>
                            <m:t>𝐽</m:t>
                          </m:r>
                        </m:sub>
                      </m:sSub>
                      <m:r>
                        <a:rPr lang="en-US" altLang="ko-KR" sz="1600" b="0" i="1" smtClean="0">
                          <a:latin typeface="Cambria Math" panose="02040503050406030204" pitchFamily="18" charset="0"/>
                        </a:rPr>
                        <m:t>=</m:t>
                      </m:r>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m:rPr>
                              <m:sty m:val="p"/>
                            </m:rPr>
                            <a:rPr lang="en-US" altLang="ko-KR" sz="1600" b="0" i="0" smtClean="0">
                              <a:latin typeface="Cambria Math" panose="02040503050406030204" pitchFamily="18" charset="0"/>
                            </a:rPr>
                            <m:t>D</m:t>
                          </m:r>
                        </m:sub>
                      </m:sSub>
                      <m:r>
                        <a:rPr lang="en-US" altLang="ko-KR" sz="1600" b="0" i="1" smtClean="0">
                          <a:latin typeface="Cambria Math" panose="02040503050406030204" pitchFamily="18" charset="0"/>
                        </a:rPr>
                        <m:t>=</m:t>
                      </m:r>
                      <m:rad>
                        <m:radPr>
                          <m:degHide m:val="on"/>
                          <m:ctrlPr>
                            <a:rPr lang="en-US" altLang="ko-KR" sz="1600" b="0" i="1" smtClean="0">
                              <a:latin typeface="Cambria Math"/>
                            </a:rPr>
                          </m:ctrlPr>
                        </m:radPr>
                        <m:deg/>
                        <m:e>
                          <m:r>
                            <a:rPr lang="en-US" altLang="ko-KR" sz="1600" b="0" i="1" smtClean="0">
                              <a:latin typeface="Cambria Math" panose="02040503050406030204" pitchFamily="18" charset="0"/>
                            </a:rPr>
                            <m:t>2</m:t>
                          </m:r>
                        </m:e>
                      </m:rad>
                    </m:oMath>
                  </m:oMathPara>
                </a14:m>
                <a:endParaRPr lang="en-US" altLang="ko-KR" sz="1600" b="0" i="1" dirty="0" smtClean="0">
                  <a:latin typeface="Cambria Math"/>
                </a:endParaRPr>
              </a:p>
              <a:p>
                <a:pPr/>
                <a14:m>
                  <m:oMathPara xmlns:m="http://schemas.openxmlformats.org/officeDocument/2006/math">
                    <m:oMathParaPr>
                      <m:jc m:val="centerGroup"/>
                    </m:oMathParaPr>
                    <m:oMath xmlns:m="http://schemas.openxmlformats.org/officeDocument/2006/math">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m:rPr>
                              <m:sty m:val="p"/>
                            </m:rPr>
                            <a:rPr lang="en-US" altLang="ko-KR" sz="1600" b="0" i="0" smtClean="0">
                              <a:latin typeface="Cambria Math"/>
                            </a:rPr>
                            <m:t>I</m:t>
                          </m:r>
                        </m:sub>
                      </m:sSub>
                      <m:r>
                        <a:rPr lang="en-US" altLang="ko-KR" sz="1600" b="0" i="1" smtClean="0">
                          <a:latin typeface="Cambria Math" panose="02040503050406030204" pitchFamily="18" charset="0"/>
                        </a:rPr>
                        <m:t>=2</m:t>
                      </m:r>
                    </m:oMath>
                  </m:oMathPara>
                </a14:m>
                <a:endParaRPr lang="en-US" altLang="ko-KR" sz="1600" b="0" i="1" dirty="0" smtClean="0">
                  <a:latin typeface="Cambria Math" panose="02040503050406030204" pitchFamily="18" charset="0"/>
                </a:endParaRPr>
              </a:p>
              <a:p>
                <a:pPr algn="ctr"/>
                <a14:m>
                  <m:oMath xmlns:m="http://schemas.openxmlformats.org/officeDocument/2006/math">
                    <m:sSub>
                      <m:sSubPr>
                        <m:ctrlPr>
                          <a:rPr lang="en-US" altLang="ko-KR" sz="1600" i="1">
                            <a:latin typeface="Cambria Math"/>
                          </a:rPr>
                        </m:ctrlPr>
                      </m:sSubPr>
                      <m:e>
                        <m:r>
                          <a:rPr lang="en-US" altLang="ko-KR" sz="1600" b="0" i="1" smtClean="0">
                            <a:latin typeface="Cambria Math"/>
                          </a:rPr>
                          <m:t>𝑇</m:t>
                        </m:r>
                      </m:e>
                      <m:sub>
                        <m:r>
                          <m:rPr>
                            <m:sty m:val="p"/>
                          </m:rPr>
                          <a:rPr lang="en-US" altLang="ko-KR" sz="1600" b="0" i="0" smtClean="0">
                            <a:latin typeface="Cambria Math"/>
                          </a:rPr>
                          <m:t>D</m:t>
                        </m:r>
                      </m:sub>
                    </m:sSub>
                    <m:r>
                      <a:rPr lang="en-US" altLang="ko-KR" sz="1600" i="1">
                        <a:latin typeface="Cambria Math" panose="02040503050406030204" pitchFamily="18" charset="0"/>
                      </a:rPr>
                      <m:t>=</m:t>
                    </m:r>
                    <m:r>
                      <a:rPr lang="en-US" altLang="ko-KR" sz="1600" b="0" i="1" smtClean="0">
                        <a:latin typeface="Cambria Math"/>
                      </a:rPr>
                      <m:t>10 </m:t>
                    </m:r>
                  </m:oMath>
                </a14:m>
                <a:r>
                  <a:rPr lang="en-US" altLang="ko-KR" sz="1600" b="0" dirty="0" smtClean="0">
                    <a:latin typeface="Cambria Math" panose="02040503050406030204" pitchFamily="18" charset="0"/>
                  </a:rPr>
                  <a:t>msec</a:t>
                </a: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data</m:t>
                      </m:r>
                      <m:r>
                        <a:rPr lang="en-US" altLang="ko-KR" sz="1600" b="0" i="0" smtClean="0">
                          <a:latin typeface="Cambria Math"/>
                        </a:rPr>
                        <m:t> </m:t>
                      </m:r>
                      <m:r>
                        <m:rPr>
                          <m:sty m:val="p"/>
                        </m:rPr>
                        <a:rPr lang="en-US" altLang="ko-KR" sz="1600" b="0" i="0" smtClean="0">
                          <a:latin typeface="Cambria Math" panose="02040503050406030204" pitchFamily="18" charset="0"/>
                        </a:rPr>
                        <m:t>rate</m:t>
                      </m:r>
                      <m:r>
                        <a:rPr lang="en-US" altLang="ko-KR" sz="1600" b="0" i="1" smtClean="0">
                          <a:latin typeface="Cambria Math" panose="02040503050406030204" pitchFamily="18" charset="0"/>
                        </a:rPr>
                        <m:t>=5.5 </m:t>
                      </m:r>
                      <m:r>
                        <m:rPr>
                          <m:sty m:val="p"/>
                        </m:rPr>
                        <a:rPr lang="en-US" altLang="ko-KR" sz="1600" b="0" i="0" smtClean="0">
                          <a:latin typeface="Cambria Math" panose="02040503050406030204" pitchFamily="18" charset="0"/>
                        </a:rPr>
                        <m:t>Mbps</m:t>
                      </m:r>
                    </m:oMath>
                  </m:oMathPara>
                </a14:m>
                <a:endParaRPr lang="en-US" altLang="ko-KR" sz="1600" b="0" i="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RTS</m:t>
                      </m:r>
                      <m:r>
                        <a:rPr lang="en-US" altLang="ko-KR" sz="1600" b="0" i="0" smtClean="0">
                          <a:latin typeface="Cambria Math"/>
                        </a:rPr>
                        <m:t>/</m:t>
                      </m:r>
                      <m:r>
                        <m:rPr>
                          <m:sty m:val="p"/>
                        </m:rPr>
                        <a:rPr lang="en-US" altLang="ko-KR" sz="1600" b="0" i="0" smtClean="0">
                          <a:latin typeface="Cambria Math"/>
                        </a:rPr>
                        <m:t>CTS</m:t>
                      </m:r>
                      <m:r>
                        <a:rPr lang="en-US" altLang="ko-KR" sz="1600" b="0" i="1" smtClean="0">
                          <a:latin typeface="Cambria Math" panose="02040503050406030204" pitchFamily="18" charset="0"/>
                        </a:rPr>
                        <m:t> </m:t>
                      </m:r>
                    </m:oMath>
                  </m:oMathPara>
                </a14:m>
                <a:endParaRPr lang="ko-KR" altLang="en-US" sz="1600" dirty="0"/>
              </a:p>
            </p:txBody>
          </p:sp>
        </mc:Choice>
        <mc:Fallback xmlns="">
          <p:sp>
            <p:nvSpPr>
              <p:cNvPr id="9" name="TextBox 8"/>
              <p:cNvSpPr txBox="1">
                <a:spLocks noRot="1" noChangeAspect="1" noMove="1" noResize="1" noEditPoints="1" noAdjustHandles="1" noChangeArrowheads="1" noChangeShapeType="1" noTextEdit="1"/>
              </p:cNvSpPr>
              <p:nvPr/>
            </p:nvSpPr>
            <p:spPr>
              <a:xfrm>
                <a:off x="6405697" y="3200748"/>
                <a:ext cx="2114746" cy="1867884"/>
              </a:xfrm>
              <a:prstGeom prst="rect">
                <a:avLst/>
              </a:prstGeom>
              <a:blipFill rotWithShape="1">
                <a:blip r:embed="rId3"/>
                <a:stretch>
                  <a:fillRect b="-1634"/>
                </a:stretch>
              </a:blipFill>
            </p:spPr>
            <p:txBody>
              <a:bodyPr/>
              <a:lstStyle/>
              <a:p>
                <a:r>
                  <a:rPr lang="ko-KR" altLang="en-US">
                    <a:noFill/>
                  </a:rPr>
                  <a:t> </a:t>
                </a:r>
              </a:p>
            </p:txBody>
          </p:sp>
        </mc:Fallback>
      </mc:AlternateContent>
      <p:sp>
        <p:nvSpPr>
          <p:cNvPr id="10" name="TextBox 9"/>
          <p:cNvSpPr txBox="1"/>
          <p:nvPr/>
        </p:nvSpPr>
        <p:spPr>
          <a:xfrm>
            <a:off x="6444208" y="6032321"/>
            <a:ext cx="2332690" cy="276999"/>
          </a:xfrm>
          <a:prstGeom prst="rect">
            <a:avLst/>
          </a:prstGeom>
          <a:noFill/>
        </p:spPr>
        <p:txBody>
          <a:bodyPr wrap="none" rtlCol="0">
            <a:spAutoFit/>
          </a:bodyPr>
          <a:lstStyle/>
          <a:p>
            <a:r>
              <a:rPr lang="en-US" altLang="ko-KR" dirty="0" smtClean="0"/>
              <a:t>See Extra slide for an explanation</a:t>
            </a:r>
            <a:endParaRPr lang="ko-KR" altLang="en-US" dirty="0"/>
          </a:p>
        </p:txBody>
      </p:sp>
      <p:cxnSp>
        <p:nvCxnSpPr>
          <p:cNvPr id="12" name="직선 연결선 11"/>
          <p:cNvCxnSpPr/>
          <p:nvPr/>
        </p:nvCxnSpPr>
        <p:spPr bwMode="auto">
          <a:xfrm flipH="1" flipV="1">
            <a:off x="5364088" y="3861048"/>
            <a:ext cx="1152128" cy="2088232"/>
          </a:xfrm>
          <a:prstGeom prst="line">
            <a:avLst/>
          </a:prstGeom>
          <a:solidFill>
            <a:schemeClr val="accent1"/>
          </a:solidFill>
          <a:ln w="3175" cap="flat" cmpd="sng" algn="ctr">
            <a:solidFill>
              <a:schemeClr val="tx1">
                <a:alpha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09724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그림 36"/>
          <p:cNvPicPr>
            <a:picLocks noChangeAspect="1"/>
          </p:cNvPicPr>
          <p:nvPr/>
        </p:nvPicPr>
        <p:blipFill>
          <a:blip r:embed="rId2"/>
          <a:stretch>
            <a:fillRect/>
          </a:stretch>
        </p:blipFill>
        <p:spPr>
          <a:xfrm>
            <a:off x="775896" y="4971648"/>
            <a:ext cx="2722345" cy="1440000"/>
          </a:xfrm>
          <a:prstGeom prst="rect">
            <a:avLst/>
          </a:prstGeom>
        </p:spPr>
      </p:pic>
      <p:pic>
        <p:nvPicPr>
          <p:cNvPr id="36" name="그림 35"/>
          <p:cNvPicPr>
            <a:picLocks noChangeAspect="1"/>
          </p:cNvPicPr>
          <p:nvPr/>
        </p:nvPicPr>
        <p:blipFill>
          <a:blip r:embed="rId3"/>
          <a:stretch>
            <a:fillRect/>
          </a:stretch>
        </p:blipFill>
        <p:spPr>
          <a:xfrm>
            <a:off x="3197488" y="4961648"/>
            <a:ext cx="2722344" cy="1440000"/>
          </a:xfrm>
          <a:prstGeom prst="rect">
            <a:avLst/>
          </a:prstGeom>
        </p:spPr>
      </p:pic>
      <p:pic>
        <p:nvPicPr>
          <p:cNvPr id="35" name="그림 34"/>
          <p:cNvPicPr>
            <a:picLocks noChangeAspect="1"/>
          </p:cNvPicPr>
          <p:nvPr/>
        </p:nvPicPr>
        <p:blipFill>
          <a:blip r:embed="rId4"/>
          <a:stretch>
            <a:fillRect/>
          </a:stretch>
        </p:blipFill>
        <p:spPr>
          <a:xfrm>
            <a:off x="5672440" y="4972696"/>
            <a:ext cx="2722344" cy="1440000"/>
          </a:xfrm>
          <a:prstGeom prst="rect">
            <a:avLst/>
          </a:prstGeom>
        </p:spPr>
      </p:pic>
      <p:pic>
        <p:nvPicPr>
          <p:cNvPr id="31" name="그림 30"/>
          <p:cNvPicPr>
            <a:picLocks noChangeAspect="1"/>
          </p:cNvPicPr>
          <p:nvPr/>
        </p:nvPicPr>
        <p:blipFill>
          <a:blip r:embed="rId5"/>
          <a:stretch>
            <a:fillRect/>
          </a:stretch>
        </p:blipFill>
        <p:spPr>
          <a:xfrm>
            <a:off x="3203848" y="3562856"/>
            <a:ext cx="2722345" cy="1440000"/>
          </a:xfrm>
          <a:prstGeom prst="rect">
            <a:avLst/>
          </a:prstGeom>
        </p:spPr>
      </p:pic>
      <p:pic>
        <p:nvPicPr>
          <p:cNvPr id="34" name="그림 33"/>
          <p:cNvPicPr>
            <a:picLocks noChangeAspect="1"/>
          </p:cNvPicPr>
          <p:nvPr/>
        </p:nvPicPr>
        <p:blipFill>
          <a:blip r:embed="rId6"/>
          <a:stretch>
            <a:fillRect/>
          </a:stretch>
        </p:blipFill>
        <p:spPr>
          <a:xfrm>
            <a:off x="759376" y="3552696"/>
            <a:ext cx="2722344" cy="1440000"/>
          </a:xfrm>
          <a:prstGeom prst="rect">
            <a:avLst/>
          </a:prstGeom>
        </p:spPr>
      </p:pic>
      <p:pic>
        <p:nvPicPr>
          <p:cNvPr id="33" name="그림 32"/>
          <p:cNvPicPr>
            <a:picLocks noChangeAspect="1"/>
          </p:cNvPicPr>
          <p:nvPr/>
        </p:nvPicPr>
        <p:blipFill>
          <a:blip r:embed="rId7"/>
          <a:stretch>
            <a:fillRect/>
          </a:stretch>
        </p:blipFill>
        <p:spPr>
          <a:xfrm>
            <a:off x="5666080" y="2194704"/>
            <a:ext cx="2722344" cy="1440000"/>
          </a:xfrm>
          <a:prstGeom prst="rect">
            <a:avLst/>
          </a:prstGeom>
        </p:spPr>
      </p:pic>
      <p:pic>
        <p:nvPicPr>
          <p:cNvPr id="32" name="그림 31"/>
          <p:cNvPicPr>
            <a:picLocks noChangeAspect="1"/>
          </p:cNvPicPr>
          <p:nvPr/>
        </p:nvPicPr>
        <p:blipFill>
          <a:blip r:embed="rId8"/>
          <a:stretch>
            <a:fillRect/>
          </a:stretch>
        </p:blipFill>
        <p:spPr>
          <a:xfrm>
            <a:off x="3197488" y="2194704"/>
            <a:ext cx="2722344" cy="1440000"/>
          </a:xfrm>
          <a:prstGeom prst="rect">
            <a:avLst/>
          </a:prstGeom>
        </p:spPr>
      </p:pic>
      <p:sp>
        <p:nvSpPr>
          <p:cNvPr id="2" name="제목 1"/>
          <p:cNvSpPr>
            <a:spLocks noGrp="1"/>
          </p:cNvSpPr>
          <p:nvPr>
            <p:ph type="title"/>
          </p:nvPr>
        </p:nvSpPr>
        <p:spPr/>
        <p:txBody>
          <a:bodyPr/>
          <a:lstStyle/>
          <a:p>
            <a:r>
              <a:rPr lang="en-US" altLang="ko-KR" dirty="0" smtClean="0"/>
              <a:t>Simulation Results (6/10)</a:t>
            </a:r>
            <a:endParaRPr lang="ko-KR" altLang="en-US" dirty="0"/>
          </a:p>
        </p:txBody>
      </p:sp>
      <p:sp>
        <p:nvSpPr>
          <p:cNvPr id="3" name="내용 개체 틀 2"/>
          <p:cNvSpPr>
            <a:spLocks noGrp="1"/>
          </p:cNvSpPr>
          <p:nvPr>
            <p:ph idx="1"/>
          </p:nvPr>
        </p:nvSpPr>
        <p:spPr>
          <a:xfrm>
            <a:off x="685800" y="1700808"/>
            <a:ext cx="7772400" cy="4680520"/>
          </a:xfrm>
        </p:spPr>
        <p:txBody>
          <a:bodyPr/>
          <a:lstStyle/>
          <a:p>
            <a:r>
              <a:rPr lang="en-US" altLang="ko-KR" sz="2800" dirty="0" smtClean="0"/>
              <a:t>S1: Comparison with WLAN DCF </a:t>
            </a:r>
            <a:r>
              <a:rPr lang="en-US" altLang="ko-KR" sz="2800" dirty="0"/>
              <a:t>(</a:t>
            </a:r>
            <a:r>
              <a:rPr lang="en-US" altLang="ko-KR" sz="2800" dirty="0" smtClean="0"/>
              <a:t>●●●●</a:t>
            </a:r>
            <a:r>
              <a:rPr lang="en-US" altLang="ko-KR" sz="2800" dirty="0"/>
              <a:t>●</a:t>
            </a:r>
            <a:r>
              <a:rPr lang="en-US" altLang="ko-KR" sz="2800" dirty="0" smtClean="0"/>
              <a:t>)</a:t>
            </a:r>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14</a:t>
            </a:fld>
            <a:endParaRPr lang="en-US" altLang="ko-KR"/>
          </a:p>
        </p:txBody>
      </p:sp>
      <p:sp>
        <p:nvSpPr>
          <p:cNvPr id="10" name="제목 1"/>
          <p:cNvSpPr txBox="1">
            <a:spLocks/>
          </p:cNvSpPr>
          <p:nvPr/>
        </p:nvSpPr>
        <p:spPr bwMode="auto">
          <a:xfrm>
            <a:off x="539552" y="2502024"/>
            <a:ext cx="2808312" cy="78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normAutofit/>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sz="2000" kern="0" dirty="0" smtClean="0">
                <a:latin typeface="Times New Roman" panose="02020603050405020304" pitchFamily="18" charset="0"/>
                <a:cs typeface="Times New Roman" panose="02020603050405020304" pitchFamily="18" charset="0"/>
              </a:rPr>
              <a:t>Distribution of CW</a:t>
            </a:r>
          </a:p>
          <a:p>
            <a:r>
              <a:rPr lang="en-US" altLang="ko-KR" sz="2000" kern="0" dirty="0" smtClean="0">
                <a:latin typeface="Times New Roman" panose="02020603050405020304" pitchFamily="18" charset="0"/>
                <a:cs typeface="Times New Roman" panose="02020603050405020304" pitchFamily="18" charset="0"/>
              </a:rPr>
              <a:t>(RTS/CTS)</a:t>
            </a:r>
            <a:endParaRPr lang="ko-KR" altLang="en-US" sz="2000" kern="0" dirty="0">
              <a:latin typeface="Times New Roman" panose="02020603050405020304" pitchFamily="18" charset="0"/>
              <a:cs typeface="Times New Roman" panose="02020603050405020304" pitchFamily="18" charset="0"/>
            </a:endParaRPr>
          </a:p>
        </p:txBody>
      </p:sp>
      <p:sp>
        <p:nvSpPr>
          <p:cNvPr id="19" name="제목 1"/>
          <p:cNvSpPr txBox="1">
            <a:spLocks/>
          </p:cNvSpPr>
          <p:nvPr/>
        </p:nvSpPr>
        <p:spPr>
          <a:xfrm>
            <a:off x="4794258" y="2292153"/>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(N=5)</a:t>
            </a:r>
            <a:endParaRPr lang="ko-KR" altLang="en-US" sz="1600" dirty="0">
              <a:latin typeface="Times New Roman" panose="02020603050405020304" pitchFamily="18" charset="0"/>
              <a:cs typeface="Times New Roman" panose="02020603050405020304" pitchFamily="18" charset="0"/>
            </a:endParaRPr>
          </a:p>
        </p:txBody>
      </p:sp>
      <p:sp>
        <p:nvSpPr>
          <p:cNvPr id="20" name="제목 1"/>
          <p:cNvSpPr txBox="1">
            <a:spLocks/>
          </p:cNvSpPr>
          <p:nvPr/>
        </p:nvSpPr>
        <p:spPr>
          <a:xfrm>
            <a:off x="7239894" y="2292833"/>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(N=10)</a:t>
            </a:r>
            <a:endParaRPr lang="ko-KR" altLang="en-US" sz="1600" dirty="0">
              <a:latin typeface="Times New Roman" panose="02020603050405020304" pitchFamily="18" charset="0"/>
              <a:cs typeface="Times New Roman" panose="02020603050405020304" pitchFamily="18" charset="0"/>
            </a:endParaRPr>
          </a:p>
        </p:txBody>
      </p:sp>
      <p:sp>
        <p:nvSpPr>
          <p:cNvPr id="21" name="제목 1"/>
          <p:cNvSpPr txBox="1">
            <a:spLocks/>
          </p:cNvSpPr>
          <p:nvPr/>
        </p:nvSpPr>
        <p:spPr>
          <a:xfrm>
            <a:off x="2353711" y="3697154"/>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(N=20)</a:t>
            </a:r>
            <a:endParaRPr lang="ko-KR" altLang="en-US" sz="1600" dirty="0">
              <a:latin typeface="Times New Roman" panose="02020603050405020304" pitchFamily="18" charset="0"/>
              <a:cs typeface="Times New Roman" panose="02020603050405020304" pitchFamily="18" charset="0"/>
            </a:endParaRPr>
          </a:p>
        </p:txBody>
      </p:sp>
      <p:sp>
        <p:nvSpPr>
          <p:cNvPr id="22" name="제목 1"/>
          <p:cNvSpPr txBox="1">
            <a:spLocks/>
          </p:cNvSpPr>
          <p:nvPr/>
        </p:nvSpPr>
        <p:spPr>
          <a:xfrm>
            <a:off x="4788024" y="3656283"/>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(N=50)</a:t>
            </a:r>
            <a:endParaRPr lang="ko-KR" altLang="en-US" sz="1600" dirty="0">
              <a:latin typeface="Times New Roman" panose="02020603050405020304" pitchFamily="18" charset="0"/>
              <a:cs typeface="Times New Roman" panose="02020603050405020304" pitchFamily="18" charset="0"/>
            </a:endParaRPr>
          </a:p>
        </p:txBody>
      </p:sp>
      <p:sp>
        <p:nvSpPr>
          <p:cNvPr id="27" name="제목 1"/>
          <p:cNvSpPr txBox="1">
            <a:spLocks/>
          </p:cNvSpPr>
          <p:nvPr/>
        </p:nvSpPr>
        <p:spPr>
          <a:xfrm>
            <a:off x="7256174" y="3664902"/>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(N=100)</a:t>
            </a:r>
            <a:endParaRPr lang="ko-KR" altLang="en-US" sz="1600" dirty="0">
              <a:latin typeface="Times New Roman" panose="02020603050405020304" pitchFamily="18" charset="0"/>
              <a:cs typeface="Times New Roman" panose="02020603050405020304" pitchFamily="18" charset="0"/>
            </a:endParaRPr>
          </a:p>
        </p:txBody>
      </p:sp>
      <p:sp>
        <p:nvSpPr>
          <p:cNvPr id="28" name="제목 1"/>
          <p:cNvSpPr txBox="1">
            <a:spLocks/>
          </p:cNvSpPr>
          <p:nvPr/>
        </p:nvSpPr>
        <p:spPr>
          <a:xfrm>
            <a:off x="2357026" y="5055247"/>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(N=200)</a:t>
            </a:r>
            <a:endParaRPr lang="ko-KR" altLang="en-US" sz="1600" dirty="0">
              <a:latin typeface="Times New Roman" panose="02020603050405020304" pitchFamily="18" charset="0"/>
              <a:cs typeface="Times New Roman" panose="02020603050405020304" pitchFamily="18" charset="0"/>
            </a:endParaRPr>
          </a:p>
        </p:txBody>
      </p:sp>
      <p:sp>
        <p:nvSpPr>
          <p:cNvPr id="29" name="제목 1"/>
          <p:cNvSpPr txBox="1">
            <a:spLocks/>
          </p:cNvSpPr>
          <p:nvPr/>
        </p:nvSpPr>
        <p:spPr>
          <a:xfrm>
            <a:off x="4810337" y="5082749"/>
            <a:ext cx="864096"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(N=500)</a:t>
            </a:r>
            <a:endParaRPr lang="ko-KR" altLang="en-US" sz="1600" dirty="0">
              <a:latin typeface="Times New Roman" panose="02020603050405020304" pitchFamily="18" charset="0"/>
              <a:cs typeface="Times New Roman" panose="02020603050405020304" pitchFamily="18" charset="0"/>
            </a:endParaRPr>
          </a:p>
        </p:txBody>
      </p:sp>
      <p:sp>
        <p:nvSpPr>
          <p:cNvPr id="30" name="제목 1"/>
          <p:cNvSpPr txBox="1">
            <a:spLocks/>
          </p:cNvSpPr>
          <p:nvPr/>
        </p:nvSpPr>
        <p:spPr>
          <a:xfrm>
            <a:off x="7092280" y="5085064"/>
            <a:ext cx="1030425" cy="360160"/>
          </a:xfrm>
          <a:prstGeom prst="rect">
            <a:avLst/>
          </a:prstGeom>
        </p:spPr>
        <p:txBody>
          <a:bodyPr vert="horz" lIns="91440" tIns="45720" rIns="91440" bIns="45720" rtlCol="0" anchor="ctr">
            <a:normAutofit/>
          </a:bodyPr>
          <a:lstStyle>
            <a:lvl1pPr algn="ctr" defTabSz="914400" rtl="0" eaLnBrk="1" latinLnBrk="1" hangingPunct="1">
              <a:spcBef>
                <a:spcPct val="0"/>
              </a:spcBef>
              <a:buNone/>
              <a:defRPr sz="4400" kern="1200">
                <a:solidFill>
                  <a:schemeClr val="tx1"/>
                </a:solidFill>
                <a:latin typeface="+mj-lt"/>
                <a:ea typeface="+mj-ea"/>
                <a:cs typeface="+mj-cs"/>
              </a:defRPr>
            </a:lvl1pPr>
          </a:lstStyle>
          <a:p>
            <a:r>
              <a:rPr lang="en-US" altLang="ko-KR" sz="1600" dirty="0" smtClean="0">
                <a:latin typeface="Times New Roman" panose="02020603050405020304" pitchFamily="18" charset="0"/>
                <a:cs typeface="Times New Roman" panose="02020603050405020304" pitchFamily="18" charset="0"/>
              </a:rPr>
              <a:t>(N=1000)</a:t>
            </a:r>
            <a:endParaRPr lang="ko-KR" altLang="en-US" sz="1600" dirty="0">
              <a:latin typeface="Times New Roman" panose="02020603050405020304" pitchFamily="18" charset="0"/>
              <a:cs typeface="Times New Roman" panose="02020603050405020304" pitchFamily="18" charset="0"/>
            </a:endParaRPr>
          </a:p>
        </p:txBody>
      </p:sp>
      <p:pic>
        <p:nvPicPr>
          <p:cNvPr id="38" name="그림 37"/>
          <p:cNvPicPr>
            <a:picLocks noChangeAspect="1"/>
          </p:cNvPicPr>
          <p:nvPr/>
        </p:nvPicPr>
        <p:blipFill>
          <a:blip r:embed="rId9"/>
          <a:stretch>
            <a:fillRect/>
          </a:stretch>
        </p:blipFill>
        <p:spPr>
          <a:xfrm>
            <a:off x="5667855" y="3563016"/>
            <a:ext cx="2722345" cy="1440000"/>
          </a:xfrm>
          <a:prstGeom prst="rect">
            <a:avLst/>
          </a:prstGeom>
        </p:spPr>
      </p:pic>
    </p:spTree>
    <p:extLst>
      <p:ext uri="{BB962C8B-B14F-4D97-AF65-F5344CB8AC3E}">
        <p14:creationId xmlns:p14="http://schemas.microsoft.com/office/powerpoint/2010/main" val="1028972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(7/10)</a:t>
            </a:r>
            <a:endParaRPr lang="ko-KR" altLang="en-US" dirty="0"/>
          </a:p>
        </p:txBody>
      </p:sp>
      <p:sp>
        <p:nvSpPr>
          <p:cNvPr id="3" name="내용 개체 틀 2"/>
          <p:cNvSpPr>
            <a:spLocks noGrp="1"/>
          </p:cNvSpPr>
          <p:nvPr>
            <p:ph idx="1"/>
          </p:nvPr>
        </p:nvSpPr>
        <p:spPr>
          <a:xfrm>
            <a:off x="685800" y="1700808"/>
            <a:ext cx="7772400" cy="4680520"/>
          </a:xfrm>
        </p:spPr>
        <p:txBody>
          <a:bodyPr/>
          <a:lstStyle/>
          <a:p>
            <a:r>
              <a:rPr lang="en-US" altLang="ko-KR" sz="2800" dirty="0" smtClean="0"/>
              <a:t>S2: Scalability of Proposed Scheme </a:t>
            </a:r>
            <a:r>
              <a:rPr lang="en-US" altLang="ko-KR" sz="2800" dirty="0"/>
              <a:t>(</a:t>
            </a:r>
            <a:r>
              <a:rPr lang="en-US" altLang="ko-KR" sz="2800" dirty="0" smtClean="0"/>
              <a:t>●○○</a:t>
            </a:r>
            <a:r>
              <a:rPr lang="en-US" altLang="ko-KR" sz="2800" dirty="0"/>
              <a:t>○</a:t>
            </a:r>
            <a:r>
              <a:rPr lang="en-US" altLang="ko-KR" sz="2800" dirty="0" smtClean="0"/>
              <a:t>)</a:t>
            </a:r>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15</a:t>
            </a:fld>
            <a:endParaRPr lang="en-US" altLang="ko-KR"/>
          </a:p>
        </p:txBody>
      </p:sp>
      <p:pic>
        <p:nvPicPr>
          <p:cNvPr id="25" name="그림 24"/>
          <p:cNvPicPr>
            <a:picLocks noChangeAspect="1"/>
          </p:cNvPicPr>
          <p:nvPr/>
        </p:nvPicPr>
        <p:blipFill>
          <a:blip r:embed="rId2"/>
          <a:stretch>
            <a:fillRect/>
          </a:stretch>
        </p:blipFill>
        <p:spPr>
          <a:xfrm>
            <a:off x="1080000" y="2160000"/>
            <a:ext cx="4694433" cy="3960000"/>
          </a:xfrm>
          <a:prstGeom prst="rect">
            <a:avLst/>
          </a:prstGeom>
        </p:spPr>
      </p:pic>
      <mc:AlternateContent xmlns:mc="http://schemas.openxmlformats.org/markup-compatibility/2006" xmlns:a14="http://schemas.microsoft.com/office/drawing/2010/main">
        <mc:Choice Requires="a14">
          <p:sp>
            <p:nvSpPr>
              <p:cNvPr id="26" name="TextBox 25"/>
              <p:cNvSpPr txBox="1"/>
              <p:nvPr/>
            </p:nvSpPr>
            <p:spPr>
              <a:xfrm>
                <a:off x="6405697" y="3200748"/>
                <a:ext cx="2227276" cy="260654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C</m:t>
                      </m:r>
                      <m:sSub>
                        <m:sSubPr>
                          <m:ctrlPr>
                            <a:rPr lang="en-US" altLang="ko-KR" sz="1600" b="0" i="1" smtClean="0">
                              <a:latin typeface="Cambria Math"/>
                            </a:rPr>
                          </m:ctrlPr>
                        </m:sSubPr>
                        <m:e>
                          <m:r>
                            <m:rPr>
                              <m:sty m:val="p"/>
                            </m:rPr>
                            <a:rPr lang="en-US" altLang="ko-KR" sz="1600" b="0" i="0" smtClean="0">
                              <a:latin typeface="Cambria Math" panose="02040503050406030204" pitchFamily="18" charset="0"/>
                            </a:rPr>
                            <m:t>W</m:t>
                          </m:r>
                        </m:e>
                        <m:sub>
                          <m:r>
                            <m:rPr>
                              <m:sty m:val="p"/>
                            </m:rPr>
                            <a:rPr lang="en-US" altLang="ko-KR" sz="1600" b="0" i="0" smtClean="0">
                              <a:latin typeface="Cambria Math" panose="02040503050406030204" pitchFamily="18" charset="0"/>
                            </a:rPr>
                            <m:t>min</m:t>
                          </m:r>
                        </m:sub>
                      </m:sSub>
                      <m:r>
                        <a:rPr lang="en-US" altLang="ko-KR" sz="1600" b="0" i="0" smtClean="0">
                          <a:latin typeface="Cambria Math" panose="02040503050406030204" pitchFamily="18" charset="0"/>
                        </a:rPr>
                        <m:t>=16,</m:t>
                      </m:r>
                    </m:oMath>
                  </m:oMathPara>
                </a14:m>
                <a:endParaRPr lang="en-US" altLang="ko-KR" sz="1600" b="0" i="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C</m:t>
                      </m:r>
                      <m:sSub>
                        <m:sSubPr>
                          <m:ctrlPr>
                            <a:rPr lang="en-US" altLang="ko-KR" sz="1600" b="0" i="1" smtClean="0">
                              <a:latin typeface="Cambria Math"/>
                            </a:rPr>
                          </m:ctrlPr>
                        </m:sSubPr>
                        <m:e>
                          <m:r>
                            <m:rPr>
                              <m:sty m:val="p"/>
                            </m:rPr>
                            <a:rPr lang="en-US" altLang="ko-KR" sz="1600" b="0" i="0" smtClean="0">
                              <a:latin typeface="Cambria Math" panose="02040503050406030204" pitchFamily="18" charset="0"/>
                            </a:rPr>
                            <m:t>W</m:t>
                          </m:r>
                        </m:e>
                        <m:sub>
                          <m:r>
                            <m:rPr>
                              <m:sty m:val="p"/>
                            </m:rPr>
                            <a:rPr lang="en-US" altLang="ko-KR" sz="1600" b="0" i="0" smtClean="0">
                              <a:latin typeface="Cambria Math" panose="02040503050406030204" pitchFamily="18" charset="0"/>
                            </a:rPr>
                            <m:t>max</m:t>
                          </m:r>
                        </m:sub>
                      </m:sSub>
                      <m:r>
                        <a:rPr lang="en-US" altLang="ko-KR" sz="1600" b="0" i="1" smtClean="0">
                          <a:latin typeface="Cambria Math" panose="02040503050406030204" pitchFamily="18" charset="0"/>
                        </a:rPr>
                        <m:t>=1024,</m:t>
                      </m:r>
                      <m:r>
                        <a:rPr lang="en-US" altLang="ko-KR" sz="1600" b="0" i="1" smtClean="0">
                          <a:latin typeface="Cambria Math"/>
                        </a:rPr>
                        <m:t> 2048, </m:t>
                      </m:r>
                    </m:oMath>
                  </m:oMathPara>
                </a14:m>
                <a:endParaRPr lang="en-US" altLang="ko-KR" sz="1600" b="0" i="1" dirty="0" smtClean="0">
                  <a:latin typeface="Cambria Math"/>
                </a:endParaRPr>
              </a:p>
              <a:p>
                <a:r>
                  <a:rPr lang="en-US" altLang="ko-KR" sz="1600" b="0" dirty="0" smtClean="0"/>
                  <a:t>                  </a:t>
                </a:r>
                <a14:m>
                  <m:oMath xmlns:m="http://schemas.openxmlformats.org/officeDocument/2006/math">
                    <m:r>
                      <a:rPr lang="en-US" altLang="ko-KR" sz="1600" b="0" i="1" smtClean="0">
                        <a:latin typeface="Cambria Math"/>
                      </a:rPr>
                      <m:t>4096,8192</m:t>
                    </m:r>
                  </m:oMath>
                </a14:m>
                <a:endParaRPr lang="en-US" altLang="ko-KR" sz="16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altLang="ko-KR" sz="1600" b="0" i="1" smtClean="0">
                          <a:latin typeface="Cambria Math" panose="02040503050406030204" pitchFamily="18" charset="0"/>
                        </a:rPr>
                        <m:t> </m:t>
                      </m:r>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a:rPr lang="en-US" altLang="ko-KR" sz="1600" b="0" i="1" smtClean="0">
                              <a:latin typeface="Cambria Math"/>
                            </a:rPr>
                            <m:t>𝐽</m:t>
                          </m:r>
                        </m:sub>
                      </m:sSub>
                      <m:r>
                        <a:rPr lang="en-US" altLang="ko-KR" sz="1600" b="0" i="1" smtClean="0">
                          <a:latin typeface="Cambria Math" panose="02040503050406030204" pitchFamily="18" charset="0"/>
                        </a:rPr>
                        <m:t>=</m:t>
                      </m:r>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m:rPr>
                              <m:sty m:val="p"/>
                            </m:rPr>
                            <a:rPr lang="en-US" altLang="ko-KR" sz="1600" b="0" i="0" smtClean="0">
                              <a:latin typeface="Cambria Math" panose="02040503050406030204" pitchFamily="18" charset="0"/>
                            </a:rPr>
                            <m:t>D</m:t>
                          </m:r>
                        </m:sub>
                      </m:sSub>
                      <m:r>
                        <a:rPr lang="en-US" altLang="ko-KR" sz="1600" b="0" i="1" smtClean="0">
                          <a:latin typeface="Cambria Math" panose="02040503050406030204" pitchFamily="18" charset="0"/>
                        </a:rPr>
                        <m:t>=</m:t>
                      </m:r>
                      <m:rad>
                        <m:radPr>
                          <m:degHide m:val="on"/>
                          <m:ctrlPr>
                            <a:rPr lang="en-US" altLang="ko-KR" sz="1600" b="0" i="1" smtClean="0">
                              <a:latin typeface="Cambria Math"/>
                            </a:rPr>
                          </m:ctrlPr>
                        </m:radPr>
                        <m:deg/>
                        <m:e>
                          <m:r>
                            <a:rPr lang="en-US" altLang="ko-KR" sz="1600" b="0" i="1" smtClean="0">
                              <a:latin typeface="Cambria Math" panose="02040503050406030204" pitchFamily="18" charset="0"/>
                            </a:rPr>
                            <m:t>2</m:t>
                          </m:r>
                        </m:e>
                      </m:rad>
                    </m:oMath>
                  </m:oMathPara>
                </a14:m>
                <a:endParaRPr lang="en-US" altLang="ko-KR" sz="1600" b="0" i="1" dirty="0" smtClean="0">
                  <a:latin typeface="Cambria Math"/>
                </a:endParaRPr>
              </a:p>
              <a:p>
                <a:pPr/>
                <a14:m>
                  <m:oMathPara xmlns:m="http://schemas.openxmlformats.org/officeDocument/2006/math">
                    <m:oMathParaPr>
                      <m:jc m:val="centerGroup"/>
                    </m:oMathParaPr>
                    <m:oMath xmlns:m="http://schemas.openxmlformats.org/officeDocument/2006/math">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m:rPr>
                              <m:sty m:val="p"/>
                            </m:rPr>
                            <a:rPr lang="en-US" altLang="ko-KR" sz="1600" b="0" i="0" smtClean="0">
                              <a:latin typeface="Cambria Math"/>
                            </a:rPr>
                            <m:t>I</m:t>
                          </m:r>
                        </m:sub>
                      </m:sSub>
                      <m:r>
                        <a:rPr lang="en-US" altLang="ko-KR" sz="1600" b="0" i="1" smtClean="0">
                          <a:latin typeface="Cambria Math" panose="02040503050406030204" pitchFamily="18" charset="0"/>
                        </a:rPr>
                        <m:t>=2</m:t>
                      </m:r>
                    </m:oMath>
                  </m:oMathPara>
                </a14:m>
                <a:endParaRPr lang="en-US" altLang="ko-KR" sz="1600" b="0" i="1" dirty="0" smtClean="0">
                  <a:latin typeface="Cambria Math" panose="02040503050406030204" pitchFamily="18" charset="0"/>
                </a:endParaRPr>
              </a:p>
              <a:p>
                <a:pPr algn="ctr"/>
                <a14:m>
                  <m:oMath xmlns:m="http://schemas.openxmlformats.org/officeDocument/2006/math">
                    <m:sSub>
                      <m:sSubPr>
                        <m:ctrlPr>
                          <a:rPr lang="en-US" altLang="ko-KR" sz="1600" i="1">
                            <a:latin typeface="Cambria Math"/>
                          </a:rPr>
                        </m:ctrlPr>
                      </m:sSubPr>
                      <m:e>
                        <m:r>
                          <a:rPr lang="en-US" altLang="ko-KR" sz="1600" b="0" i="1" smtClean="0">
                            <a:latin typeface="Cambria Math"/>
                          </a:rPr>
                          <m:t>𝑇</m:t>
                        </m:r>
                      </m:e>
                      <m:sub>
                        <m:r>
                          <m:rPr>
                            <m:sty m:val="p"/>
                          </m:rPr>
                          <a:rPr lang="en-US" altLang="ko-KR" sz="1600" b="0" i="0" smtClean="0">
                            <a:latin typeface="Cambria Math"/>
                          </a:rPr>
                          <m:t>D</m:t>
                        </m:r>
                      </m:sub>
                    </m:sSub>
                    <m:r>
                      <a:rPr lang="en-US" altLang="ko-KR" sz="1600" i="1">
                        <a:latin typeface="Cambria Math" panose="02040503050406030204" pitchFamily="18" charset="0"/>
                      </a:rPr>
                      <m:t>=</m:t>
                    </m:r>
                    <m:r>
                      <a:rPr lang="en-US" altLang="ko-KR" sz="1600" b="0" i="1" smtClean="0">
                        <a:latin typeface="Cambria Math"/>
                      </a:rPr>
                      <m:t>10 </m:t>
                    </m:r>
                  </m:oMath>
                </a14:m>
                <a:r>
                  <a:rPr lang="en-US" altLang="ko-KR" sz="1600" b="0" dirty="0" smtClean="0">
                    <a:latin typeface="Cambria Math" panose="02040503050406030204" pitchFamily="18" charset="0"/>
                  </a:rPr>
                  <a:t>msec</a:t>
                </a: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data</m:t>
                      </m:r>
                      <m:r>
                        <a:rPr lang="en-US" altLang="ko-KR" sz="1600" b="0" i="0" smtClean="0">
                          <a:latin typeface="Cambria Math"/>
                        </a:rPr>
                        <m:t> </m:t>
                      </m:r>
                      <m:r>
                        <m:rPr>
                          <m:sty m:val="p"/>
                        </m:rPr>
                        <a:rPr lang="en-US" altLang="ko-KR" sz="1600" b="0" i="0" smtClean="0">
                          <a:latin typeface="Cambria Math" panose="02040503050406030204" pitchFamily="18" charset="0"/>
                        </a:rPr>
                        <m:t>rate</m:t>
                      </m:r>
                      <m:r>
                        <a:rPr lang="en-US" altLang="ko-KR" sz="1600" b="0" i="1" smtClean="0">
                          <a:latin typeface="Cambria Math" panose="02040503050406030204" pitchFamily="18" charset="0"/>
                        </a:rPr>
                        <m:t>=5.5 </m:t>
                      </m:r>
                      <m:r>
                        <m:rPr>
                          <m:sty m:val="p"/>
                        </m:rPr>
                        <a:rPr lang="en-US" altLang="ko-KR" sz="1600" b="0" i="0" smtClean="0">
                          <a:latin typeface="Cambria Math" panose="02040503050406030204" pitchFamily="18" charset="0"/>
                        </a:rPr>
                        <m:t>Mbps</m:t>
                      </m:r>
                    </m:oMath>
                  </m:oMathPara>
                </a14:m>
                <a:endParaRPr lang="en-US" altLang="ko-KR" sz="1600" b="0" i="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a:latin typeface="Cambria Math"/>
                        </a:rPr>
                        <m:t>B</m:t>
                      </m:r>
                      <m:r>
                        <m:rPr>
                          <m:sty m:val="p"/>
                        </m:rPr>
                        <a:rPr lang="en-US" altLang="ko-KR" sz="1600" b="0" i="0" smtClean="0">
                          <a:latin typeface="Cambria Math"/>
                        </a:rPr>
                        <m:t>asic</m:t>
                      </m:r>
                      <m:r>
                        <a:rPr lang="en-US" altLang="ko-KR" sz="1600" b="0" i="0" smtClean="0">
                          <a:latin typeface="Cambria Math"/>
                        </a:rPr>
                        <m:t> </m:t>
                      </m:r>
                      <m:r>
                        <m:rPr>
                          <m:sty m:val="p"/>
                        </m:rPr>
                        <a:rPr lang="en-US" altLang="ko-KR" sz="1600" b="0" i="0" smtClean="0">
                          <a:latin typeface="Cambria Math"/>
                        </a:rPr>
                        <m:t>Access</m:t>
                      </m:r>
                      <m:r>
                        <a:rPr lang="en-US" altLang="ko-KR" sz="1600" b="0" i="1" smtClean="0">
                          <a:latin typeface="Cambria Math" panose="02040503050406030204" pitchFamily="18" charset="0"/>
                        </a:rPr>
                        <m:t> </m:t>
                      </m:r>
                    </m:oMath>
                  </m:oMathPara>
                </a14:m>
                <a:endParaRPr lang="en-US" altLang="ko-KR" sz="1600" dirty="0" smtClean="0"/>
              </a:p>
              <a:p>
                <a:endParaRPr lang="en-US" altLang="ko-KR" sz="1600" dirty="0"/>
              </a:p>
              <a:p>
                <a:pPr algn="ctr"/>
                <a:r>
                  <a:rPr lang="en-US" altLang="ko-KR" sz="1600" dirty="0" smtClean="0"/>
                  <a:t>About 70% efficiency</a:t>
                </a:r>
                <a:endParaRPr lang="ko-KR" altLang="en-US"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6405697" y="3200748"/>
                <a:ext cx="2227276" cy="2606547"/>
              </a:xfrm>
              <a:prstGeom prst="rect">
                <a:avLst/>
              </a:prstGeom>
              <a:blipFill rotWithShape="1">
                <a:blip r:embed="rId3"/>
                <a:stretch>
                  <a:fillRect b="-2103"/>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337981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(8/10)</a:t>
            </a:r>
            <a:endParaRPr lang="ko-KR" altLang="en-US" dirty="0"/>
          </a:p>
        </p:txBody>
      </p:sp>
      <p:sp>
        <p:nvSpPr>
          <p:cNvPr id="3" name="내용 개체 틀 2"/>
          <p:cNvSpPr>
            <a:spLocks noGrp="1"/>
          </p:cNvSpPr>
          <p:nvPr>
            <p:ph idx="1"/>
          </p:nvPr>
        </p:nvSpPr>
        <p:spPr>
          <a:xfrm>
            <a:off x="685800" y="1700808"/>
            <a:ext cx="7772400" cy="4680520"/>
          </a:xfrm>
        </p:spPr>
        <p:txBody>
          <a:bodyPr/>
          <a:lstStyle/>
          <a:p>
            <a:r>
              <a:rPr lang="en-US" altLang="ko-KR" sz="2800" dirty="0" smtClean="0"/>
              <a:t>S2: Scalability of Proposed Scheme </a:t>
            </a:r>
            <a:r>
              <a:rPr lang="en-US" altLang="ko-KR" sz="2800" dirty="0"/>
              <a:t>(</a:t>
            </a:r>
            <a:r>
              <a:rPr lang="en-US" altLang="ko-KR" sz="2800" dirty="0" smtClean="0"/>
              <a:t>●</a:t>
            </a:r>
            <a:r>
              <a:rPr lang="en-US" altLang="ko-KR" sz="2800" dirty="0"/>
              <a:t>●</a:t>
            </a:r>
            <a:r>
              <a:rPr lang="en-US" altLang="ko-KR" sz="2800" dirty="0" smtClean="0"/>
              <a:t>○○</a:t>
            </a:r>
            <a:r>
              <a:rPr lang="en-US" altLang="ko-KR" sz="2800" dirty="0"/>
              <a:t>)</a:t>
            </a:r>
            <a:endParaRPr lang="en-US" altLang="ko-KR" sz="2800" dirty="0" smtClean="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16</a:t>
            </a:fld>
            <a:endParaRPr lang="en-US" altLang="ko-KR"/>
          </a:p>
        </p:txBody>
      </p:sp>
      <mc:AlternateContent xmlns:mc="http://schemas.openxmlformats.org/markup-compatibility/2006" xmlns:a14="http://schemas.microsoft.com/office/drawing/2010/main">
        <mc:Choice Requires="a14">
          <p:graphicFrame>
            <p:nvGraphicFramePr>
              <p:cNvPr id="9" name="표 8"/>
              <p:cNvGraphicFramePr>
                <a:graphicFrameLocks noGrp="1"/>
              </p:cNvGraphicFramePr>
              <p:nvPr>
                <p:extLst>
                  <p:ext uri="{D42A27DB-BD31-4B8C-83A1-F6EECF244321}">
                    <p14:modId xmlns:p14="http://schemas.microsoft.com/office/powerpoint/2010/main" val="2013363729"/>
                  </p:ext>
                </p:extLst>
              </p:nvPr>
            </p:nvGraphicFramePr>
            <p:xfrm>
              <a:off x="467544" y="2596050"/>
              <a:ext cx="8208912" cy="3655654"/>
            </p:xfrm>
            <a:graphic>
              <a:graphicData uri="http://schemas.openxmlformats.org/drawingml/2006/table">
                <a:tbl>
                  <a:tblPr firstRow="1" bandRow="1">
                    <a:tableStyleId>{5940675A-B579-460E-94D1-54222C63F5DA}</a:tableStyleId>
                  </a:tblPr>
                  <a:tblGrid>
                    <a:gridCol w="648072"/>
                    <a:gridCol w="1008112"/>
                    <a:gridCol w="936104"/>
                    <a:gridCol w="1008112"/>
                    <a:gridCol w="936104"/>
                    <a:gridCol w="936104"/>
                    <a:gridCol w="864096"/>
                    <a:gridCol w="936104"/>
                    <a:gridCol w="936104"/>
                  </a:tblGrid>
                  <a:tr h="400902">
                    <a:tc row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Times New Roman" panose="02020603050405020304" pitchFamily="18" charset="0"/>
                              <a:cs typeface="Times New Roman" panose="02020603050405020304" pitchFamily="18" charset="0"/>
                            </a:rPr>
                            <a:t>No. of PDs</a:t>
                          </a:r>
                          <a:endParaRPr lang="ko-KR" altLang="en-US" sz="1400" dirty="0" smtClean="0">
                            <a:latin typeface="Times New Roman" panose="02020603050405020304" pitchFamily="18" charset="0"/>
                            <a:cs typeface="Times New Roman" panose="02020603050405020304" pitchFamily="18" charset="0"/>
                          </a:endParaRPr>
                        </a:p>
                      </a:txBody>
                      <a:tcPr/>
                    </a:tc>
                    <a:tc gridSpan="2">
                      <a:txBody>
                        <a:bodyPr/>
                        <a:lstStyle/>
                        <a:p>
                          <a:pPr latinLnBrk="1"/>
                          <a14:m>
                            <m:oMathPara xmlns:m="http://schemas.openxmlformats.org/officeDocument/2006/math">
                              <m:oMathParaPr>
                                <m:jc m:val="centerGroup"/>
                              </m:oMathParaPr>
                              <m:oMath xmlns:m="http://schemas.openxmlformats.org/officeDocument/2006/math">
                                <m:r>
                                  <m:rPr>
                                    <m:sty m:val="p"/>
                                  </m:rPr>
                                  <a:rPr lang="en-US" altLang="ko-KR" sz="1400" b="0" i="0" smtClean="0">
                                    <a:latin typeface="Cambria Math" panose="02040503050406030204" pitchFamily="18" charset="0"/>
                                  </a:rPr>
                                  <m:t>C</m:t>
                                </m:r>
                                <m:sSub>
                                  <m:sSubPr>
                                    <m:ctrlPr>
                                      <a:rPr lang="en-US" altLang="ko-KR" sz="1400" b="0" i="1" smtClean="0">
                                        <a:latin typeface="Cambria Math"/>
                                      </a:rPr>
                                    </m:ctrlPr>
                                  </m:sSubPr>
                                  <m:e>
                                    <m:r>
                                      <m:rPr>
                                        <m:sty m:val="p"/>
                                      </m:rPr>
                                      <a:rPr lang="en-US" altLang="ko-KR" sz="1400" b="0" i="0" smtClean="0">
                                        <a:latin typeface="Cambria Math" panose="02040503050406030204" pitchFamily="18" charset="0"/>
                                      </a:rPr>
                                      <m:t>W</m:t>
                                    </m:r>
                                  </m:e>
                                  <m:sub>
                                    <m:r>
                                      <m:rPr>
                                        <m:sty m:val="p"/>
                                      </m:rPr>
                                      <a:rPr lang="en-US" altLang="ko-KR" sz="1400" b="0" i="0" smtClean="0">
                                        <a:latin typeface="Cambria Math" panose="02040503050406030204" pitchFamily="18" charset="0"/>
                                      </a:rPr>
                                      <m:t>max</m:t>
                                    </m:r>
                                  </m:sub>
                                </m:sSub>
                                <m:r>
                                  <a:rPr lang="en-US" altLang="ko-KR" sz="1400" b="0" i="0" smtClean="0">
                                    <a:latin typeface="Cambria Math" panose="02040503050406030204" pitchFamily="18" charset="0"/>
                                  </a:rPr>
                                  <m:t>=1024</m:t>
                                </m:r>
                              </m:oMath>
                            </m:oMathPara>
                          </a14:m>
                          <a:endParaRPr lang="ko-KR" altLang="en-US" sz="1400" dirty="0"/>
                        </a:p>
                      </a:txBody>
                      <a:tcPr/>
                    </a:tc>
                    <a:tc hMerge="1">
                      <a:txBody>
                        <a:bodyPr/>
                        <a:lstStyle/>
                        <a:p>
                          <a:pPr latinLnBrk="1"/>
                          <a:endParaRPr lang="ko-KR" altLang="en-US" dirty="0"/>
                        </a:p>
                      </a:txBody>
                      <a:tcPr/>
                    </a:tc>
                    <a:tc gridSpan="2">
                      <a:txBody>
                        <a:bodyPr/>
                        <a:lstStyle/>
                        <a:p>
                          <a:pPr latinLnBrk="1"/>
                          <a14:m>
                            <m:oMathPara xmlns:m="http://schemas.openxmlformats.org/officeDocument/2006/math">
                              <m:oMathParaPr>
                                <m:jc m:val="centerGroup"/>
                              </m:oMathParaPr>
                              <m:oMath xmlns:m="http://schemas.openxmlformats.org/officeDocument/2006/math">
                                <m:r>
                                  <m:rPr>
                                    <m:sty m:val="p"/>
                                  </m:rPr>
                                  <a:rPr lang="en-US" altLang="ko-KR" sz="1400" b="0" i="0" smtClean="0">
                                    <a:latin typeface="Cambria Math" panose="02040503050406030204" pitchFamily="18" charset="0"/>
                                  </a:rPr>
                                  <m:t>C</m:t>
                                </m:r>
                                <m:sSub>
                                  <m:sSubPr>
                                    <m:ctrlPr>
                                      <a:rPr lang="en-US" altLang="ko-KR" sz="1400" b="0" i="1" smtClean="0">
                                        <a:latin typeface="Cambria Math"/>
                                      </a:rPr>
                                    </m:ctrlPr>
                                  </m:sSubPr>
                                  <m:e>
                                    <m:r>
                                      <m:rPr>
                                        <m:sty m:val="p"/>
                                      </m:rPr>
                                      <a:rPr lang="en-US" altLang="ko-KR" sz="1400" b="0" i="0" smtClean="0">
                                        <a:latin typeface="Cambria Math" panose="02040503050406030204" pitchFamily="18" charset="0"/>
                                      </a:rPr>
                                      <m:t>W</m:t>
                                    </m:r>
                                  </m:e>
                                  <m:sub>
                                    <m:r>
                                      <m:rPr>
                                        <m:sty m:val="p"/>
                                      </m:rPr>
                                      <a:rPr lang="en-US" altLang="ko-KR" sz="1400" b="0" i="0" smtClean="0">
                                        <a:latin typeface="Cambria Math" panose="02040503050406030204" pitchFamily="18" charset="0"/>
                                      </a:rPr>
                                      <m:t>max</m:t>
                                    </m:r>
                                  </m:sub>
                                </m:sSub>
                                <m:r>
                                  <a:rPr lang="en-US" altLang="ko-KR" sz="1400" b="0" i="0" smtClean="0">
                                    <a:latin typeface="Cambria Math" panose="02040503050406030204" pitchFamily="18" charset="0"/>
                                  </a:rPr>
                                  <m:t>=2048</m:t>
                                </m:r>
                              </m:oMath>
                            </m:oMathPara>
                          </a14:m>
                          <a:endParaRPr lang="ko-KR" altLang="en-US" sz="1400" dirty="0"/>
                        </a:p>
                      </a:txBody>
                      <a:tcPr/>
                    </a:tc>
                    <a:tc hMerge="1">
                      <a:txBody>
                        <a:bodyPr/>
                        <a:lstStyle/>
                        <a:p>
                          <a:pPr latinLnBrk="1"/>
                          <a:endParaRPr lang="ko-KR" altLang="en-US" dirty="0"/>
                        </a:p>
                      </a:txBody>
                      <a:tcPr/>
                    </a:tc>
                    <a:tc grid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sty m:val="p"/>
                                  </m:rPr>
                                  <a:rPr lang="en-US" altLang="ko-KR" sz="1400" b="0" i="0" smtClean="0">
                                    <a:latin typeface="Cambria Math" panose="02040503050406030204" pitchFamily="18" charset="0"/>
                                  </a:rPr>
                                  <m:t>C</m:t>
                                </m:r>
                                <m:sSub>
                                  <m:sSubPr>
                                    <m:ctrlPr>
                                      <a:rPr lang="en-US" altLang="ko-KR" sz="1400" b="0" i="1" smtClean="0">
                                        <a:latin typeface="Cambria Math"/>
                                      </a:rPr>
                                    </m:ctrlPr>
                                  </m:sSubPr>
                                  <m:e>
                                    <m:r>
                                      <m:rPr>
                                        <m:sty m:val="p"/>
                                      </m:rPr>
                                      <a:rPr lang="en-US" altLang="ko-KR" sz="1400" b="0" i="0" smtClean="0">
                                        <a:latin typeface="Cambria Math" panose="02040503050406030204" pitchFamily="18" charset="0"/>
                                      </a:rPr>
                                      <m:t>W</m:t>
                                    </m:r>
                                  </m:e>
                                  <m:sub>
                                    <m:r>
                                      <m:rPr>
                                        <m:sty m:val="p"/>
                                      </m:rPr>
                                      <a:rPr lang="en-US" altLang="ko-KR" sz="1400" b="0" i="0" smtClean="0">
                                        <a:latin typeface="Cambria Math" panose="02040503050406030204" pitchFamily="18" charset="0"/>
                                      </a:rPr>
                                      <m:t>max</m:t>
                                    </m:r>
                                  </m:sub>
                                </m:sSub>
                                <m:r>
                                  <a:rPr lang="en-US" altLang="ko-KR" sz="1400" b="0" i="0" smtClean="0">
                                    <a:latin typeface="Cambria Math" panose="02040503050406030204" pitchFamily="18" charset="0"/>
                                  </a:rPr>
                                  <m:t>=4096</m:t>
                                </m:r>
                              </m:oMath>
                            </m:oMathPara>
                          </a14:m>
                          <a:endParaRPr lang="ko-KR" altLang="en-US" sz="1400" i="0" dirty="0">
                            <a:latin typeface="Times New Roman" panose="02020603050405020304" pitchFamily="18" charset="0"/>
                            <a:cs typeface="Times New Roman" panose="02020603050405020304" pitchFamily="18" charset="0"/>
                          </a:endParaRPr>
                        </a:p>
                      </a:txBody>
                      <a:tcPr/>
                    </a:tc>
                    <a:tc hMerge="1">
                      <a:txBody>
                        <a:bodyPr/>
                        <a:lstStyle/>
                        <a:p>
                          <a:pPr latinLnBrk="1"/>
                          <a:endParaRPr lang="ko-KR" altLang="en-US" dirty="0"/>
                        </a:p>
                      </a:txBody>
                      <a:tcPr/>
                    </a:tc>
                    <a:tc grid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sty m:val="p"/>
                                  </m:rPr>
                                  <a:rPr lang="en-US" altLang="ko-KR" sz="1400" b="0" i="0" smtClean="0">
                                    <a:latin typeface="Cambria Math" panose="02040503050406030204" pitchFamily="18" charset="0"/>
                                  </a:rPr>
                                  <m:t>C</m:t>
                                </m:r>
                                <m:sSub>
                                  <m:sSubPr>
                                    <m:ctrlPr>
                                      <a:rPr lang="en-US" altLang="ko-KR" sz="1400" b="0" i="1" smtClean="0">
                                        <a:latin typeface="Cambria Math"/>
                                      </a:rPr>
                                    </m:ctrlPr>
                                  </m:sSubPr>
                                  <m:e>
                                    <m:r>
                                      <m:rPr>
                                        <m:sty m:val="p"/>
                                      </m:rPr>
                                      <a:rPr lang="en-US" altLang="ko-KR" sz="1400" b="0" i="0" smtClean="0">
                                        <a:latin typeface="Cambria Math" panose="02040503050406030204" pitchFamily="18" charset="0"/>
                                      </a:rPr>
                                      <m:t>W</m:t>
                                    </m:r>
                                  </m:e>
                                  <m:sub>
                                    <m:r>
                                      <m:rPr>
                                        <m:sty m:val="p"/>
                                      </m:rPr>
                                      <a:rPr lang="en-US" altLang="ko-KR" sz="1400" b="0" i="0" smtClean="0">
                                        <a:latin typeface="Cambria Math" panose="02040503050406030204" pitchFamily="18" charset="0"/>
                                      </a:rPr>
                                      <m:t>max</m:t>
                                    </m:r>
                                  </m:sub>
                                </m:sSub>
                                <m:r>
                                  <a:rPr lang="en-US" altLang="ko-KR" sz="1400" b="0" i="0" smtClean="0">
                                    <a:latin typeface="Cambria Math" panose="02040503050406030204" pitchFamily="18" charset="0"/>
                                  </a:rPr>
                                  <m:t>=8192</m:t>
                                </m:r>
                              </m:oMath>
                            </m:oMathPara>
                          </a14:m>
                          <a:endParaRPr lang="ko-KR" altLang="en-US" sz="1400" i="0" dirty="0">
                            <a:latin typeface="Times New Roman" panose="02020603050405020304" pitchFamily="18" charset="0"/>
                            <a:cs typeface="Times New Roman" panose="02020603050405020304" pitchFamily="18" charset="0"/>
                          </a:endParaRPr>
                        </a:p>
                      </a:txBody>
                      <a:tcPr/>
                    </a:tc>
                    <a:tc hMerge="1">
                      <a:txBody>
                        <a:bodyPr/>
                        <a:lstStyle/>
                        <a:p>
                          <a:pPr latinLnBrk="1"/>
                          <a:endParaRPr lang="ko-KR" altLang="en-US" dirty="0"/>
                        </a:p>
                      </a:txBody>
                      <a:tcPr/>
                    </a:tc>
                  </a:tr>
                  <a:tr h="288032">
                    <a:tc vMerge="1">
                      <a:txBody>
                        <a:bodyPr/>
                        <a:lstStyle/>
                        <a:p>
                          <a:pPr latinLnBrk="1"/>
                          <a:endParaRPr lang="ko-KR" altLang="en-US" dirty="0"/>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smtClean="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4293912</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0.007893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4293876</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0.007893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4294896</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0.007891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4293876</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0.007893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4116924</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0.018239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4117118</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0.018236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4117459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0.018237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4116989</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0.018238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20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4017900</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0.039056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4018899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0.039047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4018809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0.039042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4019434</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0.039042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3933858</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0.102150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3951207</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0.101692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3956675</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0.101567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3957514</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0.101530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3859732</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0.209592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3908634</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0.207160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3927074</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0.206229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3932600</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0.205979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200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3692151</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0.437242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3848001</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0.421930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3896390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0.417183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3914353</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0.415268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2899771</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1.260521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3585360</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1.121370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3809078</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1.066826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3879556</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1.049644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1608039</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2.459351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2897393</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2.522900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3581347</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2.247271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rgbClr val="00B0F0"/>
                              </a:solidFill>
                              <a:latin typeface="Times New Roman" panose="02020603050405020304" pitchFamily="18" charset="0"/>
                              <a:ea typeface="+mn-ea"/>
                              <a:cs typeface="Times New Roman" panose="02020603050405020304" pitchFamily="18" charset="0"/>
                            </a:rPr>
                            <a:t>3807407</a:t>
                          </a:r>
                          <a:endParaRPr lang="ko-KR" altLang="en-US" sz="1050" kern="1200" dirty="0">
                            <a:solidFill>
                              <a:srgbClr val="00B0F0"/>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2.136153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bl>
              </a:graphicData>
            </a:graphic>
          </p:graphicFrame>
        </mc:Choice>
        <mc:Fallback xmlns="">
          <p:graphicFrame>
            <p:nvGraphicFramePr>
              <p:cNvPr id="9" name="표 8"/>
              <p:cNvGraphicFramePr>
                <a:graphicFrameLocks noGrp="1"/>
              </p:cNvGraphicFramePr>
              <p:nvPr>
                <p:extLst>
                  <p:ext uri="{D42A27DB-BD31-4B8C-83A1-F6EECF244321}">
                    <p14:modId xmlns:p14="http://schemas.microsoft.com/office/powerpoint/2010/main" val="2013363729"/>
                  </p:ext>
                </p:extLst>
              </p:nvPr>
            </p:nvGraphicFramePr>
            <p:xfrm>
              <a:off x="467544" y="2596050"/>
              <a:ext cx="8208912" cy="3655654"/>
            </p:xfrm>
            <a:graphic>
              <a:graphicData uri="http://schemas.openxmlformats.org/drawingml/2006/table">
                <a:tbl>
                  <a:tblPr firstRow="1" bandRow="1">
                    <a:tableStyleId>{5940675A-B579-460E-94D1-54222C63F5DA}</a:tableStyleId>
                  </a:tblPr>
                  <a:tblGrid>
                    <a:gridCol w="648072"/>
                    <a:gridCol w="1008112"/>
                    <a:gridCol w="936104"/>
                    <a:gridCol w="1008112"/>
                    <a:gridCol w="936104"/>
                    <a:gridCol w="936104"/>
                    <a:gridCol w="864096"/>
                    <a:gridCol w="936104"/>
                    <a:gridCol w="936104"/>
                  </a:tblGrid>
                  <a:tr h="400902">
                    <a:tc row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Times New Roman" panose="02020603050405020304" pitchFamily="18" charset="0"/>
                              <a:cs typeface="Times New Roman" panose="02020603050405020304" pitchFamily="18" charset="0"/>
                            </a:rPr>
                            <a:t>No. of </a:t>
                          </a:r>
                          <a:r>
                            <a:rPr lang="en-US" altLang="ko-KR" sz="1400" dirty="0" smtClean="0">
                              <a:latin typeface="Times New Roman" panose="02020603050405020304" pitchFamily="18" charset="0"/>
                              <a:cs typeface="Times New Roman" panose="02020603050405020304" pitchFamily="18" charset="0"/>
                            </a:rPr>
                            <a:t>PDs</a:t>
                          </a:r>
                          <a:endParaRPr lang="ko-KR" altLang="en-US" sz="1400" dirty="0" smtClean="0">
                            <a:latin typeface="Times New Roman" panose="02020603050405020304" pitchFamily="18" charset="0"/>
                            <a:cs typeface="Times New Roman" panose="02020603050405020304" pitchFamily="18" charset="0"/>
                          </a:endParaRPr>
                        </a:p>
                      </a:txBody>
                      <a:tcPr/>
                    </a:tc>
                    <a:tc gridSpan="2">
                      <a:txBody>
                        <a:bodyPr/>
                        <a:lstStyle/>
                        <a:p>
                          <a:endParaRPr lang="ko-KR"/>
                        </a:p>
                      </a:txBody>
                      <a:tcPr>
                        <a:blipFill rotWithShape="1">
                          <a:blip r:embed="rId2"/>
                          <a:stretch>
                            <a:fillRect l="-33542" t="-1515" r="-289028" b="-809091"/>
                          </a:stretch>
                        </a:blipFill>
                      </a:tcPr>
                    </a:tc>
                    <a:tc hMerge="1">
                      <a:txBody>
                        <a:bodyPr/>
                        <a:lstStyle/>
                        <a:p>
                          <a:pPr latinLnBrk="1"/>
                          <a:endParaRPr lang="ko-KR" altLang="en-US" dirty="0"/>
                        </a:p>
                      </a:txBody>
                      <a:tcPr/>
                    </a:tc>
                    <a:tc gridSpan="2">
                      <a:txBody>
                        <a:bodyPr/>
                        <a:lstStyle/>
                        <a:p>
                          <a:endParaRPr lang="ko-KR"/>
                        </a:p>
                      </a:txBody>
                      <a:tcPr>
                        <a:blipFill rotWithShape="1">
                          <a:blip r:embed="rId2"/>
                          <a:stretch>
                            <a:fillRect l="-133542" t="-1515" r="-189028" b="-809091"/>
                          </a:stretch>
                        </a:blipFill>
                      </a:tcPr>
                    </a:tc>
                    <a:tc hMerge="1">
                      <a:txBody>
                        <a:bodyPr/>
                        <a:lstStyle/>
                        <a:p>
                          <a:pPr latinLnBrk="1"/>
                          <a:endParaRPr lang="ko-KR" altLang="en-US" dirty="0"/>
                        </a:p>
                      </a:txBody>
                      <a:tcPr/>
                    </a:tc>
                    <a:tc gridSpan="2">
                      <a:txBody>
                        <a:bodyPr/>
                        <a:lstStyle/>
                        <a:p>
                          <a:endParaRPr lang="ko-KR"/>
                        </a:p>
                      </a:txBody>
                      <a:tcPr>
                        <a:blipFill rotWithShape="1">
                          <a:blip r:embed="rId2"/>
                          <a:stretch>
                            <a:fillRect l="-252542" t="-1515" r="-104407" b="-809091"/>
                          </a:stretch>
                        </a:blipFill>
                      </a:tcPr>
                    </a:tc>
                    <a:tc hMerge="1">
                      <a:txBody>
                        <a:bodyPr/>
                        <a:lstStyle/>
                        <a:p>
                          <a:pPr latinLnBrk="1"/>
                          <a:endParaRPr lang="ko-KR" altLang="en-US" dirty="0"/>
                        </a:p>
                      </a:txBody>
                      <a:tcPr/>
                    </a:tc>
                    <a:tc gridSpan="2">
                      <a:txBody>
                        <a:bodyPr/>
                        <a:lstStyle/>
                        <a:p>
                          <a:endParaRPr lang="ko-KR"/>
                        </a:p>
                      </a:txBody>
                      <a:tcPr>
                        <a:blipFill rotWithShape="1">
                          <a:blip r:embed="rId2"/>
                          <a:stretch>
                            <a:fillRect l="-338762" t="-1515" r="-326" b="-809091"/>
                          </a:stretch>
                        </a:blipFill>
                      </a:tcPr>
                    </a:tc>
                    <a:tc hMerge="1">
                      <a:txBody>
                        <a:bodyPr/>
                        <a:lstStyle/>
                        <a:p>
                          <a:pPr latinLnBrk="1"/>
                          <a:endParaRPr lang="ko-KR" altLang="en-US" dirty="0"/>
                        </a:p>
                      </a:txBody>
                      <a:tcPr/>
                    </a:tc>
                  </a:tr>
                  <a:tr h="288032">
                    <a:tc vMerge="1">
                      <a:txBody>
                        <a:bodyPr/>
                        <a:lstStyle/>
                        <a:p>
                          <a:pPr latinLnBrk="1"/>
                          <a:endParaRPr lang="ko-KR" altLang="en-US" dirty="0"/>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smtClean="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4293912</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0.007893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4293876</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0.007893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4294896</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0.007891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4293876</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0.007893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4116924</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0.018239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4117118</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0.018236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4117459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0.018237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4116989</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0.018238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20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4017900</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0.039056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4018899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0.039047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4018809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0.039042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4019434</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0.039042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3933858</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0.102150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3951207</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0.101692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3956675</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0.101567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3957514</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0.101530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3859732</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0.209592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3908634</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0.207160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3927074</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0.206229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3932600</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0.205979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200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3692151</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0.437242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3848001</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0.421930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3896390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0.417183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3914353</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0.415268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2899771</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1.260521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3585360</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1.121370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3809078</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1.066826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3879556</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1.049644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1608039</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100" dirty="0" smtClean="0">
                              <a:latin typeface="Times New Roman" panose="02020603050405020304" pitchFamily="18" charset="0"/>
                              <a:cs typeface="Times New Roman" panose="02020603050405020304" pitchFamily="18" charset="0"/>
                            </a:rPr>
                            <a:t>2.459351 </a:t>
                          </a:r>
                          <a:endParaRPr lang="ko-KR" altLang="en-US" sz="110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2897393</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2.522900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3581347</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2.247271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rgbClr val="00B0F0"/>
                              </a:solidFill>
                              <a:latin typeface="Times New Roman" panose="02020603050405020304" pitchFamily="18" charset="0"/>
                              <a:ea typeface="+mn-ea"/>
                              <a:cs typeface="Times New Roman" panose="02020603050405020304" pitchFamily="18" charset="0"/>
                            </a:rPr>
                            <a:t>3807407</a:t>
                          </a:r>
                          <a:endParaRPr lang="ko-KR" altLang="en-US" sz="1050" kern="1200" dirty="0">
                            <a:solidFill>
                              <a:srgbClr val="00B0F0"/>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2.136153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bl>
              </a:graphicData>
            </a:graphic>
          </p:graphicFrame>
        </mc:Fallback>
      </mc:AlternateContent>
      <p:sp>
        <p:nvSpPr>
          <p:cNvPr id="7" name="TextBox 6"/>
          <p:cNvSpPr txBox="1"/>
          <p:nvPr/>
        </p:nvSpPr>
        <p:spPr>
          <a:xfrm>
            <a:off x="7682722" y="2204864"/>
            <a:ext cx="1263359" cy="338554"/>
          </a:xfrm>
          <a:prstGeom prst="rect">
            <a:avLst/>
          </a:prstGeom>
          <a:noFill/>
        </p:spPr>
        <p:txBody>
          <a:bodyPr wrap="none" rtlCol="0">
            <a:spAutoFit/>
          </a:bodyPr>
          <a:lstStyle/>
          <a:p>
            <a:r>
              <a:rPr lang="en-US" altLang="ko-KR" sz="1600" dirty="0" smtClean="0"/>
              <a:t>Basic Access</a:t>
            </a:r>
            <a:endParaRPr lang="ko-KR" altLang="en-US" sz="1600" dirty="0"/>
          </a:p>
        </p:txBody>
      </p:sp>
    </p:spTree>
    <p:extLst>
      <p:ext uri="{BB962C8B-B14F-4D97-AF65-F5344CB8AC3E}">
        <p14:creationId xmlns:p14="http://schemas.microsoft.com/office/powerpoint/2010/main" val="3623269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(9/10)</a:t>
            </a:r>
            <a:endParaRPr lang="ko-KR" altLang="en-US" dirty="0"/>
          </a:p>
        </p:txBody>
      </p:sp>
      <p:sp>
        <p:nvSpPr>
          <p:cNvPr id="3" name="내용 개체 틀 2"/>
          <p:cNvSpPr>
            <a:spLocks noGrp="1"/>
          </p:cNvSpPr>
          <p:nvPr>
            <p:ph idx="1"/>
          </p:nvPr>
        </p:nvSpPr>
        <p:spPr>
          <a:xfrm>
            <a:off x="685800" y="1700808"/>
            <a:ext cx="7772400" cy="4680520"/>
          </a:xfrm>
        </p:spPr>
        <p:txBody>
          <a:bodyPr/>
          <a:lstStyle/>
          <a:p>
            <a:r>
              <a:rPr lang="en-US" altLang="ko-KR" sz="2800" dirty="0" smtClean="0"/>
              <a:t>S2: Scalability of Proposed Scheme </a:t>
            </a:r>
            <a:r>
              <a:rPr lang="en-US" altLang="ko-KR" sz="2800" dirty="0"/>
              <a:t>(</a:t>
            </a:r>
            <a:r>
              <a:rPr lang="en-US" altLang="ko-KR" sz="2800" dirty="0" smtClean="0"/>
              <a:t>●●</a:t>
            </a:r>
            <a:r>
              <a:rPr lang="en-US" altLang="ko-KR" sz="2800" dirty="0"/>
              <a:t>●</a:t>
            </a:r>
            <a:r>
              <a:rPr lang="en-US" altLang="ko-KR" sz="2800" dirty="0" smtClean="0"/>
              <a:t>○</a:t>
            </a:r>
            <a:r>
              <a:rPr lang="en-US" altLang="ko-KR" sz="2800" dirty="0"/>
              <a:t>)</a:t>
            </a:r>
            <a:endParaRPr lang="en-US" altLang="ko-KR" sz="2800" dirty="0" smtClean="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17</a:t>
            </a:fld>
            <a:endParaRPr lang="en-US" altLang="ko-KR"/>
          </a:p>
        </p:txBody>
      </p:sp>
      <mc:AlternateContent xmlns:mc="http://schemas.openxmlformats.org/markup-compatibility/2006" xmlns:a14="http://schemas.microsoft.com/office/drawing/2010/main">
        <mc:Choice Requires="a14">
          <p:sp>
            <p:nvSpPr>
              <p:cNvPr id="26" name="TextBox 25"/>
              <p:cNvSpPr txBox="1"/>
              <p:nvPr/>
            </p:nvSpPr>
            <p:spPr>
              <a:xfrm>
                <a:off x="6405697" y="3200748"/>
                <a:ext cx="2227276" cy="260654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C</m:t>
                      </m:r>
                      <m:sSub>
                        <m:sSubPr>
                          <m:ctrlPr>
                            <a:rPr lang="en-US" altLang="ko-KR" sz="1600" b="0" i="1" smtClean="0">
                              <a:latin typeface="Cambria Math"/>
                            </a:rPr>
                          </m:ctrlPr>
                        </m:sSubPr>
                        <m:e>
                          <m:r>
                            <m:rPr>
                              <m:sty m:val="p"/>
                            </m:rPr>
                            <a:rPr lang="en-US" altLang="ko-KR" sz="1600" b="0" i="0" smtClean="0">
                              <a:latin typeface="Cambria Math" panose="02040503050406030204" pitchFamily="18" charset="0"/>
                            </a:rPr>
                            <m:t>W</m:t>
                          </m:r>
                        </m:e>
                        <m:sub>
                          <m:r>
                            <m:rPr>
                              <m:sty m:val="p"/>
                            </m:rPr>
                            <a:rPr lang="en-US" altLang="ko-KR" sz="1600" b="0" i="0" smtClean="0">
                              <a:latin typeface="Cambria Math" panose="02040503050406030204" pitchFamily="18" charset="0"/>
                            </a:rPr>
                            <m:t>min</m:t>
                          </m:r>
                        </m:sub>
                      </m:sSub>
                      <m:r>
                        <a:rPr lang="en-US" altLang="ko-KR" sz="1600" b="0" i="0" smtClean="0">
                          <a:latin typeface="Cambria Math" panose="02040503050406030204" pitchFamily="18" charset="0"/>
                        </a:rPr>
                        <m:t>=16,</m:t>
                      </m:r>
                    </m:oMath>
                  </m:oMathPara>
                </a14:m>
                <a:endParaRPr lang="en-US" altLang="ko-KR" sz="1600" b="0" i="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C</m:t>
                      </m:r>
                      <m:sSub>
                        <m:sSubPr>
                          <m:ctrlPr>
                            <a:rPr lang="en-US" altLang="ko-KR" sz="1600" b="0" i="1" smtClean="0">
                              <a:latin typeface="Cambria Math"/>
                            </a:rPr>
                          </m:ctrlPr>
                        </m:sSubPr>
                        <m:e>
                          <m:r>
                            <m:rPr>
                              <m:sty m:val="p"/>
                            </m:rPr>
                            <a:rPr lang="en-US" altLang="ko-KR" sz="1600" b="0" i="0" smtClean="0">
                              <a:latin typeface="Cambria Math" panose="02040503050406030204" pitchFamily="18" charset="0"/>
                            </a:rPr>
                            <m:t>W</m:t>
                          </m:r>
                        </m:e>
                        <m:sub>
                          <m:r>
                            <m:rPr>
                              <m:sty m:val="p"/>
                            </m:rPr>
                            <a:rPr lang="en-US" altLang="ko-KR" sz="1600" b="0" i="0" smtClean="0">
                              <a:latin typeface="Cambria Math" panose="02040503050406030204" pitchFamily="18" charset="0"/>
                            </a:rPr>
                            <m:t>max</m:t>
                          </m:r>
                        </m:sub>
                      </m:sSub>
                      <m:r>
                        <a:rPr lang="en-US" altLang="ko-KR" sz="1600" b="0" i="1" smtClean="0">
                          <a:latin typeface="Cambria Math" panose="02040503050406030204" pitchFamily="18" charset="0"/>
                        </a:rPr>
                        <m:t>=1024,</m:t>
                      </m:r>
                      <m:r>
                        <a:rPr lang="en-US" altLang="ko-KR" sz="1600" b="0" i="1" smtClean="0">
                          <a:latin typeface="Cambria Math"/>
                        </a:rPr>
                        <m:t> 2048, </m:t>
                      </m:r>
                    </m:oMath>
                  </m:oMathPara>
                </a14:m>
                <a:endParaRPr lang="en-US" altLang="ko-KR" sz="1600" b="0" i="1" dirty="0" smtClean="0">
                  <a:latin typeface="Cambria Math"/>
                </a:endParaRPr>
              </a:p>
              <a:p>
                <a:r>
                  <a:rPr lang="en-US" altLang="ko-KR" sz="1600" b="0" dirty="0" smtClean="0"/>
                  <a:t>                  </a:t>
                </a:r>
                <a14:m>
                  <m:oMath xmlns:m="http://schemas.openxmlformats.org/officeDocument/2006/math">
                    <m:r>
                      <a:rPr lang="en-US" altLang="ko-KR" sz="1600" b="0" i="1" smtClean="0">
                        <a:latin typeface="Cambria Math"/>
                      </a:rPr>
                      <m:t>4096,8192</m:t>
                    </m:r>
                  </m:oMath>
                </a14:m>
                <a:endParaRPr lang="en-US" altLang="ko-KR" sz="16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altLang="ko-KR" sz="1600" b="0" i="1" smtClean="0">
                          <a:latin typeface="Cambria Math" panose="02040503050406030204" pitchFamily="18" charset="0"/>
                        </a:rPr>
                        <m:t> </m:t>
                      </m:r>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a:rPr lang="en-US" altLang="ko-KR" sz="1600" b="0" i="1" smtClean="0">
                              <a:latin typeface="Cambria Math"/>
                            </a:rPr>
                            <m:t>𝐽</m:t>
                          </m:r>
                        </m:sub>
                      </m:sSub>
                      <m:r>
                        <a:rPr lang="en-US" altLang="ko-KR" sz="1600" b="0" i="1" smtClean="0">
                          <a:latin typeface="Cambria Math" panose="02040503050406030204" pitchFamily="18" charset="0"/>
                        </a:rPr>
                        <m:t>=</m:t>
                      </m:r>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m:rPr>
                              <m:sty m:val="p"/>
                            </m:rPr>
                            <a:rPr lang="en-US" altLang="ko-KR" sz="1600" b="0" i="0" smtClean="0">
                              <a:latin typeface="Cambria Math" panose="02040503050406030204" pitchFamily="18" charset="0"/>
                            </a:rPr>
                            <m:t>D</m:t>
                          </m:r>
                        </m:sub>
                      </m:sSub>
                      <m:r>
                        <a:rPr lang="en-US" altLang="ko-KR" sz="1600" b="0" i="1" smtClean="0">
                          <a:latin typeface="Cambria Math" panose="02040503050406030204" pitchFamily="18" charset="0"/>
                        </a:rPr>
                        <m:t>=</m:t>
                      </m:r>
                      <m:rad>
                        <m:radPr>
                          <m:degHide m:val="on"/>
                          <m:ctrlPr>
                            <a:rPr lang="en-US" altLang="ko-KR" sz="1600" b="0" i="1" smtClean="0">
                              <a:latin typeface="Cambria Math"/>
                            </a:rPr>
                          </m:ctrlPr>
                        </m:radPr>
                        <m:deg/>
                        <m:e>
                          <m:r>
                            <a:rPr lang="en-US" altLang="ko-KR" sz="1600" b="0" i="1" smtClean="0">
                              <a:latin typeface="Cambria Math" panose="02040503050406030204" pitchFamily="18" charset="0"/>
                            </a:rPr>
                            <m:t>2</m:t>
                          </m:r>
                        </m:e>
                      </m:rad>
                    </m:oMath>
                  </m:oMathPara>
                </a14:m>
                <a:endParaRPr lang="en-US" altLang="ko-KR" sz="1600" b="0" i="1" dirty="0" smtClean="0">
                  <a:latin typeface="Cambria Math"/>
                </a:endParaRPr>
              </a:p>
              <a:p>
                <a:pPr/>
                <a14:m>
                  <m:oMathPara xmlns:m="http://schemas.openxmlformats.org/officeDocument/2006/math">
                    <m:oMathParaPr>
                      <m:jc m:val="centerGroup"/>
                    </m:oMathParaPr>
                    <m:oMath xmlns:m="http://schemas.openxmlformats.org/officeDocument/2006/math">
                      <m:sSub>
                        <m:sSubPr>
                          <m:ctrlPr>
                            <a:rPr lang="en-US" altLang="ko-KR" sz="1600" b="0" i="1" smtClean="0">
                              <a:latin typeface="Cambria Math"/>
                            </a:rPr>
                          </m:ctrlPr>
                        </m:sSubPr>
                        <m:e>
                          <m:r>
                            <a:rPr lang="en-US" altLang="ko-KR" sz="1600" b="0" i="1" smtClean="0">
                              <a:latin typeface="Cambria Math" panose="02040503050406030204" pitchFamily="18" charset="0"/>
                            </a:rPr>
                            <m:t>𝑟</m:t>
                          </m:r>
                        </m:e>
                        <m:sub>
                          <m:r>
                            <m:rPr>
                              <m:sty m:val="p"/>
                            </m:rPr>
                            <a:rPr lang="en-US" altLang="ko-KR" sz="1600" b="0" i="0" smtClean="0">
                              <a:latin typeface="Cambria Math"/>
                            </a:rPr>
                            <m:t>I</m:t>
                          </m:r>
                        </m:sub>
                      </m:sSub>
                      <m:r>
                        <a:rPr lang="en-US" altLang="ko-KR" sz="1600" b="0" i="1" smtClean="0">
                          <a:latin typeface="Cambria Math" panose="02040503050406030204" pitchFamily="18" charset="0"/>
                        </a:rPr>
                        <m:t>=2</m:t>
                      </m:r>
                    </m:oMath>
                  </m:oMathPara>
                </a14:m>
                <a:endParaRPr lang="en-US" altLang="ko-KR" sz="1600" b="0" i="1" dirty="0" smtClean="0">
                  <a:latin typeface="Cambria Math" panose="02040503050406030204" pitchFamily="18" charset="0"/>
                </a:endParaRPr>
              </a:p>
              <a:p>
                <a:pPr algn="ctr"/>
                <a14:m>
                  <m:oMath xmlns:m="http://schemas.openxmlformats.org/officeDocument/2006/math">
                    <m:sSub>
                      <m:sSubPr>
                        <m:ctrlPr>
                          <a:rPr lang="en-US" altLang="ko-KR" sz="1600" i="1">
                            <a:latin typeface="Cambria Math"/>
                          </a:rPr>
                        </m:ctrlPr>
                      </m:sSubPr>
                      <m:e>
                        <m:r>
                          <a:rPr lang="en-US" altLang="ko-KR" sz="1600" b="0" i="1" smtClean="0">
                            <a:latin typeface="Cambria Math"/>
                          </a:rPr>
                          <m:t>𝑇</m:t>
                        </m:r>
                      </m:e>
                      <m:sub>
                        <m:r>
                          <m:rPr>
                            <m:sty m:val="p"/>
                          </m:rPr>
                          <a:rPr lang="en-US" altLang="ko-KR" sz="1600" b="0" i="0" smtClean="0">
                            <a:latin typeface="Cambria Math"/>
                          </a:rPr>
                          <m:t>D</m:t>
                        </m:r>
                      </m:sub>
                    </m:sSub>
                    <m:r>
                      <a:rPr lang="en-US" altLang="ko-KR" sz="1600" i="1">
                        <a:latin typeface="Cambria Math" panose="02040503050406030204" pitchFamily="18" charset="0"/>
                      </a:rPr>
                      <m:t>=</m:t>
                    </m:r>
                    <m:r>
                      <a:rPr lang="en-US" altLang="ko-KR" sz="1600" b="0" i="1" smtClean="0">
                        <a:latin typeface="Cambria Math"/>
                      </a:rPr>
                      <m:t>10 </m:t>
                    </m:r>
                  </m:oMath>
                </a14:m>
                <a:r>
                  <a:rPr lang="en-US" altLang="ko-KR" sz="1600" b="0" dirty="0" smtClean="0">
                    <a:latin typeface="Cambria Math" panose="02040503050406030204" pitchFamily="18" charset="0"/>
                  </a:rPr>
                  <a:t>msec</a:t>
                </a:r>
              </a:p>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panose="02040503050406030204" pitchFamily="18" charset="0"/>
                        </a:rPr>
                        <m:t>data</m:t>
                      </m:r>
                      <m:r>
                        <a:rPr lang="en-US" altLang="ko-KR" sz="1600" b="0" i="0" smtClean="0">
                          <a:latin typeface="Cambria Math"/>
                        </a:rPr>
                        <m:t> </m:t>
                      </m:r>
                      <m:r>
                        <m:rPr>
                          <m:sty m:val="p"/>
                        </m:rPr>
                        <a:rPr lang="en-US" altLang="ko-KR" sz="1600" b="0" i="0" smtClean="0">
                          <a:latin typeface="Cambria Math" panose="02040503050406030204" pitchFamily="18" charset="0"/>
                        </a:rPr>
                        <m:t>rate</m:t>
                      </m:r>
                      <m:r>
                        <a:rPr lang="en-US" altLang="ko-KR" sz="1600" b="0" i="1" smtClean="0">
                          <a:latin typeface="Cambria Math" panose="02040503050406030204" pitchFamily="18" charset="0"/>
                        </a:rPr>
                        <m:t>=5.5 </m:t>
                      </m:r>
                      <m:r>
                        <m:rPr>
                          <m:sty m:val="p"/>
                        </m:rPr>
                        <a:rPr lang="en-US" altLang="ko-KR" sz="1600" b="0" i="0" smtClean="0">
                          <a:latin typeface="Cambria Math" panose="02040503050406030204" pitchFamily="18" charset="0"/>
                        </a:rPr>
                        <m:t>Mbps</m:t>
                      </m:r>
                    </m:oMath>
                  </m:oMathPara>
                </a14:m>
                <a:endParaRPr lang="en-US" altLang="ko-KR" sz="1600" b="0" i="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US" altLang="ko-KR" sz="1600" smtClean="0">
                          <a:latin typeface="Cambria Math"/>
                        </a:rPr>
                        <m:t>R</m:t>
                      </m:r>
                      <m:r>
                        <m:rPr>
                          <m:sty m:val="p"/>
                        </m:rPr>
                        <a:rPr lang="en-US" altLang="ko-KR" sz="1600" b="0" i="0" smtClean="0">
                          <a:latin typeface="Cambria Math"/>
                        </a:rPr>
                        <m:t>TS</m:t>
                      </m:r>
                      <m:r>
                        <a:rPr lang="en-US" altLang="ko-KR" sz="1600" b="0" i="0" smtClean="0">
                          <a:latin typeface="Cambria Math"/>
                        </a:rPr>
                        <m:t>/</m:t>
                      </m:r>
                      <m:r>
                        <m:rPr>
                          <m:sty m:val="p"/>
                        </m:rPr>
                        <a:rPr lang="en-US" altLang="ko-KR" sz="1600" b="0" i="0" smtClean="0">
                          <a:latin typeface="Cambria Math"/>
                        </a:rPr>
                        <m:t>CTS</m:t>
                      </m:r>
                      <m:r>
                        <a:rPr lang="en-US" altLang="ko-KR" sz="1600" b="0" i="1" smtClean="0">
                          <a:latin typeface="Cambria Math" panose="02040503050406030204" pitchFamily="18" charset="0"/>
                        </a:rPr>
                        <m:t> </m:t>
                      </m:r>
                    </m:oMath>
                  </m:oMathPara>
                </a14:m>
                <a:endParaRPr lang="en-US" altLang="ko-KR" sz="1600" dirty="0" smtClean="0"/>
              </a:p>
              <a:p>
                <a:endParaRPr lang="en-US" altLang="ko-KR" sz="1600" dirty="0"/>
              </a:p>
              <a:p>
                <a:pPr algn="ctr"/>
                <a:r>
                  <a:rPr lang="en-US" altLang="ko-KR" sz="1600" dirty="0" smtClean="0"/>
                  <a:t>About 80% efficiency</a:t>
                </a:r>
                <a:endParaRPr lang="ko-KR" altLang="en-US"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6405697" y="3200748"/>
                <a:ext cx="2227276" cy="2606547"/>
              </a:xfrm>
              <a:prstGeom prst="rect">
                <a:avLst/>
              </a:prstGeom>
              <a:blipFill rotWithShape="1">
                <a:blip r:embed="rId2"/>
                <a:stretch>
                  <a:fillRect b="-2103"/>
                </a:stretch>
              </a:blipFill>
            </p:spPr>
            <p:txBody>
              <a:bodyPr/>
              <a:lstStyle/>
              <a:p>
                <a:r>
                  <a:rPr lang="ko-KR" altLang="en-US">
                    <a:noFill/>
                  </a:rPr>
                  <a:t> </a:t>
                </a:r>
              </a:p>
            </p:txBody>
          </p:sp>
        </mc:Fallback>
      </mc:AlternateContent>
      <p:pic>
        <p:nvPicPr>
          <p:cNvPr id="10" name="그림 9"/>
          <p:cNvPicPr>
            <a:picLocks noChangeAspect="1"/>
          </p:cNvPicPr>
          <p:nvPr/>
        </p:nvPicPr>
        <p:blipFill>
          <a:blip r:embed="rId3"/>
          <a:stretch>
            <a:fillRect/>
          </a:stretch>
        </p:blipFill>
        <p:spPr>
          <a:xfrm>
            <a:off x="1080000" y="2160000"/>
            <a:ext cx="4694433" cy="3960000"/>
          </a:xfrm>
          <a:prstGeom prst="rect">
            <a:avLst/>
          </a:prstGeom>
        </p:spPr>
      </p:pic>
    </p:spTree>
    <p:extLst>
      <p:ext uri="{BB962C8B-B14F-4D97-AF65-F5344CB8AC3E}">
        <p14:creationId xmlns:p14="http://schemas.microsoft.com/office/powerpoint/2010/main" val="6417362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(10/10)</a:t>
            </a:r>
            <a:endParaRPr lang="ko-KR" altLang="en-US" dirty="0"/>
          </a:p>
        </p:txBody>
      </p:sp>
      <p:sp>
        <p:nvSpPr>
          <p:cNvPr id="3" name="내용 개체 틀 2"/>
          <p:cNvSpPr>
            <a:spLocks noGrp="1"/>
          </p:cNvSpPr>
          <p:nvPr>
            <p:ph idx="1"/>
          </p:nvPr>
        </p:nvSpPr>
        <p:spPr>
          <a:xfrm>
            <a:off x="685800" y="1700808"/>
            <a:ext cx="7772400" cy="4680520"/>
          </a:xfrm>
        </p:spPr>
        <p:txBody>
          <a:bodyPr/>
          <a:lstStyle/>
          <a:p>
            <a:r>
              <a:rPr lang="en-US" altLang="ko-KR" sz="2800" dirty="0" smtClean="0"/>
              <a:t>S2: Scalability of Proposed Scheme </a:t>
            </a:r>
            <a:r>
              <a:rPr lang="en-US" altLang="ko-KR" sz="2800" dirty="0"/>
              <a:t>(</a:t>
            </a:r>
            <a:r>
              <a:rPr lang="en-US" altLang="ko-KR" sz="2800" dirty="0" smtClean="0"/>
              <a:t>●●●</a:t>
            </a:r>
            <a:r>
              <a:rPr lang="en-US" altLang="ko-KR" sz="2800" dirty="0"/>
              <a:t>●</a:t>
            </a:r>
            <a:r>
              <a:rPr lang="en-US" altLang="ko-KR" sz="2800" dirty="0" smtClean="0"/>
              <a:t>)</a:t>
            </a:r>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18</a:t>
            </a:fld>
            <a:endParaRPr lang="en-US" altLang="ko-KR"/>
          </a:p>
        </p:txBody>
      </p:sp>
      <mc:AlternateContent xmlns:mc="http://schemas.openxmlformats.org/markup-compatibility/2006" xmlns:a14="http://schemas.microsoft.com/office/drawing/2010/main">
        <mc:Choice Requires="a14">
          <p:graphicFrame>
            <p:nvGraphicFramePr>
              <p:cNvPr id="9" name="표 8"/>
              <p:cNvGraphicFramePr>
                <a:graphicFrameLocks noGrp="1"/>
              </p:cNvGraphicFramePr>
              <p:nvPr>
                <p:extLst>
                  <p:ext uri="{D42A27DB-BD31-4B8C-83A1-F6EECF244321}">
                    <p14:modId xmlns:p14="http://schemas.microsoft.com/office/powerpoint/2010/main" val="362648365"/>
                  </p:ext>
                </p:extLst>
              </p:nvPr>
            </p:nvGraphicFramePr>
            <p:xfrm>
              <a:off x="606690" y="2600920"/>
              <a:ext cx="7920880" cy="3708400"/>
            </p:xfrm>
            <a:graphic>
              <a:graphicData uri="http://schemas.openxmlformats.org/drawingml/2006/table">
                <a:tbl>
                  <a:tblPr firstRow="1" bandRow="1">
                    <a:tableStyleId>{5940675A-B579-460E-94D1-54222C63F5DA}</a:tableStyleId>
                  </a:tblPr>
                  <a:tblGrid>
                    <a:gridCol w="648071"/>
                    <a:gridCol w="1008112"/>
                    <a:gridCol w="792088"/>
                    <a:gridCol w="936104"/>
                    <a:gridCol w="864096"/>
                    <a:gridCol w="936105"/>
                    <a:gridCol w="936104"/>
                    <a:gridCol w="936104"/>
                    <a:gridCol w="864096"/>
                  </a:tblGrid>
                  <a:tr h="370840">
                    <a:tc row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Times New Roman" panose="02020603050405020304" pitchFamily="18" charset="0"/>
                              <a:cs typeface="Times New Roman" panose="02020603050405020304" pitchFamily="18" charset="0"/>
                            </a:rPr>
                            <a:t>No. of PDs</a:t>
                          </a:r>
                          <a:endParaRPr lang="ko-KR" altLang="en-US" sz="1400" dirty="0" smtClean="0">
                            <a:latin typeface="Times New Roman" panose="02020603050405020304" pitchFamily="18" charset="0"/>
                            <a:cs typeface="Times New Roman" panose="02020603050405020304" pitchFamily="18" charset="0"/>
                          </a:endParaRPr>
                        </a:p>
                      </a:txBody>
                      <a:tcPr/>
                    </a:tc>
                    <a:tc gridSpan="2">
                      <a:txBody>
                        <a:bodyPr/>
                        <a:lstStyle/>
                        <a:p>
                          <a:pPr latinLnBrk="1"/>
                          <a14:m>
                            <m:oMathPara xmlns:m="http://schemas.openxmlformats.org/officeDocument/2006/math">
                              <m:oMathParaPr>
                                <m:jc m:val="centerGroup"/>
                              </m:oMathParaPr>
                              <m:oMath xmlns:m="http://schemas.openxmlformats.org/officeDocument/2006/math">
                                <m:r>
                                  <m:rPr>
                                    <m:sty m:val="p"/>
                                  </m:rPr>
                                  <a:rPr lang="en-US" altLang="ko-KR" sz="1400" b="0" i="0" smtClean="0">
                                    <a:latin typeface="Cambria Math" panose="02040503050406030204" pitchFamily="18" charset="0"/>
                                  </a:rPr>
                                  <m:t>C</m:t>
                                </m:r>
                                <m:sSub>
                                  <m:sSubPr>
                                    <m:ctrlPr>
                                      <a:rPr lang="en-US" altLang="ko-KR" sz="1400" b="0" i="1" smtClean="0">
                                        <a:latin typeface="Cambria Math"/>
                                      </a:rPr>
                                    </m:ctrlPr>
                                  </m:sSubPr>
                                  <m:e>
                                    <m:r>
                                      <m:rPr>
                                        <m:sty m:val="p"/>
                                      </m:rPr>
                                      <a:rPr lang="en-US" altLang="ko-KR" sz="1400" b="0" i="0" smtClean="0">
                                        <a:latin typeface="Cambria Math" panose="02040503050406030204" pitchFamily="18" charset="0"/>
                                      </a:rPr>
                                      <m:t>W</m:t>
                                    </m:r>
                                  </m:e>
                                  <m:sub>
                                    <m:r>
                                      <m:rPr>
                                        <m:sty m:val="p"/>
                                      </m:rPr>
                                      <a:rPr lang="en-US" altLang="ko-KR" sz="1400" b="0" i="0" smtClean="0">
                                        <a:latin typeface="Cambria Math" panose="02040503050406030204" pitchFamily="18" charset="0"/>
                                      </a:rPr>
                                      <m:t>max</m:t>
                                    </m:r>
                                  </m:sub>
                                </m:sSub>
                                <m:r>
                                  <a:rPr lang="en-US" altLang="ko-KR" sz="1400" b="0" i="0" smtClean="0">
                                    <a:latin typeface="Cambria Math" panose="02040503050406030204" pitchFamily="18" charset="0"/>
                                  </a:rPr>
                                  <m:t>=1024</m:t>
                                </m:r>
                              </m:oMath>
                            </m:oMathPara>
                          </a14:m>
                          <a:endParaRPr lang="ko-KR" altLang="en-US" sz="1400" dirty="0"/>
                        </a:p>
                      </a:txBody>
                      <a:tcPr/>
                    </a:tc>
                    <a:tc hMerge="1">
                      <a:txBody>
                        <a:bodyPr/>
                        <a:lstStyle/>
                        <a:p>
                          <a:pPr latinLnBrk="1"/>
                          <a:endParaRPr lang="ko-KR" altLang="en-US" dirty="0"/>
                        </a:p>
                      </a:txBody>
                      <a:tcPr/>
                    </a:tc>
                    <a:tc gridSpan="2">
                      <a:txBody>
                        <a:bodyPr/>
                        <a:lstStyle/>
                        <a:p>
                          <a:pPr latinLnBrk="1"/>
                          <a14:m>
                            <m:oMathPara xmlns:m="http://schemas.openxmlformats.org/officeDocument/2006/math">
                              <m:oMathParaPr>
                                <m:jc m:val="centerGroup"/>
                              </m:oMathParaPr>
                              <m:oMath xmlns:m="http://schemas.openxmlformats.org/officeDocument/2006/math">
                                <m:r>
                                  <m:rPr>
                                    <m:sty m:val="p"/>
                                  </m:rPr>
                                  <a:rPr lang="en-US" altLang="ko-KR" sz="1400" b="0" i="0" smtClean="0">
                                    <a:latin typeface="Cambria Math" panose="02040503050406030204" pitchFamily="18" charset="0"/>
                                  </a:rPr>
                                  <m:t>C</m:t>
                                </m:r>
                                <m:sSub>
                                  <m:sSubPr>
                                    <m:ctrlPr>
                                      <a:rPr lang="en-US" altLang="ko-KR" sz="1400" b="0" i="1" smtClean="0">
                                        <a:latin typeface="Cambria Math"/>
                                      </a:rPr>
                                    </m:ctrlPr>
                                  </m:sSubPr>
                                  <m:e>
                                    <m:r>
                                      <m:rPr>
                                        <m:sty m:val="p"/>
                                      </m:rPr>
                                      <a:rPr lang="en-US" altLang="ko-KR" sz="1400" b="0" i="0" smtClean="0">
                                        <a:latin typeface="Cambria Math" panose="02040503050406030204" pitchFamily="18" charset="0"/>
                                      </a:rPr>
                                      <m:t>W</m:t>
                                    </m:r>
                                  </m:e>
                                  <m:sub>
                                    <m:r>
                                      <m:rPr>
                                        <m:sty m:val="p"/>
                                      </m:rPr>
                                      <a:rPr lang="en-US" altLang="ko-KR" sz="1400" b="0" i="0" smtClean="0">
                                        <a:latin typeface="Cambria Math" panose="02040503050406030204" pitchFamily="18" charset="0"/>
                                      </a:rPr>
                                      <m:t>max</m:t>
                                    </m:r>
                                  </m:sub>
                                </m:sSub>
                                <m:r>
                                  <a:rPr lang="en-US" altLang="ko-KR" sz="1400" b="0" i="0" smtClean="0">
                                    <a:latin typeface="Cambria Math" panose="02040503050406030204" pitchFamily="18" charset="0"/>
                                  </a:rPr>
                                  <m:t>=2048</m:t>
                                </m:r>
                              </m:oMath>
                            </m:oMathPara>
                          </a14:m>
                          <a:endParaRPr lang="ko-KR" altLang="en-US" sz="1400" dirty="0"/>
                        </a:p>
                      </a:txBody>
                      <a:tcPr/>
                    </a:tc>
                    <a:tc hMerge="1">
                      <a:txBody>
                        <a:bodyPr/>
                        <a:lstStyle/>
                        <a:p>
                          <a:pPr latinLnBrk="1"/>
                          <a:endParaRPr lang="ko-KR" altLang="en-US" dirty="0"/>
                        </a:p>
                      </a:txBody>
                      <a:tcPr/>
                    </a:tc>
                    <a:tc grid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sty m:val="p"/>
                                  </m:rPr>
                                  <a:rPr lang="en-US" altLang="ko-KR" sz="1400" b="0" i="0" smtClean="0">
                                    <a:latin typeface="Cambria Math" panose="02040503050406030204" pitchFamily="18" charset="0"/>
                                  </a:rPr>
                                  <m:t>C</m:t>
                                </m:r>
                                <m:sSub>
                                  <m:sSubPr>
                                    <m:ctrlPr>
                                      <a:rPr lang="en-US" altLang="ko-KR" sz="1400" b="0" i="1" smtClean="0">
                                        <a:latin typeface="Cambria Math"/>
                                      </a:rPr>
                                    </m:ctrlPr>
                                  </m:sSubPr>
                                  <m:e>
                                    <m:r>
                                      <m:rPr>
                                        <m:sty m:val="p"/>
                                      </m:rPr>
                                      <a:rPr lang="en-US" altLang="ko-KR" sz="1400" b="0" i="0" smtClean="0">
                                        <a:latin typeface="Cambria Math" panose="02040503050406030204" pitchFamily="18" charset="0"/>
                                      </a:rPr>
                                      <m:t>W</m:t>
                                    </m:r>
                                  </m:e>
                                  <m:sub>
                                    <m:r>
                                      <m:rPr>
                                        <m:sty m:val="p"/>
                                      </m:rPr>
                                      <a:rPr lang="en-US" altLang="ko-KR" sz="1400" b="0" i="0" smtClean="0">
                                        <a:latin typeface="Cambria Math" panose="02040503050406030204" pitchFamily="18" charset="0"/>
                                      </a:rPr>
                                      <m:t>max</m:t>
                                    </m:r>
                                  </m:sub>
                                </m:sSub>
                                <m:r>
                                  <a:rPr lang="en-US" altLang="ko-KR" sz="1400" b="0" i="0" smtClean="0">
                                    <a:latin typeface="Cambria Math" panose="02040503050406030204" pitchFamily="18" charset="0"/>
                                  </a:rPr>
                                  <m:t>=4096</m:t>
                                </m:r>
                              </m:oMath>
                            </m:oMathPara>
                          </a14:m>
                          <a:endParaRPr lang="ko-KR" altLang="en-US" sz="1400" i="0" dirty="0">
                            <a:latin typeface="Times New Roman" panose="02020603050405020304" pitchFamily="18" charset="0"/>
                            <a:cs typeface="Times New Roman" panose="02020603050405020304" pitchFamily="18" charset="0"/>
                          </a:endParaRPr>
                        </a:p>
                      </a:txBody>
                      <a:tcPr/>
                    </a:tc>
                    <a:tc hMerge="1">
                      <a:txBody>
                        <a:bodyPr/>
                        <a:lstStyle/>
                        <a:p>
                          <a:pPr latinLnBrk="1"/>
                          <a:endParaRPr lang="ko-KR" altLang="en-US" dirty="0"/>
                        </a:p>
                      </a:txBody>
                      <a:tcPr/>
                    </a:tc>
                    <a:tc grid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sty m:val="p"/>
                                  </m:rPr>
                                  <a:rPr lang="en-US" altLang="ko-KR" sz="1400" b="0" i="0" smtClean="0">
                                    <a:latin typeface="Cambria Math" panose="02040503050406030204" pitchFamily="18" charset="0"/>
                                  </a:rPr>
                                  <m:t>C</m:t>
                                </m:r>
                                <m:sSub>
                                  <m:sSubPr>
                                    <m:ctrlPr>
                                      <a:rPr lang="en-US" altLang="ko-KR" sz="1400" b="0" i="1" smtClean="0">
                                        <a:latin typeface="Cambria Math"/>
                                      </a:rPr>
                                    </m:ctrlPr>
                                  </m:sSubPr>
                                  <m:e>
                                    <m:r>
                                      <m:rPr>
                                        <m:sty m:val="p"/>
                                      </m:rPr>
                                      <a:rPr lang="en-US" altLang="ko-KR" sz="1400" b="0" i="0" smtClean="0">
                                        <a:latin typeface="Cambria Math" panose="02040503050406030204" pitchFamily="18" charset="0"/>
                                      </a:rPr>
                                      <m:t>W</m:t>
                                    </m:r>
                                  </m:e>
                                  <m:sub>
                                    <m:r>
                                      <m:rPr>
                                        <m:sty m:val="p"/>
                                      </m:rPr>
                                      <a:rPr lang="en-US" altLang="ko-KR" sz="1400" b="0" i="0" smtClean="0">
                                        <a:latin typeface="Cambria Math" panose="02040503050406030204" pitchFamily="18" charset="0"/>
                                      </a:rPr>
                                      <m:t>max</m:t>
                                    </m:r>
                                  </m:sub>
                                </m:sSub>
                                <m:r>
                                  <a:rPr lang="en-US" altLang="ko-KR" sz="1400" b="0" i="0" smtClean="0">
                                    <a:latin typeface="Cambria Math" panose="02040503050406030204" pitchFamily="18" charset="0"/>
                                  </a:rPr>
                                  <m:t>=8192</m:t>
                                </m:r>
                              </m:oMath>
                            </m:oMathPara>
                          </a14:m>
                          <a:endParaRPr lang="ko-KR" altLang="en-US" sz="1400" i="0" dirty="0">
                            <a:latin typeface="Times New Roman" panose="02020603050405020304" pitchFamily="18" charset="0"/>
                            <a:cs typeface="Times New Roman" panose="02020603050405020304" pitchFamily="18" charset="0"/>
                          </a:endParaRPr>
                        </a:p>
                      </a:txBody>
                      <a:tcPr/>
                    </a:tc>
                    <a:tc hMerge="1">
                      <a:txBody>
                        <a:bodyPr/>
                        <a:lstStyle/>
                        <a:p>
                          <a:pPr latinLnBrk="1"/>
                          <a:endParaRPr lang="ko-KR" altLang="en-US" dirty="0"/>
                        </a:p>
                      </a:txBody>
                      <a:tcPr/>
                    </a:tc>
                  </a:tr>
                  <a:tr h="370840">
                    <a:tc vMerge="1">
                      <a:txBody>
                        <a:bodyPr/>
                        <a:lstStyle/>
                        <a:p>
                          <a:pPr latinLnBrk="1"/>
                          <a:endParaRPr lang="ko-KR" altLang="en-US" dirty="0"/>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4484146</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0.007318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4484162</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0.007317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4484189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0.007316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4484249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0.007317 </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4477841</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0.016174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4477697</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0.016181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4478038</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0.016188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4477932</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0.016186 </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20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4473874</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0.033746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4473321</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0.033756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4473242</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0.033743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4473353</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0.033766 </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4472574</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0.086293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4471882</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0.086405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4471588</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0.086401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4471283</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0.086452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4471507</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0.172281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4472181</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0.173625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4471785</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0.174042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4471237</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0.174191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200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4459943</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0.335994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4471030</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0.345474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4472487</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0.348064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4472113</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0.349369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4349027</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0.679804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rgbClr val="00B0F0"/>
                              </a:solidFill>
                              <a:latin typeface="Times New Roman" panose="02020603050405020304" pitchFamily="18" charset="0"/>
                              <a:ea typeface="+mn-ea"/>
                              <a:cs typeface="Times New Roman" panose="02020603050405020304" pitchFamily="18" charset="0"/>
                            </a:rPr>
                            <a:t>4449162</a:t>
                          </a:r>
                          <a:endParaRPr lang="ko-KR" altLang="en-US" sz="1050" kern="1200" dirty="0">
                            <a:solidFill>
                              <a:srgbClr val="00B0F0"/>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0.823962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solidFill>
                                <a:schemeClr val="tx1"/>
                              </a:solidFill>
                              <a:latin typeface="Times New Roman" panose="02020603050405020304" pitchFamily="18" charset="0"/>
                              <a:cs typeface="Times New Roman" panose="02020603050405020304" pitchFamily="18" charset="0"/>
                            </a:rPr>
                            <a:t>4469967</a:t>
                          </a:r>
                          <a:endParaRPr lang="ko-KR" altLang="en-US" sz="105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0.859925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4473348</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0.870295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3940019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0.680892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rgbClr val="00B0F0"/>
                              </a:solidFill>
                              <a:latin typeface="Times New Roman" panose="02020603050405020304" pitchFamily="18" charset="0"/>
                              <a:ea typeface="+mn-ea"/>
                              <a:cs typeface="Times New Roman" panose="02020603050405020304" pitchFamily="18" charset="0"/>
                            </a:rPr>
                            <a:t>4348499</a:t>
                          </a:r>
                          <a:endParaRPr lang="ko-KR" altLang="en-US" sz="1050" kern="1200" dirty="0">
                            <a:solidFill>
                              <a:srgbClr val="00B0F0"/>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1.357024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4449188</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1.648019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4470178</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1.719503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bl>
              </a:graphicData>
            </a:graphic>
          </p:graphicFrame>
        </mc:Choice>
        <mc:Fallback xmlns="">
          <p:graphicFrame>
            <p:nvGraphicFramePr>
              <p:cNvPr id="9" name="표 8"/>
              <p:cNvGraphicFramePr>
                <a:graphicFrameLocks noGrp="1"/>
              </p:cNvGraphicFramePr>
              <p:nvPr>
                <p:extLst>
                  <p:ext uri="{D42A27DB-BD31-4B8C-83A1-F6EECF244321}">
                    <p14:modId xmlns:p14="http://schemas.microsoft.com/office/powerpoint/2010/main" val="362648365"/>
                  </p:ext>
                </p:extLst>
              </p:nvPr>
            </p:nvGraphicFramePr>
            <p:xfrm>
              <a:off x="606690" y="2600920"/>
              <a:ext cx="7920880" cy="3708400"/>
            </p:xfrm>
            <a:graphic>
              <a:graphicData uri="http://schemas.openxmlformats.org/drawingml/2006/table">
                <a:tbl>
                  <a:tblPr firstRow="1" bandRow="1">
                    <a:tableStyleId>{5940675A-B579-460E-94D1-54222C63F5DA}</a:tableStyleId>
                  </a:tblPr>
                  <a:tblGrid>
                    <a:gridCol w="648071"/>
                    <a:gridCol w="1008112"/>
                    <a:gridCol w="792088"/>
                    <a:gridCol w="936104"/>
                    <a:gridCol w="864096"/>
                    <a:gridCol w="936105"/>
                    <a:gridCol w="936104"/>
                    <a:gridCol w="936104"/>
                    <a:gridCol w="864096"/>
                  </a:tblGrid>
                  <a:tr h="370840">
                    <a:tc row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Times New Roman" panose="02020603050405020304" pitchFamily="18" charset="0"/>
                              <a:cs typeface="Times New Roman" panose="02020603050405020304" pitchFamily="18" charset="0"/>
                            </a:rPr>
                            <a:t>No. of </a:t>
                          </a:r>
                          <a:r>
                            <a:rPr lang="en-US" altLang="ko-KR" sz="1400" dirty="0" smtClean="0">
                              <a:latin typeface="Times New Roman" panose="02020603050405020304" pitchFamily="18" charset="0"/>
                              <a:cs typeface="Times New Roman" panose="02020603050405020304" pitchFamily="18" charset="0"/>
                            </a:rPr>
                            <a:t>PDs</a:t>
                          </a:r>
                          <a:endParaRPr lang="ko-KR" altLang="en-US" sz="1400" dirty="0" smtClean="0">
                            <a:latin typeface="Times New Roman" panose="02020603050405020304" pitchFamily="18" charset="0"/>
                            <a:cs typeface="Times New Roman" panose="02020603050405020304" pitchFamily="18" charset="0"/>
                          </a:endParaRPr>
                        </a:p>
                      </a:txBody>
                      <a:tcPr/>
                    </a:tc>
                    <a:tc gridSpan="2">
                      <a:txBody>
                        <a:bodyPr/>
                        <a:lstStyle/>
                        <a:p>
                          <a:endParaRPr lang="ko-KR"/>
                        </a:p>
                      </a:txBody>
                      <a:tcPr>
                        <a:blipFill rotWithShape="1">
                          <a:blip r:embed="rId2"/>
                          <a:stretch>
                            <a:fillRect l="-36149" t="-1639" r="-303041" b="-896721"/>
                          </a:stretch>
                        </a:blipFill>
                      </a:tcPr>
                    </a:tc>
                    <a:tc hMerge="1">
                      <a:txBody>
                        <a:bodyPr/>
                        <a:lstStyle/>
                        <a:p>
                          <a:pPr latinLnBrk="1"/>
                          <a:endParaRPr lang="ko-KR" altLang="en-US" dirty="0"/>
                        </a:p>
                      </a:txBody>
                      <a:tcPr/>
                    </a:tc>
                    <a:tc gridSpan="2">
                      <a:txBody>
                        <a:bodyPr/>
                        <a:lstStyle/>
                        <a:p>
                          <a:endParaRPr lang="ko-KR"/>
                        </a:p>
                      </a:txBody>
                      <a:tcPr>
                        <a:blipFill rotWithShape="1">
                          <a:blip r:embed="rId2"/>
                          <a:stretch>
                            <a:fillRect l="-136610" t="-1639" r="-204068" b="-896721"/>
                          </a:stretch>
                        </a:blipFill>
                      </a:tcPr>
                    </a:tc>
                    <a:tc hMerge="1">
                      <a:txBody>
                        <a:bodyPr/>
                        <a:lstStyle/>
                        <a:p>
                          <a:pPr latinLnBrk="1"/>
                          <a:endParaRPr lang="ko-KR" altLang="en-US" dirty="0"/>
                        </a:p>
                      </a:txBody>
                      <a:tcPr/>
                    </a:tc>
                    <a:tc gridSpan="2">
                      <a:txBody>
                        <a:bodyPr/>
                        <a:lstStyle/>
                        <a:p>
                          <a:endParaRPr lang="ko-KR"/>
                        </a:p>
                      </a:txBody>
                      <a:tcPr>
                        <a:blipFill rotWithShape="1">
                          <a:blip r:embed="rId2"/>
                          <a:stretch>
                            <a:fillRect l="-227362" t="-1639" r="-96091" b="-896721"/>
                          </a:stretch>
                        </a:blipFill>
                      </a:tcPr>
                    </a:tc>
                    <a:tc hMerge="1">
                      <a:txBody>
                        <a:bodyPr/>
                        <a:lstStyle/>
                        <a:p>
                          <a:pPr latinLnBrk="1"/>
                          <a:endParaRPr lang="ko-KR" altLang="en-US" dirty="0"/>
                        </a:p>
                      </a:txBody>
                      <a:tcPr/>
                    </a:tc>
                    <a:tc gridSpan="2">
                      <a:txBody>
                        <a:bodyPr/>
                        <a:lstStyle/>
                        <a:p>
                          <a:endParaRPr lang="ko-KR"/>
                        </a:p>
                      </a:txBody>
                      <a:tcPr>
                        <a:blipFill rotWithShape="1">
                          <a:blip r:embed="rId2"/>
                          <a:stretch>
                            <a:fillRect l="-340678" t="-1639" b="-896721"/>
                          </a:stretch>
                        </a:blipFill>
                      </a:tcPr>
                    </a:tc>
                    <a:tc hMerge="1">
                      <a:txBody>
                        <a:bodyPr/>
                        <a:lstStyle/>
                        <a:p>
                          <a:pPr latinLnBrk="1"/>
                          <a:endParaRPr lang="ko-KR" altLang="en-US" dirty="0"/>
                        </a:p>
                      </a:txBody>
                      <a:tcPr/>
                    </a:tc>
                  </a:tr>
                  <a:tr h="370840">
                    <a:tc vMerge="1">
                      <a:txBody>
                        <a:bodyPr/>
                        <a:lstStyle/>
                        <a:p>
                          <a:pPr latinLnBrk="1"/>
                          <a:endParaRPr lang="ko-KR" altLang="en-US" dirty="0"/>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smtClean="0">
                              <a:latin typeface="Times New Roman" panose="02020603050405020304" pitchFamily="18" charset="0"/>
                              <a:cs typeface="Times New Roman" panose="02020603050405020304" pitchFamily="18" charset="0"/>
                            </a:rPr>
                            <a:t>Throughput</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050" dirty="0" err="1" smtClean="0">
                              <a:latin typeface="Times New Roman" panose="02020603050405020304" pitchFamily="18" charset="0"/>
                              <a:cs typeface="Times New Roman" panose="02020603050405020304" pitchFamily="18" charset="0"/>
                            </a:rPr>
                            <a:t>Pck</a:t>
                          </a:r>
                          <a:r>
                            <a:rPr lang="en-US" altLang="ko-KR" sz="1050" dirty="0" smtClean="0">
                              <a:latin typeface="Times New Roman" panose="02020603050405020304" pitchFamily="18" charset="0"/>
                              <a:cs typeface="Times New Roman" panose="02020603050405020304" pitchFamily="18" charset="0"/>
                            </a:rPr>
                            <a:t>. Delay</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4484146</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0.007318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4484162</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0.007317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4484189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0.007316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4484249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0.007317 </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4477841</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0.016174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4477697</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0.016181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4478038</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0.016188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4477932</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0.016186 </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20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4473874</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0.033746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4473321</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0.033756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4473242</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0.033743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4473353</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0.033766 </a:t>
                          </a:r>
                          <a:endParaRPr lang="ko-KR" altLang="en-US" sz="1050" dirty="0">
                            <a:latin typeface="Times New Roman" panose="02020603050405020304" pitchFamily="18" charset="0"/>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4472574</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0.086293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4471882</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0.086405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4471588</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0.086401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4471283</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0.086452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4471507</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0.172281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4472181</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0.173625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4471785</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0.174042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4471237</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0.174191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200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4459943</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0.335994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4471030</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0.345474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4472487</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0.348064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4472113</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0.349369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500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4349027</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0.679804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rgbClr val="00B0F0"/>
                              </a:solidFill>
                              <a:latin typeface="Times New Roman" panose="02020603050405020304" pitchFamily="18" charset="0"/>
                              <a:ea typeface="+mn-ea"/>
                              <a:cs typeface="Times New Roman" panose="02020603050405020304" pitchFamily="18" charset="0"/>
                            </a:rPr>
                            <a:t>4449162</a:t>
                          </a:r>
                          <a:endParaRPr lang="ko-KR" altLang="en-US" sz="1050" kern="1200" dirty="0">
                            <a:solidFill>
                              <a:srgbClr val="00B0F0"/>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0.823962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solidFill>
                                <a:schemeClr val="tx1"/>
                              </a:solidFill>
                              <a:latin typeface="Times New Roman" panose="02020603050405020304" pitchFamily="18" charset="0"/>
                              <a:cs typeface="Times New Roman" panose="02020603050405020304" pitchFamily="18" charset="0"/>
                            </a:rPr>
                            <a:t>4469967</a:t>
                          </a:r>
                          <a:endParaRPr lang="ko-KR" altLang="en-US" sz="105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0.859925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4473348</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0.870295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r h="370840">
                    <a:tc>
                      <a:txBody>
                        <a:bodyPr/>
                        <a:lstStyle/>
                        <a:p>
                          <a:pPr algn="r" latinLnBrk="1"/>
                          <a:r>
                            <a:rPr lang="en-US" altLang="ko-KR" sz="1050" dirty="0" smtClean="0">
                              <a:latin typeface="Times New Roman" panose="02020603050405020304" pitchFamily="18" charset="0"/>
                              <a:cs typeface="Times New Roman" panose="02020603050405020304" pitchFamily="18" charset="0"/>
                            </a:rPr>
                            <a:t>1000</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3940019</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0.680892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rgbClr val="00B0F0"/>
                              </a:solidFill>
                              <a:latin typeface="Times New Roman" panose="02020603050405020304" pitchFamily="18" charset="0"/>
                              <a:ea typeface="+mn-ea"/>
                              <a:cs typeface="Times New Roman" panose="02020603050405020304" pitchFamily="18" charset="0"/>
                            </a:rPr>
                            <a:t>4348499</a:t>
                          </a:r>
                          <a:endParaRPr lang="ko-KR" altLang="en-US" sz="1050" kern="1200" dirty="0">
                            <a:solidFill>
                              <a:srgbClr val="00B0F0"/>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1.357024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r" latinLnBrk="1"/>
                          <a:r>
                            <a:rPr lang="en-US" altLang="ko-KR" sz="1050" dirty="0" smtClean="0">
                              <a:solidFill>
                                <a:srgbClr val="00B0F0"/>
                              </a:solidFill>
                              <a:latin typeface="Times New Roman" panose="02020603050405020304" pitchFamily="18" charset="0"/>
                              <a:cs typeface="Times New Roman" panose="02020603050405020304" pitchFamily="18" charset="0"/>
                            </a:rPr>
                            <a:t>4449188</a:t>
                          </a:r>
                          <a:endParaRPr lang="ko-KR" altLang="en-US" sz="1050" dirty="0">
                            <a:solidFill>
                              <a:srgbClr val="00B0F0"/>
                            </a:solidFill>
                            <a:latin typeface="Times New Roman" panose="02020603050405020304" pitchFamily="18" charset="0"/>
                            <a:cs typeface="Times New Roman" panose="02020603050405020304" pitchFamily="18" charset="0"/>
                          </a:endParaRPr>
                        </a:p>
                      </a:txBody>
                      <a:tcPr/>
                    </a:tc>
                    <a:tc>
                      <a:txBody>
                        <a:bodyPr/>
                        <a:lstStyle/>
                        <a:p>
                          <a:pPr algn="r" latinLnBrk="1"/>
                          <a:r>
                            <a:rPr lang="en-US" altLang="ko-KR" sz="1050" dirty="0" smtClean="0">
                              <a:latin typeface="Times New Roman" panose="02020603050405020304" pitchFamily="18" charset="0"/>
                              <a:cs typeface="Times New Roman" panose="02020603050405020304" pitchFamily="18" charset="0"/>
                            </a:rPr>
                            <a:t>1.648019 </a:t>
                          </a:r>
                          <a:endParaRPr lang="ko-KR" altLang="en-US" sz="1050" dirty="0">
                            <a:latin typeface="Times New Roman" panose="02020603050405020304" pitchFamily="18" charset="0"/>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4470178</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r" defTabSz="914400" rtl="0" eaLnBrk="1" latinLnBrk="1" hangingPunct="1"/>
                          <a:r>
                            <a:rPr lang="en-US" altLang="ko-KR" sz="1050" kern="1200" dirty="0" smtClean="0">
                              <a:solidFill>
                                <a:schemeClr val="tx1"/>
                              </a:solidFill>
                              <a:latin typeface="Times New Roman" panose="02020603050405020304" pitchFamily="18" charset="0"/>
                              <a:ea typeface="+mn-ea"/>
                              <a:cs typeface="Times New Roman" panose="02020603050405020304" pitchFamily="18" charset="0"/>
                            </a:rPr>
                            <a:t>1.719503 </a:t>
                          </a:r>
                          <a:endParaRPr lang="ko-KR" altLang="en-US" sz="1050" kern="1200" dirty="0">
                            <a:solidFill>
                              <a:schemeClr val="tx1"/>
                            </a:solidFill>
                            <a:latin typeface="Times New Roman" panose="02020603050405020304" pitchFamily="18" charset="0"/>
                            <a:ea typeface="+mn-ea"/>
                            <a:cs typeface="Times New Roman" panose="02020603050405020304" pitchFamily="18" charset="0"/>
                          </a:endParaRPr>
                        </a:p>
                      </a:txBody>
                      <a:tcPr/>
                    </a:tc>
                  </a:tr>
                </a:tbl>
              </a:graphicData>
            </a:graphic>
          </p:graphicFrame>
        </mc:Fallback>
      </mc:AlternateContent>
      <p:sp>
        <p:nvSpPr>
          <p:cNvPr id="11" name="TextBox 10"/>
          <p:cNvSpPr txBox="1"/>
          <p:nvPr/>
        </p:nvSpPr>
        <p:spPr>
          <a:xfrm>
            <a:off x="7682722" y="2204864"/>
            <a:ext cx="980268" cy="338554"/>
          </a:xfrm>
          <a:prstGeom prst="rect">
            <a:avLst/>
          </a:prstGeom>
          <a:noFill/>
        </p:spPr>
        <p:txBody>
          <a:bodyPr wrap="none" rtlCol="0">
            <a:spAutoFit/>
          </a:bodyPr>
          <a:lstStyle/>
          <a:p>
            <a:r>
              <a:rPr lang="en-US" altLang="ko-KR" sz="1600" dirty="0" smtClean="0"/>
              <a:t>RTS/CTS</a:t>
            </a:r>
            <a:endParaRPr lang="ko-KR" altLang="en-US" sz="1600" dirty="0"/>
          </a:p>
        </p:txBody>
      </p:sp>
    </p:spTree>
    <p:extLst>
      <p:ext uri="{BB962C8B-B14F-4D97-AF65-F5344CB8AC3E}">
        <p14:creationId xmlns:p14="http://schemas.microsoft.com/office/powerpoint/2010/main" val="240614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685800" y="1690464"/>
            <a:ext cx="7772400" cy="4690864"/>
          </a:xfrm>
        </p:spPr>
        <p:txBody>
          <a:bodyPr/>
          <a:lstStyle/>
          <a:p>
            <a:r>
              <a:rPr lang="en-US" altLang="ko-KR" dirty="0" smtClean="0"/>
              <a:t>Presented simulation results showing the performance of the proposed random access scheme</a:t>
            </a:r>
          </a:p>
          <a:p>
            <a:r>
              <a:rPr lang="en-US" altLang="ko-KR" dirty="0" smtClean="0"/>
              <a:t>Features of the proposed random access scheme</a:t>
            </a:r>
          </a:p>
          <a:p>
            <a:pPr lvl="1"/>
            <a:r>
              <a:rPr lang="en-US" altLang="ko-KR" dirty="0" smtClean="0"/>
              <a:t>Simple: as simple as WLAN DCF</a:t>
            </a:r>
          </a:p>
          <a:p>
            <a:pPr lvl="1"/>
            <a:r>
              <a:rPr lang="en-US" altLang="ko-KR" dirty="0" smtClean="0"/>
              <a:t>Efficient: 70 ~ 80% channel efficiency</a:t>
            </a:r>
          </a:p>
          <a:p>
            <a:pPr lvl="1"/>
            <a:r>
              <a:rPr lang="en-US" altLang="ko-KR" dirty="0" smtClean="0"/>
              <a:t>Scalable: easily supports 1000 PDs without degradation of system throughput</a:t>
            </a:r>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19</a:t>
            </a:fld>
            <a:endParaRPr lang="en-US" altLang="ko-KR"/>
          </a:p>
        </p:txBody>
      </p:sp>
    </p:spTree>
    <p:extLst>
      <p:ext uri="{BB962C8B-B14F-4D97-AF65-F5344CB8AC3E}">
        <p14:creationId xmlns:p14="http://schemas.microsoft.com/office/powerpoint/2010/main" val="3841893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sz="3200" dirty="0"/>
              <a:t>Collision Detection Based Random Access Scheme for IEEE 802.15 TG8 PAC</a:t>
            </a:r>
            <a:endParaRPr lang="ko-KR" altLang="en-US" sz="3200" dirty="0"/>
          </a:p>
        </p:txBody>
      </p:sp>
      <p:sp>
        <p:nvSpPr>
          <p:cNvPr id="3" name="부제목 2"/>
          <p:cNvSpPr>
            <a:spLocks noGrp="1"/>
          </p:cNvSpPr>
          <p:nvPr>
            <p:ph type="subTitle" idx="1"/>
          </p:nvPr>
        </p:nvSpPr>
        <p:spPr>
          <a:xfrm>
            <a:off x="827584" y="3886200"/>
            <a:ext cx="7488832" cy="1752600"/>
          </a:xfrm>
        </p:spPr>
        <p:txBody>
          <a:bodyPr/>
          <a:lstStyle/>
          <a:p>
            <a:r>
              <a:rPr lang="en-US" altLang="ko-KR" sz="1800" dirty="0"/>
              <a:t>November 2013</a:t>
            </a:r>
          </a:p>
          <a:p>
            <a:endParaRPr lang="en-US" altLang="ko-KR" sz="1800" dirty="0"/>
          </a:p>
          <a:p>
            <a:r>
              <a:rPr lang="en-US" altLang="ko-KR" sz="1800" dirty="0" err="1"/>
              <a:t>Byung</a:t>
            </a:r>
            <a:r>
              <a:rPr lang="en-US" altLang="ko-KR" sz="1800" dirty="0"/>
              <a:t>-Jae </a:t>
            </a:r>
            <a:r>
              <a:rPr lang="en-US" altLang="ko-KR" sz="1800" dirty="0" err="1"/>
              <a:t>Kwak</a:t>
            </a:r>
            <a:r>
              <a:rPr lang="en-US" altLang="ko-KR" sz="1800" dirty="0"/>
              <a:t> (ETRI), </a:t>
            </a:r>
            <a:r>
              <a:rPr lang="en-US" altLang="ko-KR" sz="1800" dirty="0" err="1"/>
              <a:t>Kapseok</a:t>
            </a:r>
            <a:r>
              <a:rPr lang="en-US" altLang="ko-KR" sz="1800" dirty="0"/>
              <a:t> Chang (ETRI), Moon-</a:t>
            </a:r>
            <a:r>
              <a:rPr lang="en-US" altLang="ko-KR" sz="1800" dirty="0" err="1"/>
              <a:t>Sik</a:t>
            </a:r>
            <a:r>
              <a:rPr lang="en-US" altLang="ko-KR" sz="1800" dirty="0"/>
              <a:t> Lee (ETRI</a:t>
            </a:r>
            <a:r>
              <a:rPr lang="en-US" altLang="ko-KR" sz="1800" dirty="0" smtClean="0"/>
              <a:t>),</a:t>
            </a:r>
          </a:p>
          <a:p>
            <a:pPr>
              <a:tabLst>
                <a:tab pos="3678238" algn="l"/>
              </a:tabLst>
            </a:pPr>
            <a:r>
              <a:rPr lang="en-US" altLang="ko-KR" sz="1800" dirty="0" err="1" smtClean="0"/>
              <a:t>Junhyuk</a:t>
            </a:r>
            <a:r>
              <a:rPr lang="en-US" altLang="ko-KR" sz="1800" dirty="0" smtClean="0"/>
              <a:t> Kim</a:t>
            </a:r>
            <a:r>
              <a:rPr lang="ko-KR" altLang="en-US" sz="1800" dirty="0" smtClean="0"/>
              <a:t> </a:t>
            </a:r>
            <a:r>
              <a:rPr lang="en-US" altLang="ko-KR" sz="1800" dirty="0"/>
              <a:t>(KAIST), </a:t>
            </a:r>
            <a:r>
              <a:rPr lang="en-US" altLang="ko-KR" sz="1800" dirty="0" smtClean="0"/>
              <a:t>June-Koo Kevin Rhee</a:t>
            </a:r>
            <a:r>
              <a:rPr lang="ko-KR" altLang="en-US" sz="1800" dirty="0" smtClean="0"/>
              <a:t> </a:t>
            </a:r>
            <a:r>
              <a:rPr lang="en-US" altLang="ko-KR" sz="1800" dirty="0"/>
              <a:t>(KAIST</a:t>
            </a:r>
            <a:r>
              <a:rPr lang="en-US" altLang="ko-KR" sz="1800" dirty="0" smtClean="0"/>
              <a:t>)</a:t>
            </a:r>
            <a:endParaRPr lang="ko-KR" altLang="en-US" sz="1800" dirty="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670080B0-530C-46FD-9C26-6CD5652AB33A}" type="slidenum">
              <a:rPr lang="en-US" altLang="ko-KR" smtClean="0"/>
              <a:pPr/>
              <a:t>2</a:t>
            </a:fld>
            <a:endParaRPr lang="en-US" altLang="ko-KR"/>
          </a:p>
        </p:txBody>
      </p:sp>
    </p:spTree>
    <p:extLst>
      <p:ext uri="{BB962C8B-B14F-4D97-AF65-F5344CB8AC3E}">
        <p14:creationId xmlns:p14="http://schemas.microsoft.com/office/powerpoint/2010/main" val="2854754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a:xfrm>
            <a:off x="685800" y="1700808"/>
            <a:ext cx="7772400" cy="4114800"/>
          </a:xfrm>
        </p:spPr>
        <p:txBody>
          <a:bodyPr/>
          <a:lstStyle/>
          <a:p>
            <a:pPr marL="361950" indent="-361950">
              <a:buNone/>
            </a:pPr>
            <a:r>
              <a:rPr lang="en-US" altLang="ko-KR" sz="2000" dirty="0" smtClean="0"/>
              <a:t>[1] “ETRI</a:t>
            </a:r>
            <a:r>
              <a:rPr lang="ko-KR" altLang="en-US" sz="2000" dirty="0" smtClean="0"/>
              <a:t> </a:t>
            </a:r>
            <a:r>
              <a:rPr lang="en-US" altLang="ko-KR" sz="2000" dirty="0" smtClean="0"/>
              <a:t>Technical PHY proposal for IEEE 802.15 TG8 PAC Standard,” IEEE P802.15-13-0373-01-0008, July 2013.</a:t>
            </a:r>
            <a:endParaRPr lang="ko-KR" altLang="en-US" sz="2000" dirty="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20</a:t>
            </a:fld>
            <a:endParaRPr lang="en-US" altLang="ko-KR"/>
          </a:p>
        </p:txBody>
      </p:sp>
    </p:spTree>
    <p:extLst>
      <p:ext uri="{BB962C8B-B14F-4D97-AF65-F5344CB8AC3E}">
        <p14:creationId xmlns:p14="http://schemas.microsoft.com/office/powerpoint/2010/main" val="31056265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Extra Slide</a:t>
            </a:r>
            <a:endParaRPr lang="ko-KR" altLang="en-US" dirty="0"/>
          </a:p>
        </p:txBody>
      </p:sp>
      <p:sp>
        <p:nvSpPr>
          <p:cNvPr id="3" name="내용 개체 틀 2"/>
          <p:cNvSpPr>
            <a:spLocks noGrp="1"/>
          </p:cNvSpPr>
          <p:nvPr>
            <p:ph idx="1"/>
          </p:nvPr>
        </p:nvSpPr>
        <p:spPr>
          <a:xfrm>
            <a:off x="685800" y="1700808"/>
            <a:ext cx="7772400" cy="4114800"/>
          </a:xfrm>
        </p:spPr>
        <p:txBody>
          <a:bodyPr/>
          <a:lstStyle/>
          <a:p>
            <a:endParaRPr lang="ko-KR" altLang="en-US"/>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21</a:t>
            </a:fld>
            <a:endParaRPr lang="en-US" altLang="ko-KR"/>
          </a:p>
        </p:txBody>
      </p:sp>
      <p:pic>
        <p:nvPicPr>
          <p:cNvPr id="7" name="그림 6"/>
          <p:cNvPicPr>
            <a:picLocks noChangeAspect="1"/>
          </p:cNvPicPr>
          <p:nvPr/>
        </p:nvPicPr>
        <p:blipFill>
          <a:blip r:embed="rId2"/>
          <a:stretch>
            <a:fillRect/>
          </a:stretch>
        </p:blipFill>
        <p:spPr>
          <a:xfrm>
            <a:off x="406378" y="1554322"/>
            <a:ext cx="8198070" cy="4682990"/>
          </a:xfrm>
          <a:prstGeom prst="rect">
            <a:avLst/>
          </a:prstGeom>
        </p:spPr>
      </p:pic>
    </p:spTree>
    <p:extLst>
      <p:ext uri="{BB962C8B-B14F-4D97-AF65-F5344CB8AC3E}">
        <p14:creationId xmlns:p14="http://schemas.microsoft.com/office/powerpoint/2010/main" val="3606054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Objective</a:t>
            </a:r>
            <a:endParaRPr lang="ko-KR" altLang="en-US" dirty="0"/>
          </a:p>
        </p:txBody>
      </p:sp>
      <p:sp>
        <p:nvSpPr>
          <p:cNvPr id="3" name="내용 개체 틀 2"/>
          <p:cNvSpPr>
            <a:spLocks noGrp="1"/>
          </p:cNvSpPr>
          <p:nvPr>
            <p:ph idx="1"/>
          </p:nvPr>
        </p:nvSpPr>
        <p:spPr/>
        <p:txBody>
          <a:bodyPr/>
          <a:lstStyle/>
          <a:p>
            <a:r>
              <a:rPr lang="en-US" altLang="ko-KR" dirty="0" smtClean="0"/>
              <a:t>Clarification of the proposed random access scheme</a:t>
            </a:r>
          </a:p>
          <a:p>
            <a:pPr>
              <a:tabLst>
                <a:tab pos="1252538" algn="l"/>
              </a:tabLst>
            </a:pPr>
            <a:r>
              <a:rPr lang="en-US" altLang="ko-KR" dirty="0" smtClean="0"/>
              <a:t>Present simulation results</a:t>
            </a:r>
          </a:p>
          <a:p>
            <a:pPr>
              <a:tabLst>
                <a:tab pos="1252538" algn="l"/>
              </a:tabLst>
            </a:pPr>
            <a:r>
              <a:rPr lang="en-US" altLang="ko-KR" dirty="0" smtClean="0"/>
              <a:t>Discussion</a:t>
            </a:r>
            <a:endParaRPr lang="ko-KR" altLang="en-US" dirty="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3</a:t>
            </a:fld>
            <a:endParaRPr lang="en-US" altLang="ko-KR"/>
          </a:p>
        </p:txBody>
      </p:sp>
    </p:spTree>
    <p:extLst>
      <p:ext uri="{BB962C8B-B14F-4D97-AF65-F5344CB8AC3E}">
        <p14:creationId xmlns:p14="http://schemas.microsoft.com/office/powerpoint/2010/main" val="3902345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제목 9"/>
          <p:cNvSpPr>
            <a:spLocks noGrp="1"/>
          </p:cNvSpPr>
          <p:nvPr>
            <p:ph type="title"/>
          </p:nvPr>
        </p:nvSpPr>
        <p:spPr/>
        <p:txBody>
          <a:bodyPr/>
          <a:lstStyle/>
          <a:p>
            <a:r>
              <a:rPr lang="en-US" altLang="ko-KR" dirty="0" smtClean="0"/>
              <a:t>Proposed </a:t>
            </a:r>
            <a:r>
              <a:rPr lang="en-US" altLang="ko-KR" dirty="0"/>
              <a:t>Random Access </a:t>
            </a:r>
            <a:r>
              <a:rPr lang="en-US" altLang="ko-KR" dirty="0" smtClean="0"/>
              <a:t>Scheme (1/5)</a:t>
            </a:r>
            <a:endParaRPr lang="ko-KR" altLang="en-US" dirty="0"/>
          </a:p>
        </p:txBody>
      </p:sp>
      <p:sp>
        <p:nvSpPr>
          <p:cNvPr id="11" name="내용 개체 틀 10"/>
          <p:cNvSpPr>
            <a:spLocks noGrp="1"/>
          </p:cNvSpPr>
          <p:nvPr>
            <p:ph idx="1"/>
          </p:nvPr>
        </p:nvSpPr>
        <p:spPr>
          <a:xfrm>
            <a:off x="685800" y="1700808"/>
            <a:ext cx="7918648" cy="4114800"/>
          </a:xfrm>
        </p:spPr>
        <p:txBody>
          <a:bodyPr/>
          <a:lstStyle/>
          <a:p>
            <a:r>
              <a:rPr lang="en-US" altLang="ko-KR" dirty="0" smtClean="0"/>
              <a:t>Design Philosophy</a:t>
            </a:r>
          </a:p>
          <a:p>
            <a:pPr lvl="1"/>
            <a:r>
              <a:rPr lang="en-US" altLang="ko-KR" dirty="0" smtClean="0"/>
              <a:t>Simple: little book keeping</a:t>
            </a:r>
          </a:p>
          <a:p>
            <a:pPr lvl="1"/>
            <a:r>
              <a:rPr lang="en-US" altLang="ko-KR" dirty="0" smtClean="0"/>
              <a:t>Efficient: high performance, small overhead</a:t>
            </a:r>
          </a:p>
          <a:p>
            <a:pPr lvl="1"/>
            <a:r>
              <a:rPr lang="en-US" altLang="ko-KR" dirty="0" smtClean="0"/>
              <a:t>Scalable: support a large number of devices</a:t>
            </a:r>
            <a:endParaRPr lang="ko-KR" altLang="en-US" dirty="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4</a:t>
            </a:fld>
            <a:endParaRPr lang="en-US" altLang="ko-KR"/>
          </a:p>
        </p:txBody>
      </p:sp>
    </p:spTree>
    <p:extLst>
      <p:ext uri="{BB962C8B-B14F-4D97-AF65-F5344CB8AC3E}">
        <p14:creationId xmlns:p14="http://schemas.microsoft.com/office/powerpoint/2010/main" val="684048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제목 9"/>
          <p:cNvSpPr>
            <a:spLocks noGrp="1"/>
          </p:cNvSpPr>
          <p:nvPr>
            <p:ph type="title"/>
          </p:nvPr>
        </p:nvSpPr>
        <p:spPr/>
        <p:txBody>
          <a:bodyPr/>
          <a:lstStyle/>
          <a:p>
            <a:r>
              <a:rPr lang="en-US" altLang="ko-KR" dirty="0" smtClean="0"/>
              <a:t>Proposed </a:t>
            </a:r>
            <a:r>
              <a:rPr lang="en-US" altLang="ko-KR" dirty="0"/>
              <a:t>Random Access </a:t>
            </a:r>
            <a:r>
              <a:rPr lang="en-US" altLang="ko-KR" dirty="0" smtClean="0"/>
              <a:t>Scheme (2/5)</a:t>
            </a:r>
            <a:endParaRPr lang="ko-KR" altLang="en-US" dirty="0"/>
          </a:p>
        </p:txBody>
      </p:sp>
      <p:sp>
        <p:nvSpPr>
          <p:cNvPr id="11" name="내용 개체 틀 10"/>
          <p:cNvSpPr>
            <a:spLocks noGrp="1"/>
          </p:cNvSpPr>
          <p:nvPr>
            <p:ph idx="1"/>
          </p:nvPr>
        </p:nvSpPr>
        <p:spPr>
          <a:xfrm>
            <a:off x="685800" y="1700808"/>
            <a:ext cx="7772400" cy="4472136"/>
          </a:xfrm>
        </p:spPr>
        <p:txBody>
          <a:bodyPr/>
          <a:lstStyle/>
          <a:p>
            <a:r>
              <a:rPr lang="en-US" altLang="ko-KR" sz="2800" dirty="0" smtClean="0"/>
              <a:t>Assumptions</a:t>
            </a:r>
          </a:p>
          <a:p>
            <a:pPr lvl="1"/>
            <a:r>
              <a:rPr lang="en-US" altLang="ko-KR" sz="2400" dirty="0" smtClean="0"/>
              <a:t>Passive distributed synchronization</a:t>
            </a:r>
          </a:p>
          <a:p>
            <a:pPr lvl="2"/>
            <a:r>
              <a:rPr lang="en-US" altLang="ko-KR" sz="2000" dirty="0" smtClean="0"/>
              <a:t>The time is divided into slots</a:t>
            </a:r>
          </a:p>
          <a:p>
            <a:pPr lvl="2"/>
            <a:r>
              <a:rPr lang="en-US" altLang="ko-KR" sz="2000" dirty="0" smtClean="0"/>
              <a:t>All times are measured in multiples of the slot</a:t>
            </a:r>
          </a:p>
          <a:p>
            <a:pPr lvl="2"/>
            <a:r>
              <a:rPr lang="en-US" altLang="ko-KR" sz="2000" dirty="0" smtClean="0"/>
              <a:t>All devices are synchronized in time domain in slot level</a:t>
            </a:r>
          </a:p>
          <a:p>
            <a:pPr lvl="2"/>
            <a:r>
              <a:rPr lang="en-US" altLang="ko-KR" sz="2000" dirty="0" smtClean="0"/>
              <a:t>All devices are synchronized in frequency domain</a:t>
            </a:r>
          </a:p>
          <a:p>
            <a:pPr lvl="2"/>
            <a:r>
              <a:rPr lang="en-US" altLang="ko-KR" sz="2000" dirty="0" smtClean="0"/>
              <a:t>The synchronization is achieved by overhearing the data frames in the air</a:t>
            </a:r>
          </a:p>
          <a:p>
            <a:pPr lvl="2"/>
            <a:r>
              <a:rPr lang="en-US" altLang="ko-KR" sz="2000" dirty="0" smtClean="0"/>
              <a:t>The proposed scheme tolerate lack of synchronization</a:t>
            </a:r>
          </a:p>
          <a:p>
            <a:pPr lvl="1"/>
            <a:r>
              <a:rPr lang="en-US" altLang="ko-KR" sz="2400" dirty="0" smtClean="0"/>
              <a:t>Independent of super frame structure</a:t>
            </a:r>
          </a:p>
          <a:p>
            <a:pPr lvl="2"/>
            <a:r>
              <a:rPr lang="en-US" altLang="ko-KR" sz="2000" dirty="0" smtClean="0"/>
              <a:t>The proposed scheme is independent of the underlying or the lack of super-frame structure</a:t>
            </a:r>
            <a:endParaRPr lang="ko-KR" altLang="en-US" sz="2000" dirty="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5</a:t>
            </a:fld>
            <a:endParaRPr lang="en-US" altLang="ko-KR"/>
          </a:p>
        </p:txBody>
      </p:sp>
    </p:spTree>
    <p:extLst>
      <p:ext uri="{BB962C8B-B14F-4D97-AF65-F5344CB8AC3E}">
        <p14:creationId xmlns:p14="http://schemas.microsoft.com/office/powerpoint/2010/main" val="2663160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제목 9"/>
          <p:cNvSpPr>
            <a:spLocks noGrp="1"/>
          </p:cNvSpPr>
          <p:nvPr>
            <p:ph type="title"/>
          </p:nvPr>
        </p:nvSpPr>
        <p:spPr/>
        <p:txBody>
          <a:bodyPr/>
          <a:lstStyle/>
          <a:p>
            <a:r>
              <a:rPr lang="en-US" altLang="ko-KR" dirty="0" smtClean="0"/>
              <a:t>Proposed </a:t>
            </a:r>
            <a:r>
              <a:rPr lang="en-US" altLang="ko-KR" dirty="0"/>
              <a:t>Random Access </a:t>
            </a:r>
            <a:r>
              <a:rPr lang="en-US" altLang="ko-KR" dirty="0" smtClean="0"/>
              <a:t>Scheme (3/5)</a:t>
            </a:r>
            <a:endParaRPr lang="ko-KR" altLang="en-US" dirty="0"/>
          </a:p>
        </p:txBody>
      </p:sp>
      <p:sp>
        <p:nvSpPr>
          <p:cNvPr id="11" name="내용 개체 틀 10"/>
          <p:cNvSpPr>
            <a:spLocks noGrp="1"/>
          </p:cNvSpPr>
          <p:nvPr>
            <p:ph idx="1"/>
          </p:nvPr>
        </p:nvSpPr>
        <p:spPr>
          <a:xfrm>
            <a:off x="685800" y="1700808"/>
            <a:ext cx="7772400" cy="4114800"/>
          </a:xfrm>
        </p:spPr>
        <p:txBody>
          <a:bodyPr/>
          <a:lstStyle/>
          <a:p>
            <a:r>
              <a:rPr lang="en-US" altLang="ko-KR" sz="2800" dirty="0" smtClean="0"/>
              <a:t>Collision Detection</a:t>
            </a:r>
          </a:p>
          <a:p>
            <a:pPr lvl="1">
              <a:tabLst>
                <a:tab pos="1527175" algn="l"/>
              </a:tabLst>
            </a:pPr>
            <a:r>
              <a:rPr lang="en-US" altLang="ko-KR" sz="2400" dirty="0" smtClean="0"/>
              <a:t>Our proposed random access scheme assumes that PDs can detect collision of packets transmitted by neighboring PDs</a:t>
            </a:r>
          </a:p>
          <a:p>
            <a:pPr lvl="1"/>
            <a:r>
              <a:rPr lang="en-US" altLang="ko-KR" sz="2400" dirty="0" smtClean="0"/>
              <a:t>The details of collision detection scheme is described in [1] </a:t>
            </a:r>
            <a:endParaRPr lang="ko-KR" altLang="en-US" sz="2000" dirty="0"/>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6</a:t>
            </a:fld>
            <a:endParaRPr lang="en-US" altLang="ko-KR"/>
          </a:p>
        </p:txBody>
      </p:sp>
    </p:spTree>
    <p:extLst>
      <p:ext uri="{BB962C8B-B14F-4D97-AF65-F5344CB8AC3E}">
        <p14:creationId xmlns:p14="http://schemas.microsoft.com/office/powerpoint/2010/main" val="1582129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제목 9"/>
          <p:cNvSpPr>
            <a:spLocks noGrp="1"/>
          </p:cNvSpPr>
          <p:nvPr>
            <p:ph type="title"/>
          </p:nvPr>
        </p:nvSpPr>
        <p:spPr/>
        <p:txBody>
          <a:bodyPr/>
          <a:lstStyle/>
          <a:p>
            <a:r>
              <a:rPr lang="en-US" altLang="ko-KR" dirty="0" smtClean="0"/>
              <a:t>Proposed </a:t>
            </a:r>
            <a:r>
              <a:rPr lang="en-US" altLang="ko-KR" dirty="0"/>
              <a:t>Random Access </a:t>
            </a:r>
            <a:r>
              <a:rPr lang="en-US" altLang="ko-KR" dirty="0" smtClean="0"/>
              <a:t>Scheme (4/5)</a:t>
            </a:r>
            <a:endParaRPr lang="ko-KR" altLang="en-US" dirty="0"/>
          </a:p>
        </p:txBody>
      </p:sp>
      <mc:AlternateContent xmlns:mc="http://schemas.openxmlformats.org/markup-compatibility/2006" xmlns:a14="http://schemas.microsoft.com/office/drawing/2010/main">
        <mc:Choice Requires="a14">
          <p:sp>
            <p:nvSpPr>
              <p:cNvPr id="11" name="내용 개체 틀 10"/>
              <p:cNvSpPr>
                <a:spLocks noGrp="1"/>
              </p:cNvSpPr>
              <p:nvPr>
                <p:ph idx="1"/>
              </p:nvPr>
            </p:nvSpPr>
            <p:spPr>
              <a:xfrm>
                <a:off x="685800" y="1700808"/>
                <a:ext cx="7772400" cy="4752528"/>
              </a:xfrm>
            </p:spPr>
            <p:txBody>
              <a:bodyPr/>
              <a:lstStyle/>
              <a:p>
                <a:pPr>
                  <a:tabLst>
                    <a:tab pos="2782888" algn="l"/>
                  </a:tabLst>
                </a:pPr>
                <a:r>
                  <a:rPr lang="en-US" altLang="ko-KR" sz="2000" dirty="0" smtClean="0"/>
                  <a:t>Behavior of PDs</a:t>
                </a:r>
              </a:p>
              <a:p>
                <a:pPr lvl="1">
                  <a:tabLst>
                    <a:tab pos="1436688" algn="l"/>
                    <a:tab pos="1527175" algn="l"/>
                  </a:tabLst>
                </a:pPr>
                <a:r>
                  <a:rPr lang="en-US" altLang="ko-KR" sz="1600" dirty="0" smtClean="0"/>
                  <a:t>PDs listen to PAC radio frames, and acquire timing and frequency synchronization with neighboring PDs</a:t>
                </a:r>
              </a:p>
              <a:p>
                <a:pPr lvl="1">
                  <a:tabLst>
                    <a:tab pos="1436688" algn="l"/>
                    <a:tab pos="1527175" algn="l"/>
                  </a:tabLst>
                </a:pPr>
                <a:r>
                  <a:rPr lang="en-US" altLang="ko-KR" sz="1600" dirty="0" smtClean="0"/>
                  <a:t>PDs listen to the channel and if the channel is idle, decrease the </a:t>
                </a:r>
                <a:r>
                  <a:rPr lang="en-US" altLang="ko-KR" sz="1600" dirty="0" err="1" smtClean="0"/>
                  <a:t>backoff</a:t>
                </a:r>
                <a:r>
                  <a:rPr lang="en-US" altLang="ko-KR" sz="1600" dirty="0" smtClean="0"/>
                  <a:t> counter by 1 at the end of every elapse of slot time</a:t>
                </a:r>
              </a:p>
              <a:p>
                <a:pPr lvl="1">
                  <a:tabLst>
                    <a:tab pos="1436688" algn="l"/>
                    <a:tab pos="1527175" algn="l"/>
                  </a:tabLst>
                </a:pPr>
                <a:r>
                  <a:rPr lang="en-US" altLang="ko-KR" sz="1600" dirty="0" smtClean="0"/>
                  <a:t>PDs listen to the channel and if the channel is busy, decrease</a:t>
                </a:r>
                <a:r>
                  <a:rPr lang="ko-KR" altLang="en-US" sz="1600" dirty="0" smtClean="0"/>
                  <a:t> </a:t>
                </a:r>
                <a:r>
                  <a:rPr lang="en-US" altLang="ko-KR" sz="1600" dirty="0" smtClean="0"/>
                  <a:t>the </a:t>
                </a:r>
                <a:r>
                  <a:rPr lang="en-US" altLang="ko-KR" sz="1600" dirty="0" err="1" smtClean="0"/>
                  <a:t>backoff</a:t>
                </a:r>
                <a:r>
                  <a:rPr lang="en-US" altLang="ko-KR" sz="1600" dirty="0" smtClean="0"/>
                  <a:t> counter by 1 and wait until the channel becomes idle again</a:t>
                </a:r>
              </a:p>
              <a:p>
                <a:pPr lvl="1">
                  <a:tabLst>
                    <a:tab pos="1436688" algn="l"/>
                    <a:tab pos="1527175" algn="l"/>
                  </a:tabLst>
                </a:pPr>
                <a:r>
                  <a:rPr lang="en-US" altLang="ko-KR" sz="1600" dirty="0" smtClean="0"/>
                  <a:t>If a PD’s </a:t>
                </a:r>
                <a:r>
                  <a:rPr lang="en-US" altLang="ko-KR" sz="1600" dirty="0" err="1" smtClean="0"/>
                  <a:t>backoff</a:t>
                </a:r>
                <a:r>
                  <a:rPr lang="en-US" altLang="ko-KR" sz="1600" dirty="0" smtClean="0"/>
                  <a:t> counter reaches zero, the PD transmits a packet</a:t>
                </a:r>
              </a:p>
              <a:p>
                <a:pPr lvl="1">
                  <a:tabLst>
                    <a:tab pos="1436688" algn="l"/>
                    <a:tab pos="1527175" algn="l"/>
                  </a:tabLst>
                </a:pPr>
                <a:r>
                  <a:rPr lang="en-US" altLang="ko-KR" sz="1600" dirty="0"/>
                  <a:t>If a PD transmits a packet and does not receive and ACK that is expected, the PD increase its CW by factor </a:t>
                </a:r>
                <a14:m>
                  <m:oMath xmlns:m="http://schemas.openxmlformats.org/officeDocument/2006/math">
                    <m:r>
                      <a:rPr lang="en-US" altLang="ko-KR" sz="1600" i="1">
                        <a:latin typeface="Cambria Math"/>
                      </a:rPr>
                      <m:t>𝑟</m:t>
                    </m:r>
                    <m:r>
                      <a:rPr lang="en-US" altLang="ko-KR" sz="1600" i="1" baseline="-25000">
                        <a:latin typeface="Cambria Math"/>
                      </a:rPr>
                      <m:t>𝐼</m:t>
                    </m:r>
                    <m:r>
                      <a:rPr lang="en-US" altLang="ko-KR" sz="1600" i="1">
                        <a:latin typeface="Cambria Math"/>
                      </a:rPr>
                      <m:t>&gt;1</m:t>
                    </m:r>
                  </m:oMath>
                </a14:m>
                <a:endParaRPr lang="en-US" altLang="ko-KR" sz="1600" dirty="0"/>
              </a:p>
              <a:p>
                <a:pPr lvl="1">
                  <a:tabLst>
                    <a:tab pos="1436688" algn="l"/>
                    <a:tab pos="1527175" algn="l"/>
                  </a:tabLst>
                </a:pPr>
                <a:r>
                  <a:rPr lang="en-US" altLang="ko-KR" sz="1600" dirty="0"/>
                  <a:t>If a PD listens to </a:t>
                </a:r>
                <a:r>
                  <a:rPr lang="en-US" altLang="ko-KR" sz="1600" dirty="0" smtClean="0"/>
                  <a:t>the channel, </a:t>
                </a:r>
                <a:r>
                  <a:rPr lang="en-US" altLang="ko-KR" sz="1600" dirty="0"/>
                  <a:t>and </a:t>
                </a:r>
                <a:r>
                  <a:rPr lang="en-US" altLang="ko-KR" sz="1600" dirty="0" smtClean="0"/>
                  <a:t>detects </a:t>
                </a:r>
                <a:r>
                  <a:rPr lang="en-US" altLang="ko-KR" sz="1600" dirty="0"/>
                  <a:t>a collision, the PD increase its CW by factor </a:t>
                </a:r>
                <a14:m>
                  <m:oMath xmlns:m="http://schemas.openxmlformats.org/officeDocument/2006/math">
                    <m:r>
                      <a:rPr lang="en-US" altLang="ko-KR" sz="1600" i="1">
                        <a:latin typeface="Cambria Math"/>
                      </a:rPr>
                      <m:t>𝑟</m:t>
                    </m:r>
                    <m:r>
                      <a:rPr lang="en-US" altLang="ko-KR" sz="1600" i="1" baseline="-25000">
                        <a:latin typeface="Cambria Math"/>
                      </a:rPr>
                      <m:t>𝐽</m:t>
                    </m:r>
                  </m:oMath>
                </a14:m>
                <a:r>
                  <a:rPr lang="en-US" altLang="ko-KR" sz="1600" dirty="0"/>
                  <a:t>, where </a:t>
                </a:r>
                <a14:m>
                  <m:oMath xmlns:m="http://schemas.openxmlformats.org/officeDocument/2006/math">
                    <m:r>
                      <a:rPr lang="en-US" altLang="ko-KR" sz="1600" i="1">
                        <a:latin typeface="Cambria Math"/>
                      </a:rPr>
                      <m:t>1&lt;</m:t>
                    </m:r>
                    <m:r>
                      <a:rPr lang="en-US" altLang="ko-KR" sz="1600" i="1">
                        <a:latin typeface="Cambria Math"/>
                      </a:rPr>
                      <m:t>𝑟𝐽</m:t>
                    </m:r>
                    <m:r>
                      <a:rPr lang="en-US" altLang="ko-KR" sz="1600" i="1">
                        <a:latin typeface="Cambria Math"/>
                      </a:rPr>
                      <m:t>&lt;</m:t>
                    </m:r>
                    <m:r>
                      <a:rPr lang="en-US" altLang="ko-KR" sz="1600" i="1">
                        <a:latin typeface="Cambria Math"/>
                      </a:rPr>
                      <m:t>𝑟𝐼</m:t>
                    </m:r>
                  </m:oMath>
                </a14:m>
                <a:endParaRPr lang="en-US" altLang="ko-KR" sz="1600" baseline="-25000" dirty="0"/>
              </a:p>
              <a:p>
                <a:pPr lvl="1">
                  <a:tabLst>
                    <a:tab pos="1436688" algn="l"/>
                    <a:tab pos="1527175" algn="l"/>
                  </a:tabLst>
                </a:pPr>
                <a:r>
                  <a:rPr lang="en-US" altLang="ko-KR" sz="1600" dirty="0" smtClean="0"/>
                  <a:t>A PD listens to the channel and no collision is detected for </a:t>
                </a:r>
                <a14:m>
                  <m:oMath xmlns:m="http://schemas.openxmlformats.org/officeDocument/2006/math">
                    <m:r>
                      <a:rPr lang="en-US" altLang="ko-KR" sz="1600" b="0" i="1" smtClean="0">
                        <a:latin typeface="Cambria Math"/>
                      </a:rPr>
                      <m:t>𝑇</m:t>
                    </m:r>
                    <m:r>
                      <a:rPr lang="en-US" altLang="ko-KR" sz="1600" b="0" i="1" baseline="-25000" smtClean="0">
                        <a:latin typeface="Cambria Math"/>
                      </a:rPr>
                      <m:t>𝐷</m:t>
                    </m:r>
                  </m:oMath>
                </a14:m>
                <a:r>
                  <a:rPr lang="en-US" altLang="ko-KR" sz="1600" dirty="0" smtClean="0"/>
                  <a:t>, the PD decreases its CW by dividing by factor </a:t>
                </a:r>
                <a14:m>
                  <m:oMath xmlns:m="http://schemas.openxmlformats.org/officeDocument/2006/math">
                    <m:r>
                      <a:rPr lang="en-US" altLang="ko-KR" sz="1600" b="0" i="1" smtClean="0">
                        <a:latin typeface="Cambria Math"/>
                      </a:rPr>
                      <m:t>𝑟</m:t>
                    </m:r>
                    <m:r>
                      <a:rPr lang="en-US" altLang="ko-KR" sz="1600" b="0" i="1" baseline="-25000" smtClean="0">
                        <a:latin typeface="Cambria Math"/>
                      </a:rPr>
                      <m:t>𝐷</m:t>
                    </m:r>
                    <m:r>
                      <a:rPr lang="en-US" altLang="ko-KR" sz="1600" b="0" i="1" smtClean="0">
                        <a:latin typeface="Cambria Math"/>
                      </a:rPr>
                      <m:t>&gt;1</m:t>
                    </m:r>
                  </m:oMath>
                </a14:m>
                <a:endParaRPr lang="en-US" altLang="ko-KR" sz="1600" dirty="0" smtClean="0"/>
              </a:p>
              <a:p>
                <a:pPr lvl="1">
                  <a:tabLst>
                    <a:tab pos="1436688" algn="l"/>
                    <a:tab pos="1527175" algn="l"/>
                  </a:tabLst>
                </a:pPr>
                <a:r>
                  <a:rPr lang="en-US" altLang="ko-KR" sz="1600" dirty="0" smtClean="0"/>
                  <a:t>After a successful or unsuccessful transmission of a packet, the PD selects a random integer from a uniform distribution [0,CW), and sets the </a:t>
                </a:r>
                <a:r>
                  <a:rPr lang="en-US" altLang="ko-KR" sz="1600" dirty="0" err="1" smtClean="0"/>
                  <a:t>backoff</a:t>
                </a:r>
                <a:r>
                  <a:rPr lang="en-US" altLang="ko-KR" sz="1600" dirty="0" smtClean="0"/>
                  <a:t> counter to the number</a:t>
                </a:r>
              </a:p>
              <a:p>
                <a:pPr lvl="1">
                  <a:tabLst>
                    <a:tab pos="1527175" algn="l"/>
                  </a:tabLst>
                </a:pPr>
                <a:endParaRPr lang="en-US" altLang="ko-KR" sz="1800" dirty="0" smtClean="0"/>
              </a:p>
            </p:txBody>
          </p:sp>
        </mc:Choice>
        <mc:Fallback xmlns="">
          <p:sp>
            <p:nvSpPr>
              <p:cNvPr id="11" name="내용 개체 틀 10"/>
              <p:cNvSpPr>
                <a:spLocks noGrp="1" noRot="1" noChangeAspect="1" noMove="1" noResize="1" noEditPoints="1" noAdjustHandles="1" noChangeArrowheads="1" noChangeShapeType="1" noTextEdit="1"/>
              </p:cNvSpPr>
              <p:nvPr>
                <p:ph idx="1"/>
              </p:nvPr>
            </p:nvSpPr>
            <p:spPr>
              <a:xfrm>
                <a:off x="685800" y="1700808"/>
                <a:ext cx="7772400" cy="4752528"/>
              </a:xfrm>
              <a:blipFill rotWithShape="1">
                <a:blip r:embed="rId2"/>
                <a:stretch>
                  <a:fillRect l="-706" t="-513" b="-256"/>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7</a:t>
            </a:fld>
            <a:endParaRPr lang="en-US" altLang="ko-KR"/>
          </a:p>
        </p:txBody>
      </p:sp>
    </p:spTree>
    <p:extLst>
      <p:ext uri="{BB962C8B-B14F-4D97-AF65-F5344CB8AC3E}">
        <p14:creationId xmlns:p14="http://schemas.microsoft.com/office/powerpoint/2010/main" val="1328082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제목 9"/>
          <p:cNvSpPr>
            <a:spLocks noGrp="1"/>
          </p:cNvSpPr>
          <p:nvPr>
            <p:ph type="title"/>
          </p:nvPr>
        </p:nvSpPr>
        <p:spPr/>
        <p:txBody>
          <a:bodyPr/>
          <a:lstStyle/>
          <a:p>
            <a:r>
              <a:rPr lang="en-US" altLang="ko-KR" dirty="0" smtClean="0"/>
              <a:t>Proposed </a:t>
            </a:r>
            <a:r>
              <a:rPr lang="en-US" altLang="ko-KR" dirty="0"/>
              <a:t>Random Access </a:t>
            </a:r>
            <a:r>
              <a:rPr lang="en-US" altLang="ko-KR" dirty="0" smtClean="0"/>
              <a:t>Scheme (5/5)</a:t>
            </a:r>
            <a:endParaRPr lang="ko-KR" altLang="en-US" dirty="0"/>
          </a:p>
        </p:txBody>
      </p:sp>
      <p:sp>
        <p:nvSpPr>
          <p:cNvPr id="11" name="내용 개체 틀 10"/>
          <p:cNvSpPr>
            <a:spLocks noGrp="1"/>
          </p:cNvSpPr>
          <p:nvPr>
            <p:ph idx="1"/>
          </p:nvPr>
        </p:nvSpPr>
        <p:spPr>
          <a:xfrm>
            <a:off x="685800" y="1700808"/>
            <a:ext cx="7772400" cy="4752528"/>
          </a:xfrm>
        </p:spPr>
        <p:txBody>
          <a:bodyPr/>
          <a:lstStyle/>
          <a:p>
            <a:pPr>
              <a:tabLst>
                <a:tab pos="2782888" algn="l"/>
              </a:tabLst>
            </a:pPr>
            <a:r>
              <a:rPr lang="en-US" altLang="ko-KR" sz="2800" dirty="0" smtClean="0"/>
              <a:t>Timing parameters (borrowed from 11a; TBD)</a:t>
            </a:r>
          </a:p>
          <a:p>
            <a:pPr lvl="1">
              <a:tabLst>
                <a:tab pos="1436688" algn="l"/>
                <a:tab pos="1527175" algn="l"/>
              </a:tabLst>
            </a:pPr>
            <a:r>
              <a:rPr lang="en-US" altLang="ko-KR" sz="2400" dirty="0" smtClean="0"/>
              <a:t>Slot time: the unit time; every time period should be a multiple of this parameter; 8 </a:t>
            </a:r>
            <a:r>
              <a:rPr lang="en-US" altLang="ko-KR" sz="2400" dirty="0" smtClean="0">
                <a:sym typeface="Symbol"/>
              </a:rPr>
              <a:t>sec; 2 OFDM symbols</a:t>
            </a:r>
          </a:p>
          <a:p>
            <a:pPr lvl="1">
              <a:tabLst>
                <a:tab pos="1436688" algn="l"/>
                <a:tab pos="1527175" algn="l"/>
              </a:tabLst>
            </a:pPr>
            <a:r>
              <a:rPr lang="en-US" altLang="ko-KR" sz="2400" dirty="0" smtClean="0">
                <a:sym typeface="Symbol"/>
              </a:rPr>
              <a:t>SIFS = 2 x (1 slot time)</a:t>
            </a:r>
          </a:p>
          <a:p>
            <a:pPr lvl="1">
              <a:tabLst>
                <a:tab pos="1436688" algn="l"/>
                <a:tab pos="1527175" algn="l"/>
              </a:tabLst>
            </a:pPr>
            <a:r>
              <a:rPr lang="en-US" altLang="ko-KR" sz="2400" dirty="0" smtClean="0">
                <a:sym typeface="Symbol"/>
              </a:rPr>
              <a:t>PIFS = SIFS + (1 slot time)</a:t>
            </a:r>
          </a:p>
          <a:p>
            <a:pPr lvl="1">
              <a:tabLst>
                <a:tab pos="1436688" algn="l"/>
                <a:tab pos="1527175" algn="l"/>
              </a:tabLst>
            </a:pPr>
            <a:r>
              <a:rPr lang="en-US" altLang="ko-KR" sz="2400" dirty="0" smtClean="0">
                <a:sym typeface="Symbol"/>
              </a:rPr>
              <a:t>DIFS = PIFS + (1 slot time)</a:t>
            </a:r>
          </a:p>
        </p:txBody>
      </p:sp>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8</a:t>
            </a:fld>
            <a:endParaRPr lang="en-US" altLang="ko-KR"/>
          </a:p>
        </p:txBody>
      </p:sp>
    </p:spTree>
    <p:extLst>
      <p:ext uri="{BB962C8B-B14F-4D97-AF65-F5344CB8AC3E}">
        <p14:creationId xmlns:p14="http://schemas.microsoft.com/office/powerpoint/2010/main" val="3859124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(1/10)</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700808"/>
                <a:ext cx="7772400" cy="4680520"/>
              </a:xfrm>
            </p:spPr>
            <p:txBody>
              <a:bodyPr/>
              <a:lstStyle/>
              <a:p>
                <a:r>
                  <a:rPr lang="en-US" altLang="ko-KR" sz="2800" dirty="0" smtClean="0"/>
                  <a:t>Simulation Parameters</a:t>
                </a:r>
              </a:p>
              <a:p>
                <a:pPr lvl="1"/>
                <a:r>
                  <a:rPr lang="en-US" altLang="ko-KR" sz="2000" dirty="0" err="1" smtClean="0"/>
                  <a:t>CW</a:t>
                </a:r>
                <a:r>
                  <a:rPr lang="en-US" altLang="ko-KR" sz="2000" baseline="-25000" dirty="0" err="1" smtClean="0"/>
                  <a:t>min</a:t>
                </a:r>
                <a:r>
                  <a:rPr lang="en-US" altLang="ko-KR" sz="2000" dirty="0" smtClean="0"/>
                  <a:t> = 16 &amp; others</a:t>
                </a:r>
              </a:p>
              <a:p>
                <a:pPr lvl="1"/>
                <a:r>
                  <a:rPr lang="en-US" altLang="ko-KR" sz="2000" dirty="0" err="1" smtClean="0"/>
                  <a:t>CW</a:t>
                </a:r>
                <a:r>
                  <a:rPr lang="en-US" altLang="ko-KR" sz="2000" baseline="-25000" dirty="0" err="1" smtClean="0"/>
                  <a:t>max</a:t>
                </a:r>
                <a:r>
                  <a:rPr lang="en-US" altLang="ko-KR" sz="2000" dirty="0" smtClean="0"/>
                  <a:t> = 1024 &amp; others</a:t>
                </a:r>
              </a:p>
              <a:p>
                <a:pPr lvl="1"/>
                <a:r>
                  <a:rPr lang="en-US" altLang="ko-KR" sz="2000" dirty="0" smtClean="0"/>
                  <a:t>Payload = 1024 bytes</a:t>
                </a:r>
              </a:p>
              <a:p>
                <a:pPr lvl="1"/>
                <a14:m>
                  <m:oMath xmlns:m="http://schemas.openxmlformats.org/officeDocument/2006/math">
                    <m:r>
                      <a:rPr lang="en-US" altLang="ko-KR" sz="2000" b="0" i="1" smtClean="0">
                        <a:latin typeface="Cambria Math"/>
                      </a:rPr>
                      <m:t>𝑟</m:t>
                    </m:r>
                    <m:r>
                      <a:rPr lang="en-US" altLang="ko-KR" sz="2000" b="0" i="1" baseline="-25000" smtClean="0">
                        <a:latin typeface="Cambria Math"/>
                      </a:rPr>
                      <m:t>𝐼</m:t>
                    </m:r>
                    <m:r>
                      <a:rPr lang="en-US" altLang="ko-KR" sz="2000" b="0" i="0" smtClean="0">
                        <a:latin typeface="Cambria Math"/>
                      </a:rPr>
                      <m:t>=2</m:t>
                    </m:r>
                  </m:oMath>
                </a14:m>
                <a:endParaRPr lang="en-US" altLang="ko-KR" sz="2000" dirty="0" smtClean="0"/>
              </a:p>
              <a:p>
                <a:pPr lvl="1"/>
                <a14:m>
                  <m:oMath xmlns:m="http://schemas.openxmlformats.org/officeDocument/2006/math">
                    <m:r>
                      <a:rPr lang="en-US" altLang="ko-KR" sz="2000" b="0" i="1" smtClean="0">
                        <a:latin typeface="Cambria Math"/>
                      </a:rPr>
                      <m:t>𝑟</m:t>
                    </m:r>
                    <m:r>
                      <a:rPr lang="en-US" altLang="ko-KR" sz="2000" b="0" i="1" baseline="-25000" smtClean="0">
                        <a:latin typeface="Cambria Math"/>
                      </a:rPr>
                      <m:t>𝐽</m:t>
                    </m:r>
                    <m:r>
                      <a:rPr lang="en-US" altLang="ko-KR" sz="2000" b="0" i="1" smtClean="0">
                        <a:latin typeface="Cambria Math"/>
                      </a:rPr>
                      <m:t>= </m:t>
                    </m:r>
                    <m:rad>
                      <m:radPr>
                        <m:degHide m:val="on"/>
                        <m:ctrlPr>
                          <a:rPr lang="en-US" altLang="ko-KR" sz="2000" b="0" i="1" smtClean="0">
                            <a:latin typeface="Cambria Math"/>
                          </a:rPr>
                        </m:ctrlPr>
                      </m:radPr>
                      <m:deg/>
                      <m:e>
                        <m:r>
                          <a:rPr lang="en-US" altLang="ko-KR" sz="2000" b="0" i="1" smtClean="0">
                            <a:latin typeface="Cambria Math"/>
                          </a:rPr>
                          <m:t>2</m:t>
                        </m:r>
                      </m:e>
                    </m:rad>
                  </m:oMath>
                </a14:m>
                <a:endParaRPr lang="en-US" altLang="ko-KR" sz="2000" dirty="0" smtClean="0"/>
              </a:p>
              <a:p>
                <a:pPr lvl="1"/>
                <a14:m>
                  <m:oMath xmlns:m="http://schemas.openxmlformats.org/officeDocument/2006/math">
                    <m:r>
                      <a:rPr lang="en-US" altLang="ko-KR" sz="2000" i="1">
                        <a:latin typeface="Cambria Math"/>
                      </a:rPr>
                      <m:t>𝑟</m:t>
                    </m:r>
                    <m:r>
                      <a:rPr lang="en-US" altLang="ko-KR" sz="2000" b="0" i="1" baseline="-25000" smtClean="0">
                        <a:latin typeface="Cambria Math"/>
                      </a:rPr>
                      <m:t>𝐷</m:t>
                    </m:r>
                    <m:r>
                      <a:rPr lang="en-US" altLang="ko-KR" sz="2000" i="1">
                        <a:latin typeface="Cambria Math"/>
                      </a:rPr>
                      <m:t>= </m:t>
                    </m:r>
                    <m:rad>
                      <m:radPr>
                        <m:degHide m:val="on"/>
                        <m:ctrlPr>
                          <a:rPr lang="en-US" altLang="ko-KR" sz="2000" i="1">
                            <a:latin typeface="Cambria Math"/>
                          </a:rPr>
                        </m:ctrlPr>
                      </m:radPr>
                      <m:deg/>
                      <m:e>
                        <m:r>
                          <a:rPr lang="en-US" altLang="ko-KR" sz="2000" i="1">
                            <a:latin typeface="Cambria Math"/>
                          </a:rPr>
                          <m:t>2</m:t>
                        </m:r>
                      </m:e>
                    </m:rad>
                  </m:oMath>
                </a14:m>
                <a:endParaRPr lang="en-US" altLang="ko-KR" sz="2000" dirty="0" smtClean="0"/>
              </a:p>
              <a:p>
                <a:pPr lvl="1"/>
                <a14:m>
                  <m:oMath xmlns:m="http://schemas.openxmlformats.org/officeDocument/2006/math">
                    <m:r>
                      <a:rPr lang="en-US" altLang="ko-KR" sz="2000" b="0" i="1" smtClean="0">
                        <a:latin typeface="Cambria Math"/>
                      </a:rPr>
                      <m:t>𝑇</m:t>
                    </m:r>
                    <m:r>
                      <a:rPr lang="en-US" altLang="ko-KR" sz="2000" i="1" baseline="-25000">
                        <a:latin typeface="Cambria Math"/>
                      </a:rPr>
                      <m:t>𝐷</m:t>
                    </m:r>
                  </m:oMath>
                </a14:m>
                <a:r>
                  <a:rPr lang="en-US" altLang="ko-KR" sz="2000" dirty="0" smtClean="0"/>
                  <a:t> = 10 </a:t>
                </a:r>
                <a:r>
                  <a:rPr lang="en-US" altLang="ko-KR" sz="2000" dirty="0" err="1" smtClean="0"/>
                  <a:t>msec</a:t>
                </a:r>
                <a:r>
                  <a:rPr lang="en-US" altLang="ko-KR" sz="2000" dirty="0" smtClean="0"/>
                  <a:t> &amp; others</a:t>
                </a:r>
              </a:p>
              <a:p>
                <a:pPr lvl="1"/>
                <a:r>
                  <a:rPr lang="en-US" altLang="ko-KR" sz="2000" dirty="0" smtClean="0"/>
                  <a:t>Data rate = 5.5 Mbps</a:t>
                </a:r>
              </a:p>
              <a:p>
                <a:r>
                  <a:rPr lang="en-US" altLang="ko-KR" sz="2800" dirty="0" smtClean="0"/>
                  <a:t>Assumptions</a:t>
                </a:r>
              </a:p>
              <a:p>
                <a:pPr lvl="1"/>
                <a:r>
                  <a:rPr lang="en-US" altLang="ko-KR" sz="2000" dirty="0" smtClean="0"/>
                  <a:t>All links are single hop</a:t>
                </a:r>
              </a:p>
              <a:p>
                <a:pPr lvl="1"/>
                <a:r>
                  <a:rPr lang="en-US" altLang="ko-KR" sz="2000" dirty="0" smtClean="0"/>
                  <a:t>Wireless channel not considered</a:t>
                </a:r>
                <a:endParaRPr lang="ko-KR" altLang="en-US" sz="20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700808"/>
                <a:ext cx="7772400" cy="4680520"/>
              </a:xfrm>
              <a:blipFill rotWithShape="1">
                <a:blip r:embed="rId2"/>
                <a:stretch>
                  <a:fillRect l="-1412" t="-1302" b="-4036"/>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Nov. 2013</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51680039-9722-47A6-A487-6D4C58524D1E}" type="slidenum">
              <a:rPr lang="en-US" altLang="ko-KR" smtClean="0"/>
              <a:pPr/>
              <a:t>9</a:t>
            </a:fld>
            <a:endParaRPr lang="en-US" altLang="ko-KR"/>
          </a:p>
        </p:txBody>
      </p:sp>
    </p:spTree>
    <p:extLst>
      <p:ext uri="{BB962C8B-B14F-4D97-AF65-F5344CB8AC3E}">
        <p14:creationId xmlns:p14="http://schemas.microsoft.com/office/powerpoint/2010/main" val="3250848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280</TotalTime>
  <Words>1547</Words>
  <Application>Microsoft Office PowerPoint</Application>
  <PresentationFormat>화면 슬라이드 쇼(4:3)</PresentationFormat>
  <Paragraphs>400</Paragraphs>
  <Slides>21</Slides>
  <Notes>0</Notes>
  <HiddenSlides>0</HiddenSlides>
  <MMClips>0</MMClips>
  <ScaleCrop>false</ScaleCrop>
  <HeadingPairs>
    <vt:vector size="4" baseType="variant">
      <vt:variant>
        <vt:lpstr>테마</vt:lpstr>
      </vt:variant>
      <vt:variant>
        <vt:i4>1</vt:i4>
      </vt:variant>
      <vt:variant>
        <vt:lpstr>슬라이드 제목</vt:lpstr>
      </vt:variant>
      <vt:variant>
        <vt:i4>21</vt:i4>
      </vt:variant>
    </vt:vector>
  </HeadingPairs>
  <TitlesOfParts>
    <vt:vector size="22" baseType="lpstr">
      <vt:lpstr>IEEE-P802_15</vt:lpstr>
      <vt:lpstr>PowerPoint 프레젠테이션</vt:lpstr>
      <vt:lpstr>Collision Detection Based Random Access Scheme for IEEE 802.15 TG8 PAC</vt:lpstr>
      <vt:lpstr>Objective</vt:lpstr>
      <vt:lpstr>Proposed Random Access Scheme (1/5)</vt:lpstr>
      <vt:lpstr>Proposed Random Access Scheme (2/5)</vt:lpstr>
      <vt:lpstr>Proposed Random Access Scheme (3/5)</vt:lpstr>
      <vt:lpstr>Proposed Random Access Scheme (4/5)</vt:lpstr>
      <vt:lpstr>Proposed Random Access Scheme (5/5)</vt:lpstr>
      <vt:lpstr>Simulation Results (1/10)</vt:lpstr>
      <vt:lpstr>Simulation Results (2/10)</vt:lpstr>
      <vt:lpstr>Simulation Results (3/10)</vt:lpstr>
      <vt:lpstr>Simulation Results (4/10)</vt:lpstr>
      <vt:lpstr>Simulation Results (5/10)</vt:lpstr>
      <vt:lpstr>Simulation Results (6/10)</vt:lpstr>
      <vt:lpstr>Simulation Results (7/10)</vt:lpstr>
      <vt:lpstr>Simulation Results (8/10)</vt:lpstr>
      <vt:lpstr>Simulation Results (9/10)</vt:lpstr>
      <vt:lpstr>Simulation Results (10/10)</vt:lpstr>
      <vt:lpstr>Conclusion</vt:lpstr>
      <vt:lpstr>References</vt:lpstr>
      <vt:lpstr>Extra Slide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 Kwak</cp:lastModifiedBy>
  <cp:revision>46</cp:revision>
  <cp:lastPrinted>1998-02-10T13:28:06Z</cp:lastPrinted>
  <dcterms:created xsi:type="dcterms:W3CDTF">2013-11-08T07:16:12Z</dcterms:created>
  <dcterms:modified xsi:type="dcterms:W3CDTF">2013-11-09T10:53:08Z</dcterms:modified>
</cp:coreProperties>
</file>