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2" r:id="rId2"/>
    <p:sldId id="385" r:id="rId3"/>
    <p:sldId id="412" r:id="rId4"/>
    <p:sldId id="409" r:id="rId5"/>
    <p:sldId id="413" r:id="rId6"/>
    <p:sldId id="411" r:id="rId7"/>
    <p:sldId id="414" r:id="rId8"/>
    <p:sldId id="415" r:id="rId9"/>
    <p:sldId id="41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FF"/>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70" d="100"/>
          <a:sy n="70" d="100"/>
        </p:scale>
        <p:origin x="-129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0416CFF-F39F-42E4-8F57-8E5B27797114}"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C297F81E-93C6-4956-84E7-E8B42FF8AAAD}"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5700" y="701675"/>
            <a:ext cx="4622800" cy="3468688"/>
          </a:xfrm>
          <a:ln/>
        </p:spPr>
      </p:sp>
      <p:sp>
        <p:nvSpPr>
          <p:cNvPr id="21507" name="Notes Placeholder 2"/>
          <p:cNvSpPr>
            <a:spLocks noGrp="1"/>
          </p:cNvSpPr>
          <p:nvPr>
            <p:ph type="body" idx="1"/>
          </p:nvPr>
        </p:nvSpPr>
        <p:spPr>
          <a:noFill/>
          <a:ln/>
        </p:spPr>
        <p:txBody>
          <a:bodyPr/>
          <a:lstStyle/>
          <a:p>
            <a:endParaRPr lang="ko-KR" altLang="en-US" smtClean="0">
              <a:ea typeface="굴림" charset="-127"/>
            </a:endParaRPr>
          </a:p>
        </p:txBody>
      </p:sp>
      <p:sp>
        <p:nvSpPr>
          <p:cNvPr id="21508" name="Header Placeholder 3"/>
          <p:cNvSpPr>
            <a:spLocks noGrp="1"/>
          </p:cNvSpPr>
          <p:nvPr>
            <p:ph type="hdr" sz="quarter"/>
          </p:nvPr>
        </p:nvSpPr>
        <p:spPr>
          <a:xfrm>
            <a:off x="3467100" y="-120650"/>
            <a:ext cx="2814638" cy="431800"/>
          </a:xfrm>
          <a:noFill/>
        </p:spPr>
        <p:txBody>
          <a:bodyPr/>
          <a:lstStyle/>
          <a:p>
            <a:r>
              <a:rPr lang="en-US" altLang="ko-KR" smtClean="0"/>
              <a:t>doc.: IEEE 802.15-09-0114-00-004g-Trends-in-SUN-capacity</a:t>
            </a:r>
          </a:p>
        </p:txBody>
      </p:sp>
      <p:sp>
        <p:nvSpPr>
          <p:cNvPr id="21509" name="Date Placeholder 4"/>
          <p:cNvSpPr>
            <a:spLocks noGrp="1"/>
          </p:cNvSpPr>
          <p:nvPr>
            <p:ph type="dt" sz="quarter" idx="1"/>
          </p:nvPr>
        </p:nvSpPr>
        <p:spPr>
          <a:xfrm>
            <a:off x="654050" y="95250"/>
            <a:ext cx="2736850" cy="215900"/>
          </a:xfrm>
          <a:noFill/>
        </p:spPr>
        <p:txBody>
          <a:bodyPr/>
          <a:lstStyle/>
          <a:p>
            <a:r>
              <a:rPr lang="en-US" altLang="ko-KR" smtClean="0"/>
              <a:t>&lt;month year&gt;</a:t>
            </a:r>
          </a:p>
        </p:txBody>
      </p:sp>
      <p:sp>
        <p:nvSpPr>
          <p:cNvPr id="21510" name="Footer Placeholder 5"/>
          <p:cNvSpPr>
            <a:spLocks noGrp="1"/>
          </p:cNvSpPr>
          <p:nvPr>
            <p:ph type="ftr" sz="quarter" idx="4"/>
          </p:nvPr>
        </p:nvSpPr>
        <p:spPr>
          <a:xfrm>
            <a:off x="3771900" y="8985250"/>
            <a:ext cx="2509838" cy="369888"/>
          </a:xfrm>
          <a:noFill/>
        </p:spPr>
        <p:txBody>
          <a:bodyPr/>
          <a:lstStyle/>
          <a:p>
            <a:pPr lvl="4"/>
            <a:r>
              <a:rPr lang="en-US" altLang="ko-KR" smtClean="0"/>
              <a:t>Emmanuel Monnerie, Landis+Gyr</a:t>
            </a:r>
          </a:p>
        </p:txBody>
      </p:sp>
      <p:sp>
        <p:nvSpPr>
          <p:cNvPr id="21511" name="Slide Number Placeholder 6"/>
          <p:cNvSpPr>
            <a:spLocks noGrp="1"/>
          </p:cNvSpPr>
          <p:nvPr>
            <p:ph type="sldNum" sz="quarter" idx="5"/>
          </p:nvPr>
        </p:nvSpPr>
        <p:spPr>
          <a:xfrm>
            <a:off x="2933700" y="8985250"/>
            <a:ext cx="801688" cy="184150"/>
          </a:xfrm>
          <a:noFill/>
        </p:spPr>
        <p:txBody>
          <a:bodyPr/>
          <a:lstStyle/>
          <a:p>
            <a:r>
              <a:rPr lang="en-US" altLang="ko-KR" smtClean="0"/>
              <a:t>Page </a:t>
            </a:r>
            <a:fld id="{CF443EB6-CA5C-4C37-B835-4261B4BEF189}"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A2ABEDE9-C90B-4503-A27B-F20616B7C6BE}"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A28A2DB7-9783-4856-8A10-0F5772FFF70A}"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E194C8B-48FA-4BC8-860B-83D47B249D9A}"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Nov. 2012</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Soo-Young Chang</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7B3CB1C-F37F-495D-9AB7-3CDE504157D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6FE01D7D-611C-451F-8E4C-2B27A074CAA9}"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A43D9525-DBB1-4A15-BA2A-471026CC19D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A666AF39-BD49-4F0F-B714-2D60A4EC5340}"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6045AA-61C3-4C87-A955-5E20618E8F4F}"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Nov. 2012</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Soo-Young Chang</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96269E83-676C-49BD-BA55-47B1C1FFC951}"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F0647386-903E-4AE2-9577-A30E19906A33}"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12A6CC1A-994D-48D7-BF74-D74C72071A99}"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dirty="0" smtClean="0">
                <a:ea typeface="굴림" charset="-127"/>
              </a:defRPr>
            </a:lvl1pPr>
          </a:lstStyle>
          <a:p>
            <a:pPr>
              <a:defRPr/>
            </a:pPr>
            <a:r>
              <a:rPr lang="en-US" altLang="ko-KR"/>
              <a:t>Nov. 2012</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dirty="0" smtClean="0">
                <a:ea typeface="굴림" charset="-127"/>
              </a:defRPr>
            </a:lvl1pPr>
          </a:lstStyle>
          <a:p>
            <a:pPr>
              <a:defRPr/>
            </a:pPr>
            <a:r>
              <a:rPr lang="de-DE" altLang="ko-KR"/>
              <a:t>Soo-Young Chang</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9A9B1181-52A4-4D8E-82F0-8CB2DE50625E}"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802.15-12-0643-01-004m</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1" r:id="rId1"/>
    <p:sldLayoutId id="2147483669" r:id="rId2"/>
    <p:sldLayoutId id="2147483672" r:id="rId3"/>
    <p:sldLayoutId id="2147483673" r:id="rId4"/>
    <p:sldLayoutId id="2147483674" r:id="rId5"/>
    <p:sldLayoutId id="2147483675" r:id="rId6"/>
    <p:sldLayoutId id="2147483670" r:id="rId7"/>
    <p:sldLayoutId id="2147483676" r:id="rId8"/>
    <p:sldLayoutId id="2147483677" r:id="rId9"/>
    <p:sldLayoutId id="2147483678" r:id="rId10"/>
    <p:sldLayoutId id="2147483679" r:id="rId11"/>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B3E66F21-986D-4511-8E7E-2162388499AC}" type="slidenum">
              <a:rPr lang="en-US" altLang="ko-KR">
                <a:ea typeface="MS PGothic" pitchFamily="34" charset="-128"/>
              </a:rPr>
              <a:pPr algn="ctr"/>
              <a:t>1</a:t>
            </a:fld>
            <a:endParaRPr lang="en-US" altLang="ko-KR">
              <a:ea typeface="MS PGothic" pitchFamily="34" charset="-128"/>
            </a:endParaRPr>
          </a:p>
        </p:txBody>
      </p:sp>
      <p:sp>
        <p:nvSpPr>
          <p:cNvPr id="11267" name="Rectangle 4"/>
          <p:cNvSpPr>
            <a:spLocks noGrp="1" noChangeArrowheads="1"/>
          </p:cNvSpPr>
          <p:nvPr>
            <p:ph type="dt" sz="quarter" idx="10"/>
          </p:nvPr>
        </p:nvSpPr>
        <p:spPr>
          <a:noFill/>
        </p:spPr>
        <p:txBody>
          <a:bodyPr/>
          <a:lstStyle/>
          <a:p>
            <a:r>
              <a:rPr lang="en-US" altLang="ko-KR">
                <a:ea typeface="MS PGothic" pitchFamily="34" charset="-128"/>
              </a:rPr>
              <a:t>Nov. 2013</a:t>
            </a:r>
          </a:p>
        </p:txBody>
      </p:sp>
      <p:sp>
        <p:nvSpPr>
          <p:cNvPr id="6" name="Rectangle 4"/>
          <p:cNvSpPr>
            <a:spLocks noChangeArrowheads="1"/>
          </p:cNvSpPr>
          <p:nvPr/>
        </p:nvSpPr>
        <p:spPr bwMode="auto">
          <a:xfrm>
            <a:off x="228600" y="765175"/>
            <a:ext cx="8610600" cy="5447645"/>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Proposed comment resolutions </a:t>
            </a:r>
            <a:r>
              <a:rPr lang="en-US" altLang="ko-KR" sz="1800" dirty="0" smtClean="0">
                <a:ea typeface="굴림" pitchFamily="50" charset="-127"/>
              </a:rPr>
              <a:t>for </a:t>
            </a:r>
            <a:r>
              <a:rPr lang="en-US" altLang="ko-KR" sz="1800" dirty="0">
                <a:ea typeface="굴림" pitchFamily="50" charset="-127"/>
              </a:rPr>
              <a:t>CIDs 150, 152, 154 and 166</a:t>
            </a:r>
          </a:p>
          <a:p>
            <a:pPr marL="914400" indent="-914400">
              <a:spcBef>
                <a:spcPts val="600"/>
              </a:spcBef>
              <a:defRPr/>
            </a:pPr>
            <a:r>
              <a:rPr lang="en-US" altLang="ko-KR" sz="1800" b="1" dirty="0">
                <a:ea typeface="굴림" pitchFamily="50" charset="-127"/>
              </a:rPr>
              <a:t>Date Submitted: </a:t>
            </a:r>
            <a:r>
              <a:rPr lang="en-US" altLang="ko-KR" sz="1800" dirty="0">
                <a:ea typeface="굴림" pitchFamily="50" charset="-127"/>
              </a:rPr>
              <a:t>Nov. 2013</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smtClean="0">
                <a:ea typeface="굴림" pitchFamily="50" charset="-127"/>
              </a:rPr>
              <a:t>Byunghak</a:t>
            </a:r>
            <a:r>
              <a:rPr lang="en-US" altLang="ko-KR" sz="1800" dirty="0" smtClean="0">
                <a:ea typeface="굴림" pitchFamily="50" charset="-127"/>
              </a:rPr>
              <a:t> Kim (ETRI</a:t>
            </a:r>
            <a:r>
              <a:rPr lang="en-US" altLang="ko-KR" sz="1800" dirty="0" smtClean="0">
                <a:ea typeface="굴림" pitchFamily="50" charset="-127"/>
              </a:rPr>
              <a:t>), </a:t>
            </a:r>
            <a:r>
              <a:rPr lang="en-US" altLang="ko-KR" sz="1800" dirty="0" err="1" smtClean="0">
                <a:ea typeface="굴림" pitchFamily="50" charset="-127"/>
              </a:rPr>
              <a:t>Cheol</a:t>
            </a:r>
            <a:r>
              <a:rPr lang="en-US" altLang="ko-KR" sz="1800" dirty="0" smtClean="0">
                <a:ea typeface="굴림" pitchFamily="50" charset="-127"/>
              </a:rPr>
              <a:t>-ho </a:t>
            </a:r>
            <a:r>
              <a:rPr lang="en-US" altLang="ko-KR" sz="1800" dirty="0" smtClean="0">
                <a:ea typeface="굴림" pitchFamily="50" charset="-127"/>
              </a:rPr>
              <a:t>Shin</a:t>
            </a:r>
            <a:r>
              <a:rPr lang="en-US" altLang="ko-KR" sz="1800" dirty="0" smtClean="0">
                <a:solidFill>
                  <a:schemeClr val="tx2"/>
                </a:solidFill>
                <a:ea typeface="굴림" charset="-127"/>
              </a:rPr>
              <a:t> (ETRI), </a:t>
            </a:r>
            <a:r>
              <a:rPr lang="en-GB" altLang="ko-KR" sz="1800" dirty="0" err="1" smtClean="0"/>
              <a:t>Jaehwan</a:t>
            </a:r>
            <a:r>
              <a:rPr lang="en-GB" altLang="ko-KR" sz="1800" dirty="0" smtClean="0"/>
              <a:t> Kim (ETRI</a:t>
            </a:r>
            <a:r>
              <a:rPr lang="en-GB" altLang="ko-KR" sz="1800" dirty="0" smtClean="0"/>
              <a:t>),</a:t>
            </a:r>
            <a:r>
              <a:rPr lang="en-US" altLang="ko-KR" sz="1800" dirty="0" smtClean="0">
                <a:ea typeface="굴림" pitchFamily="50" charset="-127"/>
              </a:rPr>
              <a:t> </a:t>
            </a:r>
            <a:r>
              <a:rPr lang="en-US" altLang="ko-KR" sz="1800" dirty="0" err="1" smtClean="0">
                <a:ea typeface="굴림" pitchFamily="50" charset="-127"/>
              </a:rPr>
              <a:t>Sangsung</a:t>
            </a:r>
            <a:r>
              <a:rPr lang="en-US" altLang="ko-KR" sz="1800" dirty="0" smtClean="0">
                <a:ea typeface="굴림" pitchFamily="50" charset="-127"/>
              </a:rPr>
              <a:t> </a:t>
            </a:r>
            <a:r>
              <a:rPr lang="en-US" altLang="ko-KR" sz="1800" dirty="0" err="1" smtClean="0">
                <a:ea typeface="굴림" pitchFamily="50" charset="-127"/>
              </a:rPr>
              <a:t>Choi</a:t>
            </a:r>
            <a:r>
              <a:rPr lang="en-US" altLang="ko-KR" sz="1800" dirty="0" smtClean="0">
                <a:ea typeface="굴림" pitchFamily="50" charset="-127"/>
              </a:rPr>
              <a:t> (ETRI), </a:t>
            </a:r>
            <a:r>
              <a:rPr lang="en-GB" altLang="ko-KR" sz="1800" dirty="0" err="1" smtClean="0"/>
              <a:t>Soo</a:t>
            </a:r>
            <a:r>
              <a:rPr lang="en-GB" altLang="ko-KR" sz="1800" dirty="0" smtClean="0"/>
              <a:t>-Young </a:t>
            </a:r>
            <a:r>
              <a:rPr lang="en-GB" altLang="ko-KR" sz="1800" dirty="0"/>
              <a:t>Chang (</a:t>
            </a:r>
            <a:r>
              <a:rPr lang="en-GB" altLang="ko-KR" sz="1800" dirty="0" smtClean="0"/>
              <a:t>SYCA), and Cristina </a:t>
            </a:r>
            <a:r>
              <a:rPr lang="en-GB" altLang="ko-KR" sz="1800" dirty="0"/>
              <a:t>Seibert (Silver Spring Networks</a:t>
            </a:r>
            <a:r>
              <a:rPr lang="en-GB" altLang="ko-KR" sz="1800" dirty="0" smtClean="0"/>
              <a:t>)</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rPr>
              <a:t>sychang@ecs.csus.edu</a:t>
            </a: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+1 530 574 2741</a:t>
            </a:r>
            <a:r>
              <a:rPr lang="en-US" altLang="ko-KR" sz="1800" dirty="0">
                <a:ea typeface="굴림" pitchFamily="50" charset="-127"/>
              </a:rPr>
              <a:t>, E-Mail: sychang@ecs.csus.edu 	</a:t>
            </a:r>
          </a:p>
          <a:p>
            <a:pPr marL="914400" indent="-914400">
              <a:spcBef>
                <a:spcPts val="600"/>
              </a:spcBef>
              <a:defRPr/>
            </a:pPr>
            <a:r>
              <a:rPr lang="en-US" altLang="ko-KR" sz="1600" b="1" dirty="0">
                <a:ea typeface="굴림" pitchFamily="50" charset="-127"/>
              </a:rPr>
              <a:t>Re:</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Abstract: </a:t>
            </a:r>
            <a:r>
              <a:rPr lang="en-US" altLang="ko-KR" sz="1600" dirty="0"/>
              <a:t>This document provides proposed resolution for </a:t>
            </a:r>
            <a:r>
              <a:rPr lang="en-US" altLang="ko-KR" sz="1600" dirty="0">
                <a:ea typeface="굴림" pitchFamily="50" charset="-127"/>
              </a:rPr>
              <a:t>CIDs 150, 152, 154 and 166 </a:t>
            </a:r>
            <a:r>
              <a:rPr lang="en-US" altLang="ko-KR" sz="1600" dirty="0"/>
              <a:t>of TG4m SB Recirculation Ballot 1</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Purpose: Notice: </a:t>
            </a:r>
            <a:r>
              <a:rPr lang="en-US" altLang="ko-KR"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
        <p:nvSpPr>
          <p:cNvPr id="11269" name="바닥글 개체 틀 4"/>
          <p:cNvSpPr>
            <a:spLocks noGrp="1"/>
          </p:cNvSpPr>
          <p:nvPr>
            <p:ph type="ftr" sz="quarter" idx="11"/>
          </p:nvPr>
        </p:nvSpPr>
        <p:spPr>
          <a:noFill/>
        </p:spPr>
        <p:txBody>
          <a:bodyPr/>
          <a:lstStyle/>
          <a:p>
            <a:r>
              <a:rPr lang="de-DE" altLang="ko-KR"/>
              <a:t>Soo-Young Chang</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2291"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2292" name="제목 1"/>
          <p:cNvSpPr>
            <a:spLocks noGrp="1"/>
          </p:cNvSpPr>
          <p:nvPr>
            <p:ph type="title"/>
          </p:nvPr>
        </p:nvSpPr>
        <p:spPr>
          <a:xfrm>
            <a:off x="685800" y="765175"/>
            <a:ext cx="7772400" cy="863600"/>
          </a:xfrm>
        </p:spPr>
        <p:txBody>
          <a:bodyPr/>
          <a:lstStyle/>
          <a:p>
            <a:r>
              <a:rPr lang="en-US" altLang="ko-KR" smtClean="0">
                <a:ea typeface="굴림" charset="-127"/>
              </a:rPr>
              <a:t>CID 150</a:t>
            </a:r>
          </a:p>
        </p:txBody>
      </p:sp>
      <p:sp>
        <p:nvSpPr>
          <p:cNvPr id="12293" name="내용 개체 틀 2"/>
          <p:cNvSpPr>
            <a:spLocks noGrp="1"/>
          </p:cNvSpPr>
          <p:nvPr>
            <p:ph idx="1"/>
          </p:nvPr>
        </p:nvSpPr>
        <p:spPr>
          <a:xfrm>
            <a:off x="685800" y="1773238"/>
            <a:ext cx="7847013" cy="4322762"/>
          </a:xfrm>
        </p:spPr>
        <p:txBody>
          <a:bodyPr/>
          <a:lstStyle/>
          <a:p>
            <a:r>
              <a:rPr lang="en-US" altLang="ko-KR" smtClean="0">
                <a:ea typeface="굴림" charset="-127"/>
              </a:rPr>
              <a:t>Related Subclause</a:t>
            </a:r>
          </a:p>
          <a:p>
            <a:pPr lvl="1"/>
            <a:r>
              <a:rPr lang="en-US" altLang="ko-KR" smtClean="0">
                <a:ea typeface="굴림" charset="-127"/>
              </a:rPr>
              <a:t>20.2.1, Page 68 Line 17</a:t>
            </a:r>
          </a:p>
          <a:p>
            <a:r>
              <a:rPr lang="en-US" altLang="ko-KR" smtClean="0">
                <a:ea typeface="굴림" charset="-127"/>
              </a:rPr>
              <a:t>Comment</a:t>
            </a:r>
          </a:p>
          <a:p>
            <a:pPr lvl="1"/>
            <a:r>
              <a:rPr lang="en-US" altLang="ko-KR" smtClean="0">
                <a:ea typeface="굴림" charset="-127"/>
              </a:rPr>
              <a:t>In Figure 173, a variable number (1-4) of STF symbols is not acceptable, because the receiver synchronization must have prior knowledge of the preamble length to adjust its synchronization procedures. The minimum value of 1 symbol is NOT sufficient to settle AGC and perform timing and frequency synchronization.</a:t>
            </a:r>
          </a:p>
          <a:p>
            <a:r>
              <a:rPr lang="en-US" altLang="ko-KR" smtClean="0">
                <a:ea typeface="굴림" charset="-127"/>
              </a:rPr>
              <a:t>Proposed Change</a:t>
            </a:r>
          </a:p>
          <a:p>
            <a:pPr lvl="1"/>
            <a:r>
              <a:rPr lang="en-US" altLang="ko-KR" smtClean="0">
                <a:ea typeface="굴림" charset="-127"/>
              </a:rPr>
              <a:t>Change length of STF to 4 symbols.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3315"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3316" name="제목 1"/>
          <p:cNvSpPr>
            <a:spLocks noGrp="1"/>
          </p:cNvSpPr>
          <p:nvPr>
            <p:ph type="title"/>
          </p:nvPr>
        </p:nvSpPr>
        <p:spPr>
          <a:xfrm>
            <a:off x="685800" y="765175"/>
            <a:ext cx="7772400" cy="863600"/>
          </a:xfrm>
        </p:spPr>
        <p:txBody>
          <a:bodyPr/>
          <a:lstStyle/>
          <a:p>
            <a:r>
              <a:rPr lang="en-US" altLang="ko-KR" smtClean="0">
                <a:ea typeface="굴림" charset="-127"/>
              </a:rPr>
              <a:t>CID 150 (cont’d)</a:t>
            </a:r>
          </a:p>
        </p:txBody>
      </p:sp>
      <p:sp>
        <p:nvSpPr>
          <p:cNvPr id="13317" name="내용 개체 틀 2"/>
          <p:cNvSpPr>
            <a:spLocks noGrp="1"/>
          </p:cNvSpPr>
          <p:nvPr>
            <p:ph idx="1"/>
          </p:nvPr>
        </p:nvSpPr>
        <p:spPr>
          <a:xfrm>
            <a:off x="685800" y="1773238"/>
            <a:ext cx="7847013" cy="4322762"/>
          </a:xfrm>
        </p:spPr>
        <p:txBody>
          <a:bodyPr/>
          <a:lstStyle/>
          <a:p>
            <a:r>
              <a:rPr lang="en-US" altLang="ko-KR" dirty="0" smtClean="0">
                <a:ea typeface="굴림" charset="-127"/>
              </a:rPr>
              <a:t>Proposed Resolution</a:t>
            </a:r>
          </a:p>
          <a:p>
            <a:pPr lvl="1"/>
            <a:r>
              <a:rPr lang="en-US" altLang="ko-KR" dirty="0" smtClean="0">
                <a:ea typeface="굴림" charset="-127"/>
              </a:rPr>
              <a:t>Out of Scope </a:t>
            </a:r>
          </a:p>
          <a:p>
            <a:pPr lvl="1"/>
            <a:r>
              <a:rPr lang="en-US" altLang="ko-KR" dirty="0" smtClean="0">
                <a:ea typeface="굴림" charset="-127"/>
              </a:rPr>
              <a:t>The </a:t>
            </a:r>
            <a:r>
              <a:rPr lang="en-US" altLang="ko-KR" dirty="0" err="1" smtClean="0">
                <a:ea typeface="굴림" charset="-127"/>
              </a:rPr>
              <a:t>commentor</a:t>
            </a:r>
            <a:r>
              <a:rPr lang="en-US" altLang="ko-KR" dirty="0" smtClean="0">
                <a:ea typeface="굴림" charset="-127"/>
              </a:rPr>
              <a:t> does not provide any data to justify why a change to the draft would be needed. One OFDM symbol shows 10 STF correlation repetitions. It should be enough to perform synchronization. Refer to 15-12-0641-00.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4339" name="바닥글 개체 틀 4"/>
          <p:cNvSpPr>
            <a:spLocks noGrp="1"/>
          </p:cNvSpPr>
          <p:nvPr>
            <p:ph type="ftr" sz="quarter" idx="11"/>
          </p:nvPr>
        </p:nvSpPr>
        <p:spPr>
          <a:noFill/>
        </p:spPr>
        <p:txBody>
          <a:bodyPr/>
          <a:lstStyle/>
          <a:p>
            <a:r>
              <a:rPr lang="de-DE" altLang="ko-KR"/>
              <a:t>Soo-Young Chang </a:t>
            </a:r>
            <a:endParaRPr lang="en-US" altLang="ko-KR"/>
          </a:p>
        </p:txBody>
      </p:sp>
      <p:sp>
        <p:nvSpPr>
          <p:cNvPr id="14340" name="제목 1"/>
          <p:cNvSpPr>
            <a:spLocks noGrp="1"/>
          </p:cNvSpPr>
          <p:nvPr>
            <p:ph type="title"/>
          </p:nvPr>
        </p:nvSpPr>
        <p:spPr>
          <a:xfrm>
            <a:off x="685800" y="765175"/>
            <a:ext cx="7772400" cy="863600"/>
          </a:xfrm>
        </p:spPr>
        <p:txBody>
          <a:bodyPr/>
          <a:lstStyle/>
          <a:p>
            <a:r>
              <a:rPr lang="en-US" altLang="ko-KR" smtClean="0">
                <a:ea typeface="굴림" charset="-127"/>
              </a:rPr>
              <a:t>CID 152</a:t>
            </a:r>
          </a:p>
        </p:txBody>
      </p:sp>
      <p:sp>
        <p:nvSpPr>
          <p:cNvPr id="14341" name="내용 개체 틀 2"/>
          <p:cNvSpPr>
            <a:spLocks noGrp="1"/>
          </p:cNvSpPr>
          <p:nvPr>
            <p:ph idx="1"/>
          </p:nvPr>
        </p:nvSpPr>
        <p:spPr>
          <a:xfrm>
            <a:off x="685800" y="1770063"/>
            <a:ext cx="7847013" cy="4322762"/>
          </a:xfrm>
        </p:spPr>
        <p:txBody>
          <a:bodyPr/>
          <a:lstStyle/>
          <a:p>
            <a:r>
              <a:rPr lang="en-US" altLang="ko-KR" smtClean="0">
                <a:ea typeface="굴림" charset="-127"/>
              </a:rPr>
              <a:t>Related Subclause</a:t>
            </a:r>
          </a:p>
          <a:p>
            <a:pPr lvl="1"/>
            <a:r>
              <a:rPr lang="en-US" altLang="ko-KR" smtClean="0">
                <a:ea typeface="굴림" charset="-127"/>
              </a:rPr>
              <a:t>20.2.2, Page 73 Line 45</a:t>
            </a:r>
          </a:p>
          <a:p>
            <a:r>
              <a:rPr lang="en-US" altLang="ko-KR" smtClean="0">
                <a:ea typeface="굴림" charset="-127"/>
              </a:rPr>
              <a:t>Comment</a:t>
            </a:r>
          </a:p>
          <a:p>
            <a:pPr lvl="1"/>
            <a:r>
              <a:rPr lang="en-US" altLang="ko-KR" smtClean="0">
                <a:ea typeface="굴림" charset="-127"/>
              </a:rPr>
              <a:t>Table 205: To fulfill the target of data rates ranging up to 2 Mb/s the mandatory should be extended to MCS3, 16-QAM + rate 3/4 FEC, which allows 2343.75kb/s. </a:t>
            </a:r>
          </a:p>
          <a:p>
            <a:r>
              <a:rPr lang="en-US" altLang="ko-KR" smtClean="0">
                <a:ea typeface="굴림" charset="-127"/>
              </a:rPr>
              <a:t>Proposed Change</a:t>
            </a:r>
          </a:p>
          <a:p>
            <a:pPr lvl="1"/>
            <a:r>
              <a:rPr lang="en-US" altLang="ko-KR" smtClean="0">
                <a:ea typeface="굴림" charset="-127"/>
              </a:rPr>
              <a:t>Add Mode MCS3 as 16-QAM+ rate 3/4 FEC. Shift the optional modes to MCS4, MCS5, MCS6 and MCS7 respectively (BPSK,rate1/2; QPSK,rate1/2;16-QAM,rate1/2;16QAM,rate3/4)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5363" name="바닥글 개체 틀 4"/>
          <p:cNvSpPr>
            <a:spLocks noGrp="1"/>
          </p:cNvSpPr>
          <p:nvPr>
            <p:ph type="ftr" sz="quarter" idx="11"/>
          </p:nvPr>
        </p:nvSpPr>
        <p:spPr>
          <a:noFill/>
        </p:spPr>
        <p:txBody>
          <a:bodyPr/>
          <a:lstStyle/>
          <a:p>
            <a:r>
              <a:rPr lang="de-DE" altLang="ko-KR"/>
              <a:t>Soo-Young Chang </a:t>
            </a:r>
            <a:endParaRPr lang="en-US" altLang="ko-KR"/>
          </a:p>
        </p:txBody>
      </p:sp>
      <p:sp>
        <p:nvSpPr>
          <p:cNvPr id="15364" name="제목 1"/>
          <p:cNvSpPr>
            <a:spLocks noGrp="1"/>
          </p:cNvSpPr>
          <p:nvPr>
            <p:ph type="title"/>
          </p:nvPr>
        </p:nvSpPr>
        <p:spPr>
          <a:xfrm>
            <a:off x="685800" y="765175"/>
            <a:ext cx="7772400" cy="863600"/>
          </a:xfrm>
        </p:spPr>
        <p:txBody>
          <a:bodyPr/>
          <a:lstStyle/>
          <a:p>
            <a:r>
              <a:rPr lang="en-US" altLang="ko-KR" smtClean="0">
                <a:ea typeface="굴림" charset="-127"/>
              </a:rPr>
              <a:t>CID 152 (cont’d)</a:t>
            </a:r>
          </a:p>
        </p:txBody>
      </p:sp>
      <p:sp>
        <p:nvSpPr>
          <p:cNvPr id="15365" name="내용 개체 틀 2"/>
          <p:cNvSpPr>
            <a:spLocks noGrp="1"/>
          </p:cNvSpPr>
          <p:nvPr>
            <p:ph idx="1"/>
          </p:nvPr>
        </p:nvSpPr>
        <p:spPr>
          <a:xfrm>
            <a:off x="685800" y="1770063"/>
            <a:ext cx="7847013" cy="4322762"/>
          </a:xfrm>
        </p:spPr>
        <p:txBody>
          <a:bodyPr/>
          <a:lstStyle/>
          <a:p>
            <a:r>
              <a:rPr lang="en-US" altLang="ko-KR" dirty="0" smtClean="0">
                <a:ea typeface="굴림" charset="-127"/>
              </a:rPr>
              <a:t>Proposed Resolution</a:t>
            </a:r>
          </a:p>
          <a:p>
            <a:pPr lvl="1"/>
            <a:r>
              <a:rPr lang="en-US" altLang="ko-KR" dirty="0" smtClean="0">
                <a:ea typeface="굴림" charset="-127"/>
              </a:rPr>
              <a:t>Out of Scope</a:t>
            </a:r>
          </a:p>
          <a:p>
            <a:pPr lvl="1"/>
            <a:r>
              <a:rPr lang="en-US" altLang="ko-KR" dirty="0" smtClean="0">
                <a:ea typeface="굴림" charset="-127"/>
              </a:rPr>
              <a:t>The draft already includes modes that support higher data rates as identified by the commenter. There is no need to consider a new FEC mode as suggested by the commenter. While the PAR refers to such data rates, it does not mandate they be supported. The comment is deemed out of scope for this recirculation ballot.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6387"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6388" name="제목 1"/>
          <p:cNvSpPr>
            <a:spLocks noGrp="1"/>
          </p:cNvSpPr>
          <p:nvPr>
            <p:ph type="title"/>
          </p:nvPr>
        </p:nvSpPr>
        <p:spPr>
          <a:xfrm>
            <a:off x="685800" y="765175"/>
            <a:ext cx="7772400" cy="863600"/>
          </a:xfrm>
        </p:spPr>
        <p:txBody>
          <a:bodyPr/>
          <a:lstStyle/>
          <a:p>
            <a:r>
              <a:rPr lang="en-US" altLang="ko-KR" smtClean="0">
                <a:ea typeface="굴림" charset="-127"/>
              </a:rPr>
              <a:t>CID 154</a:t>
            </a:r>
          </a:p>
        </p:txBody>
      </p:sp>
      <p:sp>
        <p:nvSpPr>
          <p:cNvPr id="16389" name="내용 개체 틀 2"/>
          <p:cNvSpPr>
            <a:spLocks noGrp="1"/>
          </p:cNvSpPr>
          <p:nvPr>
            <p:ph idx="1"/>
          </p:nvPr>
        </p:nvSpPr>
        <p:spPr>
          <a:xfrm>
            <a:off x="685800" y="1770063"/>
            <a:ext cx="7847013" cy="4322762"/>
          </a:xfrm>
        </p:spPr>
        <p:txBody>
          <a:bodyPr/>
          <a:lstStyle/>
          <a:p>
            <a:r>
              <a:rPr lang="en-US" altLang="ko-KR" smtClean="0">
                <a:ea typeface="굴림" charset="-127"/>
              </a:rPr>
              <a:t>Related Subclause</a:t>
            </a:r>
          </a:p>
          <a:p>
            <a:pPr lvl="1"/>
            <a:r>
              <a:rPr lang="en-US" altLang="ko-KR" smtClean="0">
                <a:ea typeface="굴림" charset="-127"/>
              </a:rPr>
              <a:t>20.2.4.2, Page 81 Line 3</a:t>
            </a:r>
          </a:p>
          <a:p>
            <a:r>
              <a:rPr lang="en-US" altLang="ko-KR" smtClean="0">
                <a:ea typeface="굴림" charset="-127"/>
              </a:rPr>
              <a:t>Comment</a:t>
            </a:r>
          </a:p>
          <a:p>
            <a:pPr lvl="1"/>
            <a:r>
              <a:rPr lang="en-US" altLang="ko-KR" smtClean="0">
                <a:ea typeface="굴림" charset="-127"/>
              </a:rPr>
              <a:t>Pulse shaping is not necessary for OFDM signals, because their spectrum is ideal bandlimited. However to address possible spurious during transition between OFDM symbols, optional windowing should be applied to meet regulatory requirements. </a:t>
            </a:r>
          </a:p>
          <a:p>
            <a:r>
              <a:rPr lang="en-US" altLang="ko-KR" smtClean="0">
                <a:ea typeface="굴림" charset="-127"/>
              </a:rPr>
              <a:t>Proposed Change</a:t>
            </a:r>
          </a:p>
          <a:p>
            <a:pPr lvl="1"/>
            <a:r>
              <a:rPr lang="en-US" altLang="ko-KR" smtClean="0">
                <a:ea typeface="굴림" charset="-127"/>
              </a:rPr>
              <a:t>Either discard pulse shaping conformal to 802.15.4g or specify windowing, conformal to sub-clause 20.3.3.12.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7411"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7412" name="제목 1"/>
          <p:cNvSpPr>
            <a:spLocks noGrp="1"/>
          </p:cNvSpPr>
          <p:nvPr>
            <p:ph type="title"/>
          </p:nvPr>
        </p:nvSpPr>
        <p:spPr>
          <a:xfrm>
            <a:off x="685800" y="765175"/>
            <a:ext cx="7772400" cy="863600"/>
          </a:xfrm>
        </p:spPr>
        <p:txBody>
          <a:bodyPr/>
          <a:lstStyle/>
          <a:p>
            <a:r>
              <a:rPr lang="en-US" altLang="ko-KR" smtClean="0">
                <a:ea typeface="굴림" charset="-127"/>
              </a:rPr>
              <a:t>CID 154 (cont’d)</a:t>
            </a:r>
          </a:p>
        </p:txBody>
      </p:sp>
      <p:sp>
        <p:nvSpPr>
          <p:cNvPr id="17413" name="내용 개체 틀 2"/>
          <p:cNvSpPr>
            <a:spLocks noGrp="1"/>
          </p:cNvSpPr>
          <p:nvPr>
            <p:ph idx="1"/>
          </p:nvPr>
        </p:nvSpPr>
        <p:spPr>
          <a:xfrm>
            <a:off x="685800" y="1770063"/>
            <a:ext cx="7847013" cy="4322762"/>
          </a:xfrm>
        </p:spPr>
        <p:txBody>
          <a:bodyPr/>
          <a:lstStyle/>
          <a:p>
            <a:r>
              <a:rPr lang="en-US" altLang="ko-KR" dirty="0" smtClean="0">
                <a:ea typeface="굴림" charset="-127"/>
              </a:rPr>
              <a:t>Proposed Resolution</a:t>
            </a:r>
          </a:p>
          <a:p>
            <a:pPr lvl="1"/>
            <a:r>
              <a:rPr lang="en-US" altLang="ko-KR" dirty="0" smtClean="0">
                <a:ea typeface="굴림" charset="-127"/>
              </a:rPr>
              <a:t>Out of Scope</a:t>
            </a:r>
          </a:p>
          <a:p>
            <a:pPr lvl="1"/>
            <a:r>
              <a:rPr lang="en-US" altLang="ko-KR" dirty="0" smtClean="0">
                <a:ea typeface="굴림" charset="-127"/>
              </a:rPr>
              <a:t>Basic OFDM signals have out-of-band noise which has more power than the regulatory spectral mask requirements. Refer to 15-12-0377-00. To address this spurious noise during transition between OFDM symbols and enhance performance, pulse shaping specified in the draft should be applied. Refer to 15-12-0627-02. The comment is deemed out of scope for this recirculation ballot.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8435"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8436" name="제목 1"/>
          <p:cNvSpPr>
            <a:spLocks noGrp="1"/>
          </p:cNvSpPr>
          <p:nvPr>
            <p:ph type="title"/>
          </p:nvPr>
        </p:nvSpPr>
        <p:spPr>
          <a:xfrm>
            <a:off x="685800" y="765175"/>
            <a:ext cx="7772400" cy="863600"/>
          </a:xfrm>
        </p:spPr>
        <p:txBody>
          <a:bodyPr/>
          <a:lstStyle/>
          <a:p>
            <a:r>
              <a:rPr lang="en-US" altLang="ko-KR" smtClean="0">
                <a:ea typeface="굴림" charset="-127"/>
              </a:rPr>
              <a:t>CID 166</a:t>
            </a:r>
          </a:p>
        </p:txBody>
      </p:sp>
      <p:sp>
        <p:nvSpPr>
          <p:cNvPr id="18437" name="내용 개체 틀 2"/>
          <p:cNvSpPr>
            <a:spLocks noGrp="1"/>
          </p:cNvSpPr>
          <p:nvPr>
            <p:ph idx="1"/>
          </p:nvPr>
        </p:nvSpPr>
        <p:spPr>
          <a:xfrm>
            <a:off x="685800" y="1628775"/>
            <a:ext cx="7847013" cy="4322763"/>
          </a:xfrm>
        </p:spPr>
        <p:txBody>
          <a:bodyPr/>
          <a:lstStyle/>
          <a:p>
            <a:r>
              <a:rPr lang="en-US" altLang="ko-KR" smtClean="0">
                <a:ea typeface="굴림" charset="-127"/>
              </a:rPr>
              <a:t>Related Subclause</a:t>
            </a:r>
          </a:p>
          <a:p>
            <a:pPr lvl="1"/>
            <a:r>
              <a:rPr lang="en-US" altLang="ko-KR" smtClean="0">
                <a:ea typeface="굴림" charset="-127"/>
              </a:rPr>
              <a:t>T.4, Page 118 Line 9</a:t>
            </a:r>
          </a:p>
          <a:p>
            <a:r>
              <a:rPr lang="en-US" altLang="ko-KR" smtClean="0">
                <a:ea typeface="굴림" charset="-127"/>
              </a:rPr>
              <a:t>Comment</a:t>
            </a:r>
          </a:p>
          <a:p>
            <a:pPr lvl="1"/>
            <a:r>
              <a:rPr lang="en-US" altLang="ko-KR" smtClean="0">
                <a:ea typeface="굴림" charset="-127"/>
              </a:rPr>
              <a:t>In time domain the STF consists of overlayed sine waves. An autocorrelation would result in a constant value during the STF period, which is NOT useful for ToA measurements. Moreover DFT of FFT based OFDM receives normally do not require autocorrelation or cross-correlations techniques in time domain, such that an a significant design overhead is introduced for a very rough location purpose.</a:t>
            </a:r>
          </a:p>
          <a:p>
            <a:r>
              <a:rPr lang="en-US" altLang="ko-KR" smtClean="0">
                <a:ea typeface="굴림" charset="-127"/>
              </a:rPr>
              <a:t>Proposed Change</a:t>
            </a:r>
          </a:p>
          <a:p>
            <a:pPr lvl="1"/>
            <a:r>
              <a:rPr lang="en-US" altLang="ko-KR" smtClean="0">
                <a:ea typeface="굴림" charset="-127"/>
              </a:rPr>
              <a:t>Remove proposal to measure ToA on OFDM PHYs. Reference to TG 802.15.4r for appropriate ranging algorithms.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9459"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9460" name="제목 1"/>
          <p:cNvSpPr>
            <a:spLocks noGrp="1"/>
          </p:cNvSpPr>
          <p:nvPr>
            <p:ph type="title"/>
          </p:nvPr>
        </p:nvSpPr>
        <p:spPr>
          <a:xfrm>
            <a:off x="685800" y="765175"/>
            <a:ext cx="7772400" cy="863600"/>
          </a:xfrm>
        </p:spPr>
        <p:txBody>
          <a:bodyPr/>
          <a:lstStyle/>
          <a:p>
            <a:r>
              <a:rPr lang="en-US" altLang="ko-KR" smtClean="0">
                <a:ea typeface="굴림" charset="-127"/>
              </a:rPr>
              <a:t>CID 166 (cont’d)</a:t>
            </a:r>
          </a:p>
        </p:txBody>
      </p:sp>
      <p:sp>
        <p:nvSpPr>
          <p:cNvPr id="19461" name="내용 개체 틀 2"/>
          <p:cNvSpPr>
            <a:spLocks noGrp="1"/>
          </p:cNvSpPr>
          <p:nvPr>
            <p:ph idx="1"/>
          </p:nvPr>
        </p:nvSpPr>
        <p:spPr>
          <a:xfrm>
            <a:off x="685800" y="1770063"/>
            <a:ext cx="7847013" cy="4322762"/>
          </a:xfrm>
        </p:spPr>
        <p:txBody>
          <a:bodyPr/>
          <a:lstStyle/>
          <a:p>
            <a:r>
              <a:rPr lang="en-US" altLang="ko-KR" smtClean="0">
                <a:ea typeface="굴림" charset="-127"/>
              </a:rPr>
              <a:t>Proposed Resolution</a:t>
            </a:r>
          </a:p>
          <a:p>
            <a:pPr lvl="1"/>
            <a:r>
              <a:rPr lang="en-US" altLang="ko-KR" smtClean="0">
                <a:ea typeface="굴림" charset="-127"/>
              </a:rPr>
              <a:t>Reject</a:t>
            </a:r>
          </a:p>
          <a:p>
            <a:pPr lvl="1"/>
            <a:r>
              <a:rPr lang="en-US" altLang="ko-KR" smtClean="0">
                <a:ea typeface="굴림" charset="-127"/>
              </a:rPr>
              <a:t>In the time domain, autocorrelation has periodic peaks during the STF period. Therefore the distinctive correlation characteristics of this STF combined with the following LTF are useful for ToA measurements. Refer to 15-13-0242-01. Most OFDM systems use correlation methods to realize synchronization at the initial stage at the receiver, which can also be used for the ranging purpose. Therefore T.4 does not need to be removed.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47731</TotalTime>
  <Words>730</Words>
  <Application>Microsoft Office PowerPoint</Application>
  <PresentationFormat>On-screen Show (4:3)</PresentationFormat>
  <Paragraphs>78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테마</vt:lpstr>
      <vt:lpstr>Slide 1</vt:lpstr>
      <vt:lpstr>CID 150</vt:lpstr>
      <vt:lpstr>CID 150 (cont’d)</vt:lpstr>
      <vt:lpstr>CID 152</vt:lpstr>
      <vt:lpstr>CID 152 (cont’d)</vt:lpstr>
      <vt:lpstr>CID 154</vt:lpstr>
      <vt:lpstr>CID 154 (cont’d)</vt:lpstr>
      <vt:lpstr>CID 166</vt:lpstr>
      <vt:lpstr>CID 166 (cont’d)</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745</cp:revision>
  <cp:lastPrinted>1998-02-10T13:28:06Z</cp:lastPrinted>
  <dcterms:created xsi:type="dcterms:W3CDTF">1999-11-08T18:59:45Z</dcterms:created>
  <dcterms:modified xsi:type="dcterms:W3CDTF">2013-11-14T19:26:43Z</dcterms:modified>
</cp:coreProperties>
</file>