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306" r:id="rId3"/>
    <p:sldId id="301" r:id="rId4"/>
    <p:sldId id="294" r:id="rId5"/>
    <p:sldId id="307" r:id="rId6"/>
    <p:sldId id="308" r:id="rId7"/>
    <p:sldId id="309" r:id="rId8"/>
    <p:sldId id="310" r:id="rId9"/>
    <p:sldId id="311" r:id="rId10"/>
    <p:sldId id="312" r:id="rId11"/>
    <p:sldId id="313" r:id="rId12"/>
    <p:sldId id="314" r:id="rId13"/>
    <p:sldId id="315" r:id="rId14"/>
    <p:sldId id="300" r:id="rId15"/>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4BACC6"/>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56" autoAdjust="0"/>
    <p:restoredTop sz="93362" autoAdjust="0"/>
  </p:normalViewPr>
  <p:slideViewPr>
    <p:cSldViewPr showGuides="1">
      <p:cViewPr varScale="1">
        <p:scale>
          <a:sx n="73" d="100"/>
          <a:sy n="73" d="100"/>
        </p:scale>
        <p:origin x="-378"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2650"/>
            <a:ext cx="2616893" cy="22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30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75428" y="192650"/>
            <a:ext cx="2243713" cy="22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300">
              <a:defRPr sz="1400" b="1"/>
            </a:lvl1pPr>
          </a:lstStyle>
          <a:p>
            <a:r>
              <a:rPr lang="en-US" altLang="ja-JP" smtClean="0"/>
              <a:t>April 2013</a:t>
            </a:r>
            <a:endParaRPr lang="en-US" altLang="ja-JP"/>
          </a:p>
        </p:txBody>
      </p:sp>
      <p:sp>
        <p:nvSpPr>
          <p:cNvPr id="3076" name="Rectangle 4"/>
          <p:cNvSpPr>
            <a:spLocks noGrp="1" noChangeArrowheads="1"/>
          </p:cNvSpPr>
          <p:nvPr>
            <p:ph type="ftr" sz="quarter" idx="2"/>
          </p:nvPr>
        </p:nvSpPr>
        <p:spPr bwMode="auto">
          <a:xfrm>
            <a:off x="4041768"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300">
              <a:defRPr sz="1000"/>
            </a:lvl1pPr>
          </a:lstStyle>
          <a:p>
            <a:r>
              <a:rPr lang="en-US" altLang="ja-JP" smtClean="0"/>
              <a:t>Shoichi Kitazawa (ATR)</a:t>
            </a:r>
            <a:endParaRPr lang="en-US" altLang="ja-JP"/>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300">
              <a:defRPr sz="1000"/>
            </a:lvl1pPr>
          </a:lstStyle>
          <a:p>
            <a:r>
              <a:rPr lang="en-US" altLang="ja-JP"/>
              <a:t>Page </a:t>
            </a:r>
            <a:fld id="{1C9E7F0A-1D88-47D1-B7ED-5CA346B4FD43}" type="slidenum">
              <a:rPr lang="en-US" altLang="ja-JP"/>
              <a:pPr/>
              <a:t>‹#›</a:t>
            </a:fld>
            <a:endParaRPr lang="en-US" altLang="ja-JP"/>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5" tIns="45713" rIns="91425" bIns="45713" anchor="ctr"/>
          <a:lstStyle/>
          <a:p>
            <a:endParaRPr lang="ja-JP" altLang="en-US"/>
          </a:p>
        </p:txBody>
      </p:sp>
      <p:sp>
        <p:nvSpPr>
          <p:cNvPr id="3079" name="Rectangle 7"/>
          <p:cNvSpPr>
            <a:spLocks noChangeArrowheads="1"/>
          </p:cNvSpPr>
          <p:nvPr/>
        </p:nvSpPr>
        <p:spPr bwMode="auto">
          <a:xfrm>
            <a:off x="673886"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300"/>
            <a:r>
              <a:rPr lang="en-US" altLang="ja-JP"/>
              <a:t>Submission</a:t>
            </a:r>
          </a:p>
        </p:txBody>
      </p:sp>
      <p:sp>
        <p:nvSpPr>
          <p:cNvPr id="3080" name="Line 8"/>
          <p:cNvSpPr>
            <a:spLocks noChangeShapeType="1"/>
          </p:cNvSpPr>
          <p:nvPr/>
        </p:nvSpPr>
        <p:spPr bwMode="auto">
          <a:xfrm>
            <a:off x="673886"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5" tIns="45713" rIns="91425" bIns="45713" anchor="ctr"/>
          <a:lstStyle/>
          <a:p>
            <a:endParaRPr lang="ja-JP" altLang="en-US"/>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3" y="108265"/>
            <a:ext cx="2734091" cy="22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300">
              <a:defRPr sz="1400" b="1"/>
            </a:lvl1pPr>
          </a:lstStyle>
          <a:p>
            <a:r>
              <a:rPr lang="en-US" altLang="ja-JP"/>
              <a:t>doc.: IEEE 802.15-&lt;doc#&gt;</a:t>
            </a:r>
          </a:p>
        </p:txBody>
      </p:sp>
      <p:sp>
        <p:nvSpPr>
          <p:cNvPr id="2051" name="Rectangle 3"/>
          <p:cNvSpPr>
            <a:spLocks noGrp="1" noChangeArrowheads="1"/>
          </p:cNvSpPr>
          <p:nvPr>
            <p:ph type="dt" idx="1"/>
          </p:nvPr>
        </p:nvSpPr>
        <p:spPr bwMode="auto">
          <a:xfrm>
            <a:off x="635334" y="108265"/>
            <a:ext cx="2658529" cy="22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300">
              <a:defRPr sz="1400" b="1"/>
            </a:lvl1pPr>
          </a:lstStyle>
          <a:p>
            <a:r>
              <a:rPr lang="en-US" altLang="ja-JP" smtClean="0"/>
              <a:t>April 2013</a:t>
            </a:r>
            <a:endParaRPr lang="en-US" altLang="ja-JP"/>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6" y="4686753"/>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47" tIns="46031" rIns="93647" bIns="46031"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126" lvl="4" algn="r" defTabSz="933300">
              <a:defRPr/>
            </a:lvl5pPr>
          </a:lstStyle>
          <a:p>
            <a:pPr lvl="4"/>
            <a:r>
              <a:rPr lang="en-US" altLang="ja-JP" smtClean="0"/>
              <a:t>Shoichi Kitazawa (ATR)</a:t>
            </a:r>
            <a:endParaRPr lang="en-US" altLang="ja-JP"/>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300">
              <a:defRPr/>
            </a:lvl1pPr>
          </a:lstStyle>
          <a:p>
            <a:r>
              <a:rPr lang="en-US" altLang="ja-JP"/>
              <a:t>Page </a:t>
            </a:r>
            <a:fld id="{DF3F4172-E538-446E-867D-56FDB194A550}" type="slidenum">
              <a:rPr lang="en-US" altLang="ja-JP"/>
              <a:pPr/>
              <a:t>‹#›</a:t>
            </a:fld>
            <a:endParaRPr lang="en-US" altLang="ja-JP"/>
          </a:p>
        </p:txBody>
      </p:sp>
      <p:sp>
        <p:nvSpPr>
          <p:cNvPr id="2056" name="Rectangle 8"/>
          <p:cNvSpPr>
            <a:spLocks noChangeArrowheads="1"/>
          </p:cNvSpPr>
          <p:nvPr/>
        </p:nvSpPr>
        <p:spPr bwMode="auto">
          <a:xfrm>
            <a:off x="703185" y="9552401"/>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3185"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5" tIns="45713" rIns="91425" bIns="45713" anchor="ctr"/>
          <a:lstStyle/>
          <a:p>
            <a:endParaRPr lang="ja-JP" alt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5" tIns="45713" rIns="91425" bIns="45713" anchor="ctr"/>
          <a:lstStyle/>
          <a:p>
            <a:endParaRPr lang="ja-JP" altLang="en-US"/>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GB"/>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April 2013</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Shoichi Kitazawa (ATR)</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F3F4172-E538-446E-867D-56FDB194A550}" type="slidenum">
              <a:rPr lang="en-US" altLang="ja-JP" smtClean="0"/>
              <a:pPr/>
              <a:t>1</a:t>
            </a:fld>
            <a:endParaRPr lang="en-US" altLang="ja-JP"/>
          </a:p>
        </p:txBody>
      </p:sp>
    </p:spTree>
    <p:extLst>
      <p:ext uri="{BB962C8B-B14F-4D97-AF65-F5344CB8AC3E}">
        <p14:creationId xmlns:p14="http://schemas.microsoft.com/office/powerpoint/2010/main" val="3528739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GB" noProof="0" dirty="0" smtClean="0"/>
              <a:t>マスター タイトルの書式設定</a:t>
            </a:r>
            <a:endParaRPr lang="en-GB" altLang="ja-JP" noProof="0"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GB" noProof="0" dirty="0" smtClean="0"/>
              <a:t>マスター サブタイトルの書式設定</a:t>
            </a:r>
            <a:endParaRPr lang="en-GB" altLang="ja-JP" noProof="0" dirty="0"/>
          </a:p>
        </p:txBody>
      </p:sp>
      <p:sp>
        <p:nvSpPr>
          <p:cNvPr id="4" name="日付プレースホルダー 3"/>
          <p:cNvSpPr>
            <a:spLocks noGrp="1"/>
          </p:cNvSpPr>
          <p:nvPr>
            <p:ph type="dt" sz="half" idx="10"/>
          </p:nvPr>
        </p:nvSpPr>
        <p:spPr/>
        <p:txBody>
          <a:bodyPr/>
          <a:lstStyle>
            <a:lvl1pPr>
              <a:defRPr/>
            </a:lvl1pPr>
          </a:lstStyle>
          <a:p>
            <a:r>
              <a:rPr lang="en-US" altLang="ja-JP" noProof="0" smtClean="0"/>
              <a:t>11 November 2013</a:t>
            </a:r>
            <a:endParaRPr lang="en-GB" altLang="ja-JP" noProof="0" dirty="0"/>
          </a:p>
        </p:txBody>
      </p:sp>
      <p:sp>
        <p:nvSpPr>
          <p:cNvPr id="5" name="フッター プレースホルダー 4"/>
          <p:cNvSpPr>
            <a:spLocks noGrp="1"/>
          </p:cNvSpPr>
          <p:nvPr>
            <p:ph type="ftr" sz="quarter" idx="11"/>
          </p:nvPr>
        </p:nvSpPr>
        <p:spPr/>
        <p:txBody>
          <a:bodyPr/>
          <a:lstStyle>
            <a:lvl1pPr>
              <a:defRPr/>
            </a:lvl1pPr>
          </a:lstStyle>
          <a:p>
            <a:r>
              <a:rPr lang="pl-PL" altLang="ja-JP" noProof="0" smtClean="0"/>
              <a:t>M Ariyoshi, S Kitazawa (ATR)</a:t>
            </a:r>
            <a:endParaRPr lang="en-GB" altLang="ja-JP" noProof="0" dirty="0"/>
          </a:p>
        </p:txBody>
      </p:sp>
      <p:sp>
        <p:nvSpPr>
          <p:cNvPr id="6" name="スライド番号プレースホルダー 5"/>
          <p:cNvSpPr>
            <a:spLocks noGrp="1"/>
          </p:cNvSpPr>
          <p:nvPr>
            <p:ph type="sldNum" sz="quarter" idx="12"/>
          </p:nvPr>
        </p:nvSpPr>
        <p:spPr/>
        <p:txBody>
          <a:bodyPr/>
          <a:lstStyle>
            <a:lvl1pPr>
              <a:defRPr/>
            </a:lvl1pPr>
          </a:lstStyle>
          <a:p>
            <a:r>
              <a:rPr lang="en-GB" altLang="ja-JP" noProof="0" dirty="0" smtClean="0"/>
              <a:t>Slide </a:t>
            </a:r>
            <a:fld id="{018E0977-DC1B-42DD-B45E-59C02A783531}" type="slidenum">
              <a:rPr lang="en-GB" altLang="ja-JP" noProof="0" smtClean="0"/>
              <a:pPr/>
              <a:t>‹#›</a:t>
            </a:fld>
            <a:endParaRPr lang="en-GB" altLang="ja-JP" noProof="0" dirty="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11 November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6B3A71F-4814-4FD0-B5BF-45F7AA6F4C8B}" type="slidenum">
              <a:rPr lang="en-US" altLang="ja-JP"/>
              <a:pPr/>
              <a:t>‹#›</a:t>
            </a:fld>
            <a:endParaRPr lang="en-US" altLang="ja-JP"/>
          </a:p>
        </p:txBody>
      </p:sp>
    </p:spTree>
    <p:extLst>
      <p:ext uri="{BB962C8B-B14F-4D97-AF65-F5344CB8AC3E}">
        <p14:creationId xmlns:p14="http://schemas.microsoft.com/office/powerpoint/2010/main" val="276197002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11 November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7C47D4F-CAA3-4307-B0EF-8C4B3E0CF21D}" type="slidenum">
              <a:rPr lang="en-US" altLang="ja-JP"/>
              <a:pPr/>
              <a:t>‹#›</a:t>
            </a:fld>
            <a:endParaRPr lang="en-US" altLang="ja-JP"/>
          </a:p>
        </p:txBody>
      </p:sp>
    </p:spTree>
    <p:extLst>
      <p:ext uri="{BB962C8B-B14F-4D97-AF65-F5344CB8AC3E}">
        <p14:creationId xmlns:p14="http://schemas.microsoft.com/office/powerpoint/2010/main" val="220056502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11 November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242A585-2600-43B1-ABC9-06D037E96BAE}" type="slidenum">
              <a:rPr lang="en-US" altLang="ja-JP"/>
              <a:pPr/>
              <a:t>‹#›</a:t>
            </a:fld>
            <a:endParaRPr lang="en-US" altLang="ja-JP"/>
          </a:p>
        </p:txBody>
      </p:sp>
    </p:spTree>
    <p:extLst>
      <p:ext uri="{BB962C8B-B14F-4D97-AF65-F5344CB8AC3E}">
        <p14:creationId xmlns:p14="http://schemas.microsoft.com/office/powerpoint/2010/main" val="26344436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11 November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4847ECA-0452-41E3-B15B-04905DA18685}" type="slidenum">
              <a:rPr lang="en-US" altLang="ja-JP"/>
              <a:pPr/>
              <a:t>‹#›</a:t>
            </a:fld>
            <a:endParaRPr lang="en-US" altLang="ja-JP"/>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11 November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C763230-8612-4F82-9598-E8DB08C9F578}" type="slidenum">
              <a:rPr lang="en-US" altLang="ja-JP"/>
              <a:pPr/>
              <a:t>‹#›</a:t>
            </a:fld>
            <a:endParaRPr lang="en-US" altLang="ja-JP"/>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11 November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F345BDCD-0A82-43EF-9F50-431A9535906C}" type="slidenum">
              <a:rPr lang="en-US" altLang="ja-JP"/>
              <a:pPr/>
              <a:t>‹#›</a:t>
            </a:fld>
            <a:endParaRPr lang="en-US" altLang="ja-JP"/>
          </a:p>
        </p:txBody>
      </p:sp>
    </p:spTree>
    <p:extLst>
      <p:ext uri="{BB962C8B-B14F-4D97-AF65-F5344CB8AC3E}">
        <p14:creationId xmlns:p14="http://schemas.microsoft.com/office/powerpoint/2010/main" val="61987295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11 November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F80C6039-A5FA-4F5B-9853-58798A63706D}" type="slidenum">
              <a:rPr lang="en-US" altLang="ja-JP"/>
              <a:pPr/>
              <a:t>‹#›</a:t>
            </a:fld>
            <a:endParaRPr lang="en-US" altLang="ja-JP"/>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11 November 2013</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266A080E-4E30-4968-B029-7CF782D6220C}" type="slidenum">
              <a:rPr lang="en-US" altLang="ja-JP"/>
              <a:pPr/>
              <a:t>‹#›</a:t>
            </a:fld>
            <a:endParaRPr lang="en-US" altLang="ja-JP"/>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11 November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DA055100-B070-402A-915F-F75138044036}" type="slidenum">
              <a:rPr lang="en-US" altLang="ja-JP"/>
              <a:pPr/>
              <a:t>‹#›</a:t>
            </a:fld>
            <a:endParaRPr lang="en-US" altLang="ja-JP"/>
          </a:p>
        </p:txBody>
      </p:sp>
    </p:spTree>
    <p:extLst>
      <p:ext uri="{BB962C8B-B14F-4D97-AF65-F5344CB8AC3E}">
        <p14:creationId xmlns:p14="http://schemas.microsoft.com/office/powerpoint/2010/main" val="239150788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11 November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pl-PL" altLang="ja-JP" smtClean="0"/>
              <a:t>M Ariyoshi, S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86348C59-0566-4162-B54D-0A1849E52EE9}" type="slidenum">
              <a:rPr lang="en-US" altLang="ja-JP"/>
              <a:pPr/>
              <a:t>‹#›</a:t>
            </a:fld>
            <a:endParaRPr lang="en-US" altLang="ja-JP"/>
          </a:p>
        </p:txBody>
      </p:sp>
    </p:spTree>
    <p:extLst>
      <p:ext uri="{BB962C8B-B14F-4D97-AF65-F5344CB8AC3E}">
        <p14:creationId xmlns:p14="http://schemas.microsoft.com/office/powerpoint/2010/main" val="42546584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GB" noProof="0" dirty="0" smtClean="0"/>
              <a:t>マスター タイトルの書式設定</a:t>
            </a:r>
            <a:endParaRPr lang="en-GB" altLang="ja-JP" noProof="0"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GB" noProof="0" dirty="0" smtClean="0"/>
              <a:t>マスター テキストの書式設定</a:t>
            </a:r>
          </a:p>
          <a:p>
            <a:pPr lvl="1"/>
            <a:r>
              <a:rPr lang="ja-JP" altLang="en-GB" noProof="0" dirty="0" smtClean="0"/>
              <a:t>第 </a:t>
            </a:r>
            <a:r>
              <a:rPr lang="en-GB" altLang="ja-JP" noProof="0" dirty="0" smtClean="0"/>
              <a:t>2 </a:t>
            </a:r>
            <a:r>
              <a:rPr lang="ja-JP" altLang="en-GB" noProof="0" dirty="0" smtClean="0"/>
              <a:t>レベル</a:t>
            </a:r>
          </a:p>
          <a:p>
            <a:pPr lvl="2"/>
            <a:r>
              <a:rPr lang="ja-JP" altLang="en-GB" noProof="0" dirty="0" smtClean="0"/>
              <a:t>第 </a:t>
            </a:r>
            <a:r>
              <a:rPr lang="en-GB" altLang="ja-JP" noProof="0" dirty="0" smtClean="0"/>
              <a:t>3 </a:t>
            </a:r>
            <a:r>
              <a:rPr lang="ja-JP" altLang="en-GB" noProof="0" dirty="0" smtClean="0"/>
              <a:t>レベル</a:t>
            </a:r>
          </a:p>
          <a:p>
            <a:pPr lvl="3"/>
            <a:r>
              <a:rPr lang="ja-JP" altLang="en-GB" noProof="0" dirty="0" smtClean="0"/>
              <a:t>第 </a:t>
            </a:r>
            <a:r>
              <a:rPr lang="en-GB" altLang="ja-JP" noProof="0" dirty="0" smtClean="0"/>
              <a:t>4 </a:t>
            </a:r>
            <a:r>
              <a:rPr lang="ja-JP" altLang="en-GB" noProof="0" dirty="0" smtClean="0"/>
              <a:t>レベル</a:t>
            </a:r>
          </a:p>
          <a:p>
            <a:pPr lvl="4"/>
            <a:r>
              <a:rPr lang="ja-JP" altLang="en-GB" noProof="0" dirty="0" smtClean="0"/>
              <a:t>第 </a:t>
            </a:r>
            <a:r>
              <a:rPr lang="en-GB" altLang="ja-JP" noProof="0" dirty="0" smtClean="0"/>
              <a:t>5 </a:t>
            </a:r>
            <a:r>
              <a:rPr lang="ja-JP" altLang="en-GB" noProof="0" dirty="0" smtClean="0"/>
              <a:t>レベル</a:t>
            </a:r>
            <a:endParaRPr lang="en-GB" altLang="ja-JP" noProof="0"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noProof="0" smtClean="0"/>
              <a:t>11 November 2013</a:t>
            </a:r>
            <a:endParaRPr lang="en-GB" altLang="ja-JP" noProof="0"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pl-PL" altLang="ja-JP" noProof="0" smtClean="0"/>
              <a:t>M Ariyoshi, S Kitazawa (ATR)</a:t>
            </a:r>
            <a:endParaRPr lang="en-GB" altLang="ja-JP" noProof="0" dirty="0"/>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GB" altLang="ja-JP" noProof="0" dirty="0" smtClean="0"/>
              <a:t>Slide </a:t>
            </a:r>
            <a:fld id="{EAFD9030-C83D-42D9-9BFB-ADDEB84EB1F4}" type="slidenum">
              <a:rPr lang="en-GB" altLang="ja-JP" noProof="0" smtClean="0"/>
              <a:pPr/>
              <a:t>‹#›</a:t>
            </a:fld>
            <a:endParaRPr lang="en-GB" altLang="ja-JP" noProof="0"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GB" altLang="ja-JP" sz="1400" b="1" noProof="0" dirty="0" smtClean="0">
                <a:ea typeface="ＭＳ Ｐゴシック" charset="-128"/>
              </a:rPr>
              <a:t>doc.: IEEE </a:t>
            </a:r>
            <a:r>
              <a:rPr lang="en-GB" altLang="ja-JP" sz="1400" b="1" noProof="0" dirty="0" smtClean="0">
                <a:ea typeface="ＭＳ Ｐゴシック" charset="-128"/>
              </a:rPr>
              <a:t>802.15-13-0638-00-0sru</a:t>
            </a:r>
            <a:endParaRPr lang="en-GB" altLang="ja-JP" sz="1400" b="1" noProof="0"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ltLang="ja-JP" noProof="0" dirty="0"/>
          </a:p>
        </p:txBody>
      </p:sp>
      <p:sp>
        <p:nvSpPr>
          <p:cNvPr id="1033" name="Rectangle 9"/>
          <p:cNvSpPr>
            <a:spLocks noChangeArrowheads="1"/>
          </p:cNvSpPr>
          <p:nvPr/>
        </p:nvSpPr>
        <p:spPr bwMode="auto">
          <a:xfrm>
            <a:off x="685800" y="6475413"/>
            <a:ext cx="711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GB" altLang="ja-JP" noProof="0" dirty="0" smtClean="0">
                <a:ea typeface="ＭＳ Ｐゴシック" charset="-128"/>
              </a:rPr>
              <a:t>Submission</a:t>
            </a:r>
            <a:endParaRPr lang="en-GB" altLang="ja-JP" noProof="0" dirty="0">
              <a:ea typeface="ＭＳ Ｐゴシック"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ltLang="ja-JP" noProof="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t>11 November 2013</a:t>
            </a:r>
            <a:endParaRPr lang="en-GB" altLang="ja-JP" dirty="0"/>
          </a:p>
        </p:txBody>
      </p:sp>
      <p:sp>
        <p:nvSpPr>
          <p:cNvPr id="5" name="フッター プレースホルダー 2"/>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3"/>
          <p:cNvSpPr>
            <a:spLocks noGrp="1"/>
          </p:cNvSpPr>
          <p:nvPr>
            <p:ph type="sldNum" sz="quarter" idx="12"/>
          </p:nvPr>
        </p:nvSpPr>
        <p:spPr>
          <a:xfrm>
            <a:off x="4393695" y="6475413"/>
            <a:ext cx="432811" cy="184666"/>
          </a:xfrm>
        </p:spPr>
        <p:txBody>
          <a:bodyPr/>
          <a:lstStyle/>
          <a:p>
            <a:r>
              <a:rPr lang="en-GB" altLang="ja-JP" dirty="0" smtClean="0"/>
              <a:t>Slide </a:t>
            </a:r>
            <a:fld id="{372F3947-031E-4295-B632-0BF31AAEF223}" type="slidenum">
              <a:rPr lang="en-GB" altLang="ja-JP" smtClean="0"/>
              <a:pPr/>
              <a:t>1</a:t>
            </a:fld>
            <a:endParaRPr lang="en-GB" altLang="ja-JP" dirty="0"/>
          </a:p>
        </p:txBody>
      </p:sp>
      <p:sp>
        <p:nvSpPr>
          <p:cNvPr id="27651" name="Rectangle 3"/>
          <p:cNvSpPr>
            <a:spLocks noChangeArrowheads="1"/>
          </p:cNvSpPr>
          <p:nvPr/>
        </p:nvSpPr>
        <p:spPr bwMode="auto">
          <a:xfrm>
            <a:off x="35496" y="609600"/>
            <a:ext cx="8991600" cy="5227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ja-JP" sz="1800" b="1" u="sng" dirty="0" smtClean="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GB" altLang="ja-JP" sz="1600" b="1" dirty="0" smtClean="0">
              <a:solidFill>
                <a:schemeClr val="tx2"/>
              </a:solidFill>
              <a:ea typeface="ＭＳ Ｐゴシック" charset="-128"/>
            </a:endParaRPr>
          </a:p>
          <a:p>
            <a:endParaRPr lang="en-GB" altLang="ja-JP" sz="1600" dirty="0" smtClean="0">
              <a:solidFill>
                <a:schemeClr val="tx2"/>
              </a:solidFill>
              <a:ea typeface="ＭＳ Ｐゴシック" charset="-128"/>
            </a:endParaRPr>
          </a:p>
          <a:p>
            <a:r>
              <a:rPr lang="en-GB" altLang="ja-JP" sz="1600" b="1" dirty="0" smtClean="0">
                <a:ea typeface="ＭＳ Ｐゴシック" charset="-128"/>
              </a:rPr>
              <a:t>Submission Title:</a:t>
            </a:r>
            <a:r>
              <a:rPr lang="en-GB" altLang="ja-JP" sz="1600" dirty="0" smtClean="0">
                <a:ea typeface="ＭＳ Ｐゴシック" charset="-128"/>
              </a:rPr>
              <a:t> </a:t>
            </a:r>
            <a:r>
              <a:rPr lang="en-GB" altLang="ja-JP" sz="1600" dirty="0" smtClean="0">
                <a:ea typeface="ＭＳ Ｐゴシック" charset="-128"/>
              </a:rPr>
              <a:t>[Update </a:t>
            </a:r>
            <a:r>
              <a:rPr lang="en-GB" altLang="ja-JP" sz="1600" dirty="0" smtClean="0">
                <a:cs typeface="Times New Roman" pitchFamily="18" charset="0"/>
              </a:rPr>
              <a:t>Proposal on </a:t>
            </a:r>
            <a:r>
              <a:rPr lang="en-GB" altLang="ja-JP" sz="1600" dirty="0" smtClean="0">
                <a:cs typeface="Times New Roman" pitchFamily="18" charset="0"/>
              </a:rPr>
              <a:t>the Draft 5C for Spectrum Resources Usage in WPANs</a:t>
            </a:r>
            <a:r>
              <a:rPr lang="en-GB" altLang="ja-JP" sz="1600" dirty="0" smtClean="0">
                <a:ea typeface="ＭＳ Ｐゴシック" charset="-128"/>
              </a:rPr>
              <a:t>]	</a:t>
            </a:r>
          </a:p>
          <a:p>
            <a:r>
              <a:rPr lang="en-GB" altLang="ja-JP" sz="1600" b="1" dirty="0" smtClean="0">
                <a:ea typeface="ＭＳ Ｐゴシック" charset="-128"/>
              </a:rPr>
              <a:t>Date Submitted: </a:t>
            </a:r>
            <a:r>
              <a:rPr lang="en-GB" altLang="ja-JP" sz="1600" dirty="0" smtClean="0">
                <a:ea typeface="ＭＳ Ｐゴシック" charset="-128"/>
              </a:rPr>
              <a:t>[11 November 2013]	</a:t>
            </a:r>
          </a:p>
          <a:p>
            <a:r>
              <a:rPr lang="en-GB" altLang="ja-JP" sz="1600" b="1" dirty="0" smtClean="0">
                <a:ea typeface="ＭＳ Ｐゴシック" charset="-128"/>
              </a:rPr>
              <a:t>Source:</a:t>
            </a:r>
            <a:r>
              <a:rPr lang="en-GB" altLang="ja-JP" sz="1600" dirty="0" smtClean="0">
                <a:ea typeface="ＭＳ Ｐゴシック" charset="-128"/>
              </a:rPr>
              <a:t> [Masayuki Ariyoshi, Shoichi Kitazawa]</a:t>
            </a:r>
          </a:p>
          <a:p>
            <a:r>
              <a:rPr lang="en-GB" altLang="ja-JP" sz="1600" dirty="0" smtClean="0">
                <a:ea typeface="ＭＳ Ｐゴシック" charset="-128"/>
              </a:rPr>
              <a:t>Company [Advanced Telecommunications Research Institute International (ATR)]</a:t>
            </a:r>
          </a:p>
          <a:p>
            <a:r>
              <a:rPr lang="en-GB" altLang="ja-JP" sz="1600" dirty="0" smtClean="0">
                <a:ea typeface="ＭＳ Ｐゴシック" charset="-128"/>
              </a:rPr>
              <a:t>Address [2-2-2 </a:t>
            </a:r>
            <a:r>
              <a:rPr lang="en-GB" altLang="ja-JP" sz="1600" dirty="0" err="1" smtClean="0">
                <a:ea typeface="ＭＳ Ｐゴシック" charset="-128"/>
              </a:rPr>
              <a:t>Hikaridai</a:t>
            </a:r>
            <a:r>
              <a:rPr lang="en-GB" altLang="ja-JP" sz="1600" dirty="0" smtClean="0">
                <a:ea typeface="ＭＳ Ｐゴシック" charset="-128"/>
              </a:rPr>
              <a:t>, Seika-</a:t>
            </a:r>
            <a:r>
              <a:rPr lang="en-GB" altLang="ja-JP" sz="1600" dirty="0" err="1" smtClean="0">
                <a:ea typeface="ＭＳ Ｐゴシック" charset="-128"/>
              </a:rPr>
              <a:t>cho</a:t>
            </a:r>
            <a:r>
              <a:rPr lang="en-GB" altLang="ja-JP" sz="1600" dirty="0" smtClean="0">
                <a:ea typeface="ＭＳ Ｐゴシック" charset="-128"/>
              </a:rPr>
              <a:t>, Kyoto 619-0288  Japan]</a:t>
            </a:r>
          </a:p>
          <a:p>
            <a:r>
              <a:rPr lang="en-GB" altLang="ja-JP" sz="1600" dirty="0" smtClean="0">
                <a:ea typeface="ＭＳ Ｐゴシック" charset="-128"/>
              </a:rPr>
              <a:t>Voice:[+81-774-95-1141], FAX: [ ], E-Mail:[ariyoshi@atr.jp]</a:t>
            </a:r>
          </a:p>
          <a:p>
            <a:pPr>
              <a:spcBef>
                <a:spcPts val="600"/>
              </a:spcBef>
              <a:spcAft>
                <a:spcPts val="600"/>
              </a:spcAft>
            </a:pPr>
            <a:r>
              <a:rPr lang="en-GB" altLang="ja-JP" sz="1600" b="1" dirty="0" smtClean="0">
                <a:solidFill>
                  <a:schemeClr val="tx2"/>
                </a:solidFill>
                <a:ea typeface="ＭＳ Ｐゴシック" charset="-128"/>
              </a:rPr>
              <a:t>Re:</a:t>
            </a:r>
            <a:r>
              <a:rPr lang="en-GB" altLang="ja-JP" sz="1600" dirty="0" smtClean="0">
                <a:solidFill>
                  <a:schemeClr val="tx2"/>
                </a:solidFill>
                <a:ea typeface="ＭＳ Ｐゴシック" charset="-128"/>
              </a:rPr>
              <a:t> [DCN 15-13-0616-00-0sru</a:t>
            </a:r>
            <a:r>
              <a:rPr lang="en-GB" altLang="ja-JP" sz="1600" dirty="0">
                <a:solidFill>
                  <a:schemeClr val="tx2"/>
                </a:solidFill>
                <a:ea typeface="ＭＳ Ｐゴシック" charset="-128"/>
              </a:rPr>
              <a:t>]</a:t>
            </a:r>
            <a:endParaRPr lang="en-GB" altLang="ja-JP" sz="1600" dirty="0" smtClean="0">
              <a:solidFill>
                <a:schemeClr val="tx2"/>
              </a:solidFill>
              <a:ea typeface="ＭＳ Ｐゴシック" charset="-128"/>
            </a:endParaRPr>
          </a:p>
          <a:p>
            <a:pPr>
              <a:spcBef>
                <a:spcPts val="100"/>
              </a:spcBef>
              <a:spcAft>
                <a:spcPts val="100"/>
              </a:spcAft>
            </a:pPr>
            <a:r>
              <a:rPr lang="en-GB" altLang="ja-JP" dirty="0" smtClean="0">
                <a:solidFill>
                  <a:schemeClr val="accent2"/>
                </a:solidFill>
                <a:ea typeface="ＭＳ Ｐゴシック" charset="-128"/>
              </a:rPr>
              <a:t>	</a:t>
            </a:r>
            <a:endParaRPr lang="en-GB" altLang="ja-JP" dirty="0" smtClean="0">
              <a:solidFill>
                <a:schemeClr val="tx2"/>
              </a:solidFill>
              <a:ea typeface="ＭＳ Ｐゴシック" charset="-128"/>
            </a:endParaRPr>
          </a:p>
          <a:p>
            <a:pPr>
              <a:spcBef>
                <a:spcPts val="600"/>
              </a:spcBef>
              <a:spcAft>
                <a:spcPts val="600"/>
              </a:spcAft>
            </a:pPr>
            <a:r>
              <a:rPr lang="en-GB" altLang="ja-JP" sz="1600" b="1" dirty="0" smtClean="0">
                <a:solidFill>
                  <a:schemeClr val="tx2"/>
                </a:solidFill>
                <a:ea typeface="ＭＳ Ｐゴシック" charset="-128"/>
              </a:rPr>
              <a:t>Abstract:</a:t>
            </a:r>
            <a:r>
              <a:rPr lang="en-GB" altLang="ja-JP" sz="1600" dirty="0" smtClean="0">
                <a:solidFill>
                  <a:schemeClr val="tx2"/>
                </a:solidFill>
                <a:ea typeface="ＭＳ Ｐゴシック" charset="-128"/>
              </a:rPr>
              <a:t>	[This document proposes updates on the working draft 5C for SRU in WPANs, aiming at finalisation of the document.]</a:t>
            </a:r>
          </a:p>
          <a:p>
            <a:pPr>
              <a:spcBef>
                <a:spcPts val="600"/>
              </a:spcBef>
              <a:spcAft>
                <a:spcPts val="600"/>
              </a:spcAft>
            </a:pPr>
            <a:r>
              <a:rPr lang="en-GB" altLang="ja-JP" sz="1600" b="1" dirty="0" smtClean="0">
                <a:solidFill>
                  <a:schemeClr val="tx2"/>
                </a:solidFill>
                <a:ea typeface="ＭＳ Ｐゴシック" charset="-128"/>
              </a:rPr>
              <a:t>Purpose:</a:t>
            </a:r>
            <a:r>
              <a:rPr lang="en-GB" altLang="ja-JP" sz="1600" dirty="0" smtClean="0">
                <a:solidFill>
                  <a:schemeClr val="tx2"/>
                </a:solidFill>
                <a:ea typeface="ＭＳ Ｐゴシック" charset="-128"/>
              </a:rPr>
              <a:t>	</a:t>
            </a:r>
            <a:r>
              <a:rPr lang="en-GB" altLang="ja-JP" sz="1600" dirty="0" smtClean="0">
                <a:ea typeface="ＭＳ Ｐゴシック" charset="-128"/>
              </a:rPr>
              <a:t>[For SG discussions]</a:t>
            </a:r>
          </a:p>
          <a:p>
            <a:r>
              <a:rPr lang="en-GB" altLang="ja-JP" sz="1600" b="1" dirty="0" smtClean="0">
                <a:solidFill>
                  <a:schemeClr val="tx2"/>
                </a:solidFill>
                <a:ea typeface="ＭＳ Ｐゴシック" charset="-128"/>
              </a:rPr>
              <a:t>Notice:</a:t>
            </a:r>
            <a:r>
              <a:rPr lang="en-GB" altLang="ja-JP" sz="1600" dirty="0" smtClean="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GB" altLang="ja-JP" sz="1600" b="1" dirty="0" smtClean="0">
                <a:solidFill>
                  <a:schemeClr val="tx2"/>
                </a:solidFill>
                <a:ea typeface="ＭＳ Ｐゴシック" charset="-128"/>
              </a:rPr>
              <a:t>Release:</a:t>
            </a:r>
            <a:r>
              <a:rPr lang="en-GB" altLang="ja-JP" sz="1600" dirty="0" smtClean="0">
                <a:solidFill>
                  <a:schemeClr val="tx2"/>
                </a:solidFill>
                <a:ea typeface="ＭＳ Ｐゴシック" charset="-128"/>
              </a:rPr>
              <a:t>	The contributor acknowledges and accepts that this contribution becomes the property of IEEE and may be made publicly available by P802.15.	</a:t>
            </a:r>
            <a:endParaRPr lang="en-GB" altLang="ja-JP" sz="1600" dirty="0">
              <a:solidFill>
                <a:schemeClr val="tx2"/>
              </a:solidFill>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en-GB" sz="2400" b="1" dirty="0" smtClean="0"/>
              <a:t>d) </a:t>
            </a:r>
            <a:r>
              <a:rPr lang="en-GB" sz="2400" b="1" dirty="0"/>
              <a:t>Coexistence of 802 wireless standards specifying devices for unlicensed operation</a:t>
            </a:r>
            <a:endParaRPr lang="en-GB" sz="2400" dirty="0"/>
          </a:p>
        </p:txBody>
      </p:sp>
      <p:sp>
        <p:nvSpPr>
          <p:cNvPr id="3" name="コンテンツ プレースホルダー 2"/>
          <p:cNvSpPr>
            <a:spLocks noGrp="1"/>
          </p:cNvSpPr>
          <p:nvPr>
            <p:ph idx="1"/>
          </p:nvPr>
        </p:nvSpPr>
        <p:spPr/>
        <p:txBody>
          <a:bodyPr>
            <a:normAutofit fontScale="70000" lnSpcReduction="20000"/>
          </a:bodyPr>
          <a:lstStyle/>
          <a:p>
            <a:pPr marL="0" indent="0">
              <a:buNone/>
            </a:pPr>
            <a:r>
              <a:rPr lang="en-GB" dirty="0" smtClean="0">
                <a:latin typeface="+mj-lt"/>
              </a:rPr>
              <a:t>Current description:</a:t>
            </a:r>
          </a:p>
          <a:p>
            <a:pPr marL="457200" lvl="1" indent="0">
              <a:spcAft>
                <a:spcPts val="0"/>
              </a:spcAft>
              <a:buNone/>
              <a:tabLst>
                <a:tab pos="228600" algn="l"/>
              </a:tabLst>
            </a:pPr>
            <a:r>
              <a:rPr lang="en-GB" i="1" dirty="0">
                <a:highlight>
                  <a:srgbClr val="FFFF00"/>
                </a:highlight>
                <a:latin typeface="Times New Roman"/>
                <a:ea typeface="ＭＳ 明朝"/>
                <a:cs typeface="Times New Roman"/>
              </a:rPr>
              <a:t>An appropriate coexistence assurance document which shows the effectiveness for the coexistence of IEEE802 wireless standards and the efficiency of SRU will be created.</a:t>
            </a:r>
            <a:r>
              <a:rPr lang="en-GB" i="1" dirty="0">
                <a:latin typeface="Times New Roman"/>
                <a:ea typeface="ＭＳ 明朝"/>
                <a:cs typeface="Times New Roman"/>
              </a:rPr>
              <a:t>  </a:t>
            </a:r>
            <a:endParaRPr lang="en-GB" sz="2000" dirty="0">
              <a:latin typeface="Courier New"/>
              <a:ea typeface="ＭＳ 明朝"/>
              <a:cs typeface="Times New Roman"/>
            </a:endParaRPr>
          </a:p>
          <a:p>
            <a:pPr marL="457200" lvl="1" indent="0">
              <a:spcAft>
                <a:spcPts val="0"/>
              </a:spcAft>
              <a:buNone/>
              <a:tabLst>
                <a:tab pos="228600" algn="l"/>
              </a:tabLst>
            </a:pPr>
            <a:r>
              <a:rPr lang="en-GB" i="1" dirty="0">
                <a:solidFill>
                  <a:srgbClr val="FF0000"/>
                </a:solidFill>
                <a:latin typeface="Times New Roman"/>
                <a:ea typeface="ＭＳ 明朝"/>
                <a:cs typeface="Times New Roman"/>
              </a:rPr>
              <a:t>[note: This doesn’t seem to be very clear…]</a:t>
            </a:r>
            <a:endParaRPr lang="en-GB" sz="2000" dirty="0">
              <a:latin typeface="Courier New"/>
              <a:ea typeface="ＭＳ 明朝"/>
              <a:cs typeface="Times New Roman"/>
            </a:endParaRPr>
          </a:p>
          <a:p>
            <a:pPr marL="400050" lvl="1" indent="0">
              <a:spcAft>
                <a:spcPts val="0"/>
              </a:spcAft>
              <a:buNone/>
              <a:tabLst>
                <a:tab pos="228600" algn="l"/>
              </a:tabLst>
            </a:pPr>
            <a:endParaRPr lang="en-GB" dirty="0" smtClean="0">
              <a:latin typeface="+mj-lt"/>
            </a:endParaRPr>
          </a:p>
          <a:p>
            <a:pPr marL="0" indent="0">
              <a:buNone/>
            </a:pPr>
            <a:r>
              <a:rPr lang="en-GB" dirty="0" smtClean="0">
                <a:latin typeface="+mj-lt"/>
              </a:rPr>
              <a:t>Proposal:</a:t>
            </a:r>
          </a:p>
          <a:p>
            <a:pPr marL="457200" lvl="1" indent="0">
              <a:buNone/>
            </a:pPr>
            <a:r>
              <a:rPr lang="en-GB" i="1" dirty="0">
                <a:latin typeface="Times New Roman"/>
                <a:ea typeface="ＭＳ 明朝"/>
                <a:cs typeface="Times New Roman"/>
              </a:rPr>
              <a:t>An appropriate coexistence assurance document </a:t>
            </a:r>
            <a:r>
              <a:rPr lang="en-GB" i="1" dirty="0" smtClean="0">
                <a:latin typeface="Times New Roman"/>
                <a:ea typeface="ＭＳ 明朝"/>
                <a:cs typeface="Times New Roman"/>
              </a:rPr>
              <a:t>will be created, which </a:t>
            </a:r>
            <a:r>
              <a:rPr lang="en-GB" i="1" dirty="0">
                <a:latin typeface="Times New Roman"/>
                <a:ea typeface="ＭＳ 明朝"/>
                <a:cs typeface="Times New Roman"/>
              </a:rPr>
              <a:t>shows the effectiveness </a:t>
            </a:r>
            <a:r>
              <a:rPr lang="en-GB" i="1" dirty="0" smtClean="0">
                <a:latin typeface="Times New Roman"/>
                <a:ea typeface="ＭＳ 明朝"/>
                <a:cs typeface="Times New Roman"/>
              </a:rPr>
              <a:t>for </a:t>
            </a:r>
            <a:r>
              <a:rPr lang="en-GB" i="1" dirty="0">
                <a:latin typeface="Times New Roman"/>
                <a:ea typeface="ＭＳ 明朝"/>
                <a:cs typeface="Times New Roman"/>
              </a:rPr>
              <a:t>the coexistence of IEEE802 wireless </a:t>
            </a:r>
            <a:r>
              <a:rPr lang="en-GB" i="1" dirty="0" smtClean="0">
                <a:latin typeface="Times New Roman"/>
                <a:ea typeface="ＭＳ 明朝"/>
                <a:cs typeface="Times New Roman"/>
              </a:rPr>
              <a:t>standards and the efficiency of SRU</a:t>
            </a:r>
            <a:r>
              <a:rPr lang="en-US" i="1" dirty="0" smtClean="0">
                <a:solidFill>
                  <a:srgbClr val="000000"/>
                </a:solidFill>
                <a:latin typeface="Times New Roman"/>
                <a:ea typeface="ＭＳ 明朝"/>
                <a:cs typeface="Times New Roman"/>
              </a:rPr>
              <a:t>.</a:t>
            </a:r>
          </a:p>
          <a:p>
            <a:pPr marL="457200" lvl="1" indent="0">
              <a:buNone/>
            </a:pPr>
            <a:endParaRPr lang="en-GB" dirty="0" smtClean="0">
              <a:latin typeface="+mj-lt"/>
            </a:endParaRPr>
          </a:p>
          <a:p>
            <a:pPr marL="0" indent="0">
              <a:buNone/>
            </a:pPr>
            <a:r>
              <a:rPr lang="en-US" dirty="0" smtClean="0">
                <a:latin typeface="+mj-lt"/>
              </a:rPr>
              <a:t>Notes:</a:t>
            </a:r>
          </a:p>
          <a:p>
            <a:pPr lvl="1"/>
            <a:r>
              <a:rPr lang="en-US" sz="2700" i="1" dirty="0" smtClean="0">
                <a:solidFill>
                  <a:srgbClr val="000000"/>
                </a:solidFill>
                <a:latin typeface="Times New Roman"/>
                <a:ea typeface="ＭＳ 明朝"/>
                <a:cs typeface="Times New Roman"/>
              </a:rPr>
              <a:t>Only editorial modification is proposed.</a:t>
            </a:r>
          </a:p>
          <a:p>
            <a:pPr lvl="1"/>
            <a:r>
              <a:rPr lang="en-US" sz="2700" i="1" dirty="0" smtClean="0">
                <a:solidFill>
                  <a:srgbClr val="000000"/>
                </a:solidFill>
                <a:latin typeface="Times New Roman"/>
                <a:ea typeface="ＭＳ 明朝"/>
                <a:cs typeface="Times New Roman"/>
              </a:rPr>
              <a:t>Similar descriptions are found in 5C docs for 15.4k and 15.4q, etc.</a:t>
            </a: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11 November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93695" y="6475413"/>
            <a:ext cx="432811" cy="184666"/>
          </a:xfrm>
        </p:spPr>
        <p:txBody>
          <a:bodyPr/>
          <a:lstStyle/>
          <a:p>
            <a:r>
              <a:rPr lang="en-GB" altLang="ja-JP" dirty="0" smtClean="0"/>
              <a:t>Slide </a:t>
            </a:r>
            <a:fld id="{8242A585-2600-43B1-ABC9-06D037E96BAE}" type="slidenum">
              <a:rPr lang="en-GB" altLang="ja-JP" smtClean="0"/>
              <a:pPr/>
              <a:t>10</a:t>
            </a:fld>
            <a:endParaRPr lang="en-GB" altLang="ja-JP" dirty="0"/>
          </a:p>
        </p:txBody>
      </p:sp>
      <p:sp>
        <p:nvSpPr>
          <p:cNvPr id="7" name="正方形/長方形 6"/>
          <p:cNvSpPr/>
          <p:nvPr/>
        </p:nvSpPr>
        <p:spPr>
          <a:xfrm>
            <a:off x="632903" y="548680"/>
            <a:ext cx="4398833" cy="461665"/>
          </a:xfrm>
          <a:prstGeom prst="rect">
            <a:avLst/>
          </a:prstGeom>
        </p:spPr>
        <p:txBody>
          <a:bodyPr wrap="none">
            <a:spAutoFit/>
          </a:bodyPr>
          <a:lstStyle/>
          <a:p>
            <a:r>
              <a:rPr lang="en-GB" sz="2400" b="1" dirty="0" smtClean="0"/>
              <a:t>4. TECHNICAL FEASIBILITY</a:t>
            </a:r>
            <a:endParaRPr lang="en-GB" sz="2400" dirty="0"/>
          </a:p>
        </p:txBody>
      </p:sp>
    </p:spTree>
    <p:extLst>
      <p:ext uri="{BB962C8B-B14F-4D97-AF65-F5344CB8AC3E}">
        <p14:creationId xmlns:p14="http://schemas.microsoft.com/office/powerpoint/2010/main" val="22505884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en-GB" sz="2400" b="1" dirty="0"/>
              <a:t>a) Known cost factors, reliable data</a:t>
            </a:r>
            <a:endParaRPr lang="en-GB" sz="2400" dirty="0"/>
          </a:p>
        </p:txBody>
      </p:sp>
      <p:sp>
        <p:nvSpPr>
          <p:cNvPr id="3" name="コンテンツ プレースホルダー 2"/>
          <p:cNvSpPr>
            <a:spLocks noGrp="1"/>
          </p:cNvSpPr>
          <p:nvPr>
            <p:ph idx="1"/>
          </p:nvPr>
        </p:nvSpPr>
        <p:spPr>
          <a:xfrm>
            <a:off x="685800" y="1981200"/>
            <a:ext cx="7772400" cy="4472136"/>
          </a:xfrm>
        </p:spPr>
        <p:txBody>
          <a:bodyPr>
            <a:normAutofit fontScale="62500" lnSpcReduction="20000"/>
          </a:bodyPr>
          <a:lstStyle/>
          <a:p>
            <a:pPr marL="0" indent="0">
              <a:buNone/>
            </a:pPr>
            <a:r>
              <a:rPr lang="en-GB" dirty="0" smtClean="0">
                <a:latin typeface="+mj-lt"/>
              </a:rPr>
              <a:t>Current description:</a:t>
            </a:r>
          </a:p>
          <a:p>
            <a:pPr marL="457200" lvl="1" indent="0">
              <a:spcAft>
                <a:spcPts val="0"/>
              </a:spcAft>
              <a:buNone/>
              <a:tabLst>
                <a:tab pos="228600" algn="l"/>
              </a:tabLst>
            </a:pPr>
            <a:r>
              <a:rPr lang="en-GB" i="1" dirty="0">
                <a:latin typeface="Times New Roman"/>
                <a:ea typeface="ＭＳ 明朝"/>
                <a:cs typeface="Times New Roman"/>
              </a:rPr>
              <a:t>IEEE 802.15.4 devices, implementing RRMM protocols, will make use of the existing high volume applications in the shared and license exempt frequency bands including 2.4GHz and 915MHz bands. </a:t>
            </a:r>
            <a:r>
              <a:rPr lang="en-GB" i="1" dirty="0">
                <a:highlight>
                  <a:srgbClr val="FFFF00"/>
                </a:highlight>
                <a:latin typeface="Times New Roman"/>
                <a:ea typeface="ＭＳ 明朝"/>
                <a:cs typeface="Times New Roman"/>
              </a:rPr>
              <a:t>The incremental cost for implementation is expected to be minimal.</a:t>
            </a:r>
            <a:endParaRPr lang="en-GB" sz="2000" dirty="0">
              <a:latin typeface="Courier New"/>
              <a:ea typeface="ＭＳ 明朝"/>
              <a:cs typeface="Times New Roman"/>
            </a:endParaRPr>
          </a:p>
          <a:p>
            <a:pPr marL="457200" lvl="1" indent="0">
              <a:spcAft>
                <a:spcPts val="0"/>
              </a:spcAft>
              <a:buNone/>
              <a:tabLst>
                <a:tab pos="228600" algn="l"/>
              </a:tabLst>
            </a:pPr>
            <a:r>
              <a:rPr lang="en-GB" i="1" dirty="0">
                <a:solidFill>
                  <a:srgbClr val="FF0000"/>
                </a:solidFill>
                <a:latin typeface="Times New Roman"/>
                <a:ea typeface="ＭＳ 明朝"/>
                <a:cs typeface="Times New Roman"/>
              </a:rPr>
              <a:t>[note: Rationale for the incremental cost to be minimal may be described.]</a:t>
            </a:r>
            <a:endParaRPr lang="en-GB" sz="2000" dirty="0">
              <a:latin typeface="Courier New"/>
              <a:ea typeface="ＭＳ 明朝"/>
              <a:cs typeface="Times New Roman"/>
            </a:endParaRPr>
          </a:p>
          <a:p>
            <a:pPr marL="400050" lvl="1" indent="0">
              <a:spcAft>
                <a:spcPts val="0"/>
              </a:spcAft>
              <a:buNone/>
              <a:tabLst>
                <a:tab pos="228600" algn="l"/>
              </a:tabLst>
            </a:pPr>
            <a:endParaRPr lang="en-GB" dirty="0" smtClean="0">
              <a:latin typeface="+mj-lt"/>
            </a:endParaRPr>
          </a:p>
          <a:p>
            <a:pPr marL="0" indent="0">
              <a:buNone/>
            </a:pPr>
            <a:r>
              <a:rPr lang="en-GB" dirty="0" smtClean="0">
                <a:latin typeface="+mj-lt"/>
              </a:rPr>
              <a:t>Proposal:</a:t>
            </a:r>
          </a:p>
          <a:p>
            <a:pPr marL="457200" lvl="1" indent="0">
              <a:buNone/>
            </a:pPr>
            <a:r>
              <a:rPr lang="en-GB" i="1" dirty="0">
                <a:latin typeface="Times New Roman"/>
                <a:ea typeface="ＭＳ 明朝"/>
                <a:cs typeface="Times New Roman"/>
              </a:rPr>
              <a:t>IEEE 802.15.4 </a:t>
            </a:r>
            <a:r>
              <a:rPr lang="en-GB" i="1" dirty="0" smtClean="0">
                <a:latin typeface="Times New Roman"/>
                <a:ea typeface="ＭＳ 明朝"/>
                <a:cs typeface="Times New Roman"/>
              </a:rPr>
              <a:t>devices </a:t>
            </a:r>
            <a:r>
              <a:rPr lang="en-GB" i="1" dirty="0">
                <a:latin typeface="Times New Roman"/>
                <a:ea typeface="ＭＳ 明朝"/>
                <a:cs typeface="Times New Roman"/>
              </a:rPr>
              <a:t>implementing RRMM </a:t>
            </a:r>
            <a:r>
              <a:rPr lang="en-GB" i="1" dirty="0" smtClean="0">
                <a:latin typeface="Times New Roman"/>
                <a:ea typeface="ＭＳ 明朝"/>
                <a:cs typeface="Times New Roman"/>
              </a:rPr>
              <a:t>mechanisms </a:t>
            </a:r>
            <a:r>
              <a:rPr lang="en-GB" i="1" dirty="0">
                <a:latin typeface="Times New Roman"/>
                <a:ea typeface="ＭＳ 明朝"/>
                <a:cs typeface="Times New Roman"/>
              </a:rPr>
              <a:t>will make use of the existing high volume applications in the shared and license exempt frequency bands including 2.4GHz and 915MHz bands. The incremental cost for implementation is expected to be </a:t>
            </a:r>
            <a:r>
              <a:rPr lang="en-GB" i="1" dirty="0" smtClean="0">
                <a:latin typeface="Times New Roman"/>
                <a:ea typeface="ＭＳ 明朝"/>
                <a:cs typeface="Times New Roman"/>
              </a:rPr>
              <a:t>reasonable.</a:t>
            </a:r>
            <a:endParaRPr lang="en-US" i="1" dirty="0" smtClean="0">
              <a:solidFill>
                <a:srgbClr val="000000"/>
              </a:solidFill>
              <a:latin typeface="Times New Roman"/>
              <a:ea typeface="ＭＳ 明朝"/>
              <a:cs typeface="Times New Roman"/>
            </a:endParaRPr>
          </a:p>
          <a:p>
            <a:pPr marL="457200" lvl="1" indent="0">
              <a:buNone/>
            </a:pPr>
            <a:endParaRPr lang="en-GB" dirty="0" smtClean="0">
              <a:latin typeface="+mj-lt"/>
            </a:endParaRPr>
          </a:p>
          <a:p>
            <a:pPr marL="0" indent="0">
              <a:buNone/>
            </a:pPr>
            <a:r>
              <a:rPr lang="en-US" dirty="0" smtClean="0">
                <a:latin typeface="+mj-lt"/>
              </a:rPr>
              <a:t>Notes:</a:t>
            </a:r>
          </a:p>
          <a:p>
            <a:pPr lvl="1"/>
            <a:r>
              <a:rPr lang="en-US" sz="2700" i="1" dirty="0" smtClean="0">
                <a:solidFill>
                  <a:srgbClr val="000000"/>
                </a:solidFill>
                <a:latin typeface="Times New Roman"/>
                <a:ea typeface="ＭＳ 明朝"/>
                <a:cs typeface="Times New Roman"/>
              </a:rPr>
              <a:t>Despite the noted comment is not closed, only minor editorial modification is proposed.</a:t>
            </a:r>
          </a:p>
          <a:p>
            <a:pPr lvl="1"/>
            <a:r>
              <a:rPr lang="en-US" sz="2700" i="1" dirty="0">
                <a:solidFill>
                  <a:srgbClr val="000000"/>
                </a:solidFill>
                <a:latin typeface="Times New Roman"/>
                <a:ea typeface="ＭＳ 明朝"/>
                <a:cs typeface="Times New Roman"/>
              </a:rPr>
              <a:t>Similar descriptions are found in 5C docs for 15.4k and 15.4q, </a:t>
            </a:r>
            <a:r>
              <a:rPr lang="en-US" sz="2700" i="1" dirty="0" smtClean="0">
                <a:solidFill>
                  <a:srgbClr val="000000"/>
                </a:solidFill>
                <a:latin typeface="Times New Roman"/>
                <a:ea typeface="ＭＳ 明朝"/>
                <a:cs typeface="Times New Roman"/>
              </a:rPr>
              <a:t>etc.</a:t>
            </a:r>
            <a:endParaRPr lang="en-US" sz="2700" i="1" dirty="0" smtClean="0">
              <a:solidFill>
                <a:srgbClr val="000000"/>
              </a:solidFill>
              <a:latin typeface="Times New Roman"/>
              <a:ea typeface="ＭＳ 明朝"/>
              <a:cs typeface="Times New Roman"/>
            </a:endParaRP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11 November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93695" y="6475413"/>
            <a:ext cx="432811" cy="184666"/>
          </a:xfrm>
        </p:spPr>
        <p:txBody>
          <a:bodyPr/>
          <a:lstStyle/>
          <a:p>
            <a:r>
              <a:rPr lang="en-GB" altLang="ja-JP" dirty="0" smtClean="0"/>
              <a:t>Slide </a:t>
            </a:r>
            <a:fld id="{8242A585-2600-43B1-ABC9-06D037E96BAE}" type="slidenum">
              <a:rPr lang="en-GB" altLang="ja-JP" smtClean="0"/>
              <a:pPr/>
              <a:t>11</a:t>
            </a:fld>
            <a:endParaRPr lang="en-GB" altLang="ja-JP" dirty="0"/>
          </a:p>
        </p:txBody>
      </p:sp>
      <p:sp>
        <p:nvSpPr>
          <p:cNvPr id="7" name="正方形/長方形 6"/>
          <p:cNvSpPr/>
          <p:nvPr/>
        </p:nvSpPr>
        <p:spPr>
          <a:xfrm>
            <a:off x="632903" y="548680"/>
            <a:ext cx="4317207" cy="461665"/>
          </a:xfrm>
          <a:prstGeom prst="rect">
            <a:avLst/>
          </a:prstGeom>
        </p:spPr>
        <p:txBody>
          <a:bodyPr wrap="none">
            <a:spAutoFit/>
          </a:bodyPr>
          <a:lstStyle/>
          <a:p>
            <a:r>
              <a:rPr lang="en-GB" sz="2400" b="1" dirty="0" smtClean="0"/>
              <a:t>5. ECONOMIC FEASIBILITY</a:t>
            </a:r>
            <a:endParaRPr lang="en-GB" sz="2400" dirty="0"/>
          </a:p>
        </p:txBody>
      </p:sp>
    </p:spTree>
    <p:extLst>
      <p:ext uri="{BB962C8B-B14F-4D97-AF65-F5344CB8AC3E}">
        <p14:creationId xmlns:p14="http://schemas.microsoft.com/office/powerpoint/2010/main" val="2112633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en-GB" sz="2400" b="1" dirty="0"/>
              <a:t>b) Reasonable cost for performance</a:t>
            </a:r>
            <a:endParaRPr lang="en-GB" sz="2400" dirty="0"/>
          </a:p>
        </p:txBody>
      </p:sp>
      <p:sp>
        <p:nvSpPr>
          <p:cNvPr id="3" name="コンテンツ プレースホルダー 2"/>
          <p:cNvSpPr>
            <a:spLocks noGrp="1"/>
          </p:cNvSpPr>
          <p:nvPr>
            <p:ph idx="1"/>
          </p:nvPr>
        </p:nvSpPr>
        <p:spPr/>
        <p:txBody>
          <a:bodyPr>
            <a:normAutofit fontScale="70000" lnSpcReduction="20000"/>
          </a:bodyPr>
          <a:lstStyle/>
          <a:p>
            <a:pPr marL="0" indent="0">
              <a:buNone/>
            </a:pPr>
            <a:r>
              <a:rPr lang="en-GB" dirty="0" smtClean="0">
                <a:latin typeface="+mj-lt"/>
              </a:rPr>
              <a:t>Current description:</a:t>
            </a:r>
          </a:p>
          <a:p>
            <a:pPr marL="457200" lvl="1" indent="0">
              <a:spcAft>
                <a:spcPts val="0"/>
              </a:spcAft>
              <a:buNone/>
              <a:tabLst>
                <a:tab pos="228600" algn="l"/>
              </a:tabLst>
            </a:pPr>
            <a:r>
              <a:rPr lang="en-GB" i="1" dirty="0">
                <a:latin typeface="Times New Roman"/>
                <a:ea typeface="ＭＳ 明朝"/>
                <a:cs typeface="Times New Roman"/>
              </a:rPr>
              <a:t>Performance and costs associated with </a:t>
            </a:r>
            <a:r>
              <a:rPr lang="en-GB" i="1" dirty="0" smtClean="0">
                <a:latin typeface="Times New Roman"/>
                <a:ea typeface="ＭＳ 明朝"/>
                <a:cs typeface="Times New Roman"/>
              </a:rPr>
              <a:t>RRMM </a:t>
            </a:r>
            <a:r>
              <a:rPr lang="en-GB" i="1" dirty="0">
                <a:latin typeface="Times New Roman"/>
                <a:ea typeface="ＭＳ 明朝"/>
                <a:cs typeface="Times New Roman"/>
              </a:rPr>
              <a:t>solutions </a:t>
            </a:r>
            <a:r>
              <a:rPr lang="en-GB" i="1" dirty="0">
                <a:highlight>
                  <a:srgbClr val="FFFF00"/>
                </a:highlight>
                <a:latin typeface="Times New Roman"/>
                <a:ea typeface="ＭＳ 明朝"/>
                <a:cs typeface="Times New Roman"/>
              </a:rPr>
              <a:t>have been shown to be minimal</a:t>
            </a:r>
            <a:r>
              <a:rPr lang="en-GB" i="1" dirty="0">
                <a:latin typeface="Times New Roman"/>
                <a:ea typeface="ＭＳ 明朝"/>
                <a:cs typeface="Times New Roman"/>
              </a:rPr>
              <a:t>. </a:t>
            </a:r>
            <a:endParaRPr lang="en-GB" sz="2000" dirty="0">
              <a:latin typeface="Courier New"/>
              <a:ea typeface="ＭＳ 明朝"/>
              <a:cs typeface="Times New Roman"/>
            </a:endParaRPr>
          </a:p>
          <a:p>
            <a:pPr marL="457200" lvl="1" indent="0">
              <a:spcAft>
                <a:spcPts val="0"/>
              </a:spcAft>
              <a:buNone/>
              <a:tabLst>
                <a:tab pos="228600" algn="l"/>
              </a:tabLst>
            </a:pPr>
            <a:r>
              <a:rPr lang="en-GB" i="1" dirty="0">
                <a:solidFill>
                  <a:srgbClr val="FF0000"/>
                </a:solidFill>
                <a:latin typeface="Times New Roman"/>
                <a:ea typeface="ＭＳ 明朝"/>
                <a:cs typeface="Times New Roman"/>
              </a:rPr>
              <a:t>[note: A specific case showing the minimised performance and costs should be provided. </a:t>
            </a:r>
            <a:r>
              <a:rPr lang="en-GB" i="1" dirty="0" smtClean="0">
                <a:solidFill>
                  <a:srgbClr val="FF0000"/>
                </a:solidFill>
                <a:latin typeface="Times New Roman"/>
                <a:ea typeface="ＭＳ 明朝"/>
                <a:cs typeface="Times New Roman"/>
              </a:rPr>
              <a:t>]</a:t>
            </a:r>
          </a:p>
          <a:p>
            <a:pPr marL="457200" lvl="1" indent="0">
              <a:spcAft>
                <a:spcPts val="0"/>
              </a:spcAft>
              <a:buNone/>
              <a:tabLst>
                <a:tab pos="228600" algn="l"/>
              </a:tabLst>
            </a:pPr>
            <a:endParaRPr lang="en-GB" sz="2000" dirty="0">
              <a:latin typeface="Courier New"/>
              <a:ea typeface="ＭＳ 明朝"/>
              <a:cs typeface="Times New Roman"/>
            </a:endParaRPr>
          </a:p>
          <a:p>
            <a:pPr marL="0" indent="0">
              <a:buNone/>
            </a:pPr>
            <a:r>
              <a:rPr lang="en-GB" dirty="0" smtClean="0">
                <a:latin typeface="+mj-lt"/>
              </a:rPr>
              <a:t>Proposal</a:t>
            </a:r>
            <a:r>
              <a:rPr lang="en-GB" dirty="0" smtClean="0">
                <a:latin typeface="+mj-lt"/>
              </a:rPr>
              <a:t>:</a:t>
            </a:r>
          </a:p>
          <a:p>
            <a:pPr marL="457200" lvl="1" indent="0">
              <a:buNone/>
            </a:pPr>
            <a:r>
              <a:rPr lang="en-GB" i="1" dirty="0">
                <a:latin typeface="Times New Roman"/>
                <a:ea typeface="ＭＳ 明朝"/>
                <a:cs typeface="Times New Roman"/>
              </a:rPr>
              <a:t>Performance and costs associated with </a:t>
            </a:r>
            <a:r>
              <a:rPr lang="en-GB" i="1" dirty="0" smtClean="0">
                <a:latin typeface="Times New Roman"/>
                <a:ea typeface="ＭＳ 明朝"/>
                <a:cs typeface="Times New Roman"/>
              </a:rPr>
              <a:t>the RRMM </a:t>
            </a:r>
            <a:r>
              <a:rPr lang="en-GB" i="1" dirty="0">
                <a:latin typeface="Times New Roman"/>
                <a:ea typeface="ＭＳ 明朝"/>
                <a:cs typeface="Times New Roman"/>
              </a:rPr>
              <a:t>solutions </a:t>
            </a:r>
            <a:r>
              <a:rPr lang="en-GB" i="1" dirty="0" smtClean="0">
                <a:latin typeface="Times New Roman"/>
                <a:ea typeface="ＭＳ 明朝"/>
                <a:cs typeface="Times New Roman"/>
              </a:rPr>
              <a:t>are expected to </a:t>
            </a:r>
            <a:r>
              <a:rPr lang="en-GB" i="1" dirty="0">
                <a:latin typeface="Times New Roman"/>
                <a:ea typeface="ＭＳ 明朝"/>
                <a:cs typeface="Times New Roman"/>
              </a:rPr>
              <a:t>be </a:t>
            </a:r>
            <a:r>
              <a:rPr lang="en-GB" i="1" dirty="0" smtClean="0">
                <a:latin typeface="Times New Roman"/>
                <a:ea typeface="ＭＳ 明朝"/>
                <a:cs typeface="Times New Roman"/>
              </a:rPr>
              <a:t>reasonable</a:t>
            </a:r>
            <a:r>
              <a:rPr lang="en-US" i="1" dirty="0" smtClean="0">
                <a:solidFill>
                  <a:srgbClr val="000000"/>
                </a:solidFill>
                <a:latin typeface="Times New Roman"/>
                <a:ea typeface="ＭＳ 明朝"/>
                <a:cs typeface="Times New Roman"/>
              </a:rPr>
              <a:t>.</a:t>
            </a:r>
            <a:endParaRPr lang="en-US" i="1" dirty="0" smtClean="0">
              <a:solidFill>
                <a:srgbClr val="000000"/>
              </a:solidFill>
              <a:latin typeface="Times New Roman"/>
              <a:ea typeface="ＭＳ 明朝"/>
              <a:cs typeface="Times New Roman"/>
            </a:endParaRPr>
          </a:p>
          <a:p>
            <a:pPr marL="457200" lvl="1" indent="0">
              <a:buNone/>
            </a:pPr>
            <a:endParaRPr lang="en-GB" dirty="0" smtClean="0">
              <a:latin typeface="+mj-lt"/>
            </a:endParaRPr>
          </a:p>
          <a:p>
            <a:pPr marL="0" indent="0">
              <a:buNone/>
            </a:pPr>
            <a:r>
              <a:rPr lang="en-US" dirty="0" smtClean="0">
                <a:latin typeface="+mj-lt"/>
              </a:rPr>
              <a:t>Notes:</a:t>
            </a:r>
          </a:p>
          <a:p>
            <a:pPr lvl="1"/>
            <a:r>
              <a:rPr lang="en-US" sz="2700" i="1" dirty="0">
                <a:solidFill>
                  <a:srgbClr val="000000"/>
                </a:solidFill>
                <a:latin typeface="Times New Roman"/>
                <a:ea typeface="ＭＳ 明朝"/>
                <a:cs typeface="Times New Roman"/>
              </a:rPr>
              <a:t>Despite the noted comment is not closed, only minor editorial modification is proposed</a:t>
            </a:r>
            <a:r>
              <a:rPr lang="en-US" sz="2700" i="1" dirty="0" smtClean="0">
                <a:solidFill>
                  <a:srgbClr val="000000"/>
                </a:solidFill>
                <a:latin typeface="Times New Roman"/>
                <a:ea typeface="ＭＳ 明朝"/>
                <a:cs typeface="Times New Roman"/>
              </a:rPr>
              <a:t>.</a:t>
            </a:r>
          </a:p>
          <a:p>
            <a:pPr lvl="1"/>
            <a:r>
              <a:rPr lang="en-US" sz="2700" i="1" dirty="0">
                <a:solidFill>
                  <a:srgbClr val="000000"/>
                </a:solidFill>
                <a:latin typeface="Times New Roman"/>
                <a:ea typeface="ＭＳ 明朝"/>
                <a:cs typeface="Times New Roman"/>
              </a:rPr>
              <a:t>Similar </a:t>
            </a:r>
            <a:r>
              <a:rPr lang="en-US" sz="2700" i="1" dirty="0" smtClean="0">
                <a:solidFill>
                  <a:srgbClr val="000000"/>
                </a:solidFill>
                <a:latin typeface="Times New Roman"/>
                <a:ea typeface="ＭＳ 明朝"/>
                <a:cs typeface="Times New Roman"/>
              </a:rPr>
              <a:t>description is </a:t>
            </a:r>
            <a:r>
              <a:rPr lang="en-US" sz="2700" i="1" dirty="0">
                <a:solidFill>
                  <a:srgbClr val="000000"/>
                </a:solidFill>
                <a:latin typeface="Times New Roman"/>
                <a:ea typeface="ＭＳ 明朝"/>
                <a:cs typeface="Times New Roman"/>
              </a:rPr>
              <a:t>found in 5C </a:t>
            </a:r>
            <a:r>
              <a:rPr lang="en-US" sz="2700" i="1" dirty="0" smtClean="0">
                <a:solidFill>
                  <a:srgbClr val="000000"/>
                </a:solidFill>
                <a:latin typeface="Times New Roman"/>
                <a:ea typeface="ＭＳ 明朝"/>
                <a:cs typeface="Times New Roman"/>
              </a:rPr>
              <a:t>doc </a:t>
            </a:r>
            <a:r>
              <a:rPr lang="en-US" sz="2700" i="1" dirty="0">
                <a:solidFill>
                  <a:srgbClr val="000000"/>
                </a:solidFill>
                <a:latin typeface="Times New Roman"/>
                <a:ea typeface="ＭＳ 明朝"/>
                <a:cs typeface="Times New Roman"/>
              </a:rPr>
              <a:t>for </a:t>
            </a:r>
            <a:r>
              <a:rPr lang="en-US" sz="2700" i="1" dirty="0" smtClean="0">
                <a:solidFill>
                  <a:srgbClr val="000000"/>
                </a:solidFill>
                <a:latin typeface="Times New Roman"/>
                <a:ea typeface="ＭＳ 明朝"/>
                <a:cs typeface="Times New Roman"/>
              </a:rPr>
              <a:t>15.4q.</a:t>
            </a:r>
            <a:endParaRPr lang="en-US" sz="2700" i="1" dirty="0">
              <a:solidFill>
                <a:srgbClr val="000000"/>
              </a:solidFill>
              <a:latin typeface="Times New Roman"/>
              <a:ea typeface="ＭＳ 明朝"/>
              <a:cs typeface="Times New Roman"/>
            </a:endParaRP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11 November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93695" y="6475413"/>
            <a:ext cx="432811" cy="184666"/>
          </a:xfrm>
        </p:spPr>
        <p:txBody>
          <a:bodyPr/>
          <a:lstStyle/>
          <a:p>
            <a:r>
              <a:rPr lang="en-GB" altLang="ja-JP" dirty="0" smtClean="0"/>
              <a:t>Slide </a:t>
            </a:r>
            <a:fld id="{8242A585-2600-43B1-ABC9-06D037E96BAE}" type="slidenum">
              <a:rPr lang="en-GB" altLang="ja-JP" smtClean="0"/>
              <a:pPr/>
              <a:t>12</a:t>
            </a:fld>
            <a:endParaRPr lang="en-GB" altLang="ja-JP" dirty="0"/>
          </a:p>
        </p:txBody>
      </p:sp>
      <p:sp>
        <p:nvSpPr>
          <p:cNvPr id="7" name="正方形/長方形 6"/>
          <p:cNvSpPr/>
          <p:nvPr/>
        </p:nvSpPr>
        <p:spPr>
          <a:xfrm>
            <a:off x="632903" y="548680"/>
            <a:ext cx="4317207" cy="461665"/>
          </a:xfrm>
          <a:prstGeom prst="rect">
            <a:avLst/>
          </a:prstGeom>
        </p:spPr>
        <p:txBody>
          <a:bodyPr wrap="none">
            <a:spAutoFit/>
          </a:bodyPr>
          <a:lstStyle/>
          <a:p>
            <a:r>
              <a:rPr lang="en-GB" sz="2400" b="1" dirty="0" smtClean="0"/>
              <a:t>5. ECONOMIC FEASIBILITY</a:t>
            </a:r>
            <a:endParaRPr lang="en-GB" sz="2400" dirty="0"/>
          </a:p>
        </p:txBody>
      </p:sp>
    </p:spTree>
    <p:extLst>
      <p:ext uri="{BB962C8B-B14F-4D97-AF65-F5344CB8AC3E}">
        <p14:creationId xmlns:p14="http://schemas.microsoft.com/office/powerpoint/2010/main" val="41500717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en-GB" sz="2400" b="1" dirty="0" smtClean="0"/>
              <a:t>c) </a:t>
            </a:r>
            <a:r>
              <a:rPr lang="en-GB" sz="2400" b="1" dirty="0"/>
              <a:t>Consideration of installation costs </a:t>
            </a:r>
            <a:endParaRPr lang="en-GB" sz="2400" dirty="0"/>
          </a:p>
        </p:txBody>
      </p:sp>
      <p:sp>
        <p:nvSpPr>
          <p:cNvPr id="3" name="コンテンツ プレースホルダー 2"/>
          <p:cNvSpPr>
            <a:spLocks noGrp="1"/>
          </p:cNvSpPr>
          <p:nvPr>
            <p:ph idx="1"/>
          </p:nvPr>
        </p:nvSpPr>
        <p:spPr>
          <a:xfrm>
            <a:off x="685800" y="1981200"/>
            <a:ext cx="7772400" cy="4400128"/>
          </a:xfrm>
        </p:spPr>
        <p:txBody>
          <a:bodyPr>
            <a:normAutofit fontScale="70000" lnSpcReduction="20000"/>
          </a:bodyPr>
          <a:lstStyle/>
          <a:p>
            <a:pPr marL="0" indent="0">
              <a:buNone/>
            </a:pPr>
            <a:r>
              <a:rPr lang="en-GB" dirty="0" smtClean="0">
                <a:latin typeface="+mj-lt"/>
              </a:rPr>
              <a:t>Current description:</a:t>
            </a:r>
          </a:p>
          <a:p>
            <a:pPr marL="457200" lvl="1" indent="0">
              <a:spcAft>
                <a:spcPts val="0"/>
              </a:spcAft>
              <a:buNone/>
              <a:tabLst>
                <a:tab pos="228600" algn="l"/>
              </a:tabLst>
            </a:pPr>
            <a:r>
              <a:rPr lang="en-GB" i="1" dirty="0">
                <a:latin typeface="Times New Roman"/>
                <a:ea typeface="ＭＳ 明朝"/>
                <a:cs typeface="Times New Roman"/>
              </a:rPr>
              <a:t>One of the IEEE 802.15 standard objectives includes low cost installation with minimal or no operator intervention and RRMM facilitates achieving the objectives.</a:t>
            </a:r>
            <a:endParaRPr lang="en-GB" sz="2000" dirty="0">
              <a:latin typeface="Courier New"/>
              <a:ea typeface="ＭＳ 明朝"/>
              <a:cs typeface="Times New Roman"/>
            </a:endParaRPr>
          </a:p>
          <a:p>
            <a:pPr marL="457200" lvl="1" indent="0">
              <a:spcAft>
                <a:spcPts val="0"/>
              </a:spcAft>
              <a:buNone/>
              <a:tabLst>
                <a:tab pos="228600" algn="l"/>
              </a:tabLst>
            </a:pPr>
            <a:r>
              <a:rPr lang="en-GB" i="1" dirty="0">
                <a:solidFill>
                  <a:srgbClr val="FF0000"/>
                </a:solidFill>
                <a:latin typeface="Times New Roman"/>
                <a:ea typeface="ＭＳ 明朝"/>
                <a:cs typeface="Times New Roman"/>
              </a:rPr>
              <a:t>[note: This is an objective.  Is it sufficient as a consideration on this item?]</a:t>
            </a:r>
            <a:endParaRPr lang="en-GB" sz="2000" dirty="0">
              <a:latin typeface="Courier New"/>
              <a:ea typeface="ＭＳ 明朝"/>
              <a:cs typeface="Times New Roman"/>
            </a:endParaRPr>
          </a:p>
          <a:p>
            <a:pPr marL="457200" lvl="1" indent="0">
              <a:spcAft>
                <a:spcPts val="0"/>
              </a:spcAft>
              <a:buNone/>
              <a:tabLst>
                <a:tab pos="228600" algn="l"/>
              </a:tabLst>
            </a:pPr>
            <a:endParaRPr lang="en-GB" sz="2000" dirty="0">
              <a:latin typeface="Courier New"/>
              <a:ea typeface="ＭＳ 明朝"/>
              <a:cs typeface="Times New Roman"/>
            </a:endParaRPr>
          </a:p>
          <a:p>
            <a:pPr marL="0" indent="0">
              <a:buNone/>
            </a:pPr>
            <a:r>
              <a:rPr lang="en-GB" dirty="0" smtClean="0">
                <a:latin typeface="+mj-lt"/>
              </a:rPr>
              <a:t>Proposal</a:t>
            </a:r>
            <a:r>
              <a:rPr lang="en-GB" dirty="0" smtClean="0">
                <a:latin typeface="+mj-lt"/>
              </a:rPr>
              <a:t>:</a:t>
            </a:r>
          </a:p>
          <a:p>
            <a:pPr marL="457200" lvl="1" indent="0">
              <a:buNone/>
            </a:pPr>
            <a:r>
              <a:rPr lang="en-GB" i="1" dirty="0">
                <a:latin typeface="Times New Roman"/>
                <a:ea typeface="ＭＳ 明朝"/>
                <a:cs typeface="Times New Roman"/>
              </a:rPr>
              <a:t>One of the IEEE 802.15 standard objectives includes low cost installation with minimal or no operator </a:t>
            </a:r>
            <a:r>
              <a:rPr lang="en-GB" i="1" dirty="0" smtClean="0">
                <a:latin typeface="Times New Roman"/>
                <a:ea typeface="ＭＳ 明朝"/>
                <a:cs typeface="Times New Roman"/>
              </a:rPr>
              <a:t>intervention. The RRMM in this amendment facilitates </a:t>
            </a:r>
            <a:r>
              <a:rPr lang="en-GB" i="1" dirty="0">
                <a:latin typeface="Times New Roman"/>
                <a:ea typeface="ＭＳ 明朝"/>
                <a:cs typeface="Times New Roman"/>
              </a:rPr>
              <a:t>achieving the </a:t>
            </a:r>
            <a:r>
              <a:rPr lang="en-GB" i="1" dirty="0" smtClean="0">
                <a:latin typeface="Times New Roman"/>
                <a:ea typeface="ＭＳ 明朝"/>
                <a:cs typeface="Times New Roman"/>
              </a:rPr>
              <a:t>objectives</a:t>
            </a:r>
            <a:r>
              <a:rPr lang="en-US" i="1" dirty="0" smtClean="0">
                <a:solidFill>
                  <a:srgbClr val="000000"/>
                </a:solidFill>
                <a:latin typeface="Times New Roman"/>
                <a:ea typeface="ＭＳ 明朝"/>
                <a:cs typeface="Times New Roman"/>
              </a:rPr>
              <a:t>.</a:t>
            </a:r>
            <a:endParaRPr lang="en-US" i="1" dirty="0" smtClean="0">
              <a:solidFill>
                <a:srgbClr val="000000"/>
              </a:solidFill>
              <a:latin typeface="Times New Roman"/>
              <a:ea typeface="ＭＳ 明朝"/>
              <a:cs typeface="Times New Roman"/>
            </a:endParaRPr>
          </a:p>
          <a:p>
            <a:pPr marL="457200" lvl="1" indent="0">
              <a:buNone/>
            </a:pPr>
            <a:endParaRPr lang="en-GB" dirty="0" smtClean="0">
              <a:latin typeface="+mj-lt"/>
            </a:endParaRPr>
          </a:p>
          <a:p>
            <a:pPr marL="0" indent="0">
              <a:buNone/>
            </a:pPr>
            <a:r>
              <a:rPr lang="en-US" dirty="0" smtClean="0">
                <a:latin typeface="+mj-lt"/>
              </a:rPr>
              <a:t>Notes:</a:t>
            </a:r>
          </a:p>
          <a:p>
            <a:pPr lvl="1"/>
            <a:r>
              <a:rPr lang="en-US" sz="2700" i="1" dirty="0" smtClean="0">
                <a:solidFill>
                  <a:srgbClr val="000000"/>
                </a:solidFill>
                <a:latin typeface="Times New Roman"/>
                <a:ea typeface="ＭＳ 明朝"/>
                <a:cs typeface="Times New Roman"/>
              </a:rPr>
              <a:t>Only editorial modification is proposed.</a:t>
            </a:r>
          </a:p>
          <a:p>
            <a:pPr lvl="1"/>
            <a:r>
              <a:rPr lang="en-US" sz="2700" i="1" dirty="0" smtClean="0">
                <a:solidFill>
                  <a:srgbClr val="000000"/>
                </a:solidFill>
                <a:latin typeface="Times New Roman"/>
                <a:ea typeface="ＭＳ 明朝"/>
                <a:cs typeface="Times New Roman"/>
              </a:rPr>
              <a:t>Similar </a:t>
            </a:r>
            <a:r>
              <a:rPr lang="en-US" sz="2700" i="1" dirty="0" smtClean="0">
                <a:solidFill>
                  <a:srgbClr val="000000"/>
                </a:solidFill>
                <a:latin typeface="Times New Roman"/>
                <a:ea typeface="ＭＳ 明朝"/>
                <a:cs typeface="Times New Roman"/>
              </a:rPr>
              <a:t>description is </a:t>
            </a:r>
            <a:r>
              <a:rPr lang="en-US" sz="2700" i="1" dirty="0" smtClean="0">
                <a:solidFill>
                  <a:srgbClr val="000000"/>
                </a:solidFill>
                <a:latin typeface="Times New Roman"/>
                <a:ea typeface="ＭＳ 明朝"/>
                <a:cs typeface="Times New Roman"/>
              </a:rPr>
              <a:t>found in 5C </a:t>
            </a:r>
            <a:r>
              <a:rPr lang="en-US" sz="2700" i="1" dirty="0" smtClean="0">
                <a:solidFill>
                  <a:srgbClr val="000000"/>
                </a:solidFill>
                <a:latin typeface="Times New Roman"/>
                <a:ea typeface="ＭＳ 明朝"/>
                <a:cs typeface="Times New Roman"/>
              </a:rPr>
              <a:t>doc </a:t>
            </a:r>
            <a:r>
              <a:rPr lang="en-US" sz="2700" i="1" dirty="0" smtClean="0">
                <a:solidFill>
                  <a:srgbClr val="000000"/>
                </a:solidFill>
                <a:latin typeface="Times New Roman"/>
                <a:ea typeface="ＭＳ 明朝"/>
                <a:cs typeface="Times New Roman"/>
              </a:rPr>
              <a:t>for </a:t>
            </a:r>
            <a:r>
              <a:rPr lang="en-US" sz="2700" i="1" dirty="0" smtClean="0">
                <a:solidFill>
                  <a:srgbClr val="000000"/>
                </a:solidFill>
                <a:latin typeface="Times New Roman"/>
                <a:ea typeface="ＭＳ 明朝"/>
                <a:cs typeface="Times New Roman"/>
              </a:rPr>
              <a:t>15.4q.</a:t>
            </a:r>
            <a:endParaRPr lang="en-US" sz="2700" i="1" dirty="0" smtClean="0">
              <a:solidFill>
                <a:srgbClr val="000000"/>
              </a:solidFill>
              <a:latin typeface="Times New Roman"/>
              <a:ea typeface="ＭＳ 明朝"/>
              <a:cs typeface="Times New Roman"/>
            </a:endParaRP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11 November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dirty="0" smtClean="0"/>
              <a:t>M Ariyoshi, S Kitazawa (ATR)</a:t>
            </a:r>
            <a:endParaRPr lang="en-GB" altLang="ja-JP" dirty="0"/>
          </a:p>
        </p:txBody>
      </p:sp>
      <p:sp>
        <p:nvSpPr>
          <p:cNvPr id="6" name="スライド番号プレースホルダー 5"/>
          <p:cNvSpPr>
            <a:spLocks noGrp="1"/>
          </p:cNvSpPr>
          <p:nvPr>
            <p:ph type="sldNum" sz="quarter" idx="12"/>
          </p:nvPr>
        </p:nvSpPr>
        <p:spPr>
          <a:xfrm>
            <a:off x="4393695" y="6475413"/>
            <a:ext cx="432811" cy="184666"/>
          </a:xfrm>
        </p:spPr>
        <p:txBody>
          <a:bodyPr/>
          <a:lstStyle/>
          <a:p>
            <a:r>
              <a:rPr lang="en-GB" altLang="ja-JP" dirty="0" smtClean="0"/>
              <a:t>Slide </a:t>
            </a:r>
            <a:fld id="{8242A585-2600-43B1-ABC9-06D037E96BAE}" type="slidenum">
              <a:rPr lang="en-GB" altLang="ja-JP" smtClean="0"/>
              <a:pPr/>
              <a:t>13</a:t>
            </a:fld>
            <a:endParaRPr lang="en-GB" altLang="ja-JP" dirty="0"/>
          </a:p>
        </p:txBody>
      </p:sp>
      <p:sp>
        <p:nvSpPr>
          <p:cNvPr id="7" name="正方形/長方形 6"/>
          <p:cNvSpPr/>
          <p:nvPr/>
        </p:nvSpPr>
        <p:spPr>
          <a:xfrm>
            <a:off x="632903" y="548680"/>
            <a:ext cx="4317207" cy="461665"/>
          </a:xfrm>
          <a:prstGeom prst="rect">
            <a:avLst/>
          </a:prstGeom>
        </p:spPr>
        <p:txBody>
          <a:bodyPr wrap="none">
            <a:spAutoFit/>
          </a:bodyPr>
          <a:lstStyle/>
          <a:p>
            <a:r>
              <a:rPr lang="en-GB" sz="2400" b="1" dirty="0" smtClean="0"/>
              <a:t>5. ECONOMIC FEASIBILITY</a:t>
            </a:r>
            <a:endParaRPr lang="en-GB" sz="2400" dirty="0"/>
          </a:p>
        </p:txBody>
      </p:sp>
    </p:spTree>
    <p:extLst>
      <p:ext uri="{BB962C8B-B14F-4D97-AF65-F5344CB8AC3E}">
        <p14:creationId xmlns:p14="http://schemas.microsoft.com/office/powerpoint/2010/main" val="7187822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altLang="ja-JP" dirty="0" smtClean="0"/>
              <a:t>References</a:t>
            </a:r>
            <a:endParaRPr kumimoji="1" lang="en-GB" altLang="ja-JP" dirty="0"/>
          </a:p>
        </p:txBody>
      </p:sp>
      <p:sp>
        <p:nvSpPr>
          <p:cNvPr id="3" name="コンテンツ プレースホルダー 2"/>
          <p:cNvSpPr>
            <a:spLocks noGrp="1"/>
          </p:cNvSpPr>
          <p:nvPr>
            <p:ph idx="1"/>
          </p:nvPr>
        </p:nvSpPr>
        <p:spPr>
          <a:xfrm>
            <a:off x="251520" y="1981200"/>
            <a:ext cx="8640960" cy="4114800"/>
          </a:xfrm>
        </p:spPr>
        <p:txBody>
          <a:bodyPr/>
          <a:lstStyle/>
          <a:p>
            <a:pPr marL="514350" indent="-514350">
              <a:buFont typeface="+mj-lt"/>
              <a:buAutoNum type="arabicPeriod"/>
            </a:pPr>
            <a:r>
              <a:rPr lang="en-GB" altLang="ja-JP" sz="2000" dirty="0" smtClean="0">
                <a:latin typeface="+mj-lt"/>
                <a:ea typeface="ＭＳ Ｐゴシック" pitchFamily="50" charset="-128"/>
              </a:rPr>
              <a:t>Proposal of  radio resource management </a:t>
            </a:r>
            <a:r>
              <a:rPr lang="en-GB" altLang="ja-JP" sz="2000" dirty="0" smtClean="0">
                <a:latin typeface="+mj-lt"/>
                <a:ea typeface="ＭＳ Ｐゴシック" pitchFamily="50" charset="-128"/>
              </a:rPr>
              <a:t>architecture (15-13-0285-01</a:t>
            </a:r>
            <a:r>
              <a:rPr lang="en-GB" altLang="ja-JP" sz="2000" dirty="0" smtClean="0">
                <a:latin typeface="+mj-lt"/>
                <a:ea typeface="ＭＳ Ｐゴシック" pitchFamily="50" charset="-128"/>
              </a:rPr>
              <a:t>)</a:t>
            </a:r>
          </a:p>
          <a:p>
            <a:pPr marL="514350" indent="-514350">
              <a:buFont typeface="+mj-lt"/>
              <a:buAutoNum type="arabicPeriod"/>
            </a:pPr>
            <a:r>
              <a:rPr lang="en-GB" altLang="ja-JP" sz="2000" dirty="0" smtClean="0">
                <a:latin typeface="+mj-lt"/>
              </a:rPr>
              <a:t>A Use Case of Self-Organizing Wireless Network for Medical </a:t>
            </a:r>
            <a:r>
              <a:rPr lang="en-GB" altLang="ja-JP" sz="2000" dirty="0" smtClean="0">
                <a:latin typeface="+mj-lt"/>
              </a:rPr>
              <a:t>System (15-13-306-00)</a:t>
            </a:r>
            <a:endParaRPr lang="en-GB" altLang="ja-JP" sz="2000" dirty="0" smtClean="0">
              <a:latin typeface="+mj-lt"/>
            </a:endParaRPr>
          </a:p>
          <a:p>
            <a:pPr marL="514350" indent="-514350">
              <a:buFont typeface="+mj-lt"/>
              <a:buAutoNum type="arabicPeriod"/>
            </a:pPr>
            <a:r>
              <a:rPr lang="en-GB" altLang="ja-JP" sz="2000" dirty="0" smtClean="0">
                <a:latin typeface="+mj-lt"/>
              </a:rPr>
              <a:t>IG SRU Working Draft RRMM-</a:t>
            </a:r>
            <a:r>
              <a:rPr lang="en-GB" altLang="ja-JP" sz="2000" dirty="0" err="1" smtClean="0">
                <a:latin typeface="+mj-lt"/>
              </a:rPr>
              <a:t>usecases</a:t>
            </a:r>
            <a:r>
              <a:rPr lang="en-GB" altLang="ja-JP" sz="2000" dirty="0" smtClean="0">
                <a:latin typeface="+mj-lt"/>
              </a:rPr>
              <a:t> and </a:t>
            </a:r>
            <a:r>
              <a:rPr lang="en-GB" altLang="ja-JP" sz="2000" dirty="0" smtClean="0">
                <a:latin typeface="+mj-lt"/>
              </a:rPr>
              <a:t>5C(15-13-0294-01</a:t>
            </a:r>
            <a:r>
              <a:rPr lang="en-GB" altLang="ja-JP" sz="2000" dirty="0" smtClean="0">
                <a:latin typeface="+mj-lt"/>
              </a:rPr>
              <a:t>)</a:t>
            </a:r>
          </a:p>
          <a:p>
            <a:pPr marL="514350" indent="-514350">
              <a:buFont typeface="+mj-lt"/>
              <a:buAutoNum type="arabicPeriod"/>
            </a:pPr>
            <a:r>
              <a:rPr lang="en-GB" altLang="ja-JP" sz="2000" dirty="0" smtClean="0">
                <a:latin typeface="+mj-lt"/>
              </a:rPr>
              <a:t>IG SRU </a:t>
            </a:r>
            <a:r>
              <a:rPr lang="en-GB" altLang="ja-JP" sz="2000" dirty="0" err="1" smtClean="0">
                <a:latin typeface="+mj-lt"/>
              </a:rPr>
              <a:t>Usecase</a:t>
            </a:r>
            <a:r>
              <a:rPr lang="en-GB" altLang="ja-JP" sz="2000" dirty="0" smtClean="0">
                <a:latin typeface="+mj-lt"/>
              </a:rPr>
              <a:t> requirements </a:t>
            </a:r>
            <a:r>
              <a:rPr lang="en-GB" altLang="ja-JP" sz="2000" dirty="0" smtClean="0">
                <a:latin typeface="+mj-lt"/>
              </a:rPr>
              <a:t>table(15-13-0293-01)</a:t>
            </a:r>
          </a:p>
          <a:p>
            <a:pPr marL="514350" indent="-514350">
              <a:buFont typeface="+mj-lt"/>
              <a:buAutoNum type="arabicPeriod"/>
            </a:pPr>
            <a:r>
              <a:rPr lang="en-US" altLang="ja-JP" sz="2000" dirty="0" smtClean="0">
                <a:latin typeface="+mj-lt"/>
              </a:rPr>
              <a:t>SRU Working Draft PAR (15-13-0615-01)</a:t>
            </a:r>
            <a:endParaRPr lang="en-GB" altLang="ja-JP" sz="2000" dirty="0" smtClean="0">
              <a:latin typeface="+mj-lt"/>
            </a:endParaRPr>
          </a:p>
          <a:p>
            <a:pPr marL="514350" indent="-514350">
              <a:buFont typeface="+mj-lt"/>
              <a:buAutoNum type="arabicPeriod"/>
            </a:pPr>
            <a:r>
              <a:rPr lang="en-GB" altLang="ja-JP" sz="2000" dirty="0" smtClean="0">
                <a:latin typeface="+mj-lt"/>
              </a:rPr>
              <a:t>SRU </a:t>
            </a:r>
            <a:r>
              <a:rPr lang="en-GB" altLang="ja-JP" sz="2000" dirty="0">
                <a:latin typeface="+mj-lt"/>
              </a:rPr>
              <a:t>Working Draft </a:t>
            </a:r>
            <a:r>
              <a:rPr lang="en-GB" altLang="ja-JP" sz="2000" dirty="0" smtClean="0">
                <a:latin typeface="+mj-lt"/>
              </a:rPr>
              <a:t>5C</a:t>
            </a:r>
            <a:r>
              <a:rPr lang="ja-JP" altLang="en-US" sz="2000" dirty="0">
                <a:latin typeface="+mj-lt"/>
              </a:rPr>
              <a:t> </a:t>
            </a:r>
            <a:r>
              <a:rPr lang="en-US" altLang="ja-JP" sz="2000" dirty="0" smtClean="0">
                <a:latin typeface="+mj-lt"/>
              </a:rPr>
              <a:t>(15-13-0616-01)</a:t>
            </a:r>
            <a:endParaRPr lang="en-GB" altLang="ja-JP" sz="2000" dirty="0" smtClean="0">
              <a:latin typeface="+mj-lt"/>
            </a:endParaRPr>
          </a:p>
          <a:p>
            <a:pPr marL="514350" indent="-514350">
              <a:buFont typeface="+mj-lt"/>
              <a:buAutoNum type="arabicPeriod"/>
            </a:pPr>
            <a:endParaRPr lang="en-GB" altLang="ja-JP" sz="2000" dirty="0" smtClean="0">
              <a:latin typeface="+mj-lt"/>
            </a:endParaRPr>
          </a:p>
          <a:p>
            <a:pPr marL="514350" indent="-514350">
              <a:buFont typeface="+mj-lt"/>
              <a:buAutoNum type="arabicPeriod"/>
            </a:pPr>
            <a:endParaRPr kumimoji="1" lang="en-GB" altLang="ja-JP" sz="2000" dirty="0">
              <a:latin typeface="+mj-lt"/>
            </a:endParaRP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11 November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55223" y="6475413"/>
            <a:ext cx="509755" cy="184666"/>
          </a:xfrm>
        </p:spPr>
        <p:txBody>
          <a:bodyPr/>
          <a:lstStyle/>
          <a:p>
            <a:r>
              <a:rPr lang="en-GB" altLang="ja-JP" dirty="0" smtClean="0"/>
              <a:t>Slide </a:t>
            </a:r>
            <a:fld id="{8242A585-2600-43B1-ABC9-06D037E96BAE}" type="slidenum">
              <a:rPr lang="en-GB" altLang="ja-JP" smtClean="0"/>
              <a:pPr/>
              <a:t>14</a:t>
            </a:fld>
            <a:endParaRPr lang="en-GB" altLang="ja-JP" dirty="0"/>
          </a:p>
        </p:txBody>
      </p:sp>
    </p:spTree>
    <p:extLst>
      <p:ext uri="{BB962C8B-B14F-4D97-AF65-F5344CB8AC3E}">
        <p14:creationId xmlns:p14="http://schemas.microsoft.com/office/powerpoint/2010/main" val="2023612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11 November 2013</a:t>
            </a:r>
            <a:endParaRPr lang="en-GB" altLang="ja-JP" dirty="0"/>
          </a:p>
        </p:txBody>
      </p:sp>
      <p:sp>
        <p:nvSpPr>
          <p:cNvPr id="3" name="フッター プレースホルダー 2"/>
          <p:cNvSpPr>
            <a:spLocks noGrp="1"/>
          </p:cNvSpPr>
          <p:nvPr>
            <p:ph type="ftr" sz="quarter" idx="11"/>
          </p:nvPr>
        </p:nvSpPr>
        <p:spPr/>
        <p:txBody>
          <a:bodyPr/>
          <a:lstStyle/>
          <a:p>
            <a:r>
              <a:rPr lang="pl-PL" altLang="ja-JP" smtClean="0"/>
              <a:t>M Ariyoshi, S Kitazawa (ATR)</a:t>
            </a:r>
            <a:endParaRPr lang="en-GB" altLang="ja-JP" dirty="0"/>
          </a:p>
        </p:txBody>
      </p:sp>
      <p:sp>
        <p:nvSpPr>
          <p:cNvPr id="4" name="スライド番号プレースホルダー 3"/>
          <p:cNvSpPr>
            <a:spLocks noGrp="1"/>
          </p:cNvSpPr>
          <p:nvPr>
            <p:ph type="sldNum" sz="quarter" idx="12"/>
          </p:nvPr>
        </p:nvSpPr>
        <p:spPr>
          <a:xfrm>
            <a:off x="4393695" y="6475413"/>
            <a:ext cx="432811" cy="184666"/>
          </a:xfrm>
        </p:spPr>
        <p:txBody>
          <a:bodyPr/>
          <a:lstStyle/>
          <a:p>
            <a:r>
              <a:rPr lang="en-GB" altLang="ja-JP" dirty="0" smtClean="0"/>
              <a:t>Slide </a:t>
            </a:r>
            <a:fld id="{695CBC65-B846-4A6B-9904-8C0EF9D87513}" type="slidenum">
              <a:rPr lang="en-GB" altLang="ja-JP" smtClean="0"/>
              <a:pPr/>
              <a:t>2</a:t>
            </a:fld>
            <a:endParaRPr lang="en-GB" altLang="ja-JP" dirty="0"/>
          </a:p>
        </p:txBody>
      </p:sp>
      <p:sp>
        <p:nvSpPr>
          <p:cNvPr id="5" name="Rectangle 1"/>
          <p:cNvSpPr txBox="1">
            <a:spLocks noChangeArrowheads="1"/>
          </p:cNvSpPr>
          <p:nvPr/>
        </p:nvSpPr>
        <p:spPr bwMode="auto">
          <a:xfrm>
            <a:off x="533400" y="685800"/>
            <a:ext cx="8143056"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b="0" dirty="0" smtClean="0">
                <a:ea typeface="ＭＳ Ｐゴシック" pitchFamily="50" charset="-128"/>
              </a:rPr>
              <a:t>Proposal of Updating the Draft 5C</a:t>
            </a:r>
            <a:br>
              <a:rPr lang="en-GB" sz="2800" b="0" dirty="0" smtClean="0">
                <a:ea typeface="ＭＳ Ｐゴシック" pitchFamily="50" charset="-128"/>
              </a:rPr>
            </a:br>
            <a:r>
              <a:rPr lang="en-GB" sz="2800" b="0" dirty="0" smtClean="0">
                <a:ea typeface="ＭＳ Ｐゴシック" pitchFamily="50" charset="-128"/>
              </a:rPr>
              <a:t>for Spectrum Resources Usage in WPANs</a:t>
            </a:r>
            <a:endParaRPr kumimoji="0" lang="en-GB" sz="2800" b="0" i="0" u="none" strike="noStrike" kern="0" cap="none" spc="0" normalizeH="0" baseline="0" dirty="0">
              <a:ln>
                <a:noFill/>
              </a:ln>
              <a:solidFill>
                <a:srgbClr val="000000"/>
              </a:solidFill>
              <a:effectLst/>
              <a:uLnTx/>
              <a:uFillTx/>
              <a:latin typeface="Times New Roman"/>
              <a:ea typeface="MS Gothic"/>
            </a:endParaRPr>
          </a:p>
        </p:txBody>
      </p:sp>
      <p:sp>
        <p:nvSpPr>
          <p:cNvPr id="7" name="Rectangle 4"/>
          <p:cNvSpPr>
            <a:spLocks noChangeArrowheads="1"/>
          </p:cNvSpPr>
          <p:nvPr/>
        </p:nvSpPr>
        <p:spPr bwMode="auto">
          <a:xfrm>
            <a:off x="533400" y="1795907"/>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graphicFrame>
        <p:nvGraphicFramePr>
          <p:cNvPr id="8" name="表 7"/>
          <p:cNvGraphicFramePr>
            <a:graphicFrameLocks noGrp="1"/>
          </p:cNvGraphicFramePr>
          <p:nvPr>
            <p:extLst>
              <p:ext uri="{D42A27DB-BD31-4B8C-83A1-F6EECF244321}">
                <p14:modId xmlns:p14="http://schemas.microsoft.com/office/powerpoint/2010/main" val="3550762084"/>
              </p:ext>
            </p:extLst>
          </p:nvPr>
        </p:nvGraphicFramePr>
        <p:xfrm>
          <a:off x="683568" y="2276871"/>
          <a:ext cx="7846640" cy="1210940"/>
        </p:xfrm>
        <a:graphic>
          <a:graphicData uri="http://schemas.openxmlformats.org/drawingml/2006/table">
            <a:tbl>
              <a:tblPr firstRow="1" bandRow="1">
                <a:tableStyleId>{5940675A-B579-460E-94D1-54222C63F5DA}</a:tableStyleId>
              </a:tblPr>
              <a:tblGrid>
                <a:gridCol w="1569328"/>
                <a:gridCol w="1569328"/>
                <a:gridCol w="1569328"/>
                <a:gridCol w="1569328"/>
                <a:gridCol w="1569328"/>
              </a:tblGrid>
              <a:tr h="332154">
                <a:tc>
                  <a:txBody>
                    <a:bodyPr/>
                    <a:lstStyle/>
                    <a:p>
                      <a:r>
                        <a:rPr kumimoji="1" lang="en-US" altLang="ja-JP" b="1" dirty="0" smtClean="0">
                          <a:latin typeface="Times New Roman" pitchFamily="18" charset="0"/>
                          <a:ea typeface="+mj-ea"/>
                          <a:cs typeface="Times New Roman" pitchFamily="18" charset="0"/>
                        </a:rPr>
                        <a:t>Name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Affiliations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Address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Phone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email</a:t>
                      </a:r>
                      <a:endParaRPr kumimoji="1" lang="ja-JP" altLang="en-US" b="1" dirty="0">
                        <a:latin typeface="Times New Roman" pitchFamily="18" charset="0"/>
                        <a:ea typeface="+mj-ea"/>
                        <a:cs typeface="Times New Roman" pitchFamily="18" charset="0"/>
                      </a:endParaRPr>
                    </a:p>
                  </a:txBody>
                  <a:tcPr/>
                </a:tc>
              </a:tr>
              <a:tr h="422590">
                <a:tc>
                  <a:txBody>
                    <a:bodyPr/>
                    <a:lstStyle/>
                    <a:p>
                      <a:r>
                        <a:rPr kumimoji="1" lang="en-US" altLang="ja-JP" sz="1200" dirty="0" smtClean="0">
                          <a:latin typeface="Times New Roman" pitchFamily="18" charset="0"/>
                          <a:ea typeface="+mj-ea"/>
                          <a:cs typeface="Times New Roman" pitchFamily="18" charset="0"/>
                        </a:rPr>
                        <a:t>Masayuki Ariyoshi</a:t>
                      </a:r>
                      <a:endParaRPr kumimoji="1" lang="ja-JP" altLang="en-US" sz="1200" dirty="0">
                        <a:latin typeface="Times New Roman" pitchFamily="18" charset="0"/>
                        <a:ea typeface="+mj-ea"/>
                        <a:cs typeface="Times New Roman" pitchFamily="18" charset="0"/>
                      </a:endParaRPr>
                    </a:p>
                  </a:txBody>
                  <a:tcPr/>
                </a:tc>
                <a:tc rowSpan="2">
                  <a:txBody>
                    <a:bodyPr/>
                    <a:lstStyle/>
                    <a:p>
                      <a:r>
                        <a:rPr kumimoji="1" lang="en-US" altLang="ja-JP" sz="1200" dirty="0" smtClean="0">
                          <a:latin typeface="Times New Roman" pitchFamily="18" charset="0"/>
                          <a:ea typeface="+mj-ea"/>
                          <a:cs typeface="Times New Roman" pitchFamily="18" charset="0"/>
                        </a:rPr>
                        <a:t>Advanced Telecommunications</a:t>
                      </a:r>
                      <a:r>
                        <a:rPr kumimoji="1" lang="en-US" altLang="ja-JP" sz="1200" baseline="0" dirty="0" smtClean="0">
                          <a:latin typeface="Times New Roman" pitchFamily="18" charset="0"/>
                          <a:ea typeface="+mj-ea"/>
                          <a:cs typeface="Times New Roman" pitchFamily="18" charset="0"/>
                        </a:rPr>
                        <a:t> Research Institute International (ATR)</a:t>
                      </a:r>
                      <a:endParaRPr kumimoji="1" lang="ja-JP" altLang="en-US" sz="1200" dirty="0">
                        <a:latin typeface="Times New Roman" pitchFamily="18" charset="0"/>
                        <a:ea typeface="+mj-ea"/>
                        <a:cs typeface="Times New Roman" pitchFamily="18" charset="0"/>
                      </a:endParaRPr>
                    </a:p>
                  </a:txBody>
                  <a:tcPr/>
                </a:tc>
                <a:tc rowSpan="2">
                  <a:txBody>
                    <a:bodyPr/>
                    <a:lstStyle/>
                    <a:p>
                      <a:r>
                        <a:rPr kumimoji="1" lang="fi-FI" altLang="ja-JP" sz="1200" dirty="0" smtClean="0">
                          <a:latin typeface="Times New Roman" pitchFamily="18" charset="0"/>
                          <a:ea typeface="+mj-ea"/>
                          <a:cs typeface="Times New Roman" pitchFamily="18" charset="0"/>
                        </a:rPr>
                        <a:t>2-2-2</a:t>
                      </a:r>
                      <a:r>
                        <a:rPr kumimoji="1" lang="fi-FI" altLang="ja-JP" sz="1200" baseline="0" dirty="0" smtClean="0">
                          <a:latin typeface="Times New Roman" pitchFamily="18" charset="0"/>
                          <a:ea typeface="+mj-ea"/>
                          <a:cs typeface="Times New Roman" pitchFamily="18" charset="0"/>
                        </a:rPr>
                        <a:t> Hikari-dai</a:t>
                      </a:r>
                      <a:r>
                        <a:rPr kumimoji="1" lang="en-US" altLang="ja-JP" sz="1200" baseline="0" dirty="0" smtClean="0">
                          <a:latin typeface="Times New Roman" pitchFamily="18" charset="0"/>
                          <a:ea typeface="+mj-ea"/>
                          <a:cs typeface="Times New Roman" pitchFamily="18" charset="0"/>
                        </a:rPr>
                        <a:t>, Seika-</a:t>
                      </a:r>
                      <a:r>
                        <a:rPr kumimoji="1" lang="en-US" altLang="ja-JP" sz="1200" baseline="0" dirty="0" err="1" smtClean="0">
                          <a:latin typeface="Times New Roman" pitchFamily="18" charset="0"/>
                          <a:ea typeface="+mj-ea"/>
                          <a:cs typeface="Times New Roman" pitchFamily="18" charset="0"/>
                        </a:rPr>
                        <a:t>cho</a:t>
                      </a:r>
                      <a:r>
                        <a:rPr kumimoji="1" lang="en-US" altLang="ja-JP" sz="1200" baseline="0" dirty="0" smtClean="0">
                          <a:latin typeface="Times New Roman" pitchFamily="18" charset="0"/>
                          <a:ea typeface="+mj-ea"/>
                          <a:cs typeface="Times New Roman" pitchFamily="18" charset="0"/>
                        </a:rPr>
                        <a:t>, Kyoto</a:t>
                      </a:r>
                      <a:br>
                        <a:rPr kumimoji="1" lang="en-US" altLang="ja-JP" sz="1200" baseline="0" dirty="0" smtClean="0">
                          <a:latin typeface="Times New Roman" pitchFamily="18" charset="0"/>
                          <a:ea typeface="+mj-ea"/>
                          <a:cs typeface="Times New Roman" pitchFamily="18" charset="0"/>
                        </a:rPr>
                      </a:br>
                      <a:r>
                        <a:rPr kumimoji="1" lang="en-US" altLang="ja-JP" sz="1200" baseline="0" dirty="0" smtClean="0">
                          <a:latin typeface="Times New Roman" pitchFamily="18" charset="0"/>
                          <a:ea typeface="+mj-ea"/>
                          <a:cs typeface="Times New Roman" pitchFamily="18" charset="0"/>
                        </a:rPr>
                        <a:t>619-0288  Japan</a:t>
                      </a:r>
                      <a:endParaRPr kumimoji="1" lang="fi-FI" altLang="ja-JP" sz="1200" baseline="0" dirty="0" smtClean="0">
                        <a:latin typeface="Times New Roman" pitchFamily="18" charset="0"/>
                        <a:ea typeface="+mj-ea"/>
                        <a:cs typeface="Times New Roman" pitchFamily="18" charset="0"/>
                      </a:endParaRPr>
                    </a:p>
                  </a:txBody>
                  <a:tcPr/>
                </a:tc>
                <a:tc rowSpan="2">
                  <a:txBody>
                    <a:bodyPr/>
                    <a:lstStyle/>
                    <a:p>
                      <a:r>
                        <a:rPr kumimoji="1" lang="en-US" altLang="ja-JP" sz="1200" dirty="0" smtClean="0">
                          <a:latin typeface="Times New Roman" pitchFamily="18" charset="0"/>
                          <a:ea typeface="+mj-ea"/>
                          <a:cs typeface="Times New Roman" pitchFamily="18" charset="0"/>
                        </a:rPr>
                        <a:t>+81-774-95-1141</a:t>
                      </a:r>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solidFill>
                            <a:schemeClr val="tx1"/>
                          </a:solidFill>
                          <a:latin typeface="Times New Roman" pitchFamily="18" charset="0"/>
                          <a:ea typeface="+mj-ea"/>
                          <a:cs typeface="Times New Roman" pitchFamily="18" charset="0"/>
                        </a:rPr>
                        <a:t>ariyoshi@atr.jp</a:t>
                      </a:r>
                      <a:endParaRPr kumimoji="1" lang="ja-JP" altLang="en-US" sz="1200" dirty="0">
                        <a:solidFill>
                          <a:schemeClr val="tx1"/>
                        </a:solidFill>
                        <a:latin typeface="Times New Roman" pitchFamily="18" charset="0"/>
                        <a:ea typeface="+mj-ea"/>
                        <a:cs typeface="Times New Roman" pitchFamily="18" charset="0"/>
                      </a:endParaRPr>
                    </a:p>
                  </a:txBody>
                  <a:tcPr/>
                </a:tc>
              </a:tr>
              <a:tr h="422590">
                <a:tc>
                  <a:txBody>
                    <a:bodyPr/>
                    <a:lstStyle/>
                    <a:p>
                      <a:r>
                        <a:rPr kumimoji="1" lang="en-US" altLang="ja-JP" sz="1200" dirty="0" err="1" smtClean="0">
                          <a:latin typeface="Times New Roman" pitchFamily="18" charset="0"/>
                          <a:ea typeface="+mj-ea"/>
                          <a:cs typeface="Times New Roman" pitchFamily="18" charset="0"/>
                        </a:rPr>
                        <a:t>Shoichi</a:t>
                      </a:r>
                      <a:r>
                        <a:rPr kumimoji="1" lang="en-US" altLang="ja-JP" sz="1200" dirty="0" smtClean="0">
                          <a:latin typeface="Times New Roman" pitchFamily="18" charset="0"/>
                          <a:ea typeface="+mj-ea"/>
                          <a:cs typeface="Times New Roman" pitchFamily="18" charset="0"/>
                        </a:rPr>
                        <a:t> Kitazawa</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solidFill>
                            <a:schemeClr val="tx1"/>
                          </a:solidFill>
                          <a:latin typeface="Times New Roman" pitchFamily="18" charset="0"/>
                          <a:ea typeface="+mj-ea"/>
                          <a:cs typeface="Times New Roman" pitchFamily="18" charset="0"/>
                        </a:rPr>
                        <a:t>kitazawa@atr.jp</a:t>
                      </a:r>
                      <a:endParaRPr kumimoji="1" lang="ja-JP" altLang="en-US" sz="1200" dirty="0">
                        <a:solidFill>
                          <a:schemeClr val="tx1"/>
                        </a:solidFill>
                        <a:latin typeface="Times New Roman" pitchFamily="18" charset="0"/>
                        <a:ea typeface="+mj-ea"/>
                        <a:cs typeface="Times New Roman" pitchFamily="18" charset="0"/>
                      </a:endParaRPr>
                    </a:p>
                  </a:txBody>
                  <a:tcPr/>
                </a:tc>
              </a:tr>
            </a:tbl>
          </a:graphicData>
        </a:graphic>
      </p:graphicFrame>
    </p:spTree>
    <p:extLst>
      <p:ext uri="{BB962C8B-B14F-4D97-AF65-F5344CB8AC3E}">
        <p14:creationId xmlns:p14="http://schemas.microsoft.com/office/powerpoint/2010/main" val="22668546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dirty="0" smtClean="0"/>
              <a:t>Summary</a:t>
            </a:r>
            <a:endParaRPr kumimoji="1" lang="en-GB" altLang="ja-JP" dirty="0"/>
          </a:p>
        </p:txBody>
      </p:sp>
      <p:sp>
        <p:nvSpPr>
          <p:cNvPr id="6" name="コンテンツ プレースホルダー 5"/>
          <p:cNvSpPr>
            <a:spLocks noGrp="1"/>
          </p:cNvSpPr>
          <p:nvPr>
            <p:ph idx="1"/>
          </p:nvPr>
        </p:nvSpPr>
        <p:spPr/>
        <p:txBody>
          <a:bodyPr/>
          <a:lstStyle/>
          <a:p>
            <a:r>
              <a:rPr kumimoji="1" lang="en-GB" altLang="ja-JP" sz="2400" dirty="0" smtClean="0">
                <a:latin typeface="+mj-lt"/>
              </a:rPr>
              <a:t>Status of the 5C WD (15-13-0616-01)</a:t>
            </a:r>
          </a:p>
          <a:p>
            <a:pPr marL="914400" lvl="1" indent="-457200">
              <a:buFont typeface="+mj-lt"/>
              <a:buAutoNum type="arabicPeriod"/>
            </a:pPr>
            <a:r>
              <a:rPr lang="en-US" altLang="ja-JP" sz="2000" dirty="0" smtClean="0">
                <a:latin typeface="+mj-lt"/>
              </a:rPr>
              <a:t>Broad Market Potential: </a:t>
            </a:r>
            <a:r>
              <a:rPr lang="en-US" altLang="ja-JP" sz="2000" i="1" dirty="0" smtClean="0">
                <a:solidFill>
                  <a:srgbClr val="FF0000"/>
                </a:solidFill>
                <a:latin typeface="+mj-lt"/>
              </a:rPr>
              <a:t>filled</a:t>
            </a:r>
          </a:p>
          <a:p>
            <a:pPr marL="914400" lvl="1" indent="-457200">
              <a:buFont typeface="+mj-lt"/>
              <a:buAutoNum type="arabicPeriod"/>
            </a:pPr>
            <a:r>
              <a:rPr kumimoji="1" lang="en-US" altLang="ja-JP" sz="2000" dirty="0" smtClean="0">
                <a:latin typeface="+mj-lt"/>
              </a:rPr>
              <a:t>Compatibility: </a:t>
            </a:r>
            <a:r>
              <a:rPr kumimoji="1" lang="en-US" altLang="ja-JP" sz="2000" i="1" dirty="0" smtClean="0">
                <a:solidFill>
                  <a:srgbClr val="FF0000"/>
                </a:solidFill>
                <a:latin typeface="+mj-lt"/>
              </a:rPr>
              <a:t>filled</a:t>
            </a:r>
          </a:p>
          <a:p>
            <a:pPr marL="914400" lvl="1" indent="-457200">
              <a:buFont typeface="+mj-lt"/>
              <a:buAutoNum type="arabicPeriod"/>
            </a:pPr>
            <a:r>
              <a:rPr lang="en-US" altLang="ja-JP" sz="2000" dirty="0" smtClean="0">
                <a:latin typeface="+mj-lt"/>
              </a:rPr>
              <a:t>Distinct Identity: </a:t>
            </a:r>
            <a:r>
              <a:rPr lang="en-US" altLang="ja-JP" sz="2000" i="1" dirty="0" smtClean="0">
                <a:solidFill>
                  <a:srgbClr val="FF0000"/>
                </a:solidFill>
                <a:latin typeface="+mj-lt"/>
              </a:rPr>
              <a:t>filled but comments are not closed</a:t>
            </a:r>
          </a:p>
          <a:p>
            <a:pPr marL="914400" lvl="1" indent="-457200">
              <a:buFont typeface="+mj-lt"/>
              <a:buAutoNum type="arabicPeriod"/>
            </a:pPr>
            <a:r>
              <a:rPr kumimoji="1" lang="en-US" altLang="ja-JP" sz="2000" dirty="0" smtClean="0">
                <a:latin typeface="+mj-lt"/>
              </a:rPr>
              <a:t>Technical Feasibility: </a:t>
            </a:r>
            <a:r>
              <a:rPr lang="en-US" altLang="ja-JP" sz="2000" i="1" dirty="0">
                <a:solidFill>
                  <a:srgbClr val="FF0000"/>
                </a:solidFill>
                <a:latin typeface="Times New Roman"/>
              </a:rPr>
              <a:t>filled but comments are not </a:t>
            </a:r>
            <a:r>
              <a:rPr lang="en-US" altLang="ja-JP" sz="2000" i="1" dirty="0" smtClean="0">
                <a:solidFill>
                  <a:srgbClr val="FF0000"/>
                </a:solidFill>
                <a:latin typeface="Times New Roman"/>
              </a:rPr>
              <a:t>closed</a:t>
            </a:r>
            <a:endParaRPr kumimoji="1" lang="en-US" altLang="ja-JP" sz="2000" dirty="0" smtClean="0">
              <a:latin typeface="+mj-lt"/>
            </a:endParaRPr>
          </a:p>
          <a:p>
            <a:pPr marL="914400" lvl="1" indent="-457200">
              <a:buFont typeface="+mj-lt"/>
              <a:buAutoNum type="arabicPeriod"/>
            </a:pPr>
            <a:r>
              <a:rPr lang="en-US" altLang="ja-JP" sz="2000" dirty="0" smtClean="0">
                <a:latin typeface="+mj-lt"/>
              </a:rPr>
              <a:t>Economic Feasibility: </a:t>
            </a:r>
            <a:r>
              <a:rPr lang="en-US" altLang="ja-JP" sz="2000" i="1" dirty="0">
                <a:solidFill>
                  <a:srgbClr val="FF0000"/>
                </a:solidFill>
                <a:latin typeface="Times New Roman"/>
              </a:rPr>
              <a:t>filled but comments are not </a:t>
            </a:r>
            <a:r>
              <a:rPr lang="en-US" altLang="ja-JP" sz="2000" i="1" dirty="0" smtClean="0">
                <a:solidFill>
                  <a:srgbClr val="FF0000"/>
                </a:solidFill>
                <a:latin typeface="Times New Roman"/>
              </a:rPr>
              <a:t>closed</a:t>
            </a:r>
            <a:endParaRPr kumimoji="1" lang="en-GB" altLang="ja-JP" sz="2000" dirty="0" smtClean="0">
              <a:latin typeface="+mj-lt"/>
            </a:endParaRPr>
          </a:p>
          <a:p>
            <a:r>
              <a:rPr lang="en-GB" altLang="ja-JP" sz="2400" dirty="0" smtClean="0">
                <a:latin typeface="+mj-lt"/>
              </a:rPr>
              <a:t>This contribution proposes updates on the items which are still open</a:t>
            </a:r>
          </a:p>
          <a:p>
            <a:pPr lvl="1"/>
            <a:r>
              <a:rPr kumimoji="1" lang="en-US" altLang="ja-JP" sz="2000" dirty="0" smtClean="0">
                <a:latin typeface="+mj-lt"/>
              </a:rPr>
              <a:t>3. a), b), and c)</a:t>
            </a:r>
          </a:p>
          <a:p>
            <a:pPr lvl="1"/>
            <a:r>
              <a:rPr lang="en-US" altLang="ja-JP" sz="2000" dirty="0" smtClean="0">
                <a:latin typeface="+mj-lt"/>
              </a:rPr>
              <a:t>4. a), b), c) and d)</a:t>
            </a:r>
          </a:p>
          <a:p>
            <a:pPr lvl="1"/>
            <a:r>
              <a:rPr kumimoji="1" lang="en-US" altLang="ja-JP" sz="2000" dirty="0" smtClean="0">
                <a:latin typeface="+mj-lt"/>
              </a:rPr>
              <a:t>5. a), b), and c)</a:t>
            </a:r>
            <a:endParaRPr kumimoji="1" lang="en-GB" altLang="ja-JP" sz="2000" dirty="0" smtClean="0">
              <a:latin typeface="+mj-lt"/>
            </a:endParaRPr>
          </a:p>
        </p:txBody>
      </p:sp>
      <p:sp>
        <p:nvSpPr>
          <p:cNvPr id="3" name="日付プレースホルダー 2"/>
          <p:cNvSpPr>
            <a:spLocks noGrp="1"/>
          </p:cNvSpPr>
          <p:nvPr>
            <p:ph type="dt" sz="half" idx="10"/>
          </p:nvPr>
        </p:nvSpPr>
        <p:spPr>
          <a:xfrm>
            <a:off x="685800" y="378281"/>
            <a:ext cx="1600200" cy="215444"/>
          </a:xfrm>
        </p:spPr>
        <p:txBody>
          <a:bodyPr/>
          <a:lstStyle/>
          <a:p>
            <a:r>
              <a:rPr lang="en-US" altLang="ja-JP" smtClean="0"/>
              <a:t>11 November 2013</a:t>
            </a:r>
            <a:endParaRPr lang="en-GB"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5" name="スライド番号プレースホルダー 4"/>
          <p:cNvSpPr>
            <a:spLocks noGrp="1"/>
          </p:cNvSpPr>
          <p:nvPr>
            <p:ph type="sldNum" sz="quarter" idx="12"/>
          </p:nvPr>
        </p:nvSpPr>
        <p:spPr>
          <a:xfrm>
            <a:off x="4393695" y="6475413"/>
            <a:ext cx="432811" cy="184666"/>
          </a:xfrm>
        </p:spPr>
        <p:txBody>
          <a:bodyPr/>
          <a:lstStyle/>
          <a:p>
            <a:r>
              <a:rPr lang="en-GB" altLang="ja-JP" dirty="0" smtClean="0"/>
              <a:t>Slide </a:t>
            </a:r>
            <a:fld id="{F80C6039-A5FA-4F5B-9853-58798A63706D}" type="slidenum">
              <a:rPr lang="en-GB" altLang="ja-JP" smtClean="0"/>
              <a:pPr/>
              <a:t>3</a:t>
            </a:fld>
            <a:endParaRPr lang="en-GB" altLang="ja-JP" dirty="0"/>
          </a:p>
        </p:txBody>
      </p:sp>
    </p:spTree>
    <p:extLst>
      <p:ext uri="{BB962C8B-B14F-4D97-AF65-F5344CB8AC3E}">
        <p14:creationId xmlns:p14="http://schemas.microsoft.com/office/powerpoint/2010/main" val="606613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en-GB" sz="2400" b="1" dirty="0"/>
              <a:t>a) Substantially different from other IEEE 802 standards. </a:t>
            </a:r>
            <a:endParaRPr lang="en-GB" sz="2400" dirty="0"/>
          </a:p>
        </p:txBody>
      </p:sp>
      <p:sp>
        <p:nvSpPr>
          <p:cNvPr id="3" name="コンテンツ プレースホルダー 2"/>
          <p:cNvSpPr>
            <a:spLocks noGrp="1"/>
          </p:cNvSpPr>
          <p:nvPr>
            <p:ph idx="1"/>
          </p:nvPr>
        </p:nvSpPr>
        <p:spPr>
          <a:xfrm>
            <a:off x="685800" y="1981200"/>
            <a:ext cx="7772400" cy="4616152"/>
          </a:xfrm>
        </p:spPr>
        <p:txBody>
          <a:bodyPr>
            <a:normAutofit fontScale="62500" lnSpcReduction="20000"/>
          </a:bodyPr>
          <a:lstStyle/>
          <a:p>
            <a:pPr marL="0" indent="0">
              <a:buNone/>
            </a:pPr>
            <a:r>
              <a:rPr lang="en-GB" dirty="0" smtClean="0">
                <a:latin typeface="+mj-lt"/>
              </a:rPr>
              <a:t>Current description:</a:t>
            </a:r>
          </a:p>
          <a:p>
            <a:pPr marL="400050" lvl="1" indent="0">
              <a:spcAft>
                <a:spcPts val="0"/>
              </a:spcAft>
              <a:buNone/>
              <a:tabLst>
                <a:tab pos="228600" algn="l"/>
              </a:tabLst>
            </a:pPr>
            <a:r>
              <a:rPr lang="en-GB" i="1" dirty="0">
                <a:solidFill>
                  <a:srgbClr val="000000"/>
                </a:solidFill>
                <a:latin typeface="Times New Roman"/>
                <a:ea typeface="ＭＳ 明朝"/>
                <a:cs typeface="Times New Roman"/>
              </a:rPr>
              <a:t>IEEE 802.15.4 is well suited for networks which are sharing same frequency bands in same areas and </a:t>
            </a:r>
            <a:r>
              <a:rPr lang="en-GB" i="1" dirty="0">
                <a:solidFill>
                  <a:srgbClr val="000000"/>
                </a:solidFill>
                <a:highlight>
                  <a:srgbClr val="FFFF00"/>
                </a:highlight>
                <a:latin typeface="Times New Roman"/>
                <a:ea typeface="ＭＳ 明朝"/>
                <a:cs typeface="Times New Roman"/>
              </a:rPr>
              <a:t>are managed utilizing acquired RRMM information</a:t>
            </a:r>
            <a:r>
              <a:rPr lang="en-GB" i="1" dirty="0">
                <a:solidFill>
                  <a:srgbClr val="000000"/>
                </a:solidFill>
                <a:latin typeface="Times New Roman"/>
                <a:ea typeface="ＭＳ 明朝"/>
                <a:cs typeface="Times New Roman"/>
              </a:rPr>
              <a:t>. This amendment to 802.15.4 for low rate WPANs maximizes the areal SRU efficiency and minimizes performance degradation due to mutual interference.</a:t>
            </a:r>
            <a:endParaRPr lang="en-GB" sz="2000" dirty="0">
              <a:latin typeface="Courier New"/>
              <a:ea typeface="ＭＳ 明朝"/>
              <a:cs typeface="Times New Roman"/>
            </a:endParaRPr>
          </a:p>
          <a:p>
            <a:pPr marL="400050" lvl="1" indent="0">
              <a:spcAft>
                <a:spcPts val="0"/>
              </a:spcAft>
              <a:buNone/>
              <a:tabLst>
                <a:tab pos="228600" algn="l"/>
              </a:tabLst>
            </a:pPr>
            <a:r>
              <a:rPr lang="en-GB" i="1" dirty="0">
                <a:solidFill>
                  <a:srgbClr val="FF0000"/>
                </a:solidFill>
                <a:latin typeface="Times New Roman"/>
                <a:ea typeface="ＭＳ 明朝"/>
                <a:cs typeface="Times New Roman"/>
              </a:rPr>
              <a:t>[note: The RRMM function is to be specified in the proposed amendment.  It is a bit confusing with the current statement, that this amendment is only an enhancement in SRU efficiency</a:t>
            </a:r>
            <a:r>
              <a:rPr lang="en-GB" i="1" dirty="0" smtClean="0">
                <a:solidFill>
                  <a:srgbClr val="FF0000"/>
                </a:solidFill>
                <a:latin typeface="Times New Roman"/>
                <a:ea typeface="ＭＳ 明朝"/>
                <a:cs typeface="Times New Roman"/>
              </a:rPr>
              <a:t>.]</a:t>
            </a:r>
            <a:endParaRPr lang="en-GB" dirty="0" smtClean="0">
              <a:latin typeface="+mj-lt"/>
            </a:endParaRPr>
          </a:p>
          <a:p>
            <a:pPr marL="0" indent="0">
              <a:spcBef>
                <a:spcPts val="600"/>
              </a:spcBef>
              <a:buNone/>
            </a:pPr>
            <a:r>
              <a:rPr lang="en-GB" dirty="0" smtClean="0">
                <a:latin typeface="+mj-lt"/>
              </a:rPr>
              <a:t>Proposal:</a:t>
            </a:r>
          </a:p>
          <a:p>
            <a:pPr marL="457200" lvl="1" indent="0">
              <a:buNone/>
            </a:pPr>
            <a:r>
              <a:rPr lang="en-GB" i="1" dirty="0">
                <a:solidFill>
                  <a:srgbClr val="000000"/>
                </a:solidFill>
                <a:latin typeface="Times New Roman"/>
                <a:ea typeface="ＭＳ 明朝"/>
                <a:cs typeface="Times New Roman"/>
              </a:rPr>
              <a:t>IEEE 802.15.4 </a:t>
            </a:r>
            <a:r>
              <a:rPr lang="en-GB" i="1" dirty="0" smtClean="0">
                <a:solidFill>
                  <a:srgbClr val="000000"/>
                </a:solidFill>
                <a:latin typeface="Times New Roman"/>
                <a:ea typeface="ＭＳ 明朝"/>
                <a:cs typeface="Times New Roman"/>
              </a:rPr>
              <a:t>uniquely supports wireless sensors and control applications operating in shared spectrum bands. However, the existing 802.15.4 does not support mechanisms for adequate SRU particularly in shared spectrum bands. This amendment will maximise the efficiency of areal SRU by utilising acquired RRMM information</a:t>
            </a:r>
            <a:r>
              <a:rPr lang="en-GB" i="1" dirty="0" smtClean="0">
                <a:solidFill>
                  <a:srgbClr val="000000"/>
                </a:solidFill>
                <a:latin typeface="Times New Roman"/>
                <a:ea typeface="ＭＳ 明朝"/>
                <a:cs typeface="Times New Roman"/>
              </a:rPr>
              <a:t>.</a:t>
            </a:r>
            <a:endParaRPr lang="en-GB" dirty="0" smtClean="0">
              <a:latin typeface="+mj-lt"/>
            </a:endParaRPr>
          </a:p>
          <a:p>
            <a:pPr marL="0" indent="0">
              <a:spcBef>
                <a:spcPts val="900"/>
              </a:spcBef>
              <a:buNone/>
            </a:pPr>
            <a:r>
              <a:rPr lang="en-US" dirty="0" smtClean="0">
                <a:latin typeface="+mj-lt"/>
              </a:rPr>
              <a:t>Notes:</a:t>
            </a:r>
          </a:p>
          <a:p>
            <a:pPr lvl="1"/>
            <a:r>
              <a:rPr lang="en-US" sz="2700" i="1" dirty="0" smtClean="0">
                <a:solidFill>
                  <a:srgbClr val="000000"/>
                </a:solidFill>
                <a:latin typeface="Times New Roman"/>
                <a:ea typeface="ＭＳ 明朝"/>
                <a:cs typeface="Times New Roman"/>
              </a:rPr>
              <a:t>Clearly describe that:</a:t>
            </a:r>
          </a:p>
          <a:p>
            <a:pPr lvl="2"/>
            <a:r>
              <a:rPr lang="en-US" sz="2300" i="1" dirty="0" smtClean="0">
                <a:solidFill>
                  <a:srgbClr val="000000"/>
                </a:solidFill>
                <a:latin typeface="Times New Roman"/>
                <a:ea typeface="ＭＳ 明朝"/>
                <a:cs typeface="Times New Roman"/>
              </a:rPr>
              <a:t>the base standard 802.15.4 is unique;</a:t>
            </a:r>
          </a:p>
          <a:p>
            <a:pPr lvl="2"/>
            <a:r>
              <a:rPr lang="en-US" sz="2300" i="1" dirty="0" smtClean="0">
                <a:solidFill>
                  <a:srgbClr val="000000"/>
                </a:solidFill>
                <a:latin typeface="Times New Roman"/>
                <a:ea typeface="ＭＳ 明朝"/>
                <a:cs typeface="Times New Roman"/>
              </a:rPr>
              <a:t>the RRMM is within the proposed amendment.</a:t>
            </a:r>
            <a:endParaRPr lang="en-GB" sz="2300" i="1" dirty="0">
              <a:solidFill>
                <a:srgbClr val="000000"/>
              </a:solidFill>
              <a:latin typeface="Times New Roman"/>
              <a:ea typeface="ＭＳ 明朝"/>
              <a:cs typeface="Times New Roman"/>
            </a:endParaRP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11 November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93695" y="6475413"/>
            <a:ext cx="432811" cy="184666"/>
          </a:xfrm>
        </p:spPr>
        <p:txBody>
          <a:bodyPr/>
          <a:lstStyle/>
          <a:p>
            <a:r>
              <a:rPr lang="en-GB" altLang="ja-JP" dirty="0" smtClean="0"/>
              <a:t>Slide </a:t>
            </a:r>
            <a:fld id="{8242A585-2600-43B1-ABC9-06D037E96BAE}" type="slidenum">
              <a:rPr lang="en-GB" altLang="ja-JP" smtClean="0"/>
              <a:pPr/>
              <a:t>4</a:t>
            </a:fld>
            <a:endParaRPr lang="en-GB" altLang="ja-JP" dirty="0"/>
          </a:p>
        </p:txBody>
      </p:sp>
      <p:sp>
        <p:nvSpPr>
          <p:cNvPr id="7" name="正方形/長方形 6"/>
          <p:cNvSpPr/>
          <p:nvPr/>
        </p:nvSpPr>
        <p:spPr>
          <a:xfrm>
            <a:off x="632903" y="548680"/>
            <a:ext cx="3579057" cy="461665"/>
          </a:xfrm>
          <a:prstGeom prst="rect">
            <a:avLst/>
          </a:prstGeom>
        </p:spPr>
        <p:txBody>
          <a:bodyPr wrap="none">
            <a:spAutoFit/>
          </a:bodyPr>
          <a:lstStyle/>
          <a:p>
            <a:r>
              <a:rPr lang="en-GB" sz="2400" b="1" dirty="0"/>
              <a:t>3. DISTINCT IDENTITY</a:t>
            </a:r>
            <a:endParaRPr lang="en-GB" sz="2400" dirty="0"/>
          </a:p>
        </p:txBody>
      </p:sp>
    </p:spTree>
    <p:extLst>
      <p:ext uri="{BB962C8B-B14F-4D97-AF65-F5344CB8AC3E}">
        <p14:creationId xmlns:p14="http://schemas.microsoft.com/office/powerpoint/2010/main" val="22213863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en-GB" sz="2400" b="1" dirty="0" smtClean="0"/>
              <a:t>b) </a:t>
            </a:r>
            <a:r>
              <a:rPr lang="en-GB" sz="2400" b="1" dirty="0"/>
              <a:t>One unique solution per </a:t>
            </a:r>
            <a:r>
              <a:rPr lang="en-GB" sz="2400" b="1" dirty="0" smtClean="0"/>
              <a:t>problem (not </a:t>
            </a:r>
            <a:r>
              <a:rPr lang="en-GB" sz="2400" b="1" dirty="0"/>
              <a:t>two solutions to a problem</a:t>
            </a:r>
            <a:r>
              <a:rPr lang="en-GB" sz="2400" b="1" dirty="0" smtClean="0"/>
              <a:t>). </a:t>
            </a:r>
            <a:endParaRPr lang="en-GB" sz="2400" dirty="0"/>
          </a:p>
        </p:txBody>
      </p:sp>
      <p:sp>
        <p:nvSpPr>
          <p:cNvPr id="3" name="コンテンツ プレースホルダー 2"/>
          <p:cNvSpPr>
            <a:spLocks noGrp="1"/>
          </p:cNvSpPr>
          <p:nvPr>
            <p:ph idx="1"/>
          </p:nvPr>
        </p:nvSpPr>
        <p:spPr/>
        <p:txBody>
          <a:bodyPr>
            <a:normAutofit fontScale="70000" lnSpcReduction="20000"/>
          </a:bodyPr>
          <a:lstStyle/>
          <a:p>
            <a:pPr marL="0" indent="0">
              <a:buNone/>
            </a:pPr>
            <a:r>
              <a:rPr lang="en-GB" dirty="0" smtClean="0">
                <a:latin typeface="+mj-lt"/>
              </a:rPr>
              <a:t>Current description:</a:t>
            </a:r>
          </a:p>
          <a:p>
            <a:pPr marL="457200" lvl="1" indent="0">
              <a:spcAft>
                <a:spcPts val="0"/>
              </a:spcAft>
              <a:buNone/>
              <a:tabLst>
                <a:tab pos="228600" algn="l"/>
              </a:tabLst>
            </a:pPr>
            <a:r>
              <a:rPr lang="en-GB" i="1" dirty="0">
                <a:solidFill>
                  <a:srgbClr val="000000"/>
                </a:solidFill>
                <a:latin typeface="Times New Roman"/>
                <a:ea typeface="ＭＳ 明朝"/>
                <a:cs typeface="Times New Roman"/>
              </a:rPr>
              <a:t>The proposed amendment to IEEE 802.15.4 will provide a unique solution for the RRMM and eventual efficient SRU functions.</a:t>
            </a:r>
            <a:endParaRPr lang="en-GB" sz="2000" dirty="0">
              <a:latin typeface="Courier New"/>
              <a:ea typeface="ＭＳ 明朝"/>
              <a:cs typeface="Times New Roman"/>
            </a:endParaRPr>
          </a:p>
          <a:p>
            <a:pPr marL="457200" lvl="1" indent="0">
              <a:spcAft>
                <a:spcPts val="0"/>
              </a:spcAft>
              <a:buNone/>
              <a:tabLst>
                <a:tab pos="228600" algn="l"/>
              </a:tabLst>
            </a:pPr>
            <a:r>
              <a:rPr lang="en-GB" i="1" dirty="0">
                <a:solidFill>
                  <a:srgbClr val="FF0000"/>
                </a:solidFill>
                <a:latin typeface="Times New Roman"/>
                <a:ea typeface="ＭＳ 明朝"/>
                <a:cs typeface="Times New Roman"/>
              </a:rPr>
              <a:t>[note: The corroborative descriptions as a unique solution will be added here.]</a:t>
            </a:r>
            <a:endParaRPr lang="en-GB" sz="2000" dirty="0">
              <a:latin typeface="Courier New"/>
              <a:ea typeface="ＭＳ 明朝"/>
              <a:cs typeface="Times New Roman"/>
            </a:endParaRPr>
          </a:p>
          <a:p>
            <a:pPr marL="457200" lvl="1" indent="0">
              <a:buNone/>
            </a:pPr>
            <a:endParaRPr lang="en-GB" dirty="0" smtClean="0">
              <a:latin typeface="+mj-lt"/>
            </a:endParaRPr>
          </a:p>
          <a:p>
            <a:pPr marL="0" indent="0">
              <a:buNone/>
            </a:pPr>
            <a:r>
              <a:rPr lang="en-GB" dirty="0" smtClean="0">
                <a:latin typeface="+mj-lt"/>
              </a:rPr>
              <a:t>Proposal:</a:t>
            </a:r>
          </a:p>
          <a:p>
            <a:pPr marL="457200" lvl="1" indent="0">
              <a:buNone/>
            </a:pPr>
            <a:r>
              <a:rPr lang="en-GB" i="1" dirty="0">
                <a:solidFill>
                  <a:srgbClr val="000000"/>
                </a:solidFill>
                <a:latin typeface="Times New Roman"/>
                <a:ea typeface="ＭＳ 明朝"/>
                <a:cs typeface="Times New Roman"/>
              </a:rPr>
              <a:t>The proposed amendment to IEEE 802.15.4 will provide a unique solution for </a:t>
            </a:r>
            <a:r>
              <a:rPr lang="en-GB" i="1" dirty="0" smtClean="0">
                <a:solidFill>
                  <a:srgbClr val="000000"/>
                </a:solidFill>
                <a:latin typeface="Times New Roman"/>
                <a:ea typeface="ＭＳ 明朝"/>
                <a:cs typeface="Times New Roman"/>
              </a:rPr>
              <a:t>RRMM </a:t>
            </a:r>
            <a:r>
              <a:rPr lang="en-GB" i="1" dirty="0">
                <a:solidFill>
                  <a:srgbClr val="000000"/>
                </a:solidFill>
                <a:latin typeface="Times New Roman"/>
                <a:ea typeface="ＭＳ 明朝"/>
                <a:cs typeface="Times New Roman"/>
              </a:rPr>
              <a:t>and eventual efficient SRU </a:t>
            </a:r>
            <a:r>
              <a:rPr lang="en-GB" i="1" dirty="0" smtClean="0">
                <a:solidFill>
                  <a:srgbClr val="000000"/>
                </a:solidFill>
                <a:latin typeface="Times New Roman"/>
                <a:ea typeface="ＭＳ 明朝"/>
                <a:cs typeface="Times New Roman"/>
              </a:rPr>
              <a:t>functions.</a:t>
            </a:r>
          </a:p>
          <a:p>
            <a:pPr marL="457200" lvl="1" indent="0">
              <a:buNone/>
            </a:pPr>
            <a:endParaRPr lang="en-GB" dirty="0" smtClean="0">
              <a:latin typeface="+mj-lt"/>
            </a:endParaRPr>
          </a:p>
          <a:p>
            <a:pPr marL="0" indent="0">
              <a:buNone/>
            </a:pPr>
            <a:r>
              <a:rPr lang="en-US" dirty="0" smtClean="0">
                <a:latin typeface="+mj-lt"/>
              </a:rPr>
              <a:t>Notes:</a:t>
            </a:r>
          </a:p>
          <a:p>
            <a:pPr lvl="1"/>
            <a:r>
              <a:rPr lang="en-US" sz="2700" i="1" dirty="0" smtClean="0">
                <a:solidFill>
                  <a:srgbClr val="000000"/>
                </a:solidFill>
                <a:latin typeface="Times New Roman"/>
                <a:ea typeface="ＭＳ 明朝"/>
                <a:cs typeface="Times New Roman"/>
              </a:rPr>
              <a:t>Keep the current description and simply remove the note.</a:t>
            </a:r>
            <a:endParaRPr lang="en-GB" sz="2700" i="1" dirty="0">
              <a:solidFill>
                <a:srgbClr val="000000"/>
              </a:solidFill>
              <a:latin typeface="Times New Roman"/>
              <a:ea typeface="ＭＳ 明朝"/>
              <a:cs typeface="Times New Roman"/>
            </a:endParaRP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11 November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93695" y="6475413"/>
            <a:ext cx="432811" cy="184666"/>
          </a:xfrm>
        </p:spPr>
        <p:txBody>
          <a:bodyPr/>
          <a:lstStyle/>
          <a:p>
            <a:r>
              <a:rPr lang="en-GB" altLang="ja-JP" dirty="0" smtClean="0"/>
              <a:t>Slide </a:t>
            </a:r>
            <a:fld id="{8242A585-2600-43B1-ABC9-06D037E96BAE}" type="slidenum">
              <a:rPr lang="en-GB" altLang="ja-JP" smtClean="0"/>
              <a:pPr/>
              <a:t>5</a:t>
            </a:fld>
            <a:endParaRPr lang="en-GB" altLang="ja-JP" dirty="0"/>
          </a:p>
        </p:txBody>
      </p:sp>
      <p:sp>
        <p:nvSpPr>
          <p:cNvPr id="7" name="正方形/長方形 6"/>
          <p:cNvSpPr/>
          <p:nvPr/>
        </p:nvSpPr>
        <p:spPr>
          <a:xfrm>
            <a:off x="632903" y="548680"/>
            <a:ext cx="3579057" cy="461665"/>
          </a:xfrm>
          <a:prstGeom prst="rect">
            <a:avLst/>
          </a:prstGeom>
        </p:spPr>
        <p:txBody>
          <a:bodyPr wrap="none">
            <a:spAutoFit/>
          </a:bodyPr>
          <a:lstStyle/>
          <a:p>
            <a:r>
              <a:rPr lang="en-GB" sz="2400" b="1" dirty="0"/>
              <a:t>3. DISTINCT IDENTITY</a:t>
            </a:r>
            <a:endParaRPr lang="en-GB" sz="2400" dirty="0"/>
          </a:p>
        </p:txBody>
      </p:sp>
    </p:spTree>
    <p:extLst>
      <p:ext uri="{BB962C8B-B14F-4D97-AF65-F5344CB8AC3E}">
        <p14:creationId xmlns:p14="http://schemas.microsoft.com/office/powerpoint/2010/main" val="89119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en-GB" sz="2400" b="1" dirty="0"/>
              <a:t>c) Easy for the document reader to select the relevant specification.</a:t>
            </a:r>
            <a:endParaRPr lang="en-GB" sz="2400" dirty="0"/>
          </a:p>
        </p:txBody>
      </p:sp>
      <p:sp>
        <p:nvSpPr>
          <p:cNvPr id="3" name="コンテンツ プレースホルダー 2"/>
          <p:cNvSpPr>
            <a:spLocks noGrp="1"/>
          </p:cNvSpPr>
          <p:nvPr>
            <p:ph idx="1"/>
          </p:nvPr>
        </p:nvSpPr>
        <p:spPr>
          <a:xfrm>
            <a:off x="685800" y="1981200"/>
            <a:ext cx="7772400" cy="4328120"/>
          </a:xfrm>
        </p:spPr>
        <p:txBody>
          <a:bodyPr>
            <a:normAutofit fontScale="70000" lnSpcReduction="20000"/>
          </a:bodyPr>
          <a:lstStyle/>
          <a:p>
            <a:pPr marL="0" indent="0">
              <a:buNone/>
            </a:pPr>
            <a:r>
              <a:rPr lang="en-GB" dirty="0" smtClean="0">
                <a:latin typeface="+mj-lt"/>
              </a:rPr>
              <a:t>Current description:</a:t>
            </a:r>
          </a:p>
          <a:p>
            <a:pPr marL="457200" lvl="1" indent="0">
              <a:buNone/>
            </a:pPr>
            <a:r>
              <a:rPr lang="en-GB" i="1" dirty="0" smtClean="0">
                <a:latin typeface="+mj-lt"/>
              </a:rPr>
              <a:t>The </a:t>
            </a:r>
            <a:r>
              <a:rPr lang="en-GB" i="1" dirty="0">
                <a:latin typeface="+mj-lt"/>
              </a:rPr>
              <a:t>proposed amendment for IEEE 802.15.4 will include the definitions of RRMM parameters as well as the communication protocol.</a:t>
            </a:r>
            <a:endParaRPr lang="en-GB" sz="2000" dirty="0">
              <a:latin typeface="+mj-lt"/>
            </a:endParaRPr>
          </a:p>
          <a:p>
            <a:pPr marL="457200" lvl="1" indent="0">
              <a:buNone/>
            </a:pPr>
            <a:r>
              <a:rPr lang="en-GB" i="1" dirty="0">
                <a:solidFill>
                  <a:srgbClr val="FF0000"/>
                </a:solidFill>
                <a:latin typeface="+mj-lt"/>
              </a:rPr>
              <a:t>[note: Need to clarify the definitions of RRMM parameters and protocols: SAP, I/F?]</a:t>
            </a:r>
            <a:endParaRPr lang="en-GB" sz="2000" dirty="0">
              <a:solidFill>
                <a:srgbClr val="FF0000"/>
              </a:solidFill>
              <a:latin typeface="+mj-lt"/>
            </a:endParaRPr>
          </a:p>
          <a:p>
            <a:pPr marL="457200" lvl="1" indent="0">
              <a:buNone/>
            </a:pPr>
            <a:endParaRPr lang="en-GB" dirty="0" smtClean="0">
              <a:latin typeface="+mj-lt"/>
            </a:endParaRPr>
          </a:p>
          <a:p>
            <a:pPr marL="0" indent="0">
              <a:buNone/>
            </a:pPr>
            <a:r>
              <a:rPr lang="en-GB" dirty="0" smtClean="0">
                <a:latin typeface="+mj-lt"/>
              </a:rPr>
              <a:t>Proposal:</a:t>
            </a:r>
          </a:p>
          <a:p>
            <a:pPr marL="457200" lvl="1" indent="0">
              <a:buNone/>
            </a:pPr>
            <a:r>
              <a:rPr lang="en-GB" i="1" dirty="0">
                <a:solidFill>
                  <a:srgbClr val="000000"/>
                </a:solidFill>
                <a:latin typeface="Times New Roman"/>
                <a:ea typeface="ＭＳ 明朝"/>
                <a:cs typeface="Times New Roman"/>
              </a:rPr>
              <a:t>The proposed amendment to IEEE 802.15.4 will </a:t>
            </a:r>
            <a:r>
              <a:rPr lang="en-GB" i="1" dirty="0" smtClean="0">
                <a:solidFill>
                  <a:srgbClr val="000000"/>
                </a:solidFill>
                <a:latin typeface="Times New Roman"/>
                <a:ea typeface="ＭＳ 明朝"/>
                <a:cs typeface="Times New Roman"/>
              </a:rPr>
              <a:t>be a clearly distinguishable specification.</a:t>
            </a:r>
          </a:p>
          <a:p>
            <a:pPr marL="457200" lvl="1" indent="0">
              <a:buNone/>
            </a:pPr>
            <a:endParaRPr lang="en-GB" dirty="0" smtClean="0">
              <a:latin typeface="+mj-lt"/>
            </a:endParaRPr>
          </a:p>
          <a:p>
            <a:pPr marL="0" indent="0">
              <a:buNone/>
            </a:pPr>
            <a:r>
              <a:rPr lang="en-US" dirty="0" smtClean="0">
                <a:latin typeface="+mj-lt"/>
              </a:rPr>
              <a:t>Notes:</a:t>
            </a:r>
          </a:p>
          <a:p>
            <a:pPr lvl="1"/>
            <a:r>
              <a:rPr lang="en-US" sz="2700" i="1" dirty="0" smtClean="0">
                <a:solidFill>
                  <a:srgbClr val="000000"/>
                </a:solidFill>
                <a:latin typeface="Times New Roman"/>
                <a:ea typeface="ＭＳ 明朝"/>
                <a:cs typeface="Times New Roman"/>
              </a:rPr>
              <a:t>At this stage, it might be better to describe as “distinguishable specification” rather than “definitions of parameters and communication protocol”.</a:t>
            </a:r>
            <a:endParaRPr lang="en-GB" sz="2700" i="1" dirty="0">
              <a:solidFill>
                <a:srgbClr val="000000"/>
              </a:solidFill>
              <a:latin typeface="Times New Roman"/>
              <a:ea typeface="ＭＳ 明朝"/>
              <a:cs typeface="Times New Roman"/>
            </a:endParaRP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11 November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93695" y="6475413"/>
            <a:ext cx="432811" cy="184666"/>
          </a:xfrm>
        </p:spPr>
        <p:txBody>
          <a:bodyPr/>
          <a:lstStyle/>
          <a:p>
            <a:r>
              <a:rPr lang="en-GB" altLang="ja-JP" dirty="0" smtClean="0"/>
              <a:t>Slide </a:t>
            </a:r>
            <a:fld id="{8242A585-2600-43B1-ABC9-06D037E96BAE}" type="slidenum">
              <a:rPr lang="en-GB" altLang="ja-JP" smtClean="0"/>
              <a:pPr/>
              <a:t>6</a:t>
            </a:fld>
            <a:endParaRPr lang="en-GB" altLang="ja-JP" dirty="0"/>
          </a:p>
        </p:txBody>
      </p:sp>
      <p:sp>
        <p:nvSpPr>
          <p:cNvPr id="7" name="正方形/長方形 6"/>
          <p:cNvSpPr/>
          <p:nvPr/>
        </p:nvSpPr>
        <p:spPr>
          <a:xfrm>
            <a:off x="632903" y="548680"/>
            <a:ext cx="3579057" cy="461665"/>
          </a:xfrm>
          <a:prstGeom prst="rect">
            <a:avLst/>
          </a:prstGeom>
        </p:spPr>
        <p:txBody>
          <a:bodyPr wrap="none">
            <a:spAutoFit/>
          </a:bodyPr>
          <a:lstStyle/>
          <a:p>
            <a:r>
              <a:rPr lang="en-GB" sz="2400" b="1" dirty="0"/>
              <a:t>3. DISTINCT IDENTITY</a:t>
            </a:r>
            <a:endParaRPr lang="en-GB" sz="2400" dirty="0"/>
          </a:p>
        </p:txBody>
      </p:sp>
    </p:spTree>
    <p:extLst>
      <p:ext uri="{BB962C8B-B14F-4D97-AF65-F5344CB8AC3E}">
        <p14:creationId xmlns:p14="http://schemas.microsoft.com/office/powerpoint/2010/main" val="3062186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en-GB" sz="2400" b="1" dirty="0"/>
              <a:t>a) Demonstrated system feasibility</a:t>
            </a:r>
            <a:endParaRPr lang="en-GB" sz="2400" dirty="0"/>
          </a:p>
        </p:txBody>
      </p:sp>
      <p:sp>
        <p:nvSpPr>
          <p:cNvPr id="3" name="コンテンツ プレースホルダー 2"/>
          <p:cNvSpPr>
            <a:spLocks noGrp="1"/>
          </p:cNvSpPr>
          <p:nvPr>
            <p:ph idx="1"/>
          </p:nvPr>
        </p:nvSpPr>
        <p:spPr>
          <a:xfrm>
            <a:off x="685800" y="1981200"/>
            <a:ext cx="7772400" cy="4328120"/>
          </a:xfrm>
        </p:spPr>
        <p:txBody>
          <a:bodyPr>
            <a:normAutofit fontScale="62500" lnSpcReduction="20000"/>
          </a:bodyPr>
          <a:lstStyle/>
          <a:p>
            <a:pPr marL="0" indent="0">
              <a:buNone/>
            </a:pPr>
            <a:r>
              <a:rPr lang="en-GB" dirty="0" smtClean="0">
                <a:latin typeface="+mj-lt"/>
              </a:rPr>
              <a:t>Current description:</a:t>
            </a:r>
          </a:p>
          <a:p>
            <a:pPr marL="457200" lvl="1" indent="0">
              <a:buNone/>
            </a:pPr>
            <a:r>
              <a:rPr lang="en-GB" i="1" dirty="0" smtClean="0">
                <a:latin typeface="+mj-lt"/>
              </a:rPr>
              <a:t>A variety of network management entities utilizing the proprietary RRMM information have been deployed as the utilitarian exercise in order to improve the efficiency of SRU in operational networks.</a:t>
            </a:r>
            <a:endParaRPr lang="en-GB" sz="2000" dirty="0" smtClean="0">
              <a:latin typeface="+mj-lt"/>
            </a:endParaRPr>
          </a:p>
          <a:p>
            <a:pPr marL="457200" lvl="1" indent="0">
              <a:buNone/>
            </a:pPr>
            <a:r>
              <a:rPr lang="en-GB" i="1" dirty="0" smtClean="0">
                <a:solidFill>
                  <a:srgbClr val="FF0000"/>
                </a:solidFill>
                <a:latin typeface="+mj-lt"/>
              </a:rPr>
              <a:t>[</a:t>
            </a:r>
            <a:r>
              <a:rPr lang="en-GB" i="1" dirty="0">
                <a:solidFill>
                  <a:srgbClr val="FF0000"/>
                </a:solidFill>
                <a:latin typeface="+mj-lt"/>
              </a:rPr>
              <a:t>note: Examples of the deployed network management entities with RRMM should be to be added</a:t>
            </a:r>
            <a:r>
              <a:rPr lang="en-GB" i="1" dirty="0" smtClean="0">
                <a:solidFill>
                  <a:srgbClr val="FF0000"/>
                </a:solidFill>
                <a:latin typeface="+mj-lt"/>
              </a:rPr>
              <a:t>.]</a:t>
            </a:r>
            <a:endParaRPr lang="en-GB" sz="2000" dirty="0">
              <a:solidFill>
                <a:srgbClr val="FF0000"/>
              </a:solidFill>
              <a:latin typeface="+mj-lt"/>
            </a:endParaRPr>
          </a:p>
          <a:p>
            <a:pPr marL="457200" lvl="1" indent="0">
              <a:buNone/>
            </a:pPr>
            <a:endParaRPr lang="en-GB" dirty="0" smtClean="0">
              <a:latin typeface="+mj-lt"/>
            </a:endParaRPr>
          </a:p>
          <a:p>
            <a:pPr marL="0" indent="0">
              <a:buNone/>
            </a:pPr>
            <a:r>
              <a:rPr lang="en-GB" dirty="0" smtClean="0">
                <a:latin typeface="+mj-lt"/>
              </a:rPr>
              <a:t>Proposal:</a:t>
            </a:r>
          </a:p>
          <a:p>
            <a:pPr marL="457200" lvl="1" indent="0">
              <a:buNone/>
            </a:pPr>
            <a:r>
              <a:rPr lang="en-US" i="1" dirty="0" smtClean="0">
                <a:solidFill>
                  <a:srgbClr val="000000"/>
                </a:solidFill>
                <a:latin typeface="Times New Roman"/>
                <a:ea typeface="ＭＳ 明朝"/>
                <a:cs typeface="Times New Roman"/>
              </a:rPr>
              <a:t>A variety of radio resource management mechanisms based on measurements have been deployed for the systems operating in shared spectrum bands.  Those contribute to improve the efficiency of SRU.  The concept of those is similar to the RRMM.</a:t>
            </a:r>
          </a:p>
          <a:p>
            <a:pPr marL="457200" lvl="1" indent="0">
              <a:buNone/>
            </a:pPr>
            <a:endParaRPr lang="en-GB" dirty="0" smtClean="0">
              <a:latin typeface="+mj-lt"/>
            </a:endParaRPr>
          </a:p>
          <a:p>
            <a:pPr marL="0" indent="0">
              <a:buNone/>
            </a:pPr>
            <a:r>
              <a:rPr lang="en-US" dirty="0" smtClean="0">
                <a:latin typeface="+mj-lt"/>
              </a:rPr>
              <a:t>Notes:</a:t>
            </a:r>
          </a:p>
          <a:p>
            <a:pPr lvl="1"/>
            <a:r>
              <a:rPr lang="en-US" sz="2700" i="1" dirty="0" smtClean="0">
                <a:solidFill>
                  <a:srgbClr val="000000"/>
                </a:solidFill>
                <a:latin typeface="Times New Roman"/>
                <a:ea typeface="ＭＳ 明朝"/>
                <a:cs typeface="Times New Roman"/>
              </a:rPr>
              <a:t>Despite the note above, no examples are included. It is welcome to add some examples, if there are proposals given in the SG.</a:t>
            </a:r>
            <a:endParaRPr lang="en-GB" sz="2700" i="1" dirty="0">
              <a:solidFill>
                <a:srgbClr val="000000"/>
              </a:solidFill>
              <a:latin typeface="Times New Roman"/>
              <a:ea typeface="ＭＳ 明朝"/>
              <a:cs typeface="Times New Roman"/>
            </a:endParaRP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11 November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93695" y="6475413"/>
            <a:ext cx="432811" cy="184666"/>
          </a:xfrm>
        </p:spPr>
        <p:txBody>
          <a:bodyPr/>
          <a:lstStyle/>
          <a:p>
            <a:r>
              <a:rPr lang="en-GB" altLang="ja-JP" dirty="0" smtClean="0"/>
              <a:t>Slide </a:t>
            </a:r>
            <a:fld id="{8242A585-2600-43B1-ABC9-06D037E96BAE}" type="slidenum">
              <a:rPr lang="en-GB" altLang="ja-JP" smtClean="0"/>
              <a:pPr/>
              <a:t>7</a:t>
            </a:fld>
            <a:endParaRPr lang="en-GB" altLang="ja-JP" dirty="0"/>
          </a:p>
        </p:txBody>
      </p:sp>
      <p:sp>
        <p:nvSpPr>
          <p:cNvPr id="7" name="正方形/長方形 6"/>
          <p:cNvSpPr/>
          <p:nvPr/>
        </p:nvSpPr>
        <p:spPr>
          <a:xfrm>
            <a:off x="632903" y="548680"/>
            <a:ext cx="4398833" cy="461665"/>
          </a:xfrm>
          <a:prstGeom prst="rect">
            <a:avLst/>
          </a:prstGeom>
        </p:spPr>
        <p:txBody>
          <a:bodyPr wrap="none">
            <a:spAutoFit/>
          </a:bodyPr>
          <a:lstStyle/>
          <a:p>
            <a:r>
              <a:rPr lang="en-GB" sz="2400" b="1" dirty="0" smtClean="0"/>
              <a:t>4. TECHNICAL FEASIBILITY</a:t>
            </a:r>
            <a:endParaRPr lang="en-GB" sz="2400" dirty="0"/>
          </a:p>
        </p:txBody>
      </p:sp>
    </p:spTree>
    <p:extLst>
      <p:ext uri="{BB962C8B-B14F-4D97-AF65-F5344CB8AC3E}">
        <p14:creationId xmlns:p14="http://schemas.microsoft.com/office/powerpoint/2010/main" val="30774224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en-GB" sz="2400" b="1" dirty="0"/>
              <a:t>b) Proven technology, reasonable testing</a:t>
            </a:r>
            <a:endParaRPr lang="en-GB" sz="2400" dirty="0"/>
          </a:p>
        </p:txBody>
      </p:sp>
      <p:sp>
        <p:nvSpPr>
          <p:cNvPr id="3" name="コンテンツ プレースホルダー 2"/>
          <p:cNvSpPr>
            <a:spLocks noGrp="1"/>
          </p:cNvSpPr>
          <p:nvPr>
            <p:ph idx="1"/>
          </p:nvPr>
        </p:nvSpPr>
        <p:spPr>
          <a:xfrm>
            <a:off x="685800" y="1981200"/>
            <a:ext cx="7772400" cy="4616152"/>
          </a:xfrm>
        </p:spPr>
        <p:txBody>
          <a:bodyPr>
            <a:normAutofit fontScale="62500" lnSpcReduction="20000"/>
          </a:bodyPr>
          <a:lstStyle/>
          <a:p>
            <a:pPr marL="0" indent="0">
              <a:buNone/>
            </a:pPr>
            <a:r>
              <a:rPr lang="en-GB" dirty="0" smtClean="0">
                <a:latin typeface="+mj-lt"/>
              </a:rPr>
              <a:t>Current description:</a:t>
            </a:r>
          </a:p>
          <a:p>
            <a:pPr marL="400050" lvl="1" indent="0">
              <a:spcAft>
                <a:spcPts val="0"/>
              </a:spcAft>
              <a:buNone/>
              <a:tabLst>
                <a:tab pos="228600" algn="l"/>
              </a:tabLst>
            </a:pPr>
            <a:r>
              <a:rPr lang="en-GB" i="1" dirty="0">
                <a:latin typeface="Times New Roman"/>
                <a:ea typeface="ＭＳ 明朝"/>
                <a:cs typeface="Times New Roman"/>
              </a:rPr>
              <a:t>Many examples of the RRMM information utilization have not only been published in the literature and demonstrated in laboratories worldwide, but have deployed in operational networks.</a:t>
            </a:r>
            <a:endParaRPr lang="en-GB" sz="2000" dirty="0">
              <a:latin typeface="Courier New"/>
              <a:ea typeface="ＭＳ 明朝"/>
              <a:cs typeface="Times New Roman"/>
            </a:endParaRPr>
          </a:p>
          <a:p>
            <a:pPr marL="400050" lvl="1" indent="0">
              <a:spcAft>
                <a:spcPts val="0"/>
              </a:spcAft>
              <a:buNone/>
              <a:tabLst>
                <a:tab pos="228600" algn="l"/>
              </a:tabLst>
            </a:pPr>
            <a:r>
              <a:rPr lang="en-GB" i="1" dirty="0">
                <a:solidFill>
                  <a:srgbClr val="FF0000"/>
                </a:solidFill>
                <a:latin typeface="Times New Roman"/>
                <a:ea typeface="ＭＳ 明朝"/>
                <a:cs typeface="Times New Roman"/>
              </a:rPr>
              <a:t>[note: Some specific examples should be to be provided.  Also we should describe the difference in positioning of the prior-art technologies and this proposed standard amendment</a:t>
            </a:r>
            <a:r>
              <a:rPr lang="en-GB" i="1" dirty="0" smtClean="0">
                <a:solidFill>
                  <a:srgbClr val="FF0000"/>
                </a:solidFill>
                <a:latin typeface="Times New Roman"/>
                <a:ea typeface="ＭＳ 明朝"/>
                <a:cs typeface="Times New Roman"/>
              </a:rPr>
              <a:t>.]</a:t>
            </a:r>
            <a:endParaRPr lang="en-GB" sz="2000" dirty="0" smtClean="0">
              <a:latin typeface="Courier New"/>
              <a:ea typeface="ＭＳ 明朝"/>
              <a:cs typeface="Times New Roman"/>
            </a:endParaRPr>
          </a:p>
          <a:p>
            <a:pPr marL="400050" lvl="1" indent="0">
              <a:spcAft>
                <a:spcPts val="0"/>
              </a:spcAft>
              <a:buNone/>
              <a:tabLst>
                <a:tab pos="228600" algn="l"/>
              </a:tabLst>
            </a:pPr>
            <a:endParaRPr lang="en-GB" dirty="0" smtClean="0">
              <a:latin typeface="+mj-lt"/>
            </a:endParaRPr>
          </a:p>
          <a:p>
            <a:pPr marL="0" indent="0">
              <a:buNone/>
            </a:pPr>
            <a:r>
              <a:rPr lang="en-GB" dirty="0" smtClean="0">
                <a:latin typeface="+mj-lt"/>
              </a:rPr>
              <a:t>Proposal:</a:t>
            </a:r>
          </a:p>
          <a:p>
            <a:pPr marL="457200" lvl="1" indent="0">
              <a:buNone/>
            </a:pPr>
            <a:r>
              <a:rPr lang="en-GB" i="1" dirty="0">
                <a:latin typeface="Times New Roman"/>
                <a:ea typeface="ＭＳ 明朝"/>
                <a:cs typeface="Times New Roman"/>
              </a:rPr>
              <a:t>Many examples of </a:t>
            </a:r>
            <a:r>
              <a:rPr lang="en-GB" i="1" dirty="0" smtClean="0">
                <a:latin typeface="Times New Roman"/>
                <a:ea typeface="ＭＳ 明朝"/>
                <a:cs typeface="Times New Roman"/>
              </a:rPr>
              <a:t>RRMM mechanisms </a:t>
            </a:r>
            <a:r>
              <a:rPr lang="en-GB" i="1" dirty="0">
                <a:latin typeface="Times New Roman"/>
                <a:ea typeface="ＭＳ 明朝"/>
                <a:cs typeface="Times New Roman"/>
              </a:rPr>
              <a:t>have </a:t>
            </a:r>
            <a:r>
              <a:rPr lang="en-GB" i="1" dirty="0" smtClean="0">
                <a:latin typeface="Times New Roman"/>
                <a:ea typeface="ＭＳ 明朝"/>
                <a:cs typeface="Times New Roman"/>
              </a:rPr>
              <a:t>been </a:t>
            </a:r>
            <a:r>
              <a:rPr lang="en-GB" i="1" dirty="0">
                <a:latin typeface="Times New Roman"/>
                <a:ea typeface="ＭＳ 明朝"/>
                <a:cs typeface="Times New Roman"/>
              </a:rPr>
              <a:t>published in the literature and demonstrated in laboratories </a:t>
            </a:r>
            <a:r>
              <a:rPr lang="en-GB" i="1" dirty="0" smtClean="0">
                <a:latin typeface="Times New Roman"/>
                <a:ea typeface="ＭＳ 明朝"/>
                <a:cs typeface="Times New Roman"/>
              </a:rPr>
              <a:t>worldwide. There are also examples that RRMM has been deployed </a:t>
            </a:r>
            <a:r>
              <a:rPr lang="en-GB" i="1" dirty="0">
                <a:latin typeface="Times New Roman"/>
                <a:ea typeface="ＭＳ 明朝"/>
                <a:cs typeface="Times New Roman"/>
              </a:rPr>
              <a:t>in operational networks</a:t>
            </a:r>
            <a:r>
              <a:rPr lang="en-US" i="1" dirty="0" smtClean="0">
                <a:solidFill>
                  <a:srgbClr val="000000"/>
                </a:solidFill>
                <a:latin typeface="Times New Roman"/>
                <a:ea typeface="ＭＳ 明朝"/>
                <a:cs typeface="Times New Roman"/>
              </a:rPr>
              <a:t>.</a:t>
            </a:r>
          </a:p>
          <a:p>
            <a:pPr marL="457200" lvl="1" indent="0">
              <a:buNone/>
            </a:pPr>
            <a:endParaRPr lang="en-GB" dirty="0" smtClean="0">
              <a:latin typeface="+mj-lt"/>
            </a:endParaRPr>
          </a:p>
          <a:p>
            <a:pPr marL="0" indent="0">
              <a:buNone/>
            </a:pPr>
            <a:r>
              <a:rPr lang="en-US" dirty="0" smtClean="0">
                <a:latin typeface="+mj-lt"/>
              </a:rPr>
              <a:t>Notes:</a:t>
            </a:r>
          </a:p>
          <a:p>
            <a:pPr lvl="1"/>
            <a:r>
              <a:rPr lang="en-US" sz="2700" i="1" dirty="0" smtClean="0">
                <a:solidFill>
                  <a:srgbClr val="000000"/>
                </a:solidFill>
                <a:latin typeface="Times New Roman"/>
                <a:ea typeface="ＭＳ 明朝"/>
                <a:cs typeface="Times New Roman"/>
              </a:rPr>
              <a:t>Only editorial modification is proposed.</a:t>
            </a:r>
          </a:p>
          <a:p>
            <a:pPr lvl="1"/>
            <a:r>
              <a:rPr lang="en-US" sz="2700" i="1" dirty="0" smtClean="0">
                <a:solidFill>
                  <a:srgbClr val="000000"/>
                </a:solidFill>
                <a:latin typeface="Times New Roman"/>
                <a:ea typeface="ＭＳ 明朝"/>
                <a:cs typeface="Times New Roman"/>
              </a:rPr>
              <a:t>Despite the note above, no specific examples are included</a:t>
            </a:r>
            <a:r>
              <a:rPr lang="en-US" sz="2700" i="1" dirty="0">
                <a:solidFill>
                  <a:srgbClr val="000000"/>
                </a:solidFill>
                <a:latin typeface="Times New Roman"/>
                <a:ea typeface="ＭＳ 明朝"/>
                <a:cs typeface="Times New Roman"/>
              </a:rPr>
              <a:t>, as </a:t>
            </a:r>
            <a:r>
              <a:rPr lang="en-US" sz="2700" i="1" dirty="0" smtClean="0">
                <a:solidFill>
                  <a:srgbClr val="000000"/>
                </a:solidFill>
                <a:latin typeface="Times New Roman"/>
                <a:ea typeface="ＭＳ 明朝"/>
                <a:cs typeface="Times New Roman"/>
              </a:rPr>
              <a:t>similar </a:t>
            </a:r>
            <a:r>
              <a:rPr lang="en-US" sz="2700" i="1" dirty="0">
                <a:solidFill>
                  <a:srgbClr val="000000"/>
                </a:solidFill>
                <a:latin typeface="Times New Roman"/>
                <a:ea typeface="ＭＳ 明朝"/>
                <a:cs typeface="Times New Roman"/>
              </a:rPr>
              <a:t>descriptions </a:t>
            </a:r>
            <a:r>
              <a:rPr lang="en-US" sz="2700" i="1" dirty="0" smtClean="0">
                <a:solidFill>
                  <a:srgbClr val="000000"/>
                </a:solidFill>
                <a:latin typeface="Times New Roman"/>
                <a:ea typeface="ＭＳ 明朝"/>
                <a:cs typeface="Times New Roman"/>
              </a:rPr>
              <a:t>are found </a:t>
            </a:r>
            <a:r>
              <a:rPr lang="en-US" sz="2700" i="1" dirty="0">
                <a:solidFill>
                  <a:srgbClr val="000000"/>
                </a:solidFill>
                <a:latin typeface="Times New Roman"/>
                <a:ea typeface="ＭＳ 明朝"/>
                <a:cs typeface="Times New Roman"/>
              </a:rPr>
              <a:t>in 5C docs for 15.4k and 15.4q, etc</a:t>
            </a:r>
            <a:r>
              <a:rPr lang="en-US" sz="2700" i="1" dirty="0" smtClean="0">
                <a:solidFill>
                  <a:srgbClr val="000000"/>
                </a:solidFill>
                <a:latin typeface="Times New Roman"/>
                <a:ea typeface="ＭＳ 明朝"/>
                <a:cs typeface="Times New Roman"/>
              </a:rPr>
              <a:t>. It is welcome to add some examples, if there are proposals given in the SG.</a:t>
            </a:r>
            <a:endParaRPr lang="en-GB" sz="2700" i="1" dirty="0">
              <a:solidFill>
                <a:srgbClr val="000000"/>
              </a:solidFill>
              <a:latin typeface="Times New Roman"/>
              <a:ea typeface="ＭＳ 明朝"/>
              <a:cs typeface="Times New Roman"/>
            </a:endParaRP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11 November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93695" y="6475413"/>
            <a:ext cx="432811" cy="184666"/>
          </a:xfrm>
        </p:spPr>
        <p:txBody>
          <a:bodyPr/>
          <a:lstStyle/>
          <a:p>
            <a:r>
              <a:rPr lang="en-GB" altLang="ja-JP" dirty="0" smtClean="0"/>
              <a:t>Slide </a:t>
            </a:r>
            <a:fld id="{8242A585-2600-43B1-ABC9-06D037E96BAE}" type="slidenum">
              <a:rPr lang="en-GB" altLang="ja-JP" smtClean="0"/>
              <a:pPr/>
              <a:t>8</a:t>
            </a:fld>
            <a:endParaRPr lang="en-GB" altLang="ja-JP" dirty="0"/>
          </a:p>
        </p:txBody>
      </p:sp>
      <p:sp>
        <p:nvSpPr>
          <p:cNvPr id="7" name="正方形/長方形 6"/>
          <p:cNvSpPr/>
          <p:nvPr/>
        </p:nvSpPr>
        <p:spPr>
          <a:xfrm>
            <a:off x="632903" y="548680"/>
            <a:ext cx="4398833" cy="461665"/>
          </a:xfrm>
          <a:prstGeom prst="rect">
            <a:avLst/>
          </a:prstGeom>
        </p:spPr>
        <p:txBody>
          <a:bodyPr wrap="none">
            <a:spAutoFit/>
          </a:bodyPr>
          <a:lstStyle/>
          <a:p>
            <a:r>
              <a:rPr lang="en-GB" sz="2400" b="1" dirty="0" smtClean="0"/>
              <a:t>4. TECHNICAL FEASIBILITY</a:t>
            </a:r>
            <a:endParaRPr lang="en-GB" sz="2400" dirty="0"/>
          </a:p>
        </p:txBody>
      </p:sp>
    </p:spTree>
    <p:extLst>
      <p:ext uri="{BB962C8B-B14F-4D97-AF65-F5344CB8AC3E}">
        <p14:creationId xmlns:p14="http://schemas.microsoft.com/office/powerpoint/2010/main" val="39437648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en-GB" sz="2400" b="1" dirty="0"/>
              <a:t>c) Confidence in reliability</a:t>
            </a:r>
            <a:endParaRPr lang="en-GB" sz="2400" dirty="0"/>
          </a:p>
        </p:txBody>
      </p:sp>
      <p:sp>
        <p:nvSpPr>
          <p:cNvPr id="3" name="コンテンツ プレースホルダー 2"/>
          <p:cNvSpPr>
            <a:spLocks noGrp="1"/>
          </p:cNvSpPr>
          <p:nvPr>
            <p:ph idx="1"/>
          </p:nvPr>
        </p:nvSpPr>
        <p:spPr>
          <a:xfrm>
            <a:off x="685800" y="1981200"/>
            <a:ext cx="7772400" cy="4400128"/>
          </a:xfrm>
        </p:spPr>
        <p:txBody>
          <a:bodyPr>
            <a:normAutofit fontScale="70000" lnSpcReduction="20000"/>
          </a:bodyPr>
          <a:lstStyle/>
          <a:p>
            <a:pPr marL="0" indent="0">
              <a:buNone/>
            </a:pPr>
            <a:r>
              <a:rPr lang="en-GB" dirty="0" smtClean="0">
                <a:latin typeface="+mj-lt"/>
              </a:rPr>
              <a:t>Current description:</a:t>
            </a:r>
          </a:p>
          <a:p>
            <a:pPr marL="457200" lvl="1" indent="0">
              <a:spcAft>
                <a:spcPts val="0"/>
              </a:spcAft>
              <a:buNone/>
              <a:tabLst>
                <a:tab pos="228600" algn="l"/>
              </a:tabLst>
            </a:pPr>
            <a:r>
              <a:rPr lang="en-GB" i="1" dirty="0">
                <a:latin typeface="Times New Roman"/>
                <a:ea typeface="ＭＳ 明朝"/>
                <a:cs typeface="Times New Roman"/>
              </a:rPr>
              <a:t>Confidence in reliability by RRMM protocol has been consistently demonstrated in currently deployed </a:t>
            </a:r>
            <a:r>
              <a:rPr lang="en-GB" i="1" dirty="0">
                <a:highlight>
                  <a:srgbClr val="FFFF00"/>
                </a:highlight>
                <a:latin typeface="Times New Roman"/>
                <a:ea typeface="ＭＳ 明朝"/>
                <a:cs typeface="Times New Roman"/>
              </a:rPr>
              <a:t>IEEE802 based solutions other than IEEE802.15.4, for example IEEE802.11k.</a:t>
            </a:r>
            <a:endParaRPr lang="en-GB" sz="2000" dirty="0">
              <a:latin typeface="Courier New"/>
              <a:ea typeface="ＭＳ 明朝"/>
              <a:cs typeface="Times New Roman"/>
            </a:endParaRPr>
          </a:p>
          <a:p>
            <a:pPr marL="457200" lvl="1" indent="0">
              <a:spcAft>
                <a:spcPts val="0"/>
              </a:spcAft>
              <a:buNone/>
              <a:tabLst>
                <a:tab pos="228600" algn="l"/>
              </a:tabLst>
            </a:pPr>
            <a:r>
              <a:rPr lang="en-GB" i="1" dirty="0">
                <a:solidFill>
                  <a:srgbClr val="FF0000"/>
                </a:solidFill>
                <a:latin typeface="Times New Roman"/>
                <a:ea typeface="ＭＳ 明朝"/>
                <a:cs typeface="Times New Roman"/>
              </a:rPr>
              <a:t>[note: Do we really want to explain this item by taking an example of 802.11k?  In this case, we again need to describe the difference in positioning of 802.11k and this proposed standard amendment.]</a:t>
            </a:r>
            <a:endParaRPr lang="en-GB" sz="2000" dirty="0">
              <a:latin typeface="Courier New"/>
              <a:ea typeface="ＭＳ 明朝"/>
              <a:cs typeface="Times New Roman"/>
            </a:endParaRPr>
          </a:p>
          <a:p>
            <a:pPr marL="400050" lvl="1" indent="0">
              <a:spcAft>
                <a:spcPts val="0"/>
              </a:spcAft>
              <a:buNone/>
              <a:tabLst>
                <a:tab pos="228600" algn="l"/>
              </a:tabLst>
            </a:pPr>
            <a:endParaRPr lang="en-GB" dirty="0" smtClean="0">
              <a:latin typeface="+mj-lt"/>
            </a:endParaRPr>
          </a:p>
          <a:p>
            <a:pPr marL="0" indent="0">
              <a:buNone/>
            </a:pPr>
            <a:r>
              <a:rPr lang="en-GB" dirty="0" smtClean="0">
                <a:latin typeface="+mj-lt"/>
              </a:rPr>
              <a:t>Proposal:</a:t>
            </a:r>
          </a:p>
          <a:p>
            <a:pPr marL="457200" lvl="1" indent="0">
              <a:buNone/>
            </a:pPr>
            <a:r>
              <a:rPr lang="en-GB" i="1" dirty="0" smtClean="0">
                <a:latin typeface="Times New Roman"/>
                <a:ea typeface="ＭＳ 明朝"/>
                <a:cs typeface="Times New Roman"/>
              </a:rPr>
              <a:t>There are variety of proprietary systems with RRMM mechanisms in operation today, and their reliability is factored into the services offered</a:t>
            </a:r>
            <a:r>
              <a:rPr lang="en-US" i="1" dirty="0" smtClean="0">
                <a:solidFill>
                  <a:srgbClr val="000000"/>
                </a:solidFill>
                <a:latin typeface="Times New Roman"/>
                <a:ea typeface="ＭＳ 明朝"/>
                <a:cs typeface="Times New Roman"/>
              </a:rPr>
              <a:t>.</a:t>
            </a:r>
          </a:p>
          <a:p>
            <a:pPr marL="457200" lvl="1" indent="0">
              <a:buNone/>
            </a:pPr>
            <a:endParaRPr lang="en-GB" dirty="0" smtClean="0">
              <a:latin typeface="+mj-lt"/>
            </a:endParaRPr>
          </a:p>
          <a:p>
            <a:pPr marL="0" indent="0">
              <a:buNone/>
            </a:pPr>
            <a:r>
              <a:rPr lang="en-US" dirty="0" smtClean="0">
                <a:latin typeface="+mj-lt"/>
              </a:rPr>
              <a:t>Notes:</a:t>
            </a:r>
          </a:p>
          <a:p>
            <a:pPr lvl="1"/>
            <a:r>
              <a:rPr lang="en-US" sz="2700" i="1" dirty="0" smtClean="0">
                <a:solidFill>
                  <a:srgbClr val="000000"/>
                </a:solidFill>
                <a:latin typeface="Times New Roman"/>
                <a:ea typeface="ＭＳ 明朝"/>
                <a:cs typeface="Times New Roman"/>
              </a:rPr>
              <a:t>Proposes rather simpler description.</a:t>
            </a:r>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smtClean="0"/>
              <a:t>11 November 2013</a:t>
            </a:r>
            <a:endParaRPr lang="en-GB"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pl-PL" altLang="ja-JP" smtClean="0"/>
              <a:t>M Ariyoshi, S Kitazawa (ATR)</a:t>
            </a:r>
            <a:endParaRPr lang="en-GB" altLang="ja-JP" dirty="0"/>
          </a:p>
        </p:txBody>
      </p:sp>
      <p:sp>
        <p:nvSpPr>
          <p:cNvPr id="6" name="スライド番号プレースホルダー 5"/>
          <p:cNvSpPr>
            <a:spLocks noGrp="1"/>
          </p:cNvSpPr>
          <p:nvPr>
            <p:ph type="sldNum" sz="quarter" idx="12"/>
          </p:nvPr>
        </p:nvSpPr>
        <p:spPr>
          <a:xfrm>
            <a:off x="4393695" y="6475413"/>
            <a:ext cx="432811" cy="184666"/>
          </a:xfrm>
        </p:spPr>
        <p:txBody>
          <a:bodyPr/>
          <a:lstStyle/>
          <a:p>
            <a:r>
              <a:rPr lang="en-GB" altLang="ja-JP" dirty="0" smtClean="0"/>
              <a:t>Slide </a:t>
            </a:r>
            <a:fld id="{8242A585-2600-43B1-ABC9-06D037E96BAE}" type="slidenum">
              <a:rPr lang="en-GB" altLang="ja-JP" smtClean="0"/>
              <a:pPr/>
              <a:t>9</a:t>
            </a:fld>
            <a:endParaRPr lang="en-GB" altLang="ja-JP" dirty="0"/>
          </a:p>
        </p:txBody>
      </p:sp>
      <p:sp>
        <p:nvSpPr>
          <p:cNvPr id="7" name="正方形/長方形 6"/>
          <p:cNvSpPr/>
          <p:nvPr/>
        </p:nvSpPr>
        <p:spPr>
          <a:xfrm>
            <a:off x="632903" y="548680"/>
            <a:ext cx="4398833" cy="461665"/>
          </a:xfrm>
          <a:prstGeom prst="rect">
            <a:avLst/>
          </a:prstGeom>
        </p:spPr>
        <p:txBody>
          <a:bodyPr wrap="none">
            <a:spAutoFit/>
          </a:bodyPr>
          <a:lstStyle/>
          <a:p>
            <a:r>
              <a:rPr lang="en-GB" sz="2400" b="1" dirty="0" smtClean="0"/>
              <a:t>4. TECHNICAL FEASIBILITY</a:t>
            </a:r>
            <a:endParaRPr lang="en-GB" sz="2400" dirty="0"/>
          </a:p>
        </p:txBody>
      </p:sp>
    </p:spTree>
    <p:extLst>
      <p:ext uri="{BB962C8B-B14F-4D97-AF65-F5344CB8AC3E}">
        <p14:creationId xmlns:p14="http://schemas.microsoft.com/office/powerpoint/2010/main" val="294406906"/>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3784</TotalTime>
  <Words>1593</Words>
  <Application>Microsoft Office PowerPoint</Application>
  <PresentationFormat>画面に合わせる (4:3)</PresentationFormat>
  <Paragraphs>207</Paragraphs>
  <Slides>14</Slides>
  <Notes>1</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IEEE-P802_15</vt:lpstr>
      <vt:lpstr>PowerPoint プレゼンテーション</vt:lpstr>
      <vt:lpstr>PowerPoint プレゼンテーション</vt:lpstr>
      <vt:lpstr>Summary</vt:lpstr>
      <vt:lpstr>a) Substantially different from other IEEE 802 standards. </vt:lpstr>
      <vt:lpstr>b) One unique solution per problem (not two solutions to a problem). </vt:lpstr>
      <vt:lpstr>c) Easy for the document reader to select the relevant specification.</vt:lpstr>
      <vt:lpstr>a) Demonstrated system feasibility</vt:lpstr>
      <vt:lpstr>b) Proven technology, reasonable testing</vt:lpstr>
      <vt:lpstr>c) Confidence in reliability</vt:lpstr>
      <vt:lpstr>d) Coexistence of 802 wireless standards specifying devices for unlicensed operation</vt:lpstr>
      <vt:lpstr>a) Known cost factors, reliable data</vt:lpstr>
      <vt:lpstr>b) Reasonable cost for performance</vt:lpstr>
      <vt:lpstr>c) Consideration of installation costs </vt:lpstr>
      <vt:lpstr>References</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Masayuki Ariyoshi</dc:creator>
  <dc:description>15-13-0638-00-0sru</dc:description>
  <cp:lastModifiedBy>M Ariyoshi</cp:lastModifiedBy>
  <cp:revision>184</cp:revision>
  <cp:lastPrinted>2013-09-13T00:09:45Z</cp:lastPrinted>
  <dcterms:created xsi:type="dcterms:W3CDTF">2013-04-16T01:38:08Z</dcterms:created>
  <dcterms:modified xsi:type="dcterms:W3CDTF">2013-11-06T13:04:51Z</dcterms:modified>
</cp:coreProperties>
</file>