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271" r:id="rId4"/>
    <p:sldId id="277" r:id="rId5"/>
    <p:sldId id="256" r:id="rId6"/>
    <p:sldId id="278" r:id="rId7"/>
    <p:sldId id="275" r:id="rId8"/>
    <p:sldId id="279" r:id="rId9"/>
    <p:sldId id="273" r:id="rId10"/>
    <p:sldId id="274" r:id="rId11"/>
    <p:sldId id="263" r:id="rId12"/>
    <p:sldId id="264" r:id="rId13"/>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99" d="100"/>
          <a:sy n="99" d="100"/>
        </p:scale>
        <p:origin x="-38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smtClean="0"/>
              <a:t>Shoichi Kitazawa (ATR)</a:t>
            </a:r>
            <a:endParaRPr lang="en-US" altLang="ja-JP"/>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1C9E7F0A-1D88-47D1-B7ED-5CA346B4FD43}" type="slidenum">
              <a:rPr lang="en-US" altLang="ja-JP"/>
              <a:pPr/>
              <a:t>‹#›</a:t>
            </a:fld>
            <a:endParaRPr lang="en-US" altLang="ja-JP"/>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smtClean="0"/>
              <a:t>April 2013</a:t>
            </a:r>
            <a:endParaRPr lang="en-US" altLang="ja-JP"/>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smtClean="0"/>
              <a:t>Shoichi Kitazawa (ATR)</a:t>
            </a:r>
            <a:endParaRPr lang="en-US" altLang="ja-JP"/>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DF3F4172-E538-446E-867D-56FDB194A550}" type="slidenum">
              <a:rPr lang="en-US" altLang="ja-JP"/>
              <a:pPr/>
              <a:t>‹#›</a:t>
            </a:fld>
            <a:endParaRPr lang="en-US" altLang="ja-JP"/>
          </a:p>
        </p:txBody>
      </p:sp>
      <p:sp>
        <p:nvSpPr>
          <p:cNvPr id="2056" name="Rectangle 8"/>
          <p:cNvSpPr>
            <a:spLocks noChangeArrowheads="1"/>
          </p:cNvSpPr>
          <p:nvPr/>
        </p:nvSpPr>
        <p:spPr bwMode="auto">
          <a:xfrm>
            <a:off x="703184" y="9552401"/>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smtClean="0"/>
              <a:t>April 2013</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Shoichi Kitazawa (ATR)</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7570724-D4C2-4805-9F96-77169DE31113}"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smtClean="0"/>
              <a:t>April 2013</a:t>
            </a:r>
            <a:endParaRPr lang="en-US" altLang="ja-JP"/>
          </a:p>
        </p:txBody>
      </p:sp>
      <p:sp>
        <p:nvSpPr>
          <p:cNvPr id="6" name="Rectangle 6"/>
          <p:cNvSpPr>
            <a:spLocks noGrp="1" noChangeArrowheads="1"/>
          </p:cNvSpPr>
          <p:nvPr>
            <p:ph type="ftr" sz="quarter" idx="4"/>
          </p:nvPr>
        </p:nvSpPr>
        <p:spPr>
          <a:ln/>
        </p:spPr>
        <p:txBody>
          <a:bodyPr/>
          <a:lstStyle/>
          <a:p>
            <a:pPr lvl="4"/>
            <a:r>
              <a:rPr lang="en-US" altLang="ja-JP" smtClean="0"/>
              <a:t>Shoichi Kitazawa (ATR)</a:t>
            </a:r>
            <a:endParaRPr lang="en-US" altLang="ja-JP"/>
          </a:p>
        </p:txBody>
      </p:sp>
      <p:sp>
        <p:nvSpPr>
          <p:cNvPr id="7" name="Rectangle 7"/>
          <p:cNvSpPr>
            <a:spLocks noGrp="1" noChangeArrowheads="1"/>
          </p:cNvSpPr>
          <p:nvPr>
            <p:ph type="sldNum" sz="quarter" idx="5"/>
          </p:nvPr>
        </p:nvSpPr>
        <p:spPr>
          <a:ln/>
        </p:spPr>
        <p:txBody>
          <a:bodyPr/>
          <a:lstStyle/>
          <a:p>
            <a:r>
              <a:rPr lang="en-US" altLang="ja-JP"/>
              <a:t>Page </a:t>
            </a:r>
            <a:fld id="{77570724-D4C2-4805-9F96-77169DE31113}" type="slidenum">
              <a:rPr lang="en-US" altLang="ja-JP"/>
              <a:pPr/>
              <a:t>6</a:t>
            </a:fld>
            <a:endParaRPr lang="en-US" altLang="ja-JP"/>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12</a:t>
            </a:fld>
            <a:endParaRPr lang="en-US" altLang="ja-JP" sz="120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October 2013</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18E0977-DC1B-42DD-B45E-59C02A783531}" type="slidenum">
              <a:rPr lang="en-US" altLang="ja-JP"/>
              <a:pPr/>
              <a:t>‹#›</a:t>
            </a:fld>
            <a:endParaRPr lang="en-US" altLang="ja-JP"/>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a:t>Slide </a:t>
            </a:r>
            <a:fld id="{17C47D4F-CAA3-4307-B0EF-8C4B3E0CF21D}" type="slidenum">
              <a:rPr lang="en-US" altLang="ja-JP"/>
              <a:pPr/>
              <a:t>‹#›</a:t>
            </a:fld>
            <a:endParaRPr lang="en-US" altLang="ja-JP"/>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October 2013</a:t>
            </a:r>
            <a:endParaRPr lang="en-US" altLang="ja-JP"/>
          </a:p>
        </p:txBody>
      </p:sp>
    </p:spTree>
    <p:extLst>
      <p:ext uri="{BB962C8B-B14F-4D97-AF65-F5344CB8AC3E}">
        <p14:creationId xmlns:p14="http://schemas.microsoft.com/office/powerpoint/2010/main" val="168407969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242A585-2600-43B1-ABC9-06D037E96BAE}" type="slidenum">
              <a:rPr lang="en-US" altLang="ja-JP"/>
              <a:pPr/>
              <a:t>‹#›</a:t>
            </a:fld>
            <a:endParaRPr lang="en-US" altLang="ja-JP"/>
          </a:p>
        </p:txBody>
      </p:sp>
    </p:spTree>
    <p:extLst>
      <p:ext uri="{BB962C8B-B14F-4D97-AF65-F5344CB8AC3E}">
        <p14:creationId xmlns:p14="http://schemas.microsoft.com/office/powerpoint/2010/main" val="26344436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4847ECA-0452-41E3-B15B-04905DA18685}" type="slidenum">
              <a:rPr lang="en-US" altLang="ja-JP"/>
              <a:pPr/>
              <a:t>‹#›</a:t>
            </a:fld>
            <a:endParaRPr lang="en-US" altLang="ja-JP"/>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October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F80C6039-A5FA-4F5B-9853-58798A63706D}" type="slidenum">
              <a:rPr lang="en-US" altLang="ja-JP"/>
              <a:pPr/>
              <a:t>‹#›</a:t>
            </a:fld>
            <a:endParaRPr lang="en-US" altLang="ja-JP"/>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t>October 2013</a:t>
            </a:r>
            <a:endParaRPr lang="en-US" altLang="ja-JP"/>
          </a:p>
        </p:txBody>
      </p:sp>
      <p:sp>
        <p:nvSpPr>
          <p:cNvPr id="3" name="フッター プレースホルダー 2"/>
          <p:cNvSpPr>
            <a:spLocks noGrp="1"/>
          </p:cNvSpPr>
          <p:nvPr>
            <p:ph type="ftr" sz="quarter" idx="11"/>
          </p:nvPr>
        </p:nvSpPr>
        <p:spPr/>
        <p:txBody>
          <a:bodyPr/>
          <a:lstStyle>
            <a:lvl1pPr>
              <a:defRPr/>
            </a:lvl1p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266A080E-4E30-4968-B029-7CF782D6220C}" type="slidenum">
              <a:rPr lang="en-US" altLang="ja-JP"/>
              <a:pPr/>
              <a:t>‹#›</a:t>
            </a:fld>
            <a:endParaRPr lang="en-US" altLang="ja-JP"/>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October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Shoichi Kitazawa (ATR)</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EAFD9030-C83D-42D9-9BFB-ADDEB84EB1F4}" type="slidenum">
              <a:rPr lang="en-US" altLang="ja-JP"/>
              <a:pPr/>
              <a: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802.15-13-0613-01-0sru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3.xml"/><Relationship Id="rId5" Type="http://schemas.openxmlformats.org/officeDocument/2006/relationships/hyperlink" Target="mailto:kitazawa@atr.jp"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lobal.gotomeeting.com/join/173362157" TargetMode="External"/><Relationship Id="rId2" Type="http://schemas.openxmlformats.org/officeDocument/2006/relationships/hyperlink" Target="https://global.gotomeeting.com/join/885207869"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October 2013</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372F3947-031E-4295-B632-0BF31AAEF22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Teleconference Agenda for October 2013]</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[29 October, 2013]</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presentation is the agenda for </a:t>
            </a:r>
            <a:r>
              <a:rPr lang="en-US" altLang="ja-JP" sz="1600" dirty="0" smtClean="0">
                <a:ea typeface="ＭＳ Ｐゴシック" charset="-128"/>
              </a:rPr>
              <a:t>IG SRU Teleconference for October 2013</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October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266A080E-4E30-4968-B029-7CF782D6220C}" type="slidenum">
              <a:rPr lang="en-US" altLang="ja-JP" smtClean="0"/>
              <a:pPr/>
              <a:t>10</a:t>
            </a:fld>
            <a:endParaRPr lang="en-US" altLang="ja-JP"/>
          </a:p>
        </p:txBody>
      </p:sp>
      <p:sp>
        <p:nvSpPr>
          <p:cNvPr id="5" name="Rectangle 2"/>
          <p:cNvSpPr txBox="1">
            <a:spLocks noChangeArrowheads="1"/>
          </p:cNvSpPr>
          <p:nvPr/>
        </p:nvSpPr>
        <p:spPr>
          <a:xfrm>
            <a:off x="685800" y="557808"/>
            <a:ext cx="7772400" cy="11430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u="sng" kern="0" dirty="0" smtClean="0"/>
              <a:t>Patent Related Links</a:t>
            </a:r>
            <a:endParaRPr lang="en-US" altLang="ja-JP" u="sng" kern="0" dirty="0" smtClean="0">
              <a:ea typeface="ＭＳ Ｐゴシック" charset="-128"/>
            </a:endParaRPr>
          </a:p>
        </p:txBody>
      </p:sp>
      <p:sp>
        <p:nvSpPr>
          <p:cNvPr id="6" name="Rectangle 3"/>
          <p:cNvSpPr txBox="1">
            <a:spLocks noChangeArrowheads="1"/>
          </p:cNvSpPr>
          <p:nvPr/>
        </p:nvSpPr>
        <p:spPr>
          <a:xfrm>
            <a:off x="0" y="1295400"/>
            <a:ext cx="899160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smtClean="0"/>
              <a:t>		IEEE-SA Standards Boards Bylaws</a:t>
            </a:r>
          </a:p>
          <a:p>
            <a:pPr lvl="1">
              <a:lnSpc>
                <a:spcPct val="90000"/>
              </a:lnSpc>
              <a:buFont typeface="Monotype Sorts" pitchFamily="2" charset="2"/>
              <a:buNone/>
            </a:pPr>
            <a:r>
              <a:rPr lang="en-US" altLang="ja-JP" sz="2100" kern="0" smtClean="0">
                <a:ea typeface="ＭＳ Ｐゴシック" charset="-128"/>
              </a:rPr>
              <a:t>		</a:t>
            </a:r>
            <a:r>
              <a:rPr lang="en-US" altLang="ja-JP" sz="2100" i="1" kern="0" smtClean="0">
                <a:ea typeface="ＭＳ Ｐゴシック" charset="-128"/>
              </a:rPr>
              <a:t>http://standards.ieee.org/develop/policies/bylaws/sect6-7.html#6</a:t>
            </a:r>
          </a:p>
          <a:p>
            <a:pPr lvl="1">
              <a:lnSpc>
                <a:spcPct val="90000"/>
              </a:lnSpc>
              <a:buFont typeface="Monotype Sorts" pitchFamily="2" charset="2"/>
              <a:buNone/>
            </a:pPr>
            <a:r>
              <a:rPr lang="en-GB" sz="2400" kern="0" smtClean="0"/>
              <a:t>		IEEE-SA Standards Board Operations Manual</a:t>
            </a:r>
          </a:p>
          <a:p>
            <a:pPr lvl="1">
              <a:lnSpc>
                <a:spcPct val="90000"/>
              </a:lnSpc>
              <a:buFont typeface="Monotype Sorts" pitchFamily="2" charset="2"/>
              <a:buNone/>
            </a:pPr>
            <a:r>
              <a:rPr lang="en-US" altLang="ja-JP" sz="2400" kern="0" smtClean="0">
                <a:ea typeface="ＭＳ Ｐゴシック" charset="-128"/>
              </a:rPr>
              <a:t>		</a:t>
            </a:r>
            <a:r>
              <a:rPr lang="en-US" altLang="ja-JP" sz="2100" i="1" kern="0" smtClean="0">
                <a:ea typeface="ＭＳ Ｐゴシック" charset="-128"/>
              </a:rPr>
              <a:t>http://standards.ieee.org/develop/policies/opman/sect6.html#6.3</a:t>
            </a:r>
            <a:endParaRPr lang="en-US" altLang="ja-JP" sz="2400" kern="0" smtClean="0">
              <a:ea typeface="ＭＳ Ｐゴシック" charset="-128"/>
            </a:endParaRPr>
          </a:p>
          <a:p>
            <a:pPr lvl="1">
              <a:lnSpc>
                <a:spcPct val="90000"/>
              </a:lnSpc>
              <a:buFont typeface="Monotype Sorts" pitchFamily="2" charset="2"/>
              <a:buNone/>
            </a:pPr>
            <a:r>
              <a:rPr lang="en-US" altLang="ja-JP" sz="2400" kern="0" smtClean="0">
                <a:ea typeface="ＭＳ Ｐゴシック" charset="-128"/>
                <a:cs typeface="Times New Roman" pitchFamily="18" charset="0"/>
              </a:rPr>
              <a:t>	Material about the patent policy is available at</a:t>
            </a:r>
            <a:r>
              <a:rPr lang="en-US" altLang="ja-JP" sz="2400" kern="0" smtClean="0">
                <a:ea typeface="ＭＳ Ｐゴシック" charset="-128"/>
              </a:rPr>
              <a:t> </a:t>
            </a:r>
          </a:p>
          <a:p>
            <a:pPr lvl="1">
              <a:lnSpc>
                <a:spcPct val="90000"/>
              </a:lnSpc>
              <a:buFont typeface="Monotype Sorts" pitchFamily="2" charset="2"/>
              <a:buNone/>
            </a:pPr>
            <a:r>
              <a:rPr lang="en-US" altLang="ja-JP" sz="2400" kern="0" smtClean="0">
                <a:ea typeface="ＭＳ Ｐゴシック" charset="-128"/>
              </a:rPr>
              <a:t>		</a:t>
            </a:r>
            <a:r>
              <a:rPr lang="en-US" altLang="ja-JP" sz="2100" i="1" kern="0" smtClean="0">
                <a:ea typeface="ＭＳ Ｐゴシック" charset="-128"/>
              </a:rPr>
              <a:t>http://standards.ieee.org/about/sasb/patcom/materials.html</a:t>
            </a:r>
            <a:endParaRPr lang="en-US" altLang="ja-JP" sz="2100" i="1" kern="0" dirty="0" smtClean="0">
              <a:ea typeface="ＭＳ Ｐゴシック" charset="-128"/>
            </a:endParaRP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4270491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tLang="ja-JP" smtClean="0">
                <a:ea typeface="ＭＳ Ｐゴシック" charset="-128"/>
              </a:rPr>
              <a:t>Call for Potentially Essential Patents</a:t>
            </a:r>
          </a:p>
        </p:txBody>
      </p:sp>
      <p:sp>
        <p:nvSpPr>
          <p:cNvPr id="6147" name="Rectangle 1027"/>
          <p:cNvSpPr>
            <a:spLocks noGrp="1" noChangeArrowheads="1"/>
          </p:cNvSpPr>
          <p:nvPr>
            <p:ph type="body" idx="4294967295"/>
          </p:nvPr>
        </p:nvSpPr>
        <p:spPr>
          <a:xfrm>
            <a:off x="688032" y="1700808"/>
            <a:ext cx="7772400" cy="4114800"/>
          </a:xfrm>
        </p:spPr>
        <p:txBody>
          <a:bodyPr/>
          <a:lstStyle/>
          <a:p>
            <a:r>
              <a:rPr lang="en-US" altLang="ja-JP" sz="280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2000" dirty="0" smtClean="0">
                <a:ea typeface="ＭＳ Ｐゴシック" charset="-128"/>
              </a:rPr>
              <a:t>Either speak up now or</a:t>
            </a:r>
          </a:p>
          <a:p>
            <a:pPr lvl="1"/>
            <a:r>
              <a:rPr lang="en-US" altLang="ja-JP" sz="2000" dirty="0" smtClean="0">
                <a:ea typeface="ＭＳ Ｐゴシック" charset="-128"/>
              </a:rPr>
              <a:t>Provide the chair of this group with the identity of the holder(s) of any and all such claims as soon as possible or</a:t>
            </a:r>
          </a:p>
          <a:p>
            <a:pPr lvl="1"/>
            <a:r>
              <a:rPr lang="en-US" altLang="ja-JP" sz="2000" dirty="0" smtClean="0">
                <a:ea typeface="ＭＳ Ｐゴシック" charset="-128"/>
              </a:rPr>
              <a:t>Cause an LOA to be submitted</a:t>
            </a:r>
          </a:p>
        </p:txBody>
      </p:sp>
      <p:sp>
        <p:nvSpPr>
          <p:cNvPr id="6148"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
        <p:nvSpPr>
          <p:cNvPr id="2" name="日付プレースホルダー 1"/>
          <p:cNvSpPr>
            <a:spLocks noGrp="1"/>
          </p:cNvSpPr>
          <p:nvPr>
            <p:ph type="dt" sz="half" idx="10"/>
          </p:nvPr>
        </p:nvSpPr>
        <p:spPr/>
        <p:txBody>
          <a:bodyPr/>
          <a:lstStyle/>
          <a:p>
            <a:r>
              <a:rPr lang="en-US" altLang="ja-JP" smtClean="0"/>
              <a:t>October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F80C6039-A5FA-4F5B-9853-58798A63706D}" type="slidenum">
              <a:rPr lang="en-US" altLang="ja-JP" smtClean="0"/>
              <a:pPr/>
              <a:t>11</a:t>
            </a:fld>
            <a:endParaRPr lang="en-US" altLang="ja-JP"/>
          </a:p>
        </p:txBody>
      </p:sp>
    </p:spTree>
    <p:extLst>
      <p:ext uri="{BB962C8B-B14F-4D97-AF65-F5344CB8AC3E}">
        <p14:creationId xmlns:p14="http://schemas.microsoft.com/office/powerpoint/2010/main" val="30331464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pitchFamily="34" charset="0"/>
            </a:endParaRPr>
          </a:p>
        </p:txBody>
      </p:sp>
      <p:sp>
        <p:nvSpPr>
          <p:cNvPr id="7172" name="Rectangle 4"/>
          <p:cNvSpPr>
            <a:spLocks noChangeArrowheads="1"/>
          </p:cNvSpPr>
          <p:nvPr/>
        </p:nvSpPr>
        <p:spPr bwMode="auto">
          <a:xfrm>
            <a:off x="533400" y="1271736"/>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sz="1200"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See </a:t>
            </a:r>
            <a:r>
              <a:rPr lang="en-US" altLang="ja-JP" sz="1200" b="1" i="1" dirty="0">
                <a:solidFill>
                  <a:srgbClr val="000099"/>
                </a:solidFill>
                <a:latin typeface="Arial" charset="0"/>
                <a:ea typeface="ＭＳ Ｐゴシック" charset="-128"/>
              </a:rPr>
              <a:t>IEEE-SA Standards Board Operations Manual</a:t>
            </a:r>
            <a:r>
              <a:rPr lang="en-US" altLang="ja-JP" sz="1200" b="1" dirty="0">
                <a:solidFill>
                  <a:srgbClr val="000099"/>
                </a:solidFill>
                <a:latin typeface="Arial" charset="0"/>
                <a:ea typeface="ＭＳ Ｐゴシック" charset="-128"/>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altLang="ja-JP" sz="1200"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October 2013</a:t>
            </a:r>
            <a:endParaRPr lang="en-US" altLang="ja-JP"/>
          </a:p>
        </p:txBody>
      </p:sp>
      <p:sp>
        <p:nvSpPr>
          <p:cNvPr id="3" name="フッター プレースホルダー 2"/>
          <p:cNvSpPr>
            <a:spLocks noGrp="1"/>
          </p:cNvSpPr>
          <p:nvPr>
            <p:ph type="ftr" sz="quarter" idx="11"/>
          </p:nvPr>
        </p:nvSpPr>
        <p:spPr/>
        <p:txBody>
          <a:bodyPr/>
          <a:lstStyle/>
          <a:p>
            <a:r>
              <a:rPr lang="en-US" altLang="ja-JP" smtClean="0"/>
              <a:t>Shoichi Kitazawa (ATR)</a:t>
            </a:r>
            <a:endParaRPr lang="en-US" altLang="ja-JP"/>
          </a:p>
        </p:txBody>
      </p:sp>
      <p:sp>
        <p:nvSpPr>
          <p:cNvPr id="4" name="スライド番号プレースホルダー 3"/>
          <p:cNvSpPr>
            <a:spLocks noGrp="1"/>
          </p:cNvSpPr>
          <p:nvPr>
            <p:ph type="sldNum" sz="quarter" idx="12"/>
          </p:nvPr>
        </p:nvSpPr>
        <p:spPr/>
        <p:txBody>
          <a:bodyPr/>
          <a:lstStyle/>
          <a:p>
            <a:r>
              <a:rPr lang="en-US" altLang="ja-JP" smtClean="0"/>
              <a:t>Slide </a:t>
            </a:r>
            <a:fld id="{17C47D4F-CAA3-4307-B0EF-8C4B3E0CF21D}" type="slidenum">
              <a:rPr lang="en-US" altLang="ja-JP" smtClean="0"/>
              <a:pPr/>
              <a:t>12</a:t>
            </a:fld>
            <a:endParaRPr lang="en-US" altLang="ja-JP"/>
          </a:p>
        </p:txBody>
      </p:sp>
    </p:spTree>
    <p:extLst>
      <p:ext uri="{BB962C8B-B14F-4D97-AF65-F5344CB8AC3E}">
        <p14:creationId xmlns:p14="http://schemas.microsoft.com/office/powerpoint/2010/main" val="251501862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October 2013</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E1A173A1-C39B-41EB-BCF2-B522BCC141FC}" type="slidenum">
              <a:rPr lang="en-US" altLang="ja-JP"/>
              <a:pPr/>
              <a:t>2</a:t>
            </a:fld>
            <a:endParaRPr lang="en-US" altLang="ja-JP"/>
          </a:p>
        </p:txBody>
      </p:sp>
      <p:sp>
        <p:nvSpPr>
          <p:cNvPr id="26626" name="Rectangle 2"/>
          <p:cNvSpPr>
            <a:spLocks noGrp="1" noChangeArrowheads="1"/>
          </p:cNvSpPr>
          <p:nvPr>
            <p:ph type="ctrTitle"/>
          </p:nvPr>
        </p:nvSpPr>
        <p:spPr>
          <a:xfrm>
            <a:off x="685800" y="2286000"/>
            <a:ext cx="7558608" cy="1143000"/>
          </a:xfrm>
        </p:spPr>
        <p:txBody>
          <a:bodyPr/>
          <a:lstStyle/>
          <a:p>
            <a:r>
              <a:rPr lang="en-US" altLang="ja-JP" dirty="0" smtClean="0">
                <a:ea typeface="ＭＳ Ｐゴシック" charset="-128"/>
              </a:rPr>
              <a:t>IG SRU Teleconference Agenda for October 2013</a:t>
            </a:r>
            <a:endParaRPr lang="ja-JP" altLang="ja-JP" dirty="0"/>
          </a:p>
        </p:txBody>
      </p:sp>
      <p:sp>
        <p:nvSpPr>
          <p:cNvPr id="26627" name="Rectangle 3"/>
          <p:cNvSpPr>
            <a:spLocks noGrp="1" noChangeArrowheads="1"/>
          </p:cNvSpPr>
          <p:nvPr>
            <p:ph type="subTitle" idx="1"/>
          </p:nvPr>
        </p:nvSpPr>
        <p:spPr/>
        <p:txBody>
          <a:bodyPr/>
          <a:lstStyle/>
          <a:p>
            <a:r>
              <a:rPr lang="en-US" altLang="ja-JP" dirty="0" smtClean="0"/>
              <a:t>Shoichi Kitazawa</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Administrative Items</a:t>
            </a:r>
            <a:endParaRPr kumimoji="1" lang="ja-JP" altLang="en-US" dirty="0"/>
          </a:p>
        </p:txBody>
      </p:sp>
      <p:sp>
        <p:nvSpPr>
          <p:cNvPr id="3" name="コンテンツ プレースホルダー 2"/>
          <p:cNvSpPr>
            <a:spLocks noGrp="1"/>
          </p:cNvSpPr>
          <p:nvPr>
            <p:ph idx="1"/>
          </p:nvPr>
        </p:nvSpPr>
        <p:spPr/>
        <p:txBody>
          <a:bodyPr/>
          <a:lstStyle/>
          <a:p>
            <a:r>
              <a:rPr lang="en-US" altLang="ja-JP" sz="2000" dirty="0" smtClean="0">
                <a:ea typeface="ＭＳ Ｐゴシック" charset="-128"/>
              </a:rPr>
              <a:t>Required notices</a:t>
            </a:r>
          </a:p>
          <a:p>
            <a:pPr lvl="1"/>
            <a:r>
              <a:rPr lang="en-US" altLang="ja-JP" sz="1800" dirty="0" smtClean="0">
                <a:ea typeface="ＭＳ Ｐゴシック" charset="-128"/>
              </a:rPr>
              <a:t>Affiliation FAQ - </a:t>
            </a:r>
            <a:r>
              <a:rPr lang="en-US" altLang="ja-JP" sz="1800" u="sng" dirty="0" smtClean="0">
                <a:solidFill>
                  <a:schemeClr val="accent2"/>
                </a:solidFill>
                <a:ea typeface="ＭＳ Ｐゴシック" charset="-128"/>
                <a:hlinkClick r:id="rId2"/>
              </a:rPr>
              <a:t>http://standards.ieee.org/faqs/affiliationFAQ.html</a:t>
            </a:r>
            <a:endParaRPr lang="en-US" altLang="ja-JP" sz="1800" dirty="0" smtClean="0">
              <a:solidFill>
                <a:schemeClr val="accent2"/>
              </a:solidFill>
              <a:ea typeface="ＭＳ Ｐゴシック" charset="-128"/>
            </a:endParaRPr>
          </a:p>
          <a:p>
            <a:pPr lvl="1"/>
            <a:r>
              <a:rPr lang="en-US" altLang="ja-JP" sz="1800" dirty="0" smtClean="0">
                <a:ea typeface="ＭＳ Ｐゴシック" charset="-128"/>
              </a:rPr>
              <a:t>Anti-Trust FAQ - </a:t>
            </a:r>
            <a:r>
              <a:rPr lang="en-US" altLang="ja-JP" sz="1800" u="sng" dirty="0" smtClean="0">
                <a:ea typeface="ＭＳ Ｐゴシック" charset="-128"/>
                <a:hlinkClick r:id="rId3"/>
              </a:rPr>
              <a:t>http://standards.ieee.org/resources/antitrust-guidelines.pdf</a:t>
            </a:r>
            <a:endParaRPr lang="en-US" altLang="ja-JP" sz="1800" dirty="0" smtClean="0">
              <a:ea typeface="ＭＳ Ｐゴシック" charset="-128"/>
            </a:endParaRPr>
          </a:p>
          <a:p>
            <a:pPr lvl="1"/>
            <a:r>
              <a:rPr lang="en-US" altLang="ja-JP" sz="1800" dirty="0" smtClean="0">
                <a:ea typeface="ＭＳ Ｐゴシック" charset="-128"/>
              </a:rPr>
              <a:t>Ethics - </a:t>
            </a:r>
            <a:r>
              <a:rPr lang="en-US" altLang="ja-JP" sz="1800" u="sng" dirty="0" smtClean="0">
                <a:ea typeface="ＭＳ Ｐゴシック" charset="-128"/>
                <a:hlinkClick r:id="rId4"/>
              </a:rPr>
              <a:t>http://www.ieee.org/portal/cms_docs/about/CoE_poster.pdf</a:t>
            </a:r>
            <a:endParaRPr lang="en-US" altLang="ja-JP" sz="1800" dirty="0" smtClean="0">
              <a:ea typeface="ＭＳ Ｐゴシック" charset="-128"/>
            </a:endParaRPr>
          </a:p>
          <a:p>
            <a:r>
              <a:rPr lang="en-US" altLang="ja-JP" sz="2000" dirty="0" smtClean="0">
                <a:ea typeface="ＭＳ Ｐゴシック" charset="-128"/>
              </a:rPr>
              <a:t>Chair and Secretary</a:t>
            </a:r>
          </a:p>
          <a:p>
            <a:pPr lvl="1"/>
            <a:r>
              <a:rPr lang="en-US" altLang="ja-JP" sz="1800" dirty="0" smtClean="0">
                <a:ea typeface="ＭＳ Ｐゴシック" charset="-128"/>
              </a:rPr>
              <a:t>Chair is Shoichi Kitazawa(ATR)</a:t>
            </a:r>
          </a:p>
          <a:p>
            <a:pPr lvl="1"/>
            <a:endParaRPr lang="en-US" altLang="ja-JP" sz="1600" dirty="0" smtClean="0">
              <a:ea typeface="ＭＳ Ｐゴシック" charset="-128"/>
            </a:endParaRPr>
          </a:p>
          <a:p>
            <a:r>
              <a:rPr lang="en-US" altLang="ja-JP" sz="2000" dirty="0">
                <a:ea typeface="ＭＳ Ｐゴシック" pitchFamily="-84" charset="-128"/>
                <a:cs typeface="ＭＳ Ｐゴシック" pitchFamily="-84" charset="-128"/>
              </a:rPr>
              <a:t>Please announce your affiliation when you first address the group during a meeting </a:t>
            </a:r>
            <a:r>
              <a:rPr lang="en-US" altLang="ja-JP" sz="2000" dirty="0" smtClean="0">
                <a:ea typeface="ＭＳ Ｐゴシック" pitchFamily="-84" charset="-128"/>
                <a:cs typeface="ＭＳ Ｐゴシック" pitchFamily="-84" charset="-128"/>
              </a:rPr>
              <a:t>slot</a:t>
            </a:r>
            <a:endParaRPr lang="en-US" altLang="ja-JP" sz="2000" dirty="0" smtClean="0">
              <a:ea typeface="ＭＳ Ｐゴシック" charset="-128"/>
            </a:endParaRPr>
          </a:p>
          <a:p>
            <a:r>
              <a:rPr lang="en-US" altLang="ja-JP" sz="2000" dirty="0" smtClean="0">
                <a:ea typeface="ＭＳ Ｐゴシック" charset="-128"/>
              </a:rPr>
              <a:t>Please send an email to the addresses below to have your attendance recorded</a:t>
            </a:r>
          </a:p>
          <a:p>
            <a:pPr lvl="1"/>
            <a:r>
              <a:rPr lang="en-US" altLang="ja-JP" sz="1600" dirty="0" smtClean="0">
                <a:ea typeface="ＭＳ Ｐゴシック" charset="-128"/>
                <a:hlinkClick r:id="rId5"/>
              </a:rPr>
              <a:t>kitazawa@atr.jp</a:t>
            </a:r>
            <a:endParaRPr lang="en-US" altLang="ja-JP" sz="1600" dirty="0" smtClean="0">
              <a:ea typeface="ＭＳ Ｐゴシック" charset="-128"/>
            </a:endParaRPr>
          </a:p>
          <a:p>
            <a:pPr lvl="1"/>
            <a:endParaRPr lang="en-US" altLang="ja-JP" sz="1600" dirty="0" smtClean="0">
              <a:ea typeface="ＭＳ Ｐゴシック" charset="-128"/>
            </a:endParaRPr>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3</a:t>
            </a:fld>
            <a:endParaRPr lang="en-US" altLang="ja-JP"/>
          </a:p>
        </p:txBody>
      </p:sp>
    </p:spTree>
    <p:extLst>
      <p:ext uri="{BB962C8B-B14F-4D97-AF65-F5344CB8AC3E}">
        <p14:creationId xmlns:p14="http://schemas.microsoft.com/office/powerpoint/2010/main" val="17343097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Plans for SG SRU Teleconferences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439572535"/>
              </p:ext>
            </p:extLst>
          </p:nvPr>
        </p:nvGraphicFramePr>
        <p:xfrm>
          <a:off x="251520" y="1981200"/>
          <a:ext cx="8568952" cy="3571240"/>
        </p:xfrm>
        <a:graphic>
          <a:graphicData uri="http://schemas.openxmlformats.org/drawingml/2006/table">
            <a:tbl>
              <a:tblPr firstRow="1" bandRow="1">
                <a:tableStyleId>{5C22544A-7EE6-4342-B048-85BDC9FD1C3A}</a:tableStyleId>
              </a:tblPr>
              <a:tblGrid>
                <a:gridCol w="1296144"/>
                <a:gridCol w="1440160"/>
                <a:gridCol w="3024336"/>
                <a:gridCol w="2808312"/>
              </a:tblGrid>
              <a:tr h="370840">
                <a:tc>
                  <a:txBody>
                    <a:bodyPr/>
                    <a:lstStyle/>
                    <a:p>
                      <a:r>
                        <a:rPr kumimoji="1" lang="en-US" altLang="ja-JP" dirty="0" smtClean="0"/>
                        <a:t>Date</a:t>
                      </a:r>
                      <a:endParaRPr kumimoji="1" lang="ja-JP" altLang="en-US" dirty="0"/>
                    </a:p>
                  </a:txBody>
                  <a:tcPr/>
                </a:tc>
                <a:tc>
                  <a:txBody>
                    <a:bodyPr/>
                    <a:lstStyle/>
                    <a:p>
                      <a:r>
                        <a:rPr kumimoji="1" lang="en-US" altLang="ja-JP" dirty="0" smtClean="0"/>
                        <a:t>Topics</a:t>
                      </a:r>
                      <a:endParaRPr kumimoji="1" lang="ja-JP" altLang="en-US" dirty="0"/>
                    </a:p>
                  </a:txBody>
                  <a:tcPr/>
                </a:tc>
                <a:tc>
                  <a:txBody>
                    <a:bodyPr/>
                    <a:lstStyle/>
                    <a:p>
                      <a:r>
                        <a:rPr kumimoji="1" lang="en-US" altLang="ja-JP" dirty="0" smtClean="0"/>
                        <a:t>Access</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9</a:t>
                      </a:r>
                      <a:r>
                        <a:rPr kumimoji="1" lang="en-US" altLang="ja-JP" baseline="30000" dirty="0" smtClean="0"/>
                        <a:t>th</a:t>
                      </a:r>
                      <a:r>
                        <a:rPr kumimoji="1" lang="en-US" altLang="ja-JP" dirty="0" smtClean="0"/>
                        <a:t> Oct</a:t>
                      </a:r>
                    </a:p>
                    <a:p>
                      <a:r>
                        <a:rPr kumimoji="1" lang="en-US" altLang="ja-JP" dirty="0" smtClean="0"/>
                        <a:t>16:00JST</a:t>
                      </a:r>
                    </a:p>
                    <a:p>
                      <a:r>
                        <a:rPr kumimoji="1" lang="en-US" altLang="ja-JP" dirty="0" smtClean="0"/>
                        <a:t>00:00PT</a:t>
                      </a:r>
                    </a:p>
                    <a:p>
                      <a:r>
                        <a:rPr kumimoji="1" lang="en-US" altLang="ja-JP" dirty="0" smtClean="0"/>
                        <a:t>07:00UTC</a:t>
                      </a:r>
                    </a:p>
                    <a:p>
                      <a:endParaRPr kumimoji="1" lang="ja-JP" altLang="en-US" dirty="0"/>
                    </a:p>
                  </a:txBody>
                  <a:tcPr/>
                </a:tc>
                <a:tc>
                  <a:txBody>
                    <a:bodyPr/>
                    <a:lstStyle/>
                    <a:p>
                      <a:r>
                        <a:rPr kumimoji="1" lang="en-US" altLang="ja-JP" dirty="0" smtClean="0"/>
                        <a:t>PAR&amp;5C issue</a:t>
                      </a:r>
                      <a:endParaRPr kumimoji="1" lang="ja-JP" altLang="en-US" dirty="0"/>
                    </a:p>
                  </a:txBody>
                  <a:tcPr/>
                </a:tc>
                <a:tc>
                  <a:txBody>
                    <a:bodyPr/>
                    <a:lstStyle/>
                    <a:p>
                      <a:r>
                        <a:rPr lang="de-DE" altLang="ja-JP" dirty="0" smtClean="0">
                          <a:hlinkClick r:id="rId2"/>
                        </a:rPr>
                        <a:t>https://global.gotomeeting.com/join/885207869</a:t>
                      </a:r>
                      <a:endParaRPr lang="de-DE" altLang="ja-JP" dirty="0" smtClean="0"/>
                    </a:p>
                    <a:p>
                      <a:r>
                        <a:rPr kumimoji="1" lang="de-DE" altLang="ja-JP" dirty="0" smtClean="0"/>
                        <a:t>Or</a:t>
                      </a:r>
                    </a:p>
                    <a:p>
                      <a:r>
                        <a:rPr lang="en-US" altLang="ja-JP" dirty="0" smtClean="0"/>
                        <a:t>UK: +44 20 7151 1801 </a:t>
                      </a:r>
                    </a:p>
                    <a:p>
                      <a:r>
                        <a:rPr lang="en-US" altLang="ja-JP" dirty="0" smtClean="0"/>
                        <a:t>US: +1 (213) 493-0618</a:t>
                      </a:r>
                      <a:endParaRPr kumimoji="1" lang="ja-JP" altLang="en-US" dirty="0"/>
                    </a:p>
                  </a:txBody>
                  <a:tcPr/>
                </a:tc>
                <a:tc>
                  <a:txBody>
                    <a:bodyPr/>
                    <a:lstStyle/>
                    <a:p>
                      <a:r>
                        <a:rPr lang="en-US" altLang="ja-JP" dirty="0" smtClean="0"/>
                        <a:t>Meeting Password: </a:t>
                      </a:r>
                      <a:r>
                        <a:rPr lang="en-US" altLang="ja-JP" dirty="0" err="1" smtClean="0"/>
                        <a:t>sru</a:t>
                      </a:r>
                      <a:endParaRPr lang="en-US" altLang="ja-JP" dirty="0" smtClean="0"/>
                    </a:p>
                    <a:p>
                      <a:r>
                        <a:rPr lang="en-US" altLang="ja-JP" dirty="0" smtClean="0"/>
                        <a:t>Meeting ID: 885-207-869</a:t>
                      </a:r>
                      <a:endParaRPr kumimoji="1" lang="ja-JP" altLang="en-US" dirty="0"/>
                    </a:p>
                  </a:txBody>
                  <a:tcPr/>
                </a:tc>
              </a:tr>
              <a:tr h="370840">
                <a:tc>
                  <a:txBody>
                    <a:bodyPr/>
                    <a:lstStyle/>
                    <a:p>
                      <a:r>
                        <a:rPr kumimoji="1" lang="en-US" altLang="ja-JP" dirty="0" smtClean="0"/>
                        <a:t>30</a:t>
                      </a:r>
                      <a:r>
                        <a:rPr kumimoji="1" lang="en-US" altLang="ja-JP" baseline="30000" dirty="0" smtClean="0"/>
                        <a:t>th</a:t>
                      </a:r>
                      <a:r>
                        <a:rPr kumimoji="1" lang="en-US" altLang="ja-JP" dirty="0" smtClean="0"/>
                        <a:t> Oct</a:t>
                      </a:r>
                    </a:p>
                    <a:p>
                      <a:r>
                        <a:rPr kumimoji="1" lang="en-US" altLang="ja-JP" dirty="0" smtClean="0"/>
                        <a:t>10:00JST</a:t>
                      </a:r>
                    </a:p>
                    <a:p>
                      <a:r>
                        <a:rPr kumimoji="1" lang="en-US" altLang="ja-JP" dirty="0" smtClean="0"/>
                        <a:t>18:00PT</a:t>
                      </a:r>
                    </a:p>
                    <a:p>
                      <a:r>
                        <a:rPr kumimoji="1" lang="en-US" altLang="ja-JP" dirty="0" smtClean="0"/>
                        <a:t>01:00UTC</a:t>
                      </a:r>
                    </a:p>
                    <a:p>
                      <a:endParaRPr kumimoji="1" lang="en-US" altLang="ja-JP" dirty="0" smtClean="0"/>
                    </a:p>
                    <a:p>
                      <a:endParaRPr kumimoji="1" lang="ja-JP" altLang="en-US" dirty="0"/>
                    </a:p>
                  </a:txBody>
                  <a:tcPr/>
                </a:tc>
                <a:tc>
                  <a:txBody>
                    <a:bodyPr/>
                    <a:lstStyle/>
                    <a:p>
                      <a:r>
                        <a:rPr kumimoji="1" lang="en-US" altLang="ja-JP" dirty="0" smtClean="0"/>
                        <a:t>PAR&amp;5C issue</a:t>
                      </a:r>
                      <a:endParaRPr kumimoji="1" lang="ja-JP" altLang="en-US" dirty="0"/>
                    </a:p>
                  </a:txBody>
                  <a:tcPr/>
                </a:tc>
                <a:tc>
                  <a:txBody>
                    <a:bodyPr/>
                    <a:lstStyle/>
                    <a:p>
                      <a:r>
                        <a:rPr lang="de-DE" altLang="ja-JP" dirty="0" smtClean="0">
                          <a:hlinkClick r:id="rId3"/>
                        </a:rPr>
                        <a:t>https://global.gotomeeting.com/join/173362157</a:t>
                      </a:r>
                      <a:endParaRPr lang="de-DE" altLang="ja-JP" dirty="0" smtClean="0"/>
                    </a:p>
                    <a:p>
                      <a:r>
                        <a:rPr lang="de-DE" altLang="ja-JP" dirty="0" smtClean="0"/>
                        <a:t>Or</a:t>
                      </a:r>
                    </a:p>
                    <a:p>
                      <a:r>
                        <a:rPr lang="en-US" altLang="ja-JP" dirty="0" smtClean="0"/>
                        <a:t>UK: +44 20 3657 6778 </a:t>
                      </a:r>
                    </a:p>
                    <a:p>
                      <a:r>
                        <a:rPr lang="en-US" altLang="ja-JP" dirty="0" smtClean="0"/>
                        <a:t>US: +1 (213) 493-0014</a:t>
                      </a:r>
                      <a:endParaRPr kumimoji="1" lang="ja-JP" altLang="en-US" dirty="0"/>
                    </a:p>
                  </a:txBody>
                  <a:tcPr/>
                </a:tc>
                <a:tc>
                  <a:txBody>
                    <a:bodyPr/>
                    <a:lstStyle/>
                    <a:p>
                      <a:r>
                        <a:rPr lang="en-US" altLang="ja-JP" dirty="0" smtClean="0"/>
                        <a:t>Meeting Password: </a:t>
                      </a:r>
                      <a:r>
                        <a:rPr lang="en-US" altLang="ja-JP" dirty="0" err="1" smtClean="0"/>
                        <a:t>sru</a:t>
                      </a:r>
                      <a:endParaRPr lang="en-US" altLang="ja-JP" dirty="0" smtClean="0"/>
                    </a:p>
                    <a:p>
                      <a:r>
                        <a:rPr lang="en-US" altLang="ja-JP" dirty="0" smtClean="0"/>
                        <a:t>Meeting ID: 173-362-157</a:t>
                      </a:r>
                      <a:endParaRPr kumimoji="1" lang="ja-JP" altLang="en-US" dirty="0"/>
                    </a:p>
                  </a:txBody>
                  <a:tcPr/>
                </a:tc>
              </a:tr>
            </a:tbl>
          </a:graphicData>
        </a:graphic>
      </p:graphicFrame>
      <p:sp>
        <p:nvSpPr>
          <p:cNvPr id="4" name="日付プレースホルダー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4</a:t>
            </a:fld>
            <a:endParaRPr lang="en-US" altLang="ja-JP"/>
          </a:p>
        </p:txBody>
      </p:sp>
    </p:spTree>
    <p:extLst>
      <p:ext uri="{BB962C8B-B14F-4D97-AF65-F5344CB8AC3E}">
        <p14:creationId xmlns:p14="http://schemas.microsoft.com/office/powerpoint/2010/main" val="3270347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38E6254A-D985-444C-BBE9-59789D09939F}" type="slidenum">
              <a:rPr lang="en-US" altLang="ja-JP"/>
              <a:pPr/>
              <a:t>5</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Agenda for 9</a:t>
            </a:r>
            <a:r>
              <a:rPr lang="en-US" altLang="ja-JP" sz="3200" baseline="30000" dirty="0" smtClean="0"/>
              <a:t>th</a:t>
            </a:r>
            <a:r>
              <a:rPr lang="en-US" altLang="ja-JP" sz="3200" dirty="0" smtClean="0"/>
              <a:t> Oct</a:t>
            </a:r>
            <a:endParaRPr lang="ja-JP" altLang="ja-JP" sz="3200" dirty="0"/>
          </a:p>
        </p:txBody>
      </p:sp>
      <p:sp>
        <p:nvSpPr>
          <p:cNvPr id="4099" name="Rectangle 3"/>
          <p:cNvSpPr>
            <a:spLocks noGrp="1" noChangeArrowheads="1"/>
          </p:cNvSpPr>
          <p:nvPr>
            <p:ph type="body" idx="1"/>
          </p:nvPr>
        </p:nvSpPr>
        <p:spPr>
          <a:xfrm>
            <a:off x="685800" y="1844824"/>
            <a:ext cx="7772400" cy="4464496"/>
          </a:xfrm>
          <a:ln/>
        </p:spPr>
        <p:txBody>
          <a:bodyPr/>
          <a:lstStyle/>
          <a:p>
            <a:r>
              <a:rPr lang="en-US" altLang="ja-JP" sz="2800" dirty="0" smtClean="0"/>
              <a:t>SG SRU meeting call to order</a:t>
            </a:r>
          </a:p>
          <a:p>
            <a:r>
              <a:rPr lang="en-US" altLang="ja-JP" sz="2800" dirty="0" smtClean="0"/>
              <a:t>Call for essential patents and policies &amp; procedures reminder </a:t>
            </a:r>
          </a:p>
          <a:p>
            <a:r>
              <a:rPr lang="en-US" altLang="ja-JP" sz="2800" dirty="0" smtClean="0"/>
              <a:t>PAR issues</a:t>
            </a:r>
          </a:p>
          <a:p>
            <a:r>
              <a:rPr lang="en-US" altLang="ja-JP" sz="2800" dirty="0"/>
              <a:t>Plan for next teleconference</a:t>
            </a:r>
            <a:endParaRPr lang="en-US" altLang="ja-JP" sz="2800" b="1" dirty="0"/>
          </a:p>
          <a:p>
            <a:r>
              <a:rPr lang="en-US" altLang="ja-JP" sz="2800" dirty="0" smtClean="0"/>
              <a:t>November meeting slots</a:t>
            </a:r>
          </a:p>
          <a:p>
            <a:r>
              <a:rPr lang="en-US" altLang="ja-JP" sz="2800" dirty="0" smtClean="0"/>
              <a:t>AOB</a:t>
            </a:r>
          </a:p>
          <a:p>
            <a:r>
              <a:rPr lang="en-US" altLang="ja-JP" sz="2800" dirty="0" smtClean="0"/>
              <a:t>Adjourn</a:t>
            </a:r>
            <a:endParaRPr lang="ja-JP" altLang="ja-JP"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38E6254A-D985-444C-BBE9-59789D09939F}" type="slidenum">
              <a:rPr lang="en-US" altLang="ja-JP"/>
              <a:pPr/>
              <a:t>6</a:t>
            </a:fld>
            <a:endParaRPr lang="en-US" altLang="ja-JP"/>
          </a:p>
        </p:txBody>
      </p:sp>
      <p:sp>
        <p:nvSpPr>
          <p:cNvPr id="4098" name="Rectangle 2"/>
          <p:cNvSpPr>
            <a:spLocks noGrp="1" noChangeArrowheads="1"/>
          </p:cNvSpPr>
          <p:nvPr>
            <p:ph type="title"/>
          </p:nvPr>
        </p:nvSpPr>
        <p:spPr>
          <a:ln/>
        </p:spPr>
        <p:txBody>
          <a:bodyPr/>
          <a:lstStyle/>
          <a:p>
            <a:r>
              <a:rPr lang="en-US" altLang="ja-JP" sz="3200" dirty="0" smtClean="0"/>
              <a:t>Agenda for 30</a:t>
            </a:r>
            <a:r>
              <a:rPr lang="en-US" altLang="ja-JP" sz="3200" baseline="30000" dirty="0" smtClean="0"/>
              <a:t>th</a:t>
            </a:r>
            <a:r>
              <a:rPr lang="en-US" altLang="ja-JP" sz="3200" dirty="0" smtClean="0"/>
              <a:t> Oct</a:t>
            </a:r>
            <a:endParaRPr lang="ja-JP" altLang="ja-JP" sz="3200" dirty="0"/>
          </a:p>
        </p:txBody>
      </p:sp>
      <p:sp>
        <p:nvSpPr>
          <p:cNvPr id="4099" name="Rectangle 3"/>
          <p:cNvSpPr>
            <a:spLocks noGrp="1" noChangeArrowheads="1"/>
          </p:cNvSpPr>
          <p:nvPr>
            <p:ph type="body" idx="1"/>
          </p:nvPr>
        </p:nvSpPr>
        <p:spPr>
          <a:xfrm>
            <a:off x="685800" y="1844824"/>
            <a:ext cx="7772400" cy="4464496"/>
          </a:xfrm>
          <a:ln/>
        </p:spPr>
        <p:txBody>
          <a:bodyPr/>
          <a:lstStyle/>
          <a:p>
            <a:r>
              <a:rPr lang="en-US" altLang="ja-JP" sz="2800" dirty="0" smtClean="0"/>
              <a:t>SG SRU meeting call to order</a:t>
            </a:r>
          </a:p>
          <a:p>
            <a:r>
              <a:rPr lang="en-US" altLang="ja-JP" sz="2800" dirty="0" smtClean="0"/>
              <a:t>Call for essential patents and policies &amp; procedures reminder </a:t>
            </a:r>
          </a:p>
          <a:p>
            <a:r>
              <a:rPr lang="en-US" altLang="ja-JP" sz="2800" dirty="0" smtClean="0"/>
              <a:t>PAR&amp;5C issues</a:t>
            </a:r>
          </a:p>
          <a:p>
            <a:r>
              <a:rPr lang="en-US" altLang="ja-JP" sz="2800" dirty="0" smtClean="0"/>
              <a:t>Plan for November meeting </a:t>
            </a:r>
          </a:p>
          <a:p>
            <a:r>
              <a:rPr lang="en-US" altLang="ja-JP" sz="2800" dirty="0" smtClean="0"/>
              <a:t>AOB</a:t>
            </a:r>
          </a:p>
          <a:p>
            <a:r>
              <a:rPr lang="en-US" altLang="ja-JP" sz="2800" dirty="0" smtClean="0"/>
              <a:t>Adjourn</a:t>
            </a:r>
            <a:endParaRPr lang="ja-JP" altLang="ja-JP" sz="2800" dirty="0"/>
          </a:p>
        </p:txBody>
      </p:sp>
    </p:spTree>
    <p:extLst>
      <p:ext uri="{BB962C8B-B14F-4D97-AF65-F5344CB8AC3E}">
        <p14:creationId xmlns:p14="http://schemas.microsoft.com/office/powerpoint/2010/main" val="2426295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November Meeting Slot </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lang="en-US" altLang="ja-JP" sz="2400" dirty="0"/>
              <a:t>S</a:t>
            </a:r>
            <a:r>
              <a:rPr lang="en-US" altLang="ja-JP" sz="2400" dirty="0" smtClean="0"/>
              <a:t>G SRU: </a:t>
            </a:r>
            <a:r>
              <a:rPr lang="en-US" altLang="ja-JP" sz="2000" dirty="0" smtClean="0"/>
              <a:t>PM1 on Tuesday, AM1 and AM2 on  Thursday. </a:t>
            </a:r>
            <a:endParaRPr lang="en-US" altLang="ja-JP" sz="2000" dirty="0"/>
          </a:p>
          <a:p>
            <a:endParaRPr kumimoji="1" lang="ja-JP" altLang="en-US" sz="2400" dirty="0"/>
          </a:p>
        </p:txBody>
      </p:sp>
      <p:sp>
        <p:nvSpPr>
          <p:cNvPr id="4" name="日付プレースホルダ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 5"/>
          <p:cNvSpPr>
            <a:spLocks noGrp="1"/>
          </p:cNvSpPr>
          <p:nvPr>
            <p:ph type="sldNum" sz="quarter" idx="12"/>
          </p:nvPr>
        </p:nvSpPr>
        <p:spPr/>
        <p:txBody>
          <a:bodyPr/>
          <a:lstStyle/>
          <a:p>
            <a:r>
              <a:rPr lang="en-US" altLang="ja-JP" smtClean="0"/>
              <a:t>Slide </a:t>
            </a:r>
            <a:fld id="{8242A585-2600-43B1-ABC9-06D037E96BAE}" type="slidenum">
              <a:rPr lang="en-US" altLang="ja-JP" smtClean="0"/>
              <a:pPr/>
              <a:t>7</a:t>
            </a:fld>
            <a:endParaRPr lang="en-US" altLang="ja-JP"/>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464" y="2132856"/>
            <a:ext cx="8388000" cy="4343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SG SRU Agenda</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8</a:t>
            </a:fld>
            <a:endParaRPr lang="en-US" altLang="ja-JP"/>
          </a:p>
        </p:txBody>
      </p:sp>
      <p:graphicFrame>
        <p:nvGraphicFramePr>
          <p:cNvPr id="7" name="表 6"/>
          <p:cNvGraphicFramePr>
            <a:graphicFrameLocks noGrp="1"/>
          </p:cNvGraphicFramePr>
          <p:nvPr>
            <p:extLst>
              <p:ext uri="{D42A27DB-BD31-4B8C-83A1-F6EECF244321}">
                <p14:modId xmlns:p14="http://schemas.microsoft.com/office/powerpoint/2010/main" val="3062740443"/>
              </p:ext>
            </p:extLst>
          </p:nvPr>
        </p:nvGraphicFramePr>
        <p:xfrm>
          <a:off x="1619672" y="1844824"/>
          <a:ext cx="5889170" cy="4536000"/>
        </p:xfrm>
        <a:graphic>
          <a:graphicData uri="http://schemas.openxmlformats.org/drawingml/2006/table">
            <a:tbl>
              <a:tblPr>
                <a:tableStyleId>{5C22544A-7EE6-4342-B048-85BDC9FD1C3A}</a:tableStyleId>
              </a:tblPr>
              <a:tblGrid>
                <a:gridCol w="652539"/>
                <a:gridCol w="3382331"/>
                <a:gridCol w="970653"/>
                <a:gridCol w="402399"/>
                <a:gridCol w="481248"/>
              </a:tblGrid>
              <a:tr h="216000">
                <a:tc>
                  <a:txBody>
                    <a:bodyPr/>
                    <a:lstStyle/>
                    <a:p>
                      <a:pPr algn="r" fontAlgn="b"/>
                      <a:r>
                        <a:rPr lang="en-US" altLang="ja-JP" sz="900" u="none" strike="noStrike" dirty="0">
                          <a:effectLst/>
                        </a:rPr>
                        <a:t>1</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000" u="none" strike="noStrike" dirty="0">
                          <a:effectLst/>
                        </a:rPr>
                        <a:t>Tuesday 12 November PM1</a:t>
                      </a:r>
                      <a:endParaRPr lang="de-DE" sz="10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l" fontAlgn="b"/>
                      <a:endParaRPr lang="ja-JP" altLang="en-US" sz="900" b="1" i="0" u="none" strike="noStrike">
                        <a:effectLst/>
                        <a:latin typeface="Times New Roman"/>
                      </a:endParaRPr>
                    </a:p>
                  </a:txBody>
                  <a:tcPr marL="8164" marR="8164" marT="8164" marB="0" anchor="ctr">
                    <a:lnB w="12700" cap="flat" cmpd="sng" algn="ctr">
                      <a:solidFill>
                        <a:schemeClr val="tx1"/>
                      </a:solidFill>
                      <a:prstDash val="solid"/>
                      <a:round/>
                      <a:headEnd type="none" w="med" len="med"/>
                      <a:tailEnd type="none" w="med" len="med"/>
                    </a:lnB>
                    <a:noFill/>
                  </a:tcPr>
                </a:tc>
                <a:tc>
                  <a:txBody>
                    <a:bodyPr/>
                    <a:lstStyle/>
                    <a:p>
                      <a:pPr algn="l" fontAlgn="b"/>
                      <a:endParaRPr lang="ja-JP" altLang="en-US" sz="900" b="1" i="0" u="none" strike="noStrike" dirty="0">
                        <a:effectLst/>
                        <a:latin typeface="Times New Roman"/>
                      </a:endParaRPr>
                    </a:p>
                  </a:txBody>
                  <a:tcPr marL="8164" marR="8164" marT="8164" marB="0" anchor="ctr">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dirty="0">
                          <a:effectLst/>
                        </a:rPr>
                        <a:t>1.1</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OPEN</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dirty="0">
                          <a:effectLst/>
                        </a:rPr>
                        <a:t>Shoichi Kitazawa</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13:30</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1.2</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900" u="none" strike="noStrike" dirty="0">
                          <a:effectLst/>
                        </a:rPr>
                        <a:t>Opening information / Approved of Agenda</a:t>
                      </a:r>
                      <a:endParaRPr lang="en-US"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dirty="0">
                          <a:effectLst/>
                        </a:rPr>
                        <a:t>Shoichi Kitazawa</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13:35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1.3</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Approve Nanjing meeting minutes</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dirty="0">
                          <a:effectLst/>
                        </a:rPr>
                        <a:t>Shoichi Kitazawa</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13:40</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1.4</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Technical Presentations</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altLang="ja-JP" sz="900" u="none" strike="noStrike" dirty="0" smtClean="0">
                          <a:effectLst/>
                        </a:rPr>
                        <a:t>All</a:t>
                      </a:r>
                      <a:endParaRPr lang="de-DE"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40</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13:45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1.5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Discuss PAR and 5C</a:t>
                      </a:r>
                      <a:endParaRPr lang="de-DE" sz="900" b="1" i="0" u="none" strike="noStrike" dirty="0">
                        <a:solidFill>
                          <a:srgbClr val="000000"/>
                        </a:solidFill>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dirty="0">
                          <a:effectLst/>
                        </a:rPr>
                        <a:t>All</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dirty="0">
                          <a:effectLst/>
                        </a:rPr>
                        <a:t>60</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14:25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1.6</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Recess</a:t>
                      </a:r>
                      <a:endParaRPr lang="de-DE" sz="900" b="1" i="0" u="none" strike="noStrike" dirty="0">
                        <a:solidFill>
                          <a:srgbClr val="000000"/>
                        </a:solidFill>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a:effectLst/>
                        </a:rPr>
                        <a:t>Shoichi Kitazawa</a:t>
                      </a:r>
                      <a:endParaRPr lang="de-DE"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dirty="0">
                          <a:effectLst/>
                        </a:rPr>
                        <a:t>5</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dirty="0">
                          <a:effectLst/>
                        </a:rPr>
                        <a:t>15:25</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l" fontAlgn="b"/>
                      <a:endParaRPr lang="ja-JP" altLang="en-US" sz="900" b="1" i="0" u="none" strike="noStrike">
                        <a:effectLst/>
                        <a:latin typeface="Times New Roman"/>
                      </a:endParaRPr>
                    </a:p>
                  </a:txBody>
                  <a:tcPr marL="8164" marR="8164" marT="8164"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900" b="0" i="0" u="none" strike="noStrike" dirty="0">
                        <a:effectLst/>
                        <a:latin typeface="Arial"/>
                      </a:endParaRPr>
                    </a:p>
                  </a:txBody>
                  <a:tcPr marL="8164" marR="8164" marT="8164"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endParaRPr lang="ja-JP" altLang="en-US" sz="900" b="1" i="0" u="none" strike="noStrike">
                        <a:effectLst/>
                        <a:latin typeface="Times New Roman"/>
                      </a:endParaRPr>
                    </a:p>
                  </a:txBody>
                  <a:tcPr marL="8164" marR="8164" marT="8164" marB="0" anchor="ctr">
                    <a:lnT w="12700" cap="flat" cmpd="sng" algn="ctr">
                      <a:solidFill>
                        <a:schemeClr val="tx1"/>
                      </a:solidFill>
                      <a:prstDash val="solid"/>
                      <a:round/>
                      <a:headEnd type="none" w="med" len="med"/>
                      <a:tailEnd type="none" w="med" len="med"/>
                    </a:lnT>
                    <a:noFill/>
                  </a:tcPr>
                </a:tc>
                <a:tc>
                  <a:txBody>
                    <a:bodyPr/>
                    <a:lstStyle/>
                    <a:p>
                      <a:pPr algn="l" fontAlgn="b"/>
                      <a:endParaRPr lang="ja-JP" altLang="en-US" sz="900" b="1" i="0" u="none" strike="noStrike">
                        <a:effectLst/>
                        <a:latin typeface="Times New Roman"/>
                      </a:endParaRPr>
                    </a:p>
                  </a:txBody>
                  <a:tcPr marL="8164" marR="8164" marT="816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fontAlgn="b"/>
                      <a:r>
                        <a:rPr lang="en-US" altLang="ja-JP" sz="900" u="none" strike="noStrike" dirty="0">
                          <a:effectLst/>
                        </a:rPr>
                        <a:t>15:30</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2</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000" u="none" strike="noStrike" dirty="0">
                          <a:effectLst/>
                        </a:rPr>
                        <a:t>Thursday 14 November AM1</a:t>
                      </a:r>
                      <a:endParaRPr lang="de-DE" sz="10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l" fontAlgn="b"/>
                      <a:endParaRPr lang="ja-JP" altLang="en-US" sz="900" b="1" i="0" u="none" strike="noStrike">
                        <a:effectLst/>
                        <a:latin typeface="Times New Roman"/>
                      </a:endParaRPr>
                    </a:p>
                  </a:txBody>
                  <a:tcPr marL="8164" marR="8164" marT="8164" marB="0" anchor="ctr">
                    <a:lnB w="12700" cap="flat" cmpd="sng" algn="ctr">
                      <a:solidFill>
                        <a:schemeClr val="tx1"/>
                      </a:solidFill>
                      <a:prstDash val="solid"/>
                      <a:round/>
                      <a:headEnd type="none" w="med" len="med"/>
                      <a:tailEnd type="none" w="med" len="med"/>
                    </a:lnB>
                    <a:noFill/>
                  </a:tcPr>
                </a:tc>
                <a:tc>
                  <a:txBody>
                    <a:bodyPr/>
                    <a:lstStyle/>
                    <a:p>
                      <a:pPr algn="l" fontAlgn="b"/>
                      <a:endParaRPr lang="ja-JP" altLang="en-US" sz="900" b="1" i="0" u="none" strike="noStrike">
                        <a:effectLst/>
                        <a:latin typeface="Times New Roman"/>
                      </a:endParaRPr>
                    </a:p>
                  </a:txBody>
                  <a:tcPr marL="8164" marR="8164" marT="8164"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dirty="0">
                          <a:effectLst/>
                        </a:rPr>
                        <a:t>2.1</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OPEN</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a:effectLst/>
                        </a:rPr>
                        <a:t>Shoichi Kitazawa</a:t>
                      </a:r>
                      <a:endParaRPr lang="de-DE"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8:00</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2.2</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Technical Presentations</a:t>
                      </a:r>
                      <a:endParaRPr lang="de-DE" sz="900" b="1" i="0" u="none" strike="noStrike" dirty="0">
                        <a:solidFill>
                          <a:srgbClr val="000000"/>
                        </a:solidFill>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dirty="0">
                          <a:effectLst/>
                        </a:rPr>
                        <a:t>All</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60</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8:05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2.3</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Discuss PAR and 5C</a:t>
                      </a:r>
                      <a:endParaRPr lang="de-DE" sz="900" b="1" i="0" u="none" strike="noStrike" dirty="0">
                        <a:solidFill>
                          <a:srgbClr val="000000"/>
                        </a:solidFill>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dirty="0">
                          <a:effectLst/>
                        </a:rPr>
                        <a:t>All</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50</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9:05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2.4</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Recess</a:t>
                      </a:r>
                      <a:endParaRPr lang="de-DE" sz="900" b="1" i="0" u="none" strike="noStrike" dirty="0">
                        <a:solidFill>
                          <a:srgbClr val="000000"/>
                        </a:solidFill>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dirty="0">
                          <a:effectLst/>
                        </a:rPr>
                        <a:t>All</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dirty="0">
                          <a:effectLst/>
                        </a:rPr>
                        <a:t>9:55</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l" fontAlgn="b"/>
                      <a:endParaRPr lang="ja-JP" altLang="en-US" sz="900" b="1" i="0" u="none" strike="noStrike">
                        <a:effectLst/>
                        <a:latin typeface="Times New Roman"/>
                      </a:endParaRPr>
                    </a:p>
                  </a:txBody>
                  <a:tcPr marL="8164" marR="8164" marT="8164" marB="0" anchor="ctr">
                    <a:lnT w="12700" cap="flat" cmpd="sng" algn="ctr">
                      <a:solidFill>
                        <a:schemeClr val="tx1"/>
                      </a:solidFill>
                      <a:prstDash val="solid"/>
                      <a:round/>
                      <a:headEnd type="none" w="med" len="med"/>
                      <a:tailEnd type="none" w="med" len="med"/>
                    </a:lnT>
                    <a:noFill/>
                  </a:tcPr>
                </a:tc>
                <a:tc>
                  <a:txBody>
                    <a:bodyPr/>
                    <a:lstStyle/>
                    <a:p>
                      <a:pPr algn="l" fontAlgn="b"/>
                      <a:endParaRPr lang="ja-JP" altLang="en-US" sz="900" b="1" i="0" u="none" strike="noStrike" dirty="0">
                        <a:solidFill>
                          <a:srgbClr val="000000"/>
                        </a:solidFill>
                        <a:effectLst/>
                        <a:latin typeface="Times New Roman"/>
                      </a:endParaRPr>
                    </a:p>
                  </a:txBody>
                  <a:tcPr marL="8164" marR="8164" marT="8164" marB="0" anchor="ctr">
                    <a:lnT w="12700" cap="flat" cmpd="sng" algn="ctr">
                      <a:solidFill>
                        <a:schemeClr val="tx1"/>
                      </a:solidFill>
                      <a:prstDash val="solid"/>
                      <a:round/>
                      <a:headEnd type="none" w="med" len="med"/>
                      <a:tailEnd type="none" w="med" len="med"/>
                    </a:lnT>
                    <a:noFill/>
                  </a:tcPr>
                </a:tc>
                <a:tc>
                  <a:txBody>
                    <a:bodyPr/>
                    <a:lstStyle/>
                    <a:p>
                      <a:pPr algn="ctr" fontAlgn="b"/>
                      <a:endParaRPr lang="ja-JP" altLang="en-US" sz="900" b="1" i="0" u="none" strike="noStrike" dirty="0">
                        <a:effectLst/>
                        <a:latin typeface="Times New Roman"/>
                      </a:endParaRPr>
                    </a:p>
                  </a:txBody>
                  <a:tcPr marL="8164" marR="8164" marT="8164" marB="0" anchor="ctr">
                    <a:lnT w="12700" cap="flat" cmpd="sng" algn="ctr">
                      <a:solidFill>
                        <a:schemeClr val="tx1"/>
                      </a:solidFill>
                      <a:prstDash val="solid"/>
                      <a:round/>
                      <a:headEnd type="none" w="med" len="med"/>
                      <a:tailEnd type="none" w="med" len="med"/>
                    </a:lnT>
                    <a:noFill/>
                  </a:tcPr>
                </a:tc>
                <a:tc>
                  <a:txBody>
                    <a:bodyPr/>
                    <a:lstStyle/>
                    <a:p>
                      <a:pPr algn="l" fontAlgn="b"/>
                      <a:endParaRPr lang="ja-JP" altLang="en-US" sz="900" b="1" i="0" u="none" strike="noStrike" dirty="0">
                        <a:effectLst/>
                        <a:latin typeface="Times New Roman"/>
                      </a:endParaRPr>
                    </a:p>
                  </a:txBody>
                  <a:tcPr marL="8164" marR="8164" marT="8164"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r" fontAlgn="b"/>
                      <a:r>
                        <a:rPr lang="en-US" altLang="ja-JP" sz="900" u="none" strike="noStrike" dirty="0">
                          <a:effectLst/>
                        </a:rPr>
                        <a:t>10:00</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l" fontAlgn="b"/>
                      <a:endParaRPr lang="ja-JP" altLang="en-US" sz="900" b="1" i="0" u="none" strike="noStrike">
                        <a:effectLst/>
                        <a:latin typeface="Times New Roman"/>
                      </a:endParaRPr>
                    </a:p>
                  </a:txBody>
                  <a:tcPr marL="8164" marR="8164" marT="8164" marB="0" anchor="ctr">
                    <a:lnB w="12700" cap="flat" cmpd="sng" algn="ctr">
                      <a:solidFill>
                        <a:schemeClr val="tx1"/>
                      </a:solidFill>
                      <a:prstDash val="solid"/>
                      <a:round/>
                      <a:headEnd type="none" w="med" len="med"/>
                      <a:tailEnd type="none" w="med" len="med"/>
                    </a:lnB>
                    <a:noFill/>
                  </a:tcPr>
                </a:tc>
                <a:tc>
                  <a:txBody>
                    <a:bodyPr/>
                    <a:lstStyle/>
                    <a:p>
                      <a:pPr algn="l" fontAlgn="b"/>
                      <a:endParaRPr lang="ja-JP" altLang="en-US" sz="900" b="0" i="0" u="none" strike="noStrike" dirty="0">
                        <a:effectLst/>
                        <a:latin typeface="Arial"/>
                      </a:endParaRPr>
                    </a:p>
                  </a:txBody>
                  <a:tcPr marL="8164" marR="8164" marT="8164" marB="0" anchor="ctr">
                    <a:lnB w="12700" cap="flat" cmpd="sng" algn="ctr">
                      <a:solidFill>
                        <a:schemeClr val="tx1"/>
                      </a:solidFill>
                      <a:prstDash val="solid"/>
                      <a:round/>
                      <a:headEnd type="none" w="med" len="med"/>
                      <a:tailEnd type="none" w="med" len="med"/>
                    </a:lnB>
                    <a:noFill/>
                  </a:tcPr>
                </a:tc>
                <a:tc>
                  <a:txBody>
                    <a:bodyPr/>
                    <a:lstStyle/>
                    <a:p>
                      <a:pPr algn="ctr" fontAlgn="b"/>
                      <a:endParaRPr lang="ja-JP" altLang="en-US" sz="900" b="1" i="0" u="none" strike="noStrike" dirty="0">
                        <a:effectLst/>
                        <a:latin typeface="Times New Roman"/>
                      </a:endParaRPr>
                    </a:p>
                  </a:txBody>
                  <a:tcPr marL="8164" marR="8164" marT="8164" marB="0" anchor="ctr">
                    <a:noFill/>
                  </a:tcPr>
                </a:tc>
                <a:tc>
                  <a:txBody>
                    <a:bodyPr/>
                    <a:lstStyle/>
                    <a:p>
                      <a:pPr algn="l" fontAlgn="b"/>
                      <a:endParaRPr lang="ja-JP" altLang="en-US" sz="900" b="1" i="0" u="none" strike="noStrike">
                        <a:effectLst/>
                        <a:latin typeface="Times New Roman"/>
                      </a:endParaRPr>
                    </a:p>
                  </a:txBody>
                  <a:tcPr marL="8164" marR="8164" marT="8164" marB="0" anchor="ctr">
                    <a:noFill/>
                  </a:tcPr>
                </a:tc>
                <a:tc>
                  <a:txBody>
                    <a:bodyPr/>
                    <a:lstStyle/>
                    <a:p>
                      <a:pPr algn="l" fontAlgn="b"/>
                      <a:endParaRPr lang="ja-JP" altLang="en-US" sz="900" b="1" i="0" u="none" strike="noStrike">
                        <a:effectLst/>
                        <a:latin typeface="Times New Roman"/>
                      </a:endParaRPr>
                    </a:p>
                  </a:txBody>
                  <a:tcPr marL="8164" marR="8164" marT="8164" marB="0" anchor="ctr">
                    <a:lnT w="12700" cap="flat" cmpd="sng" algn="ctr">
                      <a:solidFill>
                        <a:schemeClr val="tx1"/>
                      </a:solidFill>
                      <a:prstDash val="solid"/>
                      <a:round/>
                      <a:headEnd type="none" w="med" len="med"/>
                      <a:tailEnd type="none" w="med" len="med"/>
                    </a:lnT>
                    <a:noFill/>
                  </a:tcPr>
                </a:tc>
              </a:tr>
              <a:tr h="216000">
                <a:tc>
                  <a:txBody>
                    <a:bodyPr/>
                    <a:lstStyle/>
                    <a:p>
                      <a:pPr algn="r" fontAlgn="b"/>
                      <a:r>
                        <a:rPr lang="en-US" altLang="ja-JP" sz="900" u="none" strike="noStrike">
                          <a:effectLst/>
                        </a:rPr>
                        <a:t>3</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1000" u="none" strike="noStrike" dirty="0">
                          <a:effectLst/>
                        </a:rPr>
                        <a:t>Thursday 14 November AM2</a:t>
                      </a:r>
                      <a:endParaRPr lang="de-DE" sz="10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ja-JP" altLang="en-US"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l" fontAlgn="b"/>
                      <a:endParaRPr lang="ja-JP" altLang="en-US" sz="900" b="1" i="0" u="none" strike="noStrike">
                        <a:effectLst/>
                        <a:latin typeface="Times New Roman"/>
                      </a:endParaRPr>
                    </a:p>
                  </a:txBody>
                  <a:tcPr marL="8164" marR="8164" marT="8164" marB="0" anchor="ctr">
                    <a:lnB w="12700" cap="flat" cmpd="sng" algn="ctr">
                      <a:solidFill>
                        <a:schemeClr val="tx1"/>
                      </a:solidFill>
                      <a:prstDash val="solid"/>
                      <a:round/>
                      <a:headEnd type="none" w="med" len="med"/>
                      <a:tailEnd type="none" w="med" len="med"/>
                    </a:lnB>
                    <a:noFill/>
                  </a:tcPr>
                </a:tc>
                <a:tc>
                  <a:txBody>
                    <a:bodyPr/>
                    <a:lstStyle/>
                    <a:p>
                      <a:pPr algn="l" fontAlgn="b"/>
                      <a:endParaRPr lang="ja-JP" altLang="en-US" sz="900" b="1" i="0" u="none" strike="noStrike">
                        <a:effectLst/>
                        <a:latin typeface="Times New Roman"/>
                      </a:endParaRPr>
                    </a:p>
                  </a:txBody>
                  <a:tcPr marL="8164" marR="8164" marT="8164" marB="0" anchor="ctr">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dirty="0">
                          <a:effectLst/>
                        </a:rPr>
                        <a:t>3.1</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OPEN</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dirty="0">
                          <a:effectLst/>
                        </a:rPr>
                        <a:t>Shoichi Kitazawa</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10:30</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3.2</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Discuss PAR and 5C</a:t>
                      </a:r>
                      <a:endParaRPr lang="de-DE" sz="900" b="1" i="0" u="none" strike="noStrike" dirty="0">
                        <a:solidFill>
                          <a:srgbClr val="000000"/>
                        </a:solidFill>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dirty="0">
                          <a:effectLst/>
                        </a:rPr>
                        <a:t>All</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90</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10:35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3.3</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Other business</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dirty="0">
                          <a:effectLst/>
                        </a:rPr>
                        <a:t>All</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20</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a:effectLst/>
                        </a:rPr>
                        <a:t>12:05</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r" fontAlgn="b"/>
                      <a:r>
                        <a:rPr lang="en-US" altLang="ja-JP" sz="900" u="none" strike="noStrike">
                          <a:effectLst/>
                        </a:rPr>
                        <a:t>3.4</a:t>
                      </a:r>
                      <a:endParaRPr lang="en-US" altLang="ja-JP" sz="900" b="1" i="0" u="none" strike="noStrike">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de-DE" sz="900" u="none" strike="noStrike" dirty="0">
                          <a:effectLst/>
                        </a:rPr>
                        <a:t>Adjourn</a:t>
                      </a:r>
                      <a:endParaRPr lang="de-DE" sz="900" b="1" i="0" u="none" strike="noStrike" dirty="0">
                        <a:solidFill>
                          <a:srgbClr val="000000"/>
                        </a:solidFill>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de-DE" sz="900" u="none" strike="noStrike" dirty="0">
                          <a:effectLst/>
                        </a:rPr>
                        <a:t>Shoichi Kitazawa</a:t>
                      </a:r>
                      <a:endParaRPr lang="de-DE"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dirty="0">
                          <a:effectLst/>
                        </a:rPr>
                        <a:t>5</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b"/>
                      <a:r>
                        <a:rPr lang="en-US" altLang="ja-JP" sz="900" u="none" strike="noStrike" dirty="0">
                          <a:effectLst/>
                        </a:rPr>
                        <a:t>12:25</a:t>
                      </a:r>
                      <a:endParaRPr lang="en-US" altLang="ja-JP" sz="900" b="1" i="0" u="none" strike="noStrike" dirty="0">
                        <a:effectLst/>
                        <a:latin typeface="Times New Roman"/>
                      </a:endParaRPr>
                    </a:p>
                  </a:txBody>
                  <a:tcPr marL="8164" marR="8164" marT="816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000">
                <a:tc>
                  <a:txBody>
                    <a:bodyPr/>
                    <a:lstStyle/>
                    <a:p>
                      <a:pPr algn="l" fontAlgn="b"/>
                      <a:endParaRPr lang="ja-JP" altLang="en-US" sz="900" b="1" i="0" u="none" strike="noStrike">
                        <a:effectLst/>
                        <a:latin typeface="Times New Roman"/>
                      </a:endParaRPr>
                    </a:p>
                  </a:txBody>
                  <a:tcPr marL="8164" marR="8164" marT="8164" marB="0" anchor="ctr">
                    <a:lnT w="12700" cap="flat" cmpd="sng" algn="ctr">
                      <a:solidFill>
                        <a:schemeClr val="tx1"/>
                      </a:solidFill>
                      <a:prstDash val="solid"/>
                      <a:round/>
                      <a:headEnd type="none" w="med" len="med"/>
                      <a:tailEnd type="none" w="med" len="med"/>
                    </a:lnT>
                    <a:noFill/>
                  </a:tcPr>
                </a:tc>
                <a:tc>
                  <a:txBody>
                    <a:bodyPr/>
                    <a:lstStyle/>
                    <a:p>
                      <a:pPr algn="l" fontAlgn="b"/>
                      <a:endParaRPr lang="ja-JP" altLang="en-US" sz="900" b="0" i="0" u="none" strike="noStrike">
                        <a:effectLst/>
                        <a:latin typeface="Arial"/>
                      </a:endParaRPr>
                    </a:p>
                  </a:txBody>
                  <a:tcPr marL="8164" marR="8164" marT="8164" marB="0" anchor="ctr">
                    <a:lnT w="12700" cap="flat" cmpd="sng" algn="ctr">
                      <a:solidFill>
                        <a:schemeClr val="tx1"/>
                      </a:solidFill>
                      <a:prstDash val="solid"/>
                      <a:round/>
                      <a:headEnd type="none" w="med" len="med"/>
                      <a:tailEnd type="none" w="med" len="med"/>
                    </a:lnT>
                    <a:noFill/>
                  </a:tcPr>
                </a:tc>
                <a:tc>
                  <a:txBody>
                    <a:bodyPr/>
                    <a:lstStyle/>
                    <a:p>
                      <a:pPr algn="l" fontAlgn="b"/>
                      <a:endParaRPr lang="ja-JP" altLang="en-US" sz="900" b="0" i="0" u="none" strike="noStrike" dirty="0">
                        <a:effectLst/>
                        <a:latin typeface="Arial"/>
                      </a:endParaRPr>
                    </a:p>
                  </a:txBody>
                  <a:tcPr marL="8164" marR="8164" marT="8164" marB="0" anchor="ctr">
                    <a:lnT w="12700" cap="flat" cmpd="sng" algn="ctr">
                      <a:solidFill>
                        <a:schemeClr val="tx1"/>
                      </a:solidFill>
                      <a:prstDash val="solid"/>
                      <a:round/>
                      <a:headEnd type="none" w="med" len="med"/>
                      <a:tailEnd type="none" w="med" len="med"/>
                    </a:lnT>
                    <a:noFill/>
                  </a:tcPr>
                </a:tc>
                <a:tc>
                  <a:txBody>
                    <a:bodyPr/>
                    <a:lstStyle/>
                    <a:p>
                      <a:pPr algn="l" fontAlgn="b"/>
                      <a:endParaRPr lang="ja-JP" altLang="en-US" sz="900" b="1" i="0" u="none" strike="noStrike" dirty="0">
                        <a:effectLst/>
                        <a:latin typeface="Times New Roman"/>
                      </a:endParaRPr>
                    </a:p>
                  </a:txBody>
                  <a:tcPr marL="8164" marR="8164" marT="8164" marB="0" anchor="ctr">
                    <a:lnT w="12700" cap="flat" cmpd="sng" algn="ctr">
                      <a:solidFill>
                        <a:schemeClr val="tx1"/>
                      </a:solidFill>
                      <a:prstDash val="solid"/>
                      <a:round/>
                      <a:headEnd type="none" w="med" len="med"/>
                      <a:tailEnd type="none" w="med" len="med"/>
                    </a:lnT>
                    <a:noFill/>
                  </a:tcPr>
                </a:tc>
                <a:tc>
                  <a:txBody>
                    <a:bodyPr/>
                    <a:lstStyle/>
                    <a:p>
                      <a:pPr algn="r" fontAlgn="b"/>
                      <a:r>
                        <a:rPr lang="en-US" altLang="ja-JP" sz="900" u="none" strike="noStrike" dirty="0">
                          <a:effectLst/>
                        </a:rPr>
                        <a:t>12:30</a:t>
                      </a:r>
                      <a:endParaRPr lang="en-US" altLang="ja-JP" sz="900" b="1" i="0" u="none" strike="noStrike" dirty="0">
                        <a:effectLst/>
                        <a:latin typeface="Times New Roman"/>
                      </a:endParaRPr>
                    </a:p>
                  </a:txBody>
                  <a:tcPr marL="8164" marR="8164" marT="8164" marB="0" anchor="ctr">
                    <a:lnT w="12700" cap="flat" cmpd="sng" algn="ctr">
                      <a:solidFill>
                        <a:schemeClr val="tx1"/>
                      </a:solidFill>
                      <a:prstDash val="solid"/>
                      <a:round/>
                      <a:headEnd type="none" w="med" len="med"/>
                      <a:tailEnd type="none" w="med" len="med"/>
                    </a:lnT>
                    <a:noFill/>
                  </a:tcPr>
                </a:tc>
              </a:tr>
            </a:tbl>
          </a:graphicData>
        </a:graphic>
      </p:graphicFrame>
    </p:spTree>
    <p:extLst>
      <p:ext uri="{BB962C8B-B14F-4D97-AF65-F5344CB8AC3E}">
        <p14:creationId xmlns:p14="http://schemas.microsoft.com/office/powerpoint/2010/main" val="3566374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October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Shoichi Kitazawa (ATR)</a:t>
            </a:r>
            <a:endParaRPr lang="en-US" altLang="ja-JP"/>
          </a:p>
        </p:txBody>
      </p:sp>
      <p:sp>
        <p:nvSpPr>
          <p:cNvPr id="6" name="スライド番号プレースホルダー 5"/>
          <p:cNvSpPr>
            <a:spLocks noGrp="1"/>
          </p:cNvSpPr>
          <p:nvPr>
            <p:ph type="sldNum" sz="quarter" idx="12"/>
          </p:nvPr>
        </p:nvSpPr>
        <p:spPr/>
        <p:txBody>
          <a:bodyPr/>
          <a:lstStyle/>
          <a:p>
            <a:r>
              <a:rPr lang="en-US" altLang="ja-JP" smtClean="0"/>
              <a:t>Slide </a:t>
            </a:r>
            <a:fld id="{8242A585-2600-43B1-ABC9-06D037E96BAE}" type="slidenum">
              <a:rPr lang="en-US" altLang="ja-JP" smtClean="0"/>
              <a:pPr/>
              <a:t>9</a:t>
            </a:fld>
            <a:endParaRPr lang="en-US" altLang="ja-JP"/>
          </a:p>
        </p:txBody>
      </p:sp>
      <p:sp>
        <p:nvSpPr>
          <p:cNvPr id="7" name="Rectangle 1026"/>
          <p:cNvSpPr txBox="1">
            <a:spLocks noChangeArrowheads="1"/>
          </p:cNvSpPr>
          <p:nvPr/>
        </p:nvSpPr>
        <p:spPr>
          <a:xfrm>
            <a:off x="304800" y="502568"/>
            <a:ext cx="883920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a:t>
            </a:r>
            <a:r>
              <a:rPr lang="en-GB" sz="1600" b="1" kern="0" dirty="0" err="1" smtClean="0">
                <a:solidFill>
                  <a:srgbClr val="003399"/>
                </a:solidFill>
              </a:rPr>
              <a:t>subclause</a:t>
            </a:r>
            <a:r>
              <a:rPr lang="en-GB" sz="1600" b="1" kern="0" dirty="0" smtClean="0">
                <a:solidFill>
                  <a:srgbClr val="003399"/>
                </a:solidFill>
              </a:rPr>
              <a:t>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2137482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1382</TotalTime>
  <Words>1033</Words>
  <Application>Microsoft Office PowerPoint</Application>
  <PresentationFormat>画面に合わせる (4:3)</PresentationFormat>
  <Paragraphs>236</Paragraphs>
  <Slides>12</Slides>
  <Notes>3</Notes>
  <HiddenSlides>0</HiddenSlides>
  <MMClips>0</MMClips>
  <ScaleCrop>false</ScaleCrop>
  <HeadingPairs>
    <vt:vector size="4" baseType="variant">
      <vt:variant>
        <vt:lpstr>テーマ</vt:lpstr>
      </vt:variant>
      <vt:variant>
        <vt:i4>1</vt:i4>
      </vt:variant>
      <vt:variant>
        <vt:lpstr>スライド タイトル</vt:lpstr>
      </vt:variant>
      <vt:variant>
        <vt:i4>12</vt:i4>
      </vt:variant>
    </vt:vector>
  </HeadingPairs>
  <TitlesOfParts>
    <vt:vector size="13" baseType="lpstr">
      <vt:lpstr>IEEE-P802_15</vt:lpstr>
      <vt:lpstr>PowerPoint プレゼンテーション</vt:lpstr>
      <vt:lpstr>IG SRU Teleconference Agenda for October 2013</vt:lpstr>
      <vt:lpstr>Administrative Items</vt:lpstr>
      <vt:lpstr>Plans for SG SRU Teleconferences</vt:lpstr>
      <vt:lpstr>Agenda for 9th Oct</vt:lpstr>
      <vt:lpstr>Agenda for 30th Oct</vt:lpstr>
      <vt:lpstr>November Meeting Slot </vt:lpstr>
      <vt:lpstr>SG SRU Agenda</vt:lpstr>
      <vt:lpstr>PowerPoint プレゼンテーション</vt:lpstr>
      <vt:lpstr>PowerPoint プレゼンテーション</vt:lpstr>
      <vt:lpstr>Call for Potentially Essential Patents</vt:lpstr>
      <vt:lpstr>Other Guidelines for IEEE WG Meetings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Teleconference Agenda for October 2013</dc:title>
  <dc:subject>IEEE 802.15 &lt;subject&gt;</dc:subject>
  <dc:creator>Shoichi Kitazawa</dc:creator>
  <dc:description>802.15-13-0613-00-0sru
</dc:description>
  <cp:lastModifiedBy>Shoichi Kitazawa</cp:lastModifiedBy>
  <cp:revision>39</cp:revision>
  <cp:lastPrinted>2013-10-04T07:54:39Z</cp:lastPrinted>
  <dcterms:created xsi:type="dcterms:W3CDTF">2013-04-16T01:38:08Z</dcterms:created>
  <dcterms:modified xsi:type="dcterms:W3CDTF">2013-10-30T00:34:57Z</dcterms:modified>
</cp:coreProperties>
</file>