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68" r:id="rId3"/>
    <p:sldId id="269" r:id="rId4"/>
    <p:sldId id="281" r:id="rId5"/>
    <p:sldId id="276" r:id="rId6"/>
    <p:sldId id="280" r:id="rId7"/>
    <p:sldId id="277" r:id="rId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68" autoAdjust="0"/>
    <p:restoredTop sz="95912" autoAdjust="0"/>
  </p:normalViewPr>
  <p:slideViewPr>
    <p:cSldViewPr showGuides="1">
      <p:cViewPr>
        <p:scale>
          <a:sx n="100" d="100"/>
          <a:sy n="100" d="100"/>
        </p:scale>
        <p:origin x="-282" y="-324"/>
      </p:cViewPr>
      <p:guideLst>
        <p:guide orient="horz" pos="709"/>
        <p:guide orient="horz" pos="3974"/>
        <p:guide orient="horz" pos="913"/>
        <p:guide pos="158"/>
      </p:guideLst>
    </p:cSldViewPr>
  </p:slideViewPr>
  <p:outlineViewPr>
    <p:cViewPr>
      <p:scale>
        <a:sx n="33" d="100"/>
        <a:sy n="33" d="100"/>
      </p:scale>
      <p:origin x="0" y="2100"/>
    </p:cViewPr>
  </p:outlineViewPr>
  <p:notesTextViewPr>
    <p:cViewPr>
      <p:scale>
        <a:sx n="1" d="1"/>
        <a:sy n="1" d="1"/>
      </p:scale>
      <p:origin x="0" y="0"/>
    </p:cViewPr>
  </p:notesTextViewPr>
  <p:notesViewPr>
    <p:cSldViewPr>
      <p:cViewPr varScale="1">
        <p:scale>
          <a:sx n="61" d="100"/>
          <a:sy n="61" d="100"/>
        </p:scale>
        <p:origin x="-2058" y="-78"/>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AEA2C9-9059-4A76-87DC-91066FBCDDEF}" type="datetimeFigureOut">
              <a:rPr kumimoji="1" lang="ja-JP" altLang="en-US" smtClean="0"/>
              <a:pPr/>
              <a:t>2013/10/2</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BDA014-7703-495F-9904-70CB2CEA9577}" type="slidenum">
              <a:rPr kumimoji="1" lang="ja-JP" altLang="en-US" smtClean="0"/>
              <a:pPr/>
              <a:t>‹#›</a:t>
            </a:fld>
            <a:endParaRPr kumimoji="1" lang="ja-JP" altLang="en-US"/>
          </a:p>
        </p:txBody>
      </p:sp>
    </p:spTree>
    <p:extLst>
      <p:ext uri="{BB962C8B-B14F-4D97-AF65-F5344CB8AC3E}">
        <p14:creationId xmlns:p14="http://schemas.microsoft.com/office/powerpoint/2010/main" val="29603790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5BDA014-7703-495F-9904-70CB2CEA9577}" type="slidenum">
              <a:rPr kumimoji="1" lang="ja-JP" altLang="en-US" smtClean="0"/>
              <a:pPr/>
              <a:t>1</a:t>
            </a:fld>
            <a:endParaRPr kumimoji="1" lang="ja-JP" altLang="en-US"/>
          </a:p>
        </p:txBody>
      </p:sp>
    </p:spTree>
    <p:extLst>
      <p:ext uri="{BB962C8B-B14F-4D97-AF65-F5344CB8AC3E}">
        <p14:creationId xmlns:p14="http://schemas.microsoft.com/office/powerpoint/2010/main" val="139465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マスター タイトルの書式設定</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en-US"/>
          </a:p>
        </p:txBody>
      </p:sp>
      <p:sp>
        <p:nvSpPr>
          <p:cNvPr id="4" name="Rectangle 4"/>
          <p:cNvSpPr>
            <a:spLocks noGrp="1" noChangeArrowheads="1"/>
          </p:cNvSpPr>
          <p:nvPr>
            <p:ph type="dt" sz="half" idx="10"/>
          </p:nvPr>
        </p:nvSpPr>
        <p:spPr>
          <a:ln/>
        </p:spPr>
        <p:txBody>
          <a:bodyPr/>
          <a:lstStyle>
            <a:lvl1pPr>
              <a:defRPr/>
            </a:lvl1pPr>
          </a:lstStyle>
          <a:p>
            <a:fld id="{3BECF9F4-547F-4EDD-AB32-2E9B5C1D74C4}" type="datetime1">
              <a:rPr kumimoji="1" lang="ja-JP" altLang="en-US" smtClean="0"/>
              <a:pPr/>
              <a:t>2013/10/2</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197683355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fld id="{553A351B-2FDE-4C4E-8C04-CC11E45F88F1}" type="datetime1">
              <a:rPr kumimoji="1" lang="ja-JP" altLang="en-US" smtClean="0"/>
              <a:pPr/>
              <a:t>2013/10/2</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3773828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fld id="{14C47CE1-7D50-4378-8F40-17241331610A}" type="datetime1">
              <a:rPr kumimoji="1" lang="ja-JP" altLang="en-US" smtClean="0"/>
              <a:pPr/>
              <a:t>2013/10/2</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2342345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fld id="{DCD8EB32-FB4A-488D-9347-A49E25F76581}" type="datetime1">
              <a:rPr kumimoji="1" lang="ja-JP" altLang="en-US" smtClean="0"/>
              <a:pPr/>
              <a:t>2013/10/2</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3680066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fld id="{2EFA7C49-FE5E-404A-9EEE-22E4588D4676}" type="datetime1">
              <a:rPr kumimoji="1" lang="ja-JP" altLang="en-US" smtClean="0"/>
              <a:pPr/>
              <a:t>2013/10/2</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1960125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Rectangle 4"/>
          <p:cNvSpPr>
            <a:spLocks noGrp="1" noChangeArrowheads="1"/>
          </p:cNvSpPr>
          <p:nvPr>
            <p:ph type="dt" sz="half" idx="10"/>
          </p:nvPr>
        </p:nvSpPr>
        <p:spPr>
          <a:ln/>
        </p:spPr>
        <p:txBody>
          <a:bodyPr/>
          <a:lstStyle>
            <a:lvl1pPr>
              <a:defRPr/>
            </a:lvl1pPr>
          </a:lstStyle>
          <a:p>
            <a:fld id="{81B86EED-93D0-4998-AA5E-EB2B313224B0}" type="datetime1">
              <a:rPr kumimoji="1" lang="ja-JP" altLang="en-US" smtClean="0"/>
              <a:pPr/>
              <a:t>2013/10/2</a:t>
            </a:fld>
            <a:endParaRPr kumimoji="1" lang="ja-JP" altLang="en-US"/>
          </a:p>
        </p:txBody>
      </p:sp>
      <p:sp>
        <p:nvSpPr>
          <p:cNvPr id="6" name="Rectangle 5"/>
          <p:cNvSpPr>
            <a:spLocks noGrp="1" noChangeArrowheads="1"/>
          </p:cNvSpPr>
          <p:nvPr>
            <p:ph type="ftr" sz="quarter" idx="11"/>
          </p:nvPr>
        </p:nvSpPr>
        <p:spPr>
          <a:ln/>
        </p:spPr>
        <p:txBody>
          <a:bodyPr/>
          <a:lstStyle>
            <a:lvl1pPr>
              <a:defRPr/>
            </a:lvl1pPr>
          </a:lstStyle>
          <a:p>
            <a:endParaRPr kumimoji="1" lang="ja-JP" altLang="en-US"/>
          </a:p>
        </p:txBody>
      </p:sp>
      <p:sp>
        <p:nvSpPr>
          <p:cNvPr id="7"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2183539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Rectangle 4"/>
          <p:cNvSpPr>
            <a:spLocks noGrp="1" noChangeArrowheads="1"/>
          </p:cNvSpPr>
          <p:nvPr>
            <p:ph type="dt" sz="half" idx="10"/>
          </p:nvPr>
        </p:nvSpPr>
        <p:spPr>
          <a:ln/>
        </p:spPr>
        <p:txBody>
          <a:bodyPr/>
          <a:lstStyle>
            <a:lvl1pPr>
              <a:defRPr/>
            </a:lvl1pPr>
          </a:lstStyle>
          <a:p>
            <a:fld id="{978453EA-50D5-413C-9788-A6AF42B0B393}" type="datetime1">
              <a:rPr kumimoji="1" lang="ja-JP" altLang="en-US" smtClean="0"/>
              <a:pPr/>
              <a:t>2013/10/2</a:t>
            </a:fld>
            <a:endParaRPr kumimoji="1" lang="ja-JP" altLang="en-US"/>
          </a:p>
        </p:txBody>
      </p:sp>
      <p:sp>
        <p:nvSpPr>
          <p:cNvPr id="8" name="Rectangle 5"/>
          <p:cNvSpPr>
            <a:spLocks noGrp="1" noChangeArrowheads="1"/>
          </p:cNvSpPr>
          <p:nvPr>
            <p:ph type="ftr" sz="quarter" idx="11"/>
          </p:nvPr>
        </p:nvSpPr>
        <p:spPr>
          <a:ln/>
        </p:spPr>
        <p:txBody>
          <a:bodyPr/>
          <a:lstStyle>
            <a:lvl1pPr>
              <a:defRPr/>
            </a:lvl1pPr>
          </a:lstStyle>
          <a:p>
            <a:endParaRPr kumimoji="1" lang="ja-JP" altLang="en-US"/>
          </a:p>
        </p:txBody>
      </p:sp>
      <p:sp>
        <p:nvSpPr>
          <p:cNvPr id="9"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2264307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Rectangle 4"/>
          <p:cNvSpPr>
            <a:spLocks noGrp="1" noChangeArrowheads="1"/>
          </p:cNvSpPr>
          <p:nvPr>
            <p:ph type="dt" sz="half" idx="10"/>
          </p:nvPr>
        </p:nvSpPr>
        <p:spPr>
          <a:ln/>
        </p:spPr>
        <p:txBody>
          <a:bodyPr/>
          <a:lstStyle>
            <a:lvl1pPr>
              <a:defRPr/>
            </a:lvl1pPr>
          </a:lstStyle>
          <a:p>
            <a:fld id="{4290A37C-9FCA-4279-A4AE-7B519E2F1029}" type="datetime1">
              <a:rPr kumimoji="1" lang="ja-JP" altLang="en-US" smtClean="0"/>
              <a:pPr/>
              <a:t>2013/10/2</a:t>
            </a:fld>
            <a:endParaRPr kumimoji="1" lang="ja-JP" altLang="en-US"/>
          </a:p>
        </p:txBody>
      </p:sp>
      <p:sp>
        <p:nvSpPr>
          <p:cNvPr id="4" name="Rectangle 5"/>
          <p:cNvSpPr>
            <a:spLocks noGrp="1" noChangeArrowheads="1"/>
          </p:cNvSpPr>
          <p:nvPr>
            <p:ph type="ftr" sz="quarter" idx="11"/>
          </p:nvPr>
        </p:nvSpPr>
        <p:spPr>
          <a:ln/>
        </p:spPr>
        <p:txBody>
          <a:bodyPr/>
          <a:lstStyle>
            <a:lvl1pPr>
              <a:defRPr/>
            </a:lvl1pPr>
          </a:lstStyle>
          <a:p>
            <a:endParaRPr kumimoji="1" lang="ja-JP" altLang="en-US"/>
          </a:p>
        </p:txBody>
      </p:sp>
      <p:sp>
        <p:nvSpPr>
          <p:cNvPr id="5"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4292448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97D6DCFD-1147-46C6-A19A-01F9966B1F8B}" type="datetime1">
              <a:rPr kumimoji="1" lang="ja-JP" altLang="en-US" smtClean="0"/>
              <a:pPr/>
              <a:t>2013/10/2</a:t>
            </a:fld>
            <a:endParaRPr kumimoji="1" lang="ja-JP" altLang="en-US"/>
          </a:p>
        </p:txBody>
      </p:sp>
      <p:sp>
        <p:nvSpPr>
          <p:cNvPr id="3" name="Rectangle 5"/>
          <p:cNvSpPr>
            <a:spLocks noGrp="1" noChangeArrowheads="1"/>
          </p:cNvSpPr>
          <p:nvPr>
            <p:ph type="ftr" sz="quarter" idx="11"/>
          </p:nvPr>
        </p:nvSpPr>
        <p:spPr>
          <a:ln/>
        </p:spPr>
        <p:txBody>
          <a:bodyPr/>
          <a:lstStyle>
            <a:lvl1pPr>
              <a:defRPr/>
            </a:lvl1pPr>
          </a:lstStyle>
          <a:p>
            <a:endParaRPr kumimoji="1" lang="ja-JP" altLang="en-US"/>
          </a:p>
        </p:txBody>
      </p:sp>
      <p:sp>
        <p:nvSpPr>
          <p:cNvPr id="4"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1424000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fld id="{18BA0E36-95E5-42AE-B226-50F0DAE08FE6}" type="datetime1">
              <a:rPr kumimoji="1" lang="ja-JP" altLang="en-US" smtClean="0"/>
              <a:pPr/>
              <a:t>2013/10/2</a:t>
            </a:fld>
            <a:endParaRPr kumimoji="1" lang="ja-JP" altLang="en-US"/>
          </a:p>
        </p:txBody>
      </p:sp>
      <p:sp>
        <p:nvSpPr>
          <p:cNvPr id="6" name="Rectangle 5"/>
          <p:cNvSpPr>
            <a:spLocks noGrp="1" noChangeArrowheads="1"/>
          </p:cNvSpPr>
          <p:nvPr>
            <p:ph type="ftr" sz="quarter" idx="11"/>
          </p:nvPr>
        </p:nvSpPr>
        <p:spPr>
          <a:ln/>
        </p:spPr>
        <p:txBody>
          <a:bodyPr/>
          <a:lstStyle>
            <a:lvl1pPr>
              <a:defRPr/>
            </a:lvl1pPr>
          </a:lstStyle>
          <a:p>
            <a:endParaRPr kumimoji="1" lang="ja-JP" altLang="en-US"/>
          </a:p>
        </p:txBody>
      </p:sp>
      <p:sp>
        <p:nvSpPr>
          <p:cNvPr id="7"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2514316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fld id="{D67330D9-A50B-4384-8367-544C72CDC4CF}" type="datetime1">
              <a:rPr kumimoji="1" lang="ja-JP" altLang="en-US" smtClean="0"/>
              <a:pPr/>
              <a:t>2013/10/2</a:t>
            </a:fld>
            <a:endParaRPr kumimoji="1" lang="ja-JP" altLang="en-US"/>
          </a:p>
        </p:txBody>
      </p:sp>
      <p:sp>
        <p:nvSpPr>
          <p:cNvPr id="6" name="Rectangle 5"/>
          <p:cNvSpPr>
            <a:spLocks noGrp="1" noChangeArrowheads="1"/>
          </p:cNvSpPr>
          <p:nvPr>
            <p:ph type="ftr" sz="quarter" idx="11"/>
          </p:nvPr>
        </p:nvSpPr>
        <p:spPr>
          <a:ln/>
        </p:spPr>
        <p:txBody>
          <a:bodyPr/>
          <a:lstStyle>
            <a:lvl1pPr>
              <a:defRPr/>
            </a:lvl1pPr>
          </a:lstStyle>
          <a:p>
            <a:endParaRPr kumimoji="1" lang="ja-JP" altLang="en-US"/>
          </a:p>
        </p:txBody>
      </p:sp>
      <p:sp>
        <p:nvSpPr>
          <p:cNvPr id="7"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1977427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zh-CN"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zh-CN" smtClean="0"/>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smtClean="0">
                <a:ea typeface="+mn-ea"/>
              </a:defRPr>
            </a:lvl1pPr>
          </a:lstStyle>
          <a:p>
            <a:fld id="{C5D5951F-6B7E-4783-AAF6-6925B67ED72A}" type="datetime1">
              <a:rPr kumimoji="1" lang="ja-JP" altLang="en-US" smtClean="0"/>
              <a:pPr/>
              <a:t>2013/10/2</a:t>
            </a:fld>
            <a:endParaRPr kumimoji="1" lang="ja-JP" alt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mtClean="0">
                <a:ea typeface="+mn-ea"/>
              </a:defRPr>
            </a:lvl1pPr>
          </a:lstStyle>
          <a:p>
            <a:endParaRPr kumimoji="1" lang="ja-JP"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fld id="{690A14BF-E132-4BDE-B1CB-39223ACD2D34}" type="slidenum">
              <a:rPr kumimoji="1" lang="ja-JP" altLang="en-US" smtClean="0"/>
              <a:pPr/>
              <a:t>‹#›</a:t>
            </a:fld>
            <a:endParaRPr kumimoji="1" lang="ja-JP" altLang="en-US"/>
          </a:p>
        </p:txBody>
      </p:sp>
      <p:sp>
        <p:nvSpPr>
          <p:cNvPr id="1031" name="Rectangle 7"/>
          <p:cNvSpPr>
            <a:spLocks noChangeArrowheads="1"/>
          </p:cNvSpPr>
          <p:nvPr/>
        </p:nvSpPr>
        <p:spPr bwMode="auto">
          <a:xfrm>
            <a:off x="3581400" y="394156"/>
            <a:ext cx="4876800" cy="215444"/>
          </a:xfrm>
          <a:prstGeom prst="rect">
            <a:avLst/>
          </a:prstGeom>
          <a:noFill/>
          <a:ln w="9525">
            <a:noFill/>
            <a:miter lim="800000"/>
            <a:headEnd/>
            <a:tailEnd/>
          </a:ln>
        </p:spPr>
        <p:txBody>
          <a:bodyPr lIns="0" tIns="0" rIns="0" bIns="0" anchor="b">
            <a:spAutoFit/>
          </a:bodyPr>
          <a:lstStyle/>
          <a:p>
            <a:pPr lvl="4" algn="r" eaLnBrk="0" hangingPunct="0">
              <a:defRPr/>
            </a:pPr>
            <a:r>
              <a:rPr lang="en-US" altLang="zh-CN" sz="1400" b="1" dirty="0"/>
              <a:t>IEEE </a:t>
            </a:r>
            <a:r>
              <a:rPr lang="en-US" altLang="zh-CN" sz="1400" b="1" dirty="0" smtClean="0"/>
              <a:t>802.</a:t>
            </a:r>
            <a:r>
              <a:rPr lang="en-US" altLang="ja-JP" sz="1400" b="1" dirty="0" smtClean="0">
                <a:effectLst/>
              </a:rPr>
              <a:t>15-13-0605-00-004n</a:t>
            </a:r>
            <a:endParaRPr lang="en-US" altLang="zh-CN"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1329916" cy="276999"/>
          </a:xfrm>
          <a:prstGeom prst="rect">
            <a:avLst/>
          </a:prstGeom>
          <a:noFill/>
          <a:ln w="9525">
            <a:noFill/>
            <a:miter lim="800000"/>
            <a:headEnd/>
            <a:tailEnd/>
          </a:ln>
        </p:spPr>
        <p:txBody>
          <a:bodyPr wrap="square" lIns="0" tIns="0" rIns="0" bIns="0">
            <a:spAutoFit/>
          </a:bodyPr>
          <a:lstStyle/>
          <a:p>
            <a:pPr eaLnBrk="0" hangingPunct="0">
              <a:defRPr/>
            </a:pPr>
            <a:r>
              <a:rPr lang="en-US" altLang="zh-CN"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76200" y="800708"/>
            <a:ext cx="8991600" cy="5201424"/>
          </a:xfrm>
          <a:prstGeom prst="rect">
            <a:avLst/>
          </a:prstGeom>
          <a:noFill/>
          <a:ln w="12700">
            <a:noFill/>
            <a:miter lim="800000"/>
            <a:headEnd type="none" w="sm" len="sm"/>
            <a:tailEnd type="none" w="sm" len="sm"/>
          </a:ln>
          <a:effectLst/>
        </p:spPr>
        <p:txBody>
          <a:bodyPr>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a:lstStyle>
          <a:p>
            <a:pPr algn="ctr" eaLnBrk="0" hangingPunct="0">
              <a:defRPr/>
            </a:pPr>
            <a:r>
              <a:rPr lang="en-US" altLang="zh-CN"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zh-CN" sz="1800" b="1" dirty="0">
              <a:solidFill>
                <a:schemeClr val="tx2"/>
              </a:solidFill>
            </a:endParaRPr>
          </a:p>
          <a:p>
            <a:pPr eaLnBrk="0" hangingPunct="0">
              <a:defRPr/>
            </a:pPr>
            <a:endParaRPr lang="en-US" altLang="zh-CN" sz="1800" dirty="0">
              <a:solidFill>
                <a:schemeClr val="tx2"/>
              </a:solidFill>
            </a:endParaRPr>
          </a:p>
          <a:p>
            <a:pPr eaLnBrk="0" hangingPunct="0">
              <a:defRPr/>
            </a:pPr>
            <a:r>
              <a:rPr lang="en-US" altLang="zh-CN" sz="1800" b="1" dirty="0">
                <a:solidFill>
                  <a:schemeClr val="tx2"/>
                </a:solidFill>
              </a:rPr>
              <a:t>Submission Title:</a:t>
            </a:r>
            <a:r>
              <a:rPr lang="en-US" altLang="zh-CN" sz="1800" dirty="0">
                <a:solidFill>
                  <a:schemeClr val="tx2"/>
                </a:solidFill>
              </a:rPr>
              <a:t>	</a:t>
            </a:r>
            <a:r>
              <a:rPr lang="en-US" altLang="zh-CN" sz="1800" dirty="0" smtClean="0">
                <a:solidFill>
                  <a:schemeClr val="tx2"/>
                </a:solidFill>
              </a:rPr>
              <a:t>Proposal of Eye Diagram for CMB GFSK PHY</a:t>
            </a:r>
          </a:p>
          <a:p>
            <a:pPr eaLnBrk="0" hangingPunct="0">
              <a:defRPr/>
            </a:pPr>
            <a:r>
              <a:rPr lang="en-US" altLang="zh-CN" sz="1800" b="1" dirty="0" smtClean="0">
                <a:solidFill>
                  <a:schemeClr val="tx2"/>
                </a:solidFill>
              </a:rPr>
              <a:t>Date </a:t>
            </a:r>
            <a:r>
              <a:rPr lang="en-US" altLang="zh-CN" sz="1800" b="1" dirty="0"/>
              <a:t>Submitted:	</a:t>
            </a:r>
            <a:r>
              <a:rPr lang="en-US" altLang="zh-CN" sz="1800" dirty="0" smtClean="0"/>
              <a:t>Ma</a:t>
            </a:r>
            <a:r>
              <a:rPr lang="en-US" altLang="zh-CN" sz="1800" dirty="0"/>
              <a:t>y</a:t>
            </a:r>
            <a:r>
              <a:rPr lang="en-US" altLang="ja-JP" sz="1800" dirty="0" smtClean="0"/>
              <a:t> </a:t>
            </a:r>
            <a:r>
              <a:rPr lang="en-US" altLang="zh-CN" sz="1800" dirty="0" smtClean="0"/>
              <a:t>, 2013</a:t>
            </a:r>
            <a:r>
              <a:rPr lang="en-US" altLang="zh-CN" sz="1800" dirty="0"/>
              <a:t>	</a:t>
            </a:r>
          </a:p>
          <a:p>
            <a:pPr eaLnBrk="0" hangingPunct="0">
              <a:defRPr/>
            </a:pPr>
            <a:r>
              <a:rPr lang="en-US" altLang="zh-CN" sz="1800" b="1" dirty="0" smtClean="0"/>
              <a:t>Source:</a:t>
            </a:r>
          </a:p>
          <a:p>
            <a:pPr marL="182563" eaLnBrk="0" hangingPunct="0">
              <a:defRPr/>
            </a:pPr>
            <a:r>
              <a:rPr lang="en-US" altLang="zh-CN" sz="1800" dirty="0"/>
              <a:t>Kenichi Mori </a:t>
            </a:r>
            <a:r>
              <a:rPr lang="en-US" altLang="zh-CN" sz="1800" dirty="0" smtClean="0"/>
              <a:t>(mori.ken1@jp.panasonic.com), Panasonic;</a:t>
            </a:r>
            <a:br>
              <a:rPr lang="en-US" altLang="zh-CN" sz="1800" dirty="0" smtClean="0"/>
            </a:br>
            <a:r>
              <a:rPr lang="en-US" altLang="zh-CN" sz="1800" dirty="0" err="1" smtClean="0"/>
              <a:t>Shinsuke</a:t>
            </a:r>
            <a:r>
              <a:rPr lang="en-US" altLang="zh-CN" sz="1800" dirty="0" smtClean="0"/>
              <a:t> </a:t>
            </a:r>
            <a:r>
              <a:rPr lang="en-US" altLang="zh-CN" sz="1800" dirty="0"/>
              <a:t>Hara (shinsukehara0122@gmail.com </a:t>
            </a:r>
            <a:r>
              <a:rPr lang="en-US" altLang="zh-CN" sz="1800" dirty="0" smtClean="0"/>
              <a:t>), </a:t>
            </a:r>
            <a:r>
              <a:rPr lang="en-US" altLang="zh-CN" sz="1800" dirty="0" err="1" smtClean="0"/>
              <a:t>QoL</a:t>
            </a:r>
            <a:r>
              <a:rPr lang="en-US" altLang="zh-CN" sz="1800" dirty="0" smtClean="0"/>
              <a:t>-SN;</a:t>
            </a:r>
            <a:br>
              <a:rPr lang="en-US" altLang="zh-CN" sz="1800" dirty="0" smtClean="0"/>
            </a:br>
            <a:r>
              <a:rPr lang="en-US" altLang="zh-CN" sz="1800" dirty="0" smtClean="0"/>
              <a:t>Masahiro </a:t>
            </a:r>
            <a:r>
              <a:rPr lang="en-US" altLang="zh-CN" sz="1800" dirty="0"/>
              <a:t>Kuroda (</a:t>
            </a:r>
            <a:r>
              <a:rPr lang="en-US" altLang="zh-CN" sz="1800" dirty="0" smtClean="0"/>
              <a:t>marsh@nict.go.jp), </a:t>
            </a:r>
            <a:r>
              <a:rPr lang="en-US" altLang="zh-CN" sz="1800" dirty="0" err="1" smtClean="0"/>
              <a:t>QoL</a:t>
            </a:r>
            <a:r>
              <a:rPr lang="en-US" altLang="zh-CN" sz="1800" dirty="0" smtClean="0"/>
              <a:t>-SN&amp;NICT;</a:t>
            </a:r>
            <a:endParaRPr lang="en-US" altLang="zh-CN" sz="1800" dirty="0"/>
          </a:p>
          <a:p>
            <a:pPr eaLnBrk="0" hangingPunct="0">
              <a:spcBef>
                <a:spcPts val="600"/>
              </a:spcBef>
              <a:spcAft>
                <a:spcPts val="600"/>
              </a:spcAft>
              <a:defRPr/>
            </a:pPr>
            <a:r>
              <a:rPr lang="en-US" altLang="zh-CN" sz="1600" b="1" dirty="0" smtClean="0"/>
              <a:t>Abstract: PSD calculation result of GFSK PHY for 15.4n</a:t>
            </a:r>
            <a:endParaRPr lang="en-US" altLang="zh-CN" sz="1600" dirty="0"/>
          </a:p>
          <a:p>
            <a:pPr eaLnBrk="0" hangingPunct="0">
              <a:spcBef>
                <a:spcPts val="600"/>
              </a:spcBef>
              <a:spcAft>
                <a:spcPts val="600"/>
              </a:spcAft>
              <a:defRPr/>
            </a:pPr>
            <a:r>
              <a:rPr lang="en-US" altLang="zh-CN" sz="1600" b="1" dirty="0"/>
              <a:t>Purpose:</a:t>
            </a:r>
            <a:r>
              <a:rPr lang="en-US" altLang="zh-CN" sz="1600" dirty="0"/>
              <a:t>	</a:t>
            </a:r>
            <a:r>
              <a:rPr lang="en-US" altLang="zh-CN" sz="1600" dirty="0" smtClean="0"/>
              <a:t>Clarification of PSD of GFSK</a:t>
            </a:r>
            <a:br>
              <a:rPr lang="en-US" altLang="zh-CN" sz="1600" dirty="0" smtClean="0"/>
            </a:br>
            <a:r>
              <a:rPr lang="en-US" altLang="zh-CN" sz="1600" b="1" dirty="0" smtClean="0">
                <a:solidFill>
                  <a:schemeClr val="tx2"/>
                </a:solidFill>
              </a:rPr>
              <a:t>Notice</a:t>
            </a:r>
            <a:r>
              <a:rPr lang="en-US" altLang="zh-CN" sz="1600" b="1" dirty="0">
                <a:solidFill>
                  <a:schemeClr val="tx2"/>
                </a:solidFill>
              </a:rPr>
              <a:t>:</a:t>
            </a:r>
            <a:r>
              <a:rPr lang="en-US" altLang="zh-CN"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altLang="zh-CN" sz="1600" b="1" dirty="0" smtClean="0">
                <a:solidFill>
                  <a:schemeClr val="tx2"/>
                </a:solidFill>
              </a:rPr>
              <a:t/>
            </a:r>
            <a:br>
              <a:rPr lang="en-US" altLang="zh-CN" sz="1600" b="1" dirty="0" smtClean="0">
                <a:solidFill>
                  <a:schemeClr val="tx2"/>
                </a:solidFill>
              </a:rPr>
            </a:br>
            <a:r>
              <a:rPr lang="en-US" altLang="zh-CN" sz="1600" b="1" dirty="0" smtClean="0">
                <a:solidFill>
                  <a:schemeClr val="tx2"/>
                </a:solidFill>
              </a:rPr>
              <a:t>Release</a:t>
            </a:r>
            <a:r>
              <a:rPr lang="en-US" altLang="zh-CN" sz="1600" b="1" dirty="0">
                <a:solidFill>
                  <a:schemeClr val="tx2"/>
                </a:solidFill>
              </a:rPr>
              <a:t>:</a:t>
            </a:r>
            <a:r>
              <a:rPr lang="en-US" altLang="zh-CN" sz="1600" dirty="0">
                <a:solidFill>
                  <a:schemeClr val="tx2"/>
                </a:solidFill>
              </a:rPr>
              <a:t>	The contributor acknowledges and accepts that this contribution becomes the property of IEEE and may be made publicly available by P802.15.</a:t>
            </a:r>
            <a:r>
              <a:rPr lang="en-US" altLang="zh-CN" sz="1800" dirty="0">
                <a:solidFill>
                  <a:schemeClr val="tx2"/>
                </a:solidFill>
              </a:rPr>
              <a:t>	</a:t>
            </a:r>
          </a:p>
        </p:txBody>
      </p:sp>
      <p:sp>
        <p:nvSpPr>
          <p:cNvPr id="2" name="スライド番号プレースホルダー 1"/>
          <p:cNvSpPr>
            <a:spLocks noGrp="1"/>
          </p:cNvSpPr>
          <p:nvPr>
            <p:ph type="sldNum" sz="quarter" idx="12"/>
          </p:nvPr>
        </p:nvSpPr>
        <p:spPr/>
        <p:txBody>
          <a:bodyPr/>
          <a:lstStyle/>
          <a:p>
            <a:fld id="{690A14BF-E132-4BDE-B1CB-39223ACD2D34}" type="slidenum">
              <a:rPr kumimoji="1" lang="ja-JP" altLang="en-US" smtClean="0"/>
              <a:pPr/>
              <a:t>1</a:t>
            </a:fld>
            <a:endParaRPr kumimoji="1" lang="ja-JP" altLang="en-US"/>
          </a:p>
        </p:txBody>
      </p:sp>
    </p:spTree>
    <p:extLst>
      <p:ext uri="{BB962C8B-B14F-4D97-AF65-F5344CB8AC3E}">
        <p14:creationId xmlns:p14="http://schemas.microsoft.com/office/powerpoint/2010/main" val="3568419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584200"/>
            <a:ext cx="8640960" cy="792163"/>
          </a:xfrm>
        </p:spPr>
        <p:txBody>
          <a:bodyPr/>
          <a:lstStyle/>
          <a:p>
            <a:r>
              <a:rPr kumimoji="1" lang="en-US" altLang="ja-JP" dirty="0" smtClean="0"/>
              <a:t>Abstract</a:t>
            </a:r>
            <a:endParaRPr kumimoji="1" lang="ja-JP" altLang="en-US" dirty="0"/>
          </a:p>
        </p:txBody>
      </p:sp>
      <p:sp>
        <p:nvSpPr>
          <p:cNvPr id="3" name="コンテンツ プレースホルダー 2"/>
          <p:cNvSpPr>
            <a:spLocks noGrp="1"/>
          </p:cNvSpPr>
          <p:nvPr>
            <p:ph idx="1"/>
          </p:nvPr>
        </p:nvSpPr>
        <p:spPr>
          <a:xfrm>
            <a:off x="575556" y="1448780"/>
            <a:ext cx="8352928" cy="4114800"/>
          </a:xfrm>
        </p:spPr>
        <p:txBody>
          <a:bodyPr/>
          <a:lstStyle/>
          <a:p>
            <a:r>
              <a:rPr lang="en-US" altLang="ja-JP" sz="2400" dirty="0" smtClean="0">
                <a:latin typeface="Times New Roman" pitchFamily="18" charset="0"/>
                <a:cs typeface="Times New Roman" pitchFamily="18" charset="0"/>
              </a:rPr>
              <a:t>Proposal of Eye diagram for CMB GFSK PHY</a:t>
            </a:r>
            <a:br>
              <a:rPr lang="en-US" altLang="ja-JP" sz="2400" dirty="0" smtClean="0">
                <a:latin typeface="Times New Roman" pitchFamily="18" charset="0"/>
                <a:cs typeface="Times New Roman" pitchFamily="18" charset="0"/>
              </a:rPr>
            </a:br>
            <a:r>
              <a:rPr lang="en-US" altLang="ja-JP" sz="2400" dirty="0" smtClean="0">
                <a:latin typeface="Times New Roman" pitchFamily="18" charset="0"/>
                <a:cs typeface="Times New Roman" pitchFamily="18" charset="0"/>
              </a:rPr>
              <a:t>- Frequency deviation tolerance</a:t>
            </a:r>
            <a:br>
              <a:rPr lang="en-US" altLang="ja-JP" sz="2400" dirty="0" smtClean="0">
                <a:latin typeface="Times New Roman" pitchFamily="18" charset="0"/>
                <a:cs typeface="Times New Roman" pitchFamily="18" charset="0"/>
              </a:rPr>
            </a:br>
            <a:r>
              <a:rPr lang="en-US" altLang="ja-JP" sz="2400" dirty="0" smtClean="0">
                <a:latin typeface="Times New Roman" pitchFamily="18" charset="0"/>
                <a:cs typeface="Times New Roman" pitchFamily="18" charset="0"/>
              </a:rPr>
              <a:t>- Zero crossing tolerance</a:t>
            </a:r>
            <a:endParaRPr kumimoji="1" lang="ja-JP" altLang="en-US" sz="2400" dirty="0">
              <a:latin typeface="Times New Roman" pitchFamily="18" charset="0"/>
              <a:cs typeface="Times New Roman" pitchFamily="18" charset="0"/>
            </a:endParaRPr>
          </a:p>
        </p:txBody>
      </p:sp>
      <p:sp>
        <p:nvSpPr>
          <p:cNvPr id="4" name="スライド番号プレースホルダー 3"/>
          <p:cNvSpPr>
            <a:spLocks noGrp="1"/>
          </p:cNvSpPr>
          <p:nvPr>
            <p:ph type="sldNum" sz="quarter" idx="12"/>
          </p:nvPr>
        </p:nvSpPr>
        <p:spPr/>
        <p:txBody>
          <a:bodyPr/>
          <a:lstStyle/>
          <a:p>
            <a:fld id="{690A14BF-E132-4BDE-B1CB-39223ACD2D34}" type="slidenum">
              <a:rPr kumimoji="1" lang="ja-JP" altLang="en-US" smtClean="0"/>
              <a:pPr/>
              <a:t>2</a:t>
            </a:fld>
            <a:endParaRPr kumimoji="1" lang="ja-JP" altLang="en-US"/>
          </a:p>
        </p:txBody>
      </p:sp>
      <p:grpSp>
        <p:nvGrpSpPr>
          <p:cNvPr id="6" name="グループ化 5"/>
          <p:cNvGrpSpPr/>
          <p:nvPr/>
        </p:nvGrpSpPr>
        <p:grpSpPr>
          <a:xfrm>
            <a:off x="1727684" y="2783929"/>
            <a:ext cx="4924425" cy="3381375"/>
            <a:chOff x="1727684" y="2927350"/>
            <a:chExt cx="4924425" cy="3381375"/>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7684" y="2927350"/>
              <a:ext cx="4924425" cy="338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テキスト ボックス 6"/>
            <p:cNvSpPr txBox="1"/>
            <p:nvPr/>
          </p:nvSpPr>
          <p:spPr>
            <a:xfrm>
              <a:off x="5868144" y="2958625"/>
              <a:ext cx="720080" cy="184666"/>
            </a:xfrm>
            <a:prstGeom prst="rect">
              <a:avLst/>
            </a:prstGeom>
            <a:solidFill>
              <a:schemeClr val="bg1"/>
            </a:solidFill>
          </p:spPr>
          <p:txBody>
            <a:bodyPr wrap="square" lIns="0" tIns="0" rIns="0" bIns="0" rtlCol="0" anchor="ctr" anchorCtr="1">
              <a:spAutoFit/>
            </a:bodyPr>
            <a:lstStyle/>
            <a:p>
              <a:r>
                <a:rPr kumimoji="1" lang="en-US" altLang="ja-JP" sz="1200" dirty="0" smtClean="0">
                  <a:latin typeface="+mj-lt"/>
                </a:rPr>
                <a:t>TBD1%</a:t>
              </a:r>
              <a:endParaRPr kumimoji="1" lang="ja-JP" altLang="en-US" sz="1200" dirty="0">
                <a:latin typeface="+mj-lt"/>
              </a:endParaRPr>
            </a:p>
          </p:txBody>
        </p:sp>
        <p:sp>
          <p:nvSpPr>
            <p:cNvPr id="8" name="テキスト ボックス 7"/>
            <p:cNvSpPr txBox="1"/>
            <p:nvPr/>
          </p:nvSpPr>
          <p:spPr>
            <a:xfrm>
              <a:off x="5868144" y="3645024"/>
              <a:ext cx="648072" cy="184666"/>
            </a:xfrm>
            <a:prstGeom prst="rect">
              <a:avLst/>
            </a:prstGeom>
            <a:solidFill>
              <a:schemeClr val="bg1"/>
            </a:solidFill>
          </p:spPr>
          <p:txBody>
            <a:bodyPr wrap="square" lIns="0" tIns="0" rIns="0" bIns="0" rtlCol="0" anchor="ctr" anchorCtr="1">
              <a:spAutoFit/>
            </a:bodyPr>
            <a:lstStyle/>
            <a:p>
              <a:r>
                <a:rPr kumimoji="1" lang="en-US" altLang="ja-JP" sz="1200" dirty="0" smtClean="0">
                  <a:latin typeface="+mj-lt"/>
                </a:rPr>
                <a:t>TBD2%</a:t>
              </a:r>
              <a:endParaRPr kumimoji="1" lang="ja-JP" altLang="en-US" sz="1200" dirty="0">
                <a:latin typeface="+mj-lt"/>
              </a:endParaRPr>
            </a:p>
          </p:txBody>
        </p:sp>
        <p:sp>
          <p:nvSpPr>
            <p:cNvPr id="9" name="テキスト ボックス 8"/>
            <p:cNvSpPr txBox="1"/>
            <p:nvPr/>
          </p:nvSpPr>
          <p:spPr>
            <a:xfrm>
              <a:off x="4608004" y="4797152"/>
              <a:ext cx="792088" cy="184666"/>
            </a:xfrm>
            <a:prstGeom prst="rect">
              <a:avLst/>
            </a:prstGeom>
            <a:solidFill>
              <a:schemeClr val="bg1"/>
            </a:solidFill>
          </p:spPr>
          <p:txBody>
            <a:bodyPr wrap="square" lIns="0" tIns="0" rIns="0" bIns="0" rtlCol="0" anchor="ctr" anchorCtr="1">
              <a:spAutoFit/>
            </a:bodyPr>
            <a:lstStyle/>
            <a:p>
              <a:r>
                <a:rPr kumimoji="1" lang="en-US" altLang="ja-JP" sz="1200" dirty="0" smtClean="0">
                  <a:latin typeface="+mj-lt"/>
                </a:rPr>
                <a:t>TBD3% </a:t>
              </a:r>
              <a:r>
                <a:rPr kumimoji="1" lang="en-US" altLang="ja-JP" sz="1200" dirty="0" err="1" smtClean="0">
                  <a:latin typeface="+mj-lt"/>
                </a:rPr>
                <a:t>Ts</a:t>
              </a:r>
              <a:endParaRPr kumimoji="1" lang="ja-JP" altLang="en-US" sz="1200" dirty="0">
                <a:latin typeface="+mj-lt"/>
              </a:endParaRPr>
            </a:p>
          </p:txBody>
        </p:sp>
        <p:sp>
          <p:nvSpPr>
            <p:cNvPr id="11" name="テキスト ボックス 10"/>
            <p:cNvSpPr txBox="1"/>
            <p:nvPr/>
          </p:nvSpPr>
          <p:spPr>
            <a:xfrm>
              <a:off x="3095836" y="4797152"/>
              <a:ext cx="792088" cy="184666"/>
            </a:xfrm>
            <a:prstGeom prst="rect">
              <a:avLst/>
            </a:prstGeom>
            <a:solidFill>
              <a:schemeClr val="bg1"/>
            </a:solidFill>
          </p:spPr>
          <p:txBody>
            <a:bodyPr wrap="square" lIns="0" tIns="0" rIns="0" bIns="0" rtlCol="0" anchor="ctr" anchorCtr="1">
              <a:spAutoFit/>
            </a:bodyPr>
            <a:lstStyle/>
            <a:p>
              <a:r>
                <a:rPr kumimoji="1" lang="en-US" altLang="ja-JP" sz="1200" dirty="0" smtClean="0">
                  <a:latin typeface="+mj-lt"/>
                </a:rPr>
                <a:t>-TBD3% </a:t>
              </a:r>
              <a:r>
                <a:rPr kumimoji="1" lang="en-US" altLang="ja-JP" sz="1200" dirty="0" err="1" smtClean="0">
                  <a:latin typeface="+mj-lt"/>
                </a:rPr>
                <a:t>Ts</a:t>
              </a:r>
              <a:endParaRPr kumimoji="1" lang="ja-JP" altLang="en-US" sz="1200" dirty="0">
                <a:latin typeface="+mj-lt"/>
              </a:endParaRPr>
            </a:p>
          </p:txBody>
        </p:sp>
        <p:sp>
          <p:nvSpPr>
            <p:cNvPr id="12" name="テキスト ボックス 11"/>
            <p:cNvSpPr txBox="1"/>
            <p:nvPr/>
          </p:nvSpPr>
          <p:spPr>
            <a:xfrm>
              <a:off x="5868144" y="5193196"/>
              <a:ext cx="648072" cy="184666"/>
            </a:xfrm>
            <a:prstGeom prst="rect">
              <a:avLst/>
            </a:prstGeom>
            <a:solidFill>
              <a:schemeClr val="bg1"/>
            </a:solidFill>
          </p:spPr>
          <p:txBody>
            <a:bodyPr wrap="square" lIns="0" tIns="0" rIns="0" bIns="0" rtlCol="0" anchor="ctr" anchorCtr="1">
              <a:spAutoFit/>
            </a:bodyPr>
            <a:lstStyle/>
            <a:p>
              <a:r>
                <a:rPr kumimoji="1" lang="en-US" altLang="ja-JP" sz="1200" dirty="0" smtClean="0">
                  <a:latin typeface="+mj-lt"/>
                </a:rPr>
                <a:t>TBD2%</a:t>
              </a:r>
              <a:endParaRPr kumimoji="1" lang="ja-JP" altLang="en-US" sz="1200" dirty="0">
                <a:latin typeface="+mj-lt"/>
              </a:endParaRPr>
            </a:p>
          </p:txBody>
        </p:sp>
        <p:sp>
          <p:nvSpPr>
            <p:cNvPr id="13" name="テキスト ボックス 12"/>
            <p:cNvSpPr txBox="1"/>
            <p:nvPr/>
          </p:nvSpPr>
          <p:spPr>
            <a:xfrm>
              <a:off x="5868144" y="5805264"/>
              <a:ext cx="720080" cy="184666"/>
            </a:xfrm>
            <a:prstGeom prst="rect">
              <a:avLst/>
            </a:prstGeom>
            <a:solidFill>
              <a:schemeClr val="bg1"/>
            </a:solidFill>
          </p:spPr>
          <p:txBody>
            <a:bodyPr wrap="square" lIns="0" tIns="0" rIns="0" bIns="0" rtlCol="0" anchor="ctr" anchorCtr="1">
              <a:spAutoFit/>
            </a:bodyPr>
            <a:lstStyle/>
            <a:p>
              <a:r>
                <a:rPr kumimoji="1" lang="en-US" altLang="ja-JP" sz="1200" dirty="0" smtClean="0">
                  <a:latin typeface="+mj-lt"/>
                </a:rPr>
                <a:t>TBD1%</a:t>
              </a:r>
              <a:endParaRPr kumimoji="1" lang="ja-JP" altLang="en-US" sz="1200" dirty="0">
                <a:latin typeface="+mj-lt"/>
              </a:endParaRPr>
            </a:p>
          </p:txBody>
        </p:sp>
      </p:grpSp>
    </p:spTree>
    <p:extLst>
      <p:ext uri="{BB962C8B-B14F-4D97-AF65-F5344CB8AC3E}">
        <p14:creationId xmlns:p14="http://schemas.microsoft.com/office/powerpoint/2010/main" val="1524977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87524" y="584685"/>
            <a:ext cx="8604956" cy="540854"/>
          </a:xfrm>
        </p:spPr>
        <p:txBody>
          <a:bodyPr/>
          <a:lstStyle/>
          <a:p>
            <a:r>
              <a:rPr lang="en-US" altLang="ja-JP" dirty="0" smtClean="0"/>
              <a:t>Background</a:t>
            </a:r>
            <a:endParaRPr kumimoji="1" lang="ja-JP" altLang="en-US" dirty="0"/>
          </a:p>
        </p:txBody>
      </p:sp>
      <p:sp>
        <p:nvSpPr>
          <p:cNvPr id="3" name="コンテンツ プレースホルダー 2"/>
          <p:cNvSpPr>
            <a:spLocks noGrp="1"/>
          </p:cNvSpPr>
          <p:nvPr>
            <p:ph idx="1"/>
          </p:nvPr>
        </p:nvSpPr>
        <p:spPr>
          <a:xfrm>
            <a:off x="250824" y="1449388"/>
            <a:ext cx="8641655" cy="4320480"/>
          </a:xfrm>
        </p:spPr>
        <p:txBody>
          <a:bodyPr/>
          <a:lstStyle/>
          <a:p>
            <a:r>
              <a:rPr lang="en-US" altLang="ja-JP" sz="2400" dirty="0" smtClean="0">
                <a:latin typeface="Times New Roman" pitchFamily="18" charset="0"/>
                <a:cs typeface="Times New Roman" pitchFamily="18" charset="0"/>
              </a:rPr>
              <a:t>The latest specification draft has TBD values for frequency deviation tolerance and zero crossing tolerance as shown the </a:t>
            </a:r>
            <a:r>
              <a:rPr lang="en-US" altLang="ja-JP" sz="2400" dirty="0">
                <a:latin typeface="Times New Roman" pitchFamily="18" charset="0"/>
                <a:cs typeface="Times New Roman" pitchFamily="18" charset="0"/>
              </a:rPr>
              <a:t>next.</a:t>
            </a:r>
            <a:br>
              <a:rPr lang="en-US" altLang="ja-JP" sz="2400" dirty="0">
                <a:latin typeface="Times New Roman" pitchFamily="18" charset="0"/>
                <a:cs typeface="Times New Roman" pitchFamily="18" charset="0"/>
              </a:rPr>
            </a:br>
            <a:r>
              <a:rPr lang="en-US" altLang="ja-JP" sz="1400" dirty="0">
                <a:latin typeface="Times New Roman" pitchFamily="18" charset="0"/>
                <a:cs typeface="Times New Roman" pitchFamily="18" charset="0"/>
              </a:rPr>
              <a:t>21.2.2.5 Frequency deviation </a:t>
            </a:r>
            <a:r>
              <a:rPr lang="en-US" altLang="ja-JP" sz="1400" dirty="0" smtClean="0">
                <a:latin typeface="Times New Roman" pitchFamily="18" charset="0"/>
                <a:cs typeface="Times New Roman" pitchFamily="18" charset="0"/>
              </a:rPr>
              <a:t>tolerance</a:t>
            </a:r>
            <a:br>
              <a:rPr lang="en-US" altLang="ja-JP" sz="1400" dirty="0" smtClean="0">
                <a:latin typeface="Times New Roman" pitchFamily="18" charset="0"/>
                <a:cs typeface="Times New Roman" pitchFamily="18" charset="0"/>
              </a:rPr>
            </a:br>
            <a:r>
              <a:rPr lang="en-US" altLang="ja-JP" sz="1400" dirty="0" smtClean="0">
                <a:latin typeface="Times New Roman" pitchFamily="18" charset="0"/>
                <a:cs typeface="Times New Roman" pitchFamily="18" charset="0"/>
              </a:rPr>
              <a:t>Modulation </a:t>
            </a:r>
            <a:r>
              <a:rPr lang="en-US" altLang="ja-JP" sz="1400" dirty="0">
                <a:latin typeface="Times New Roman" pitchFamily="18" charset="0"/>
                <a:cs typeface="Times New Roman" pitchFamily="18" charset="0"/>
              </a:rPr>
              <a:t>frequency tolerance is measured as a percentage of the frequency deviation, </a:t>
            </a:r>
            <a:r>
              <a:rPr lang="en-US" altLang="ja-JP" sz="1400" dirty="0" err="1">
                <a:latin typeface="Times New Roman" pitchFamily="18" charset="0"/>
                <a:cs typeface="Times New Roman" pitchFamily="18" charset="0"/>
              </a:rPr>
              <a:t>fdev</a:t>
            </a:r>
            <a:r>
              <a:rPr lang="en-US" altLang="ja-JP" sz="1400" dirty="0">
                <a:latin typeface="Times New Roman" pitchFamily="18" charset="0"/>
                <a:cs typeface="Times New Roman" pitchFamily="18" charset="0"/>
              </a:rPr>
              <a:t>, dictated by the modulation index. In the case of filtered 2FSK, the measured frequency deviation, f, at </a:t>
            </a:r>
            <a:r>
              <a:rPr lang="en-US" altLang="ja-JP" sz="1400" dirty="0" err="1">
                <a:latin typeface="Times New Roman" pitchFamily="18" charset="0"/>
                <a:cs typeface="Times New Roman" pitchFamily="18" charset="0"/>
              </a:rPr>
              <a:t>Ts</a:t>
            </a:r>
            <a:r>
              <a:rPr lang="en-US" altLang="ja-JP" sz="1400" dirty="0">
                <a:latin typeface="Times New Roman" pitchFamily="18" charset="0"/>
                <a:cs typeface="Times New Roman" pitchFamily="18" charset="0"/>
              </a:rPr>
              <a:t> / 2 shall be constrained to the range </a:t>
            </a:r>
            <a:r>
              <a:rPr lang="en-US" altLang="ja-JP" sz="1400" dirty="0">
                <a:solidFill>
                  <a:srgbClr val="FF0000"/>
                </a:solidFill>
                <a:latin typeface="Times New Roman" pitchFamily="18" charset="0"/>
                <a:cs typeface="Times New Roman" pitchFamily="18" charset="0"/>
              </a:rPr>
              <a:t>TBD</a:t>
            </a:r>
            <a:r>
              <a:rPr lang="en-US" altLang="ja-JP" sz="1400" dirty="0">
                <a:latin typeface="Times New Roman" pitchFamily="18" charset="0"/>
                <a:cs typeface="Times New Roman" pitchFamily="18" charset="0"/>
              </a:rPr>
              <a:t>% </a:t>
            </a:r>
            <a:r>
              <a:rPr lang="en-US" altLang="ja-JP" sz="1400" dirty="0" err="1">
                <a:latin typeface="Times New Roman" pitchFamily="18" charset="0"/>
                <a:cs typeface="Times New Roman" pitchFamily="18" charset="0"/>
              </a:rPr>
              <a:t>fdev</a:t>
            </a:r>
            <a:r>
              <a:rPr lang="en-US" altLang="ja-JP" sz="1400" dirty="0">
                <a:latin typeface="Times New Roman" pitchFamily="18" charset="0"/>
                <a:cs typeface="Times New Roman" pitchFamily="18" charset="0"/>
              </a:rPr>
              <a:t> &lt; |f| &lt; </a:t>
            </a:r>
            <a:r>
              <a:rPr lang="en-US" altLang="ja-JP" sz="1400" dirty="0">
                <a:solidFill>
                  <a:srgbClr val="FF0000"/>
                </a:solidFill>
                <a:latin typeface="Times New Roman" pitchFamily="18" charset="0"/>
                <a:cs typeface="Times New Roman" pitchFamily="18" charset="0"/>
              </a:rPr>
              <a:t>TBD</a:t>
            </a:r>
            <a:r>
              <a:rPr lang="en-US" altLang="ja-JP" sz="1400" dirty="0">
                <a:latin typeface="Times New Roman" pitchFamily="18" charset="0"/>
                <a:cs typeface="Times New Roman" pitchFamily="18" charset="0"/>
              </a:rPr>
              <a:t>% </a:t>
            </a:r>
            <a:r>
              <a:rPr lang="en-US" altLang="ja-JP" sz="1400" dirty="0" err="1">
                <a:latin typeface="Times New Roman" pitchFamily="18" charset="0"/>
                <a:cs typeface="Times New Roman" pitchFamily="18" charset="0"/>
              </a:rPr>
              <a:t>fdev</a:t>
            </a:r>
            <a:r>
              <a:rPr lang="en-US" altLang="ja-JP" sz="1400" dirty="0">
                <a:latin typeface="Times New Roman" pitchFamily="18" charset="0"/>
                <a:cs typeface="Times New Roman" pitchFamily="18" charset="0"/>
              </a:rPr>
              <a:t>, as shown in Figure 21.24, where </a:t>
            </a:r>
            <a:r>
              <a:rPr lang="en-US" altLang="ja-JP" sz="1400" dirty="0" err="1">
                <a:latin typeface="Times New Roman" pitchFamily="18" charset="0"/>
                <a:cs typeface="Times New Roman" pitchFamily="18" charset="0"/>
              </a:rPr>
              <a:t>Ts</a:t>
            </a:r>
            <a:r>
              <a:rPr lang="en-US" altLang="ja-JP" sz="1400" dirty="0">
                <a:latin typeface="Times New Roman" pitchFamily="18" charset="0"/>
                <a:cs typeface="Times New Roman" pitchFamily="18" charset="0"/>
              </a:rPr>
              <a:t> is the symbol time.</a:t>
            </a:r>
            <a:br>
              <a:rPr lang="en-US" altLang="ja-JP" sz="1400" dirty="0">
                <a:latin typeface="Times New Roman" pitchFamily="18" charset="0"/>
                <a:cs typeface="Times New Roman" pitchFamily="18" charset="0"/>
              </a:rPr>
            </a:br>
            <a:r>
              <a:rPr lang="en-US" altLang="ja-JP" sz="1400" dirty="0">
                <a:latin typeface="Times New Roman" pitchFamily="18" charset="0"/>
                <a:cs typeface="Times New Roman" pitchFamily="18" charset="0"/>
              </a:rPr>
              <a:t/>
            </a:r>
            <a:br>
              <a:rPr lang="en-US" altLang="ja-JP" sz="1400" dirty="0">
                <a:latin typeface="Times New Roman" pitchFamily="18" charset="0"/>
                <a:cs typeface="Times New Roman" pitchFamily="18" charset="0"/>
              </a:rPr>
            </a:br>
            <a:r>
              <a:rPr lang="en-US" altLang="ja-JP" sz="1400" dirty="0">
                <a:latin typeface="Times New Roman" pitchFamily="18" charset="0"/>
                <a:cs typeface="Times New Roman" pitchFamily="18" charset="0"/>
              </a:rPr>
              <a:t>21.2.2.6 Zero crossing </a:t>
            </a:r>
            <a:r>
              <a:rPr lang="en-US" altLang="ja-JP" sz="1400" dirty="0" smtClean="0">
                <a:latin typeface="Times New Roman" pitchFamily="18" charset="0"/>
                <a:cs typeface="Times New Roman" pitchFamily="18" charset="0"/>
              </a:rPr>
              <a:t>tolerance</a:t>
            </a:r>
            <a:br>
              <a:rPr lang="en-US" altLang="ja-JP" sz="1400" dirty="0" smtClean="0">
                <a:latin typeface="Times New Roman" pitchFamily="18" charset="0"/>
                <a:cs typeface="Times New Roman" pitchFamily="18" charset="0"/>
              </a:rPr>
            </a:br>
            <a:r>
              <a:rPr lang="en-US" altLang="ja-JP" sz="1400" dirty="0" smtClean="0">
                <a:latin typeface="Times New Roman" pitchFamily="18" charset="0"/>
                <a:cs typeface="Times New Roman" pitchFamily="18" charset="0"/>
              </a:rPr>
              <a:t>In </a:t>
            </a:r>
            <a:r>
              <a:rPr lang="en-US" altLang="ja-JP" sz="1400" dirty="0">
                <a:latin typeface="Times New Roman" pitchFamily="18" charset="0"/>
                <a:cs typeface="Times New Roman" pitchFamily="18" charset="0"/>
              </a:rPr>
              <a:t>the case of filtered 2FSK, the excursions for the zero crossings for all trajectories of the eye diagram shall be constrained to within ±</a:t>
            </a:r>
            <a:r>
              <a:rPr lang="en-US" altLang="ja-JP" sz="1400" dirty="0">
                <a:solidFill>
                  <a:srgbClr val="FF0000"/>
                </a:solidFill>
                <a:latin typeface="Times New Roman" pitchFamily="18" charset="0"/>
                <a:cs typeface="Times New Roman" pitchFamily="18" charset="0"/>
              </a:rPr>
              <a:t>TBD</a:t>
            </a:r>
            <a:r>
              <a:rPr lang="en-US" altLang="ja-JP" sz="1400" dirty="0">
                <a:latin typeface="Times New Roman" pitchFamily="18" charset="0"/>
                <a:cs typeface="Times New Roman" pitchFamily="18" charset="0"/>
              </a:rPr>
              <a:t>% of the symbol time </a:t>
            </a:r>
            <a:r>
              <a:rPr lang="en-US" altLang="ja-JP" sz="1400" dirty="0" err="1">
                <a:latin typeface="Times New Roman" pitchFamily="18" charset="0"/>
                <a:cs typeface="Times New Roman" pitchFamily="18" charset="0"/>
              </a:rPr>
              <a:t>Ts</a:t>
            </a:r>
            <a:r>
              <a:rPr lang="en-US" altLang="ja-JP" sz="1400" dirty="0">
                <a:latin typeface="Times New Roman" pitchFamily="18" charset="0"/>
                <a:cs typeface="Times New Roman" pitchFamily="18" charset="0"/>
              </a:rPr>
              <a:t>, as shown in Figure 21.24</a:t>
            </a:r>
            <a:r>
              <a:rPr lang="en-US" altLang="ja-JP" sz="1400" dirty="0" smtClean="0">
                <a:latin typeface="Times New Roman" pitchFamily="18" charset="0"/>
                <a:cs typeface="Times New Roman" pitchFamily="18" charset="0"/>
              </a:rPr>
              <a:t>.</a:t>
            </a:r>
            <a:br>
              <a:rPr lang="en-US" altLang="ja-JP" sz="1400" dirty="0" smtClean="0">
                <a:latin typeface="Times New Roman" pitchFamily="18" charset="0"/>
                <a:cs typeface="Times New Roman" pitchFamily="18" charset="0"/>
              </a:rPr>
            </a:br>
            <a:r>
              <a:rPr lang="en-US" altLang="ja-JP" sz="2400" dirty="0" smtClean="0">
                <a:latin typeface="Times New Roman" pitchFamily="18" charset="0"/>
                <a:cs typeface="Times New Roman" pitchFamily="18" charset="0"/>
              </a:rPr>
              <a:t>=&gt; Need to fix these values</a:t>
            </a:r>
            <a:endParaRPr lang="en-US" altLang="ja-JP" sz="2400" dirty="0">
              <a:latin typeface="Times New Roman" pitchFamily="18" charset="0"/>
              <a:cs typeface="Times New Roman" pitchFamily="18" charset="0"/>
            </a:endParaRPr>
          </a:p>
          <a:p>
            <a:endParaRPr lang="en-US" altLang="ja-JP" sz="1400" dirty="0">
              <a:latin typeface="Times New Roman" pitchFamily="18" charset="0"/>
              <a:cs typeface="Times New Roman" pitchFamily="18" charset="0"/>
            </a:endParaRPr>
          </a:p>
          <a:p>
            <a:endParaRPr lang="en-US" altLang="ja-JP" sz="2400" dirty="0" smtClean="0">
              <a:latin typeface="Times New Roman" pitchFamily="18" charset="0"/>
              <a:cs typeface="Times New Roman" pitchFamily="18" charset="0"/>
            </a:endParaRPr>
          </a:p>
        </p:txBody>
      </p:sp>
      <p:sp>
        <p:nvSpPr>
          <p:cNvPr id="4" name="スライド番号プレースホルダー 3"/>
          <p:cNvSpPr>
            <a:spLocks noGrp="1"/>
          </p:cNvSpPr>
          <p:nvPr>
            <p:ph type="sldNum" sz="quarter" idx="12"/>
          </p:nvPr>
        </p:nvSpPr>
        <p:spPr/>
        <p:txBody>
          <a:bodyPr/>
          <a:lstStyle/>
          <a:p>
            <a:fld id="{690A14BF-E132-4BDE-B1CB-39223ACD2D34}" type="slidenum">
              <a:rPr kumimoji="1" lang="ja-JP" altLang="en-US" smtClean="0"/>
              <a:pPr/>
              <a:t>3</a:t>
            </a:fld>
            <a:endParaRPr kumimoji="1" lang="ja-JP" altLang="en-US"/>
          </a:p>
        </p:txBody>
      </p:sp>
    </p:spTree>
    <p:extLst>
      <p:ext uri="{BB962C8B-B14F-4D97-AF65-F5344CB8AC3E}">
        <p14:creationId xmlns:p14="http://schemas.microsoft.com/office/powerpoint/2010/main" val="3666910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90A14BF-E132-4BDE-B1CB-39223ACD2D34}" type="slidenum">
              <a:rPr kumimoji="1" lang="ja-JP" altLang="en-US" smtClean="0"/>
              <a:pPr/>
              <a:t>4</a:t>
            </a:fld>
            <a:endParaRPr kumimoji="1" lang="ja-JP" altLang="en-US"/>
          </a:p>
        </p:txBody>
      </p:sp>
      <p:sp>
        <p:nvSpPr>
          <p:cNvPr id="5" name="タイトル 1"/>
          <p:cNvSpPr>
            <a:spLocks noGrp="1"/>
          </p:cNvSpPr>
          <p:nvPr>
            <p:ph type="title"/>
          </p:nvPr>
        </p:nvSpPr>
        <p:spPr>
          <a:xfrm>
            <a:off x="685800" y="620613"/>
            <a:ext cx="7772400" cy="504925"/>
          </a:xfrm>
        </p:spPr>
        <p:txBody>
          <a:bodyPr/>
          <a:lstStyle/>
          <a:p>
            <a:r>
              <a:rPr kumimoji="1" lang="en-US" altLang="ja-JP" dirty="0" smtClean="0"/>
              <a:t>Parameters Influence Eye Diagram</a:t>
            </a:r>
            <a:endParaRPr kumimoji="1" lang="ja-JP" altLang="en-US" dirty="0"/>
          </a:p>
        </p:txBody>
      </p:sp>
      <p:sp>
        <p:nvSpPr>
          <p:cNvPr id="6" name="テキスト ボックス 5"/>
          <p:cNvSpPr txBox="1"/>
          <p:nvPr/>
        </p:nvSpPr>
        <p:spPr>
          <a:xfrm>
            <a:off x="250825" y="1340768"/>
            <a:ext cx="8641655" cy="5047536"/>
          </a:xfrm>
          <a:prstGeom prst="rect">
            <a:avLst/>
          </a:prstGeom>
          <a:noFill/>
        </p:spPr>
        <p:txBody>
          <a:bodyPr wrap="square" rtlCol="0">
            <a:spAutoFit/>
          </a:bodyPr>
          <a:lstStyle/>
          <a:p>
            <a:r>
              <a:rPr lang="en-US" altLang="ja-JP" dirty="0" smtClean="0">
                <a:latin typeface="+mj-lt"/>
              </a:rPr>
              <a:t>Example parameters influence eye diagram are</a:t>
            </a:r>
          </a:p>
          <a:p>
            <a:endParaRPr lang="en-US" altLang="ja-JP" sz="800" dirty="0" smtClean="0">
              <a:latin typeface="+mj-lt"/>
            </a:endParaRPr>
          </a:p>
          <a:p>
            <a:pPr marL="285750" indent="-285750">
              <a:buBlip>
                <a:blip r:embed="rId2"/>
              </a:buBlip>
            </a:pPr>
            <a:r>
              <a:rPr lang="en-US" altLang="ja-JP" dirty="0" smtClean="0">
                <a:latin typeface="+mj-lt"/>
              </a:rPr>
              <a:t>PLL Synthesizer</a:t>
            </a:r>
            <a:endParaRPr kumimoji="1" lang="en-US" altLang="ja-JP" dirty="0" smtClean="0">
              <a:latin typeface="+mj-lt"/>
            </a:endParaRPr>
          </a:p>
          <a:p>
            <a:pPr marL="285750" indent="-285750">
              <a:buFont typeface="Arial" pitchFamily="34" charset="0"/>
              <a:buChar char="•"/>
            </a:pPr>
            <a:r>
              <a:rPr lang="en-US" altLang="ja-JP" dirty="0" smtClean="0">
                <a:latin typeface="+mj-lt"/>
              </a:rPr>
              <a:t>VCO Phase noise</a:t>
            </a:r>
          </a:p>
          <a:p>
            <a:pPr marL="285750" indent="-285750">
              <a:buFont typeface="Arial" pitchFamily="34" charset="0"/>
              <a:buChar char="•"/>
            </a:pPr>
            <a:r>
              <a:rPr kumimoji="1" lang="en-US" altLang="ja-JP" dirty="0" smtClean="0">
                <a:latin typeface="+mj-lt"/>
              </a:rPr>
              <a:t>Charge pump noise</a:t>
            </a:r>
          </a:p>
          <a:p>
            <a:pPr marL="285750" indent="-285750">
              <a:buFont typeface="Arial" pitchFamily="34" charset="0"/>
              <a:buChar char="•"/>
            </a:pPr>
            <a:r>
              <a:rPr lang="en-US" altLang="ja-JP" dirty="0" smtClean="0">
                <a:latin typeface="+mj-lt"/>
              </a:rPr>
              <a:t>Delta-Sigma circuit noise (in case of fractional synthesizer)</a:t>
            </a:r>
          </a:p>
          <a:p>
            <a:pPr marL="285750" indent="-285750">
              <a:buFont typeface="Arial" pitchFamily="34" charset="0"/>
              <a:buChar char="•"/>
            </a:pPr>
            <a:r>
              <a:rPr kumimoji="1" lang="en-US" altLang="ja-JP" dirty="0" smtClean="0">
                <a:latin typeface="+mj-lt"/>
              </a:rPr>
              <a:t>PLL loop filter characteristics</a:t>
            </a:r>
          </a:p>
          <a:p>
            <a:r>
              <a:rPr lang="en-US" altLang="ja-JP" dirty="0" smtClean="0">
                <a:latin typeface="+mj-lt"/>
              </a:rPr>
              <a:t>etc.</a:t>
            </a:r>
            <a:endParaRPr kumimoji="1" lang="en-US" altLang="ja-JP" dirty="0" smtClean="0">
              <a:latin typeface="+mj-lt"/>
            </a:endParaRPr>
          </a:p>
          <a:p>
            <a:endParaRPr lang="en-US" altLang="ja-JP" sz="800" dirty="0">
              <a:latin typeface="+mj-lt"/>
            </a:endParaRPr>
          </a:p>
          <a:p>
            <a:pPr marL="285750" indent="-285750">
              <a:buBlip>
                <a:blip r:embed="rId2"/>
              </a:buBlip>
            </a:pPr>
            <a:r>
              <a:rPr lang="en-US" altLang="ja-JP" dirty="0" smtClean="0">
                <a:latin typeface="+mj-lt"/>
              </a:rPr>
              <a:t>Others</a:t>
            </a:r>
          </a:p>
          <a:p>
            <a:pPr marL="285750" indent="-285750">
              <a:buFont typeface="Arial" pitchFamily="34" charset="0"/>
              <a:buChar char="•"/>
            </a:pPr>
            <a:r>
              <a:rPr lang="en-US" altLang="ja-JP" dirty="0" smtClean="0">
                <a:latin typeface="+mj-lt"/>
              </a:rPr>
              <a:t>Parts to parts variation</a:t>
            </a:r>
          </a:p>
          <a:p>
            <a:pPr marL="285750" indent="-285750">
              <a:buFont typeface="Arial" pitchFamily="34" charset="0"/>
              <a:buChar char="•"/>
            </a:pPr>
            <a:r>
              <a:rPr kumimoji="1" lang="en-US" altLang="ja-JP" dirty="0" smtClean="0">
                <a:latin typeface="+mj-lt"/>
              </a:rPr>
              <a:t>Voltage variation</a:t>
            </a:r>
          </a:p>
          <a:p>
            <a:pPr marL="285750" indent="-285750">
              <a:buFont typeface="Arial" pitchFamily="34" charset="0"/>
              <a:buChar char="•"/>
            </a:pPr>
            <a:r>
              <a:rPr lang="en-US" altLang="ja-JP" dirty="0" smtClean="0">
                <a:latin typeface="+mj-lt"/>
              </a:rPr>
              <a:t>Temperature variation</a:t>
            </a:r>
          </a:p>
          <a:p>
            <a:r>
              <a:rPr kumimoji="1" lang="en-US" altLang="ja-JP" dirty="0" smtClean="0">
                <a:latin typeface="+mj-lt"/>
              </a:rPr>
              <a:t>etc.</a:t>
            </a:r>
          </a:p>
          <a:p>
            <a:endParaRPr lang="en-US" altLang="ja-JP" dirty="0">
              <a:latin typeface="+mj-lt"/>
            </a:endParaRPr>
          </a:p>
          <a:p>
            <a:r>
              <a:rPr kumimoji="1" lang="en-US" altLang="ja-JP" dirty="0" smtClean="0">
                <a:latin typeface="+mj-lt"/>
              </a:rPr>
              <a:t>These parameters are determined considering target data rate, usage environment and so on.</a:t>
            </a:r>
          </a:p>
          <a:p>
            <a:endParaRPr kumimoji="1" lang="en-US" altLang="ja-JP" sz="800" dirty="0" smtClean="0">
              <a:latin typeface="+mj-lt"/>
            </a:endParaRPr>
          </a:p>
          <a:p>
            <a:r>
              <a:rPr lang="en-US" altLang="ja-JP" dirty="0" smtClean="0">
                <a:latin typeface="+mj-lt"/>
              </a:rPr>
              <a:t>Target data rate, up to 200kbps, is similar to 15.4g.</a:t>
            </a:r>
          </a:p>
          <a:p>
            <a:r>
              <a:rPr kumimoji="1" lang="en-US" altLang="ja-JP" dirty="0" smtClean="0">
                <a:latin typeface="+mj-lt"/>
              </a:rPr>
              <a:t>How about temperature?</a:t>
            </a:r>
            <a:endParaRPr kumimoji="1" lang="ja-JP" altLang="en-US" dirty="0">
              <a:latin typeface="+mj-lt"/>
            </a:endParaRPr>
          </a:p>
        </p:txBody>
      </p:sp>
    </p:spTree>
    <p:extLst>
      <p:ext uri="{BB962C8B-B14F-4D97-AF65-F5344CB8AC3E}">
        <p14:creationId xmlns:p14="http://schemas.microsoft.com/office/powerpoint/2010/main" val="1514500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90A14BF-E132-4BDE-B1CB-39223ACD2D34}" type="slidenum">
              <a:rPr kumimoji="1" lang="ja-JP" altLang="en-US" smtClean="0"/>
              <a:pPr/>
              <a:t>5</a:t>
            </a:fld>
            <a:endParaRPr kumimoji="1" lang="ja-JP" altLang="en-US"/>
          </a:p>
        </p:txBody>
      </p:sp>
      <p:sp>
        <p:nvSpPr>
          <p:cNvPr id="5" name="タイトル 1"/>
          <p:cNvSpPr>
            <a:spLocks noGrp="1"/>
          </p:cNvSpPr>
          <p:nvPr>
            <p:ph type="title"/>
          </p:nvPr>
        </p:nvSpPr>
        <p:spPr>
          <a:xfrm>
            <a:off x="685800" y="620613"/>
            <a:ext cx="7772400" cy="504925"/>
          </a:xfrm>
        </p:spPr>
        <p:txBody>
          <a:bodyPr/>
          <a:lstStyle/>
          <a:p>
            <a:r>
              <a:rPr kumimoji="1" lang="en-US" altLang="ja-JP" dirty="0" smtClean="0"/>
              <a:t>Usage condition of CMB devices</a:t>
            </a:r>
            <a:endParaRPr kumimoji="1" lang="ja-JP" altLang="en-US" dirty="0"/>
          </a:p>
        </p:txBody>
      </p:sp>
      <p:sp>
        <p:nvSpPr>
          <p:cNvPr id="6" name="テキスト ボックス 5"/>
          <p:cNvSpPr txBox="1"/>
          <p:nvPr/>
        </p:nvSpPr>
        <p:spPr>
          <a:xfrm>
            <a:off x="250825" y="1556792"/>
            <a:ext cx="8605651" cy="4616648"/>
          </a:xfrm>
          <a:prstGeom prst="rect">
            <a:avLst/>
          </a:prstGeom>
          <a:noFill/>
        </p:spPr>
        <p:txBody>
          <a:bodyPr wrap="square" rtlCol="0">
            <a:spAutoFit/>
          </a:bodyPr>
          <a:lstStyle/>
          <a:p>
            <a:r>
              <a:rPr kumimoji="1" lang="en-US" altLang="ja-JP" dirty="0" smtClean="0">
                <a:latin typeface="+mj-lt"/>
                <a:ea typeface="+mj-ea"/>
              </a:rPr>
              <a:t>One of the main applications of IEEE802.15.4g is a smart meter which may be used </a:t>
            </a:r>
            <a:r>
              <a:rPr lang="en-US" altLang="ja-JP" dirty="0" smtClean="0">
                <a:latin typeface="+mj-lt"/>
                <a:ea typeface="+mj-ea"/>
              </a:rPr>
              <a:t>outdoor condition. Hence -45 - +85 operation temperature range is considered in devices compliant with IEEE802.15.4g.</a:t>
            </a:r>
          </a:p>
          <a:p>
            <a:endParaRPr lang="en-US" altLang="ja-JP" dirty="0" smtClean="0">
              <a:latin typeface="+mj-lt"/>
              <a:ea typeface="+mj-ea"/>
            </a:endParaRPr>
          </a:p>
          <a:p>
            <a:r>
              <a:rPr lang="en-US" altLang="ja-JP" dirty="0" smtClean="0">
                <a:latin typeface="+mj-lt"/>
                <a:ea typeface="+mj-ea"/>
              </a:rPr>
              <a:t>Target applications of CMB  are as below. (see DCN 15-12-539r0)</a:t>
            </a:r>
          </a:p>
          <a:p>
            <a:pPr>
              <a:buFont typeface="Arial" charset="0"/>
              <a:buChar char="•"/>
            </a:pPr>
            <a:r>
              <a:rPr lang="en-US" altLang="ja-JP" sz="1200" dirty="0"/>
              <a:t>Hospital and Clinics</a:t>
            </a:r>
          </a:p>
          <a:p>
            <a:pPr lvl="2">
              <a:buFont typeface="Arial" charset="0"/>
              <a:buChar char="•"/>
            </a:pPr>
            <a:endParaRPr lang="en-US" altLang="ja-JP" sz="1200" dirty="0"/>
          </a:p>
          <a:p>
            <a:pPr lvl="1">
              <a:buFont typeface="Arial" charset="0"/>
              <a:buChar char="•"/>
            </a:pPr>
            <a:r>
              <a:rPr lang="en-US" altLang="ja-JP" sz="1200" dirty="0"/>
              <a:t> Medical Instruments continuous monitoring</a:t>
            </a:r>
          </a:p>
          <a:p>
            <a:pPr lvl="1">
              <a:buFont typeface="Arial" charset="0"/>
              <a:buChar char="•"/>
            </a:pPr>
            <a:r>
              <a:rPr lang="en-US" altLang="ja-JP" sz="1200" dirty="0"/>
              <a:t> Medical instrument management in hospital</a:t>
            </a:r>
          </a:p>
          <a:p>
            <a:pPr lvl="1"/>
            <a:r>
              <a:rPr lang="en-US" altLang="ja-JP" sz="1200" dirty="0"/>
              <a:t>(See next slide for examples, </a:t>
            </a:r>
            <a:r>
              <a:rPr lang="en-US" altLang="ja-JP" sz="1200" dirty="0" err="1"/>
              <a:t>etc</a:t>
            </a:r>
            <a:r>
              <a:rPr lang="en-US" altLang="ja-JP" sz="1200" dirty="0"/>
              <a:t>)</a:t>
            </a:r>
          </a:p>
          <a:p>
            <a:pPr lvl="1">
              <a:buFont typeface="Arial" charset="0"/>
              <a:buChar char="•"/>
            </a:pPr>
            <a:r>
              <a:rPr lang="en-US" altLang="ja-JP" sz="1200" dirty="0"/>
              <a:t> Therapy management</a:t>
            </a:r>
          </a:p>
          <a:p>
            <a:endParaRPr lang="en-US" altLang="ja-JP" sz="1200" dirty="0"/>
          </a:p>
          <a:p>
            <a:pPr>
              <a:buFont typeface="Arial" charset="0"/>
              <a:buChar char="•"/>
            </a:pPr>
            <a:r>
              <a:rPr lang="en-US" altLang="ja-JP" sz="1200" dirty="0"/>
              <a:t>Home</a:t>
            </a:r>
          </a:p>
          <a:p>
            <a:pPr lvl="1">
              <a:buFont typeface="Arial" charset="0"/>
              <a:buChar char="•"/>
            </a:pPr>
            <a:r>
              <a:rPr lang="en-US" altLang="ja-JP" sz="1200" dirty="0"/>
              <a:t> Medical Data collection and download</a:t>
            </a:r>
          </a:p>
          <a:p>
            <a:pPr lvl="1">
              <a:buFont typeface="Arial" charset="0"/>
              <a:buChar char="•"/>
            </a:pPr>
            <a:r>
              <a:rPr lang="en-US" altLang="ja-JP" sz="1200" dirty="0"/>
              <a:t> Exercising and sport equipment data</a:t>
            </a:r>
          </a:p>
          <a:p>
            <a:pPr lvl="1">
              <a:buFont typeface="Arial" charset="0"/>
              <a:buChar char="•"/>
            </a:pPr>
            <a:r>
              <a:rPr lang="en-US" altLang="ja-JP" sz="1200" dirty="0"/>
              <a:t> Senior movement detection and location tracking</a:t>
            </a:r>
          </a:p>
          <a:p>
            <a:endParaRPr kumimoji="1" lang="en-US" altLang="ja-JP" dirty="0" smtClean="0">
              <a:latin typeface="+mj-lt"/>
              <a:ea typeface="+mj-ea"/>
            </a:endParaRPr>
          </a:p>
          <a:p>
            <a:r>
              <a:rPr kumimoji="1" lang="en-US" altLang="ja-JP" dirty="0" smtClean="0">
                <a:latin typeface="+mj-lt"/>
                <a:ea typeface="+mj-ea"/>
              </a:rPr>
              <a:t>Some data collector devices may be placed in outdoor as the worst case. Hence, it is better to reuse the eye diagram adopted by IEEE802.15.4g to support those possible worst condition.</a:t>
            </a:r>
            <a:endParaRPr kumimoji="1" lang="ja-JP" altLang="en-US" dirty="0">
              <a:latin typeface="+mj-lt"/>
              <a:ea typeface="+mj-ea"/>
            </a:endParaRPr>
          </a:p>
        </p:txBody>
      </p:sp>
    </p:spTree>
    <p:extLst>
      <p:ext uri="{BB962C8B-B14F-4D97-AF65-F5344CB8AC3E}">
        <p14:creationId xmlns:p14="http://schemas.microsoft.com/office/powerpoint/2010/main" val="315185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90A14BF-E132-4BDE-B1CB-39223ACD2D34}" type="slidenum">
              <a:rPr kumimoji="1" lang="ja-JP" altLang="en-US" smtClean="0"/>
              <a:pPr/>
              <a:t>6</a:t>
            </a:fld>
            <a:endParaRPr kumimoji="1" lang="ja-JP" altLang="en-US"/>
          </a:p>
        </p:txBody>
      </p:sp>
      <p:sp>
        <p:nvSpPr>
          <p:cNvPr id="5" name="タイトル 1"/>
          <p:cNvSpPr>
            <a:spLocks noGrp="1"/>
          </p:cNvSpPr>
          <p:nvPr>
            <p:ph type="title"/>
          </p:nvPr>
        </p:nvSpPr>
        <p:spPr>
          <a:xfrm>
            <a:off x="685800" y="620613"/>
            <a:ext cx="7772400" cy="504925"/>
          </a:xfrm>
        </p:spPr>
        <p:txBody>
          <a:bodyPr/>
          <a:lstStyle/>
          <a:p>
            <a:r>
              <a:rPr kumimoji="1" lang="en-US" altLang="ja-JP" dirty="0" smtClean="0"/>
              <a:t>Eye diagram proposal</a:t>
            </a:r>
            <a:endParaRPr kumimoji="1" lang="ja-JP" alt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5716" y="2207865"/>
            <a:ext cx="4924425" cy="338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テキスト ボックス 6"/>
          <p:cNvSpPr txBox="1"/>
          <p:nvPr/>
        </p:nvSpPr>
        <p:spPr>
          <a:xfrm>
            <a:off x="250825" y="1556792"/>
            <a:ext cx="8641655" cy="369332"/>
          </a:xfrm>
          <a:prstGeom prst="rect">
            <a:avLst/>
          </a:prstGeom>
          <a:noFill/>
        </p:spPr>
        <p:txBody>
          <a:bodyPr wrap="square" rtlCol="0">
            <a:spAutoFit/>
          </a:bodyPr>
          <a:lstStyle/>
          <a:p>
            <a:r>
              <a:rPr lang="ja-JP" altLang="en-US" dirty="0" smtClean="0">
                <a:latin typeface="+mj-lt"/>
              </a:rPr>
              <a:t>・</a:t>
            </a:r>
            <a:r>
              <a:rPr lang="en-US" altLang="ja-JP" dirty="0" smtClean="0">
                <a:latin typeface="+mj-lt"/>
              </a:rPr>
              <a:t>same as the IEEE802.15.4g eye diagram</a:t>
            </a:r>
            <a:endParaRPr kumimoji="1" lang="ja-JP" altLang="en-US" dirty="0">
              <a:latin typeface="+mj-lt"/>
            </a:endParaRPr>
          </a:p>
        </p:txBody>
      </p:sp>
    </p:spTree>
    <p:extLst>
      <p:ext uri="{BB962C8B-B14F-4D97-AF65-F5344CB8AC3E}">
        <p14:creationId xmlns:p14="http://schemas.microsoft.com/office/powerpoint/2010/main" val="1381803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90A14BF-E132-4BDE-B1CB-39223ACD2D34}" type="slidenum">
              <a:rPr kumimoji="1" lang="ja-JP" altLang="en-US" smtClean="0"/>
              <a:pPr/>
              <a:t>7</a:t>
            </a:fld>
            <a:endParaRPr kumimoji="1" lang="ja-JP" altLang="en-US"/>
          </a:p>
        </p:txBody>
      </p:sp>
      <p:sp>
        <p:nvSpPr>
          <p:cNvPr id="5" name="タイトル 1"/>
          <p:cNvSpPr>
            <a:spLocks noGrp="1"/>
          </p:cNvSpPr>
          <p:nvPr>
            <p:ph type="title"/>
          </p:nvPr>
        </p:nvSpPr>
        <p:spPr>
          <a:xfrm>
            <a:off x="685800" y="620613"/>
            <a:ext cx="7772400" cy="504925"/>
          </a:xfrm>
        </p:spPr>
        <p:txBody>
          <a:bodyPr/>
          <a:lstStyle/>
          <a:p>
            <a:r>
              <a:rPr kumimoji="1" lang="en-US" altLang="ja-JP" dirty="0" smtClean="0"/>
              <a:t>Conclusion</a:t>
            </a:r>
            <a:endParaRPr kumimoji="1" lang="ja-JP" altLang="en-US" dirty="0"/>
          </a:p>
        </p:txBody>
      </p:sp>
      <p:sp>
        <p:nvSpPr>
          <p:cNvPr id="2" name="正方形/長方形 1"/>
          <p:cNvSpPr/>
          <p:nvPr/>
        </p:nvSpPr>
        <p:spPr>
          <a:xfrm>
            <a:off x="250825" y="1449388"/>
            <a:ext cx="8641655" cy="2862322"/>
          </a:xfrm>
          <a:prstGeom prst="rect">
            <a:avLst/>
          </a:prstGeom>
        </p:spPr>
        <p:txBody>
          <a:bodyPr wrap="square">
            <a:spAutoFit/>
          </a:bodyPr>
          <a:lstStyle/>
          <a:p>
            <a:r>
              <a:rPr lang="en-US" altLang="ja-JP" dirty="0">
                <a:latin typeface="Times New Roman" pitchFamily="18" charset="0"/>
                <a:cs typeface="Times New Roman" pitchFamily="18" charset="0"/>
              </a:rPr>
              <a:t>21.2.2.5 Frequency deviation tolerance</a:t>
            </a:r>
            <a:br>
              <a:rPr lang="en-US" altLang="ja-JP" dirty="0">
                <a:latin typeface="Times New Roman" pitchFamily="18" charset="0"/>
                <a:cs typeface="Times New Roman" pitchFamily="18" charset="0"/>
              </a:rPr>
            </a:br>
            <a:r>
              <a:rPr lang="en-US" altLang="ja-JP" dirty="0">
                <a:latin typeface="Times New Roman" pitchFamily="18" charset="0"/>
                <a:cs typeface="Times New Roman" pitchFamily="18" charset="0"/>
              </a:rPr>
              <a:t>Modulation frequency tolerance is measured as a percentage of the frequency deviation, </a:t>
            </a:r>
            <a:r>
              <a:rPr lang="en-US" altLang="ja-JP" dirty="0" err="1">
                <a:latin typeface="Times New Roman" pitchFamily="18" charset="0"/>
                <a:cs typeface="Times New Roman" pitchFamily="18" charset="0"/>
              </a:rPr>
              <a:t>fdev</a:t>
            </a:r>
            <a:r>
              <a:rPr lang="en-US" altLang="ja-JP" dirty="0">
                <a:latin typeface="Times New Roman" pitchFamily="18" charset="0"/>
                <a:cs typeface="Times New Roman" pitchFamily="18" charset="0"/>
              </a:rPr>
              <a:t>, dictated by the modulation index. In the case of filtered 2FSK, the measured frequency deviation, f, at </a:t>
            </a:r>
            <a:r>
              <a:rPr lang="en-US" altLang="ja-JP" dirty="0" err="1">
                <a:latin typeface="Times New Roman" pitchFamily="18" charset="0"/>
                <a:cs typeface="Times New Roman" pitchFamily="18" charset="0"/>
              </a:rPr>
              <a:t>Ts</a:t>
            </a:r>
            <a:r>
              <a:rPr lang="en-US" altLang="ja-JP" dirty="0">
                <a:latin typeface="Times New Roman" pitchFamily="18" charset="0"/>
                <a:cs typeface="Times New Roman" pitchFamily="18" charset="0"/>
              </a:rPr>
              <a:t> / 2 shall be constrained to the range </a:t>
            </a:r>
            <a:r>
              <a:rPr lang="en-US" altLang="ja-JP" dirty="0" smtClean="0">
                <a:solidFill>
                  <a:srgbClr val="FF0000"/>
                </a:solidFill>
                <a:latin typeface="Times New Roman" pitchFamily="18" charset="0"/>
                <a:cs typeface="Times New Roman" pitchFamily="18" charset="0"/>
              </a:rPr>
              <a:t>70</a:t>
            </a:r>
            <a:r>
              <a:rPr lang="en-US" altLang="ja-JP" dirty="0" smtClean="0">
                <a:latin typeface="Times New Roman" pitchFamily="18" charset="0"/>
                <a:cs typeface="Times New Roman" pitchFamily="18" charset="0"/>
              </a:rPr>
              <a:t>% </a:t>
            </a:r>
            <a:r>
              <a:rPr lang="en-US" altLang="ja-JP" dirty="0" err="1">
                <a:latin typeface="Times New Roman" pitchFamily="18" charset="0"/>
                <a:cs typeface="Times New Roman" pitchFamily="18" charset="0"/>
              </a:rPr>
              <a:t>fdev</a:t>
            </a:r>
            <a:r>
              <a:rPr lang="en-US" altLang="ja-JP" dirty="0">
                <a:latin typeface="Times New Roman" pitchFamily="18" charset="0"/>
                <a:cs typeface="Times New Roman" pitchFamily="18" charset="0"/>
              </a:rPr>
              <a:t> &lt; |f| &lt; </a:t>
            </a:r>
            <a:r>
              <a:rPr lang="en-US" altLang="ja-JP" dirty="0" smtClean="0">
                <a:solidFill>
                  <a:srgbClr val="FF0000"/>
                </a:solidFill>
                <a:latin typeface="Times New Roman" pitchFamily="18" charset="0"/>
                <a:cs typeface="Times New Roman" pitchFamily="18" charset="0"/>
              </a:rPr>
              <a:t>130</a:t>
            </a:r>
            <a:r>
              <a:rPr lang="en-US" altLang="ja-JP" dirty="0" smtClean="0">
                <a:latin typeface="Times New Roman" pitchFamily="18" charset="0"/>
                <a:cs typeface="Times New Roman" pitchFamily="18" charset="0"/>
              </a:rPr>
              <a:t>% </a:t>
            </a:r>
            <a:r>
              <a:rPr lang="en-US" altLang="ja-JP" dirty="0" err="1">
                <a:latin typeface="Times New Roman" pitchFamily="18" charset="0"/>
                <a:cs typeface="Times New Roman" pitchFamily="18" charset="0"/>
              </a:rPr>
              <a:t>fdev</a:t>
            </a:r>
            <a:r>
              <a:rPr lang="en-US" altLang="ja-JP" dirty="0">
                <a:latin typeface="Times New Roman" pitchFamily="18" charset="0"/>
                <a:cs typeface="Times New Roman" pitchFamily="18" charset="0"/>
              </a:rPr>
              <a:t>, as shown in Figure 21.24, where </a:t>
            </a:r>
            <a:r>
              <a:rPr lang="en-US" altLang="ja-JP" dirty="0" err="1">
                <a:latin typeface="Times New Roman" pitchFamily="18" charset="0"/>
                <a:cs typeface="Times New Roman" pitchFamily="18" charset="0"/>
              </a:rPr>
              <a:t>Ts</a:t>
            </a:r>
            <a:r>
              <a:rPr lang="en-US" altLang="ja-JP" dirty="0">
                <a:latin typeface="Times New Roman" pitchFamily="18" charset="0"/>
                <a:cs typeface="Times New Roman" pitchFamily="18" charset="0"/>
              </a:rPr>
              <a:t> is the symbol time.</a:t>
            </a:r>
            <a:br>
              <a:rPr lang="en-US" altLang="ja-JP" dirty="0">
                <a:latin typeface="Times New Roman" pitchFamily="18" charset="0"/>
                <a:cs typeface="Times New Roman" pitchFamily="18" charset="0"/>
              </a:rPr>
            </a:br>
            <a:r>
              <a:rPr lang="en-US" altLang="ja-JP" dirty="0">
                <a:latin typeface="Times New Roman" pitchFamily="18" charset="0"/>
                <a:cs typeface="Times New Roman" pitchFamily="18" charset="0"/>
              </a:rPr>
              <a:t/>
            </a:r>
            <a:br>
              <a:rPr lang="en-US" altLang="ja-JP" dirty="0">
                <a:latin typeface="Times New Roman" pitchFamily="18" charset="0"/>
                <a:cs typeface="Times New Roman" pitchFamily="18" charset="0"/>
              </a:rPr>
            </a:br>
            <a:r>
              <a:rPr lang="en-US" altLang="ja-JP" dirty="0">
                <a:latin typeface="Times New Roman" pitchFamily="18" charset="0"/>
                <a:cs typeface="Times New Roman" pitchFamily="18" charset="0"/>
              </a:rPr>
              <a:t>21.2.2.6 Zero crossing tolerance</a:t>
            </a:r>
            <a:br>
              <a:rPr lang="en-US" altLang="ja-JP" dirty="0">
                <a:latin typeface="Times New Roman" pitchFamily="18" charset="0"/>
                <a:cs typeface="Times New Roman" pitchFamily="18" charset="0"/>
              </a:rPr>
            </a:br>
            <a:r>
              <a:rPr lang="en-US" altLang="ja-JP" dirty="0">
                <a:latin typeface="Times New Roman" pitchFamily="18" charset="0"/>
                <a:cs typeface="Times New Roman" pitchFamily="18" charset="0"/>
              </a:rPr>
              <a:t>In the case of filtered 2FSK, the excursions for the zero crossings for all trajectories of the eye diagram shall be constrained to within </a:t>
            </a:r>
            <a:r>
              <a:rPr lang="en-US" altLang="ja-JP" dirty="0" smtClean="0">
                <a:solidFill>
                  <a:srgbClr val="FF0000"/>
                </a:solidFill>
                <a:latin typeface="Times New Roman" pitchFamily="18" charset="0"/>
                <a:cs typeface="Times New Roman" pitchFamily="18" charset="0"/>
              </a:rPr>
              <a:t>±12.5</a:t>
            </a:r>
            <a:r>
              <a:rPr lang="en-US" altLang="ja-JP" dirty="0" smtClean="0">
                <a:latin typeface="Times New Roman" pitchFamily="18" charset="0"/>
                <a:cs typeface="Times New Roman" pitchFamily="18" charset="0"/>
              </a:rPr>
              <a:t>% </a:t>
            </a:r>
            <a:r>
              <a:rPr lang="en-US" altLang="ja-JP" dirty="0">
                <a:latin typeface="Times New Roman" pitchFamily="18" charset="0"/>
                <a:cs typeface="Times New Roman" pitchFamily="18" charset="0"/>
              </a:rPr>
              <a:t>of the symbol time </a:t>
            </a:r>
            <a:r>
              <a:rPr lang="en-US" altLang="ja-JP" dirty="0" err="1">
                <a:latin typeface="Times New Roman" pitchFamily="18" charset="0"/>
                <a:cs typeface="Times New Roman" pitchFamily="18" charset="0"/>
              </a:rPr>
              <a:t>Ts</a:t>
            </a:r>
            <a:r>
              <a:rPr lang="en-US" altLang="ja-JP" dirty="0">
                <a:latin typeface="Times New Roman" pitchFamily="18" charset="0"/>
                <a:cs typeface="Times New Roman" pitchFamily="18" charset="0"/>
              </a:rPr>
              <a:t>, as shown in Figure 21.24.</a:t>
            </a:r>
            <a:endParaRPr lang="ja-JP" altLang="en-US" dirty="0"/>
          </a:p>
        </p:txBody>
      </p:sp>
    </p:spTree>
    <p:extLst>
      <p:ext uri="{BB962C8B-B14F-4D97-AF65-F5344CB8AC3E}">
        <p14:creationId xmlns:p14="http://schemas.microsoft.com/office/powerpoint/2010/main" val="3015515799"/>
      </p:ext>
    </p:extLst>
  </p:cSld>
  <p:clrMapOvr>
    <a:masterClrMapping/>
  </p:clrMapOvr>
</p:sld>
</file>

<file path=ppt/theme/theme1.xml><?xml version="1.0" encoding="utf-8"?>
<a:theme xmlns:a="http://schemas.openxmlformats.org/drawingml/2006/main" name="Office ​​テーマ">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15-12-0539-00-004n-summary-of-applications-for-tg-4n</Template>
  <TotalTime>2797</TotalTime>
  <Words>295</Words>
  <Application>Microsoft Office PowerPoint</Application>
  <PresentationFormat>画面に合わせる (4:3)</PresentationFormat>
  <Paragraphs>68</Paragraphs>
  <Slides>7</Slides>
  <Notes>1</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Office ​​テーマ</vt:lpstr>
      <vt:lpstr>PowerPoint プレゼンテーション</vt:lpstr>
      <vt:lpstr>Abstract</vt:lpstr>
      <vt:lpstr>Background</vt:lpstr>
      <vt:lpstr>Parameters Influence Eye Diagram</vt:lpstr>
      <vt:lpstr>Usage condition of CMB devices</vt:lpstr>
      <vt:lpstr>Eye diagram proposal</vt:lpstr>
      <vt:lpstr>Conclusion</vt:lpstr>
    </vt:vector>
  </TitlesOfParts>
  <Company>パナソニック株式会社</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Kenichi Mori</dc:creator>
  <cp:lastModifiedBy>Kenichi Mori</cp:lastModifiedBy>
  <cp:revision>166</cp:revision>
  <dcterms:created xsi:type="dcterms:W3CDTF">2012-11-04T11:02:43Z</dcterms:created>
  <dcterms:modified xsi:type="dcterms:W3CDTF">2013-10-02T07:38:52Z</dcterms:modified>
</cp:coreProperties>
</file>