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8" r:id="rId3"/>
    <p:sldId id="269" r:id="rId4"/>
    <p:sldId id="281" r:id="rId5"/>
    <p:sldId id="276" r:id="rId6"/>
    <p:sldId id="280" r:id="rId7"/>
    <p:sldId id="277"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8" autoAdjust="0"/>
    <p:restoredTop sz="95912" autoAdjust="0"/>
  </p:normalViewPr>
  <p:slideViewPr>
    <p:cSldViewPr showGuides="1">
      <p:cViewPr>
        <p:scale>
          <a:sx n="100" d="100"/>
          <a:sy n="100" d="100"/>
        </p:scale>
        <p:origin x="-282" y="-324"/>
      </p:cViewPr>
      <p:guideLst>
        <p:guide orient="horz" pos="709"/>
        <p:guide orient="horz" pos="3974"/>
        <p:guide orient="horz" pos="913"/>
        <p:guide pos="158"/>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2013/10/2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pPr/>
              <a:t>2013/10/2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pPr/>
              <a:t>2013/10/2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pPr/>
              <a:t>2013/10/2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pPr/>
              <a:t>2013/10/2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pPr/>
              <a:t>2013/10/2</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pPr/>
              <a:t>2013/10/2</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pPr/>
              <a:t>2013/10/2</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pPr/>
              <a:t>2013/10/2</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pPr/>
              <a:t>2013/10/2</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pPr/>
              <a:t>2013/10/2</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pPr/>
              <a:t>2013/10/2</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pPr/>
              <a:t>2013/10/2</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15-13-0605-00-004n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201424"/>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Proposal of Eye Diagram for CMB GFSK PHY</a:t>
            </a:r>
          </a:p>
          <a:p>
            <a:pPr eaLnBrk="0" hangingPunct="0">
              <a:defRPr/>
            </a:pPr>
            <a:r>
              <a:rPr lang="en-US" altLang="zh-CN" sz="1800" b="1" dirty="0" smtClean="0">
                <a:solidFill>
                  <a:schemeClr val="tx2"/>
                </a:solidFill>
              </a:rPr>
              <a:t>Date </a:t>
            </a:r>
            <a:r>
              <a:rPr lang="en-US" altLang="zh-CN" sz="1800" b="1" dirty="0"/>
              <a:t>Submitted:	</a:t>
            </a:r>
            <a:r>
              <a:rPr lang="en-US" altLang="zh-CN" sz="1800" dirty="0" smtClean="0"/>
              <a:t>Ma</a:t>
            </a:r>
            <a:r>
              <a:rPr lang="en-US" altLang="zh-CN" sz="1800" dirty="0"/>
              <a:t>y</a:t>
            </a:r>
            <a:r>
              <a:rPr lang="en-US" altLang="ja-JP" sz="1800" dirty="0" smtClean="0"/>
              <a:t> </a:t>
            </a:r>
            <a:r>
              <a:rPr lang="en-US" altLang="zh-CN" sz="1800" dirty="0" smtClean="0"/>
              <a:t>,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a:t>
            </a:r>
            <a:r>
              <a:rPr lang="en-US" altLang="zh-CN" sz="1800" dirty="0" smtClean="0"/>
              <a:t>(mori.ken1@jp.panasonic.com), Panasonic;</a:t>
            </a:r>
            <a:br>
              <a:rPr lang="en-US" altLang="zh-CN" sz="1800" dirty="0" smtClean="0"/>
            </a:br>
            <a:r>
              <a:rPr lang="en-US" altLang="zh-CN" sz="1800" dirty="0" err="1" smtClean="0"/>
              <a:t>Shinsuke</a:t>
            </a:r>
            <a:r>
              <a:rPr lang="en-US" altLang="zh-CN" sz="1800" dirty="0" smtClean="0"/>
              <a:t> </a:t>
            </a:r>
            <a:r>
              <a:rPr lang="en-US" altLang="zh-CN" sz="1800" dirty="0"/>
              <a:t>Hara (shinsukehara0122@gmail.com </a:t>
            </a:r>
            <a:r>
              <a:rPr lang="en-US" altLang="zh-CN" sz="1800" dirty="0" smtClean="0"/>
              <a:t>), </a:t>
            </a:r>
            <a:r>
              <a:rPr lang="en-US" altLang="zh-CN" sz="1800" dirty="0" err="1" smtClean="0"/>
              <a:t>QoL</a:t>
            </a:r>
            <a:r>
              <a:rPr lang="en-US" altLang="zh-CN" sz="1800" dirty="0" smtClean="0"/>
              <a:t>-SN;</a:t>
            </a:r>
            <a:br>
              <a:rPr lang="en-US" altLang="zh-CN" sz="1800" dirty="0" smtClean="0"/>
            </a:br>
            <a:r>
              <a:rPr lang="en-US" altLang="zh-CN" sz="1800" dirty="0" smtClean="0"/>
              <a:t>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a:t>
            </a:r>
            <a:endParaRPr lang="en-US" altLang="zh-CN" sz="1800" dirty="0"/>
          </a:p>
          <a:p>
            <a:pPr eaLnBrk="0" hangingPunct="0">
              <a:spcBef>
                <a:spcPts val="600"/>
              </a:spcBef>
              <a:spcAft>
                <a:spcPts val="600"/>
              </a:spcAft>
              <a:defRPr/>
            </a:pPr>
            <a:r>
              <a:rPr lang="en-US" altLang="zh-CN" sz="1600" b="1" dirty="0" smtClean="0"/>
              <a:t>Abstract: PSD calculation result of GFSK PHY for 15.4n</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Clarification of PSD of GFSK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40960" cy="792163"/>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575556" y="1448780"/>
            <a:ext cx="8352928" cy="4114800"/>
          </a:xfrm>
        </p:spPr>
        <p:txBody>
          <a:bodyPr/>
          <a:lstStyle/>
          <a:p>
            <a:r>
              <a:rPr lang="en-US" altLang="ja-JP" sz="2400" dirty="0" smtClean="0">
                <a:latin typeface="Times New Roman" pitchFamily="18" charset="0"/>
                <a:cs typeface="Times New Roman" pitchFamily="18" charset="0"/>
              </a:rPr>
              <a:t>Proposal of Eye diagram for CMB GFSK PHY</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Frequency deviation tolerance</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Zero crossing tolerance</a:t>
            </a:r>
            <a:endParaRPr kumimoji="1" lang="ja-JP" altLang="en-US" sz="24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grpSp>
        <p:nvGrpSpPr>
          <p:cNvPr id="6" name="グループ化 5"/>
          <p:cNvGrpSpPr/>
          <p:nvPr/>
        </p:nvGrpSpPr>
        <p:grpSpPr>
          <a:xfrm>
            <a:off x="1727684" y="2783929"/>
            <a:ext cx="4924425" cy="3381375"/>
            <a:chOff x="1727684" y="2927350"/>
            <a:chExt cx="4924425" cy="3381375"/>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684" y="2927350"/>
              <a:ext cx="492442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5868144" y="2958625"/>
              <a:ext cx="720080" cy="184666"/>
            </a:xfrm>
            <a:prstGeom prst="rect">
              <a:avLst/>
            </a:prstGeom>
            <a:solidFill>
              <a:schemeClr val="bg1"/>
            </a:solidFill>
          </p:spPr>
          <p:txBody>
            <a:bodyPr wrap="square" lIns="0" tIns="0" rIns="0" bIns="0" rtlCol="0" anchor="ctr" anchorCtr="1">
              <a:spAutoFit/>
            </a:bodyPr>
            <a:lstStyle/>
            <a:p>
              <a:r>
                <a:rPr kumimoji="1" lang="en-US" altLang="ja-JP" sz="1200" dirty="0" smtClean="0">
                  <a:latin typeface="+mj-lt"/>
                </a:rPr>
                <a:t>TBD1%</a:t>
              </a:r>
              <a:endParaRPr kumimoji="1" lang="ja-JP" altLang="en-US" sz="1200" dirty="0">
                <a:latin typeface="+mj-lt"/>
              </a:endParaRPr>
            </a:p>
          </p:txBody>
        </p:sp>
        <p:sp>
          <p:nvSpPr>
            <p:cNvPr id="8" name="テキスト ボックス 7"/>
            <p:cNvSpPr txBox="1"/>
            <p:nvPr/>
          </p:nvSpPr>
          <p:spPr>
            <a:xfrm>
              <a:off x="5868144" y="3645024"/>
              <a:ext cx="648072" cy="184666"/>
            </a:xfrm>
            <a:prstGeom prst="rect">
              <a:avLst/>
            </a:prstGeom>
            <a:solidFill>
              <a:schemeClr val="bg1"/>
            </a:solidFill>
          </p:spPr>
          <p:txBody>
            <a:bodyPr wrap="square" lIns="0" tIns="0" rIns="0" bIns="0" rtlCol="0" anchor="ctr" anchorCtr="1">
              <a:spAutoFit/>
            </a:bodyPr>
            <a:lstStyle/>
            <a:p>
              <a:r>
                <a:rPr kumimoji="1" lang="en-US" altLang="ja-JP" sz="1200" dirty="0" smtClean="0">
                  <a:latin typeface="+mj-lt"/>
                </a:rPr>
                <a:t>TBD2%</a:t>
              </a:r>
              <a:endParaRPr kumimoji="1" lang="ja-JP" altLang="en-US" sz="1200" dirty="0">
                <a:latin typeface="+mj-lt"/>
              </a:endParaRPr>
            </a:p>
          </p:txBody>
        </p:sp>
        <p:sp>
          <p:nvSpPr>
            <p:cNvPr id="9" name="テキスト ボックス 8"/>
            <p:cNvSpPr txBox="1"/>
            <p:nvPr/>
          </p:nvSpPr>
          <p:spPr>
            <a:xfrm>
              <a:off x="4608004" y="4797152"/>
              <a:ext cx="792088" cy="184666"/>
            </a:xfrm>
            <a:prstGeom prst="rect">
              <a:avLst/>
            </a:prstGeom>
            <a:solidFill>
              <a:schemeClr val="bg1"/>
            </a:solidFill>
          </p:spPr>
          <p:txBody>
            <a:bodyPr wrap="square" lIns="0" tIns="0" rIns="0" bIns="0" rtlCol="0" anchor="ctr" anchorCtr="1">
              <a:spAutoFit/>
            </a:bodyPr>
            <a:lstStyle/>
            <a:p>
              <a:r>
                <a:rPr kumimoji="1" lang="en-US" altLang="ja-JP" sz="1200" dirty="0" smtClean="0">
                  <a:latin typeface="+mj-lt"/>
                </a:rPr>
                <a:t>TBD3% </a:t>
              </a:r>
              <a:r>
                <a:rPr kumimoji="1" lang="en-US" altLang="ja-JP" sz="1200" dirty="0" err="1" smtClean="0">
                  <a:latin typeface="+mj-lt"/>
                </a:rPr>
                <a:t>Ts</a:t>
              </a:r>
              <a:endParaRPr kumimoji="1" lang="ja-JP" altLang="en-US" sz="1200" dirty="0">
                <a:latin typeface="+mj-lt"/>
              </a:endParaRPr>
            </a:p>
          </p:txBody>
        </p:sp>
        <p:sp>
          <p:nvSpPr>
            <p:cNvPr id="11" name="テキスト ボックス 10"/>
            <p:cNvSpPr txBox="1"/>
            <p:nvPr/>
          </p:nvSpPr>
          <p:spPr>
            <a:xfrm>
              <a:off x="3095836" y="4797152"/>
              <a:ext cx="792088" cy="184666"/>
            </a:xfrm>
            <a:prstGeom prst="rect">
              <a:avLst/>
            </a:prstGeom>
            <a:solidFill>
              <a:schemeClr val="bg1"/>
            </a:solidFill>
          </p:spPr>
          <p:txBody>
            <a:bodyPr wrap="square" lIns="0" tIns="0" rIns="0" bIns="0" rtlCol="0" anchor="ctr" anchorCtr="1">
              <a:spAutoFit/>
            </a:bodyPr>
            <a:lstStyle/>
            <a:p>
              <a:r>
                <a:rPr kumimoji="1" lang="en-US" altLang="ja-JP" sz="1200" dirty="0" smtClean="0">
                  <a:latin typeface="+mj-lt"/>
                </a:rPr>
                <a:t>-TBD3% </a:t>
              </a:r>
              <a:r>
                <a:rPr kumimoji="1" lang="en-US" altLang="ja-JP" sz="1200" dirty="0" err="1" smtClean="0">
                  <a:latin typeface="+mj-lt"/>
                </a:rPr>
                <a:t>Ts</a:t>
              </a:r>
              <a:endParaRPr kumimoji="1" lang="ja-JP" altLang="en-US" sz="1200" dirty="0">
                <a:latin typeface="+mj-lt"/>
              </a:endParaRPr>
            </a:p>
          </p:txBody>
        </p:sp>
        <p:sp>
          <p:nvSpPr>
            <p:cNvPr id="12" name="テキスト ボックス 11"/>
            <p:cNvSpPr txBox="1"/>
            <p:nvPr/>
          </p:nvSpPr>
          <p:spPr>
            <a:xfrm>
              <a:off x="5868144" y="5193196"/>
              <a:ext cx="648072" cy="184666"/>
            </a:xfrm>
            <a:prstGeom prst="rect">
              <a:avLst/>
            </a:prstGeom>
            <a:solidFill>
              <a:schemeClr val="bg1"/>
            </a:solidFill>
          </p:spPr>
          <p:txBody>
            <a:bodyPr wrap="square" lIns="0" tIns="0" rIns="0" bIns="0" rtlCol="0" anchor="ctr" anchorCtr="1">
              <a:spAutoFit/>
            </a:bodyPr>
            <a:lstStyle/>
            <a:p>
              <a:r>
                <a:rPr kumimoji="1" lang="en-US" altLang="ja-JP" sz="1200" dirty="0" smtClean="0">
                  <a:latin typeface="+mj-lt"/>
                </a:rPr>
                <a:t>TBD2%</a:t>
              </a:r>
              <a:endParaRPr kumimoji="1" lang="ja-JP" altLang="en-US" sz="1200" dirty="0">
                <a:latin typeface="+mj-lt"/>
              </a:endParaRPr>
            </a:p>
          </p:txBody>
        </p:sp>
        <p:sp>
          <p:nvSpPr>
            <p:cNvPr id="13" name="テキスト ボックス 12"/>
            <p:cNvSpPr txBox="1"/>
            <p:nvPr/>
          </p:nvSpPr>
          <p:spPr>
            <a:xfrm>
              <a:off x="5868144" y="5805264"/>
              <a:ext cx="720080" cy="184666"/>
            </a:xfrm>
            <a:prstGeom prst="rect">
              <a:avLst/>
            </a:prstGeom>
            <a:solidFill>
              <a:schemeClr val="bg1"/>
            </a:solidFill>
          </p:spPr>
          <p:txBody>
            <a:bodyPr wrap="square" lIns="0" tIns="0" rIns="0" bIns="0" rtlCol="0" anchor="ctr" anchorCtr="1">
              <a:spAutoFit/>
            </a:bodyPr>
            <a:lstStyle/>
            <a:p>
              <a:r>
                <a:rPr kumimoji="1" lang="en-US" altLang="ja-JP" sz="1200" dirty="0" smtClean="0">
                  <a:latin typeface="+mj-lt"/>
                </a:rPr>
                <a:t>TBD1%</a:t>
              </a:r>
              <a:endParaRPr kumimoji="1" lang="ja-JP" altLang="en-US" sz="1200" dirty="0">
                <a:latin typeface="+mj-lt"/>
              </a:endParaRPr>
            </a:p>
          </p:txBody>
        </p:sp>
      </p:gr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584685"/>
            <a:ext cx="8604956" cy="540854"/>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250824" y="1449388"/>
            <a:ext cx="8641655" cy="4320480"/>
          </a:xfrm>
        </p:spPr>
        <p:txBody>
          <a:bodyPr/>
          <a:lstStyle/>
          <a:p>
            <a:r>
              <a:rPr lang="en-US" altLang="ja-JP" sz="2400" dirty="0" smtClean="0">
                <a:latin typeface="Times New Roman" pitchFamily="18" charset="0"/>
                <a:cs typeface="Times New Roman" pitchFamily="18" charset="0"/>
              </a:rPr>
              <a:t>The latest specification draft has TBD values for frequency deviation tolerance and zero crossing tolerance as shown the </a:t>
            </a:r>
            <a:r>
              <a:rPr lang="en-US" altLang="ja-JP" sz="2400" dirty="0">
                <a:latin typeface="Times New Roman" pitchFamily="18" charset="0"/>
                <a:cs typeface="Times New Roman" pitchFamily="18" charset="0"/>
              </a:rPr>
              <a:t>next.</a:t>
            </a:r>
            <a:br>
              <a:rPr lang="en-US" altLang="ja-JP" sz="2400" dirty="0">
                <a:latin typeface="Times New Roman" pitchFamily="18" charset="0"/>
                <a:cs typeface="Times New Roman" pitchFamily="18" charset="0"/>
              </a:rPr>
            </a:br>
            <a:r>
              <a:rPr lang="en-US" altLang="ja-JP" sz="1400" dirty="0">
                <a:latin typeface="Times New Roman" pitchFamily="18" charset="0"/>
                <a:cs typeface="Times New Roman" pitchFamily="18" charset="0"/>
              </a:rPr>
              <a:t>21.2.2.5 Frequency deviation </a:t>
            </a:r>
            <a:r>
              <a:rPr lang="en-US" altLang="ja-JP" sz="1400" dirty="0" smtClean="0">
                <a:latin typeface="Times New Roman" pitchFamily="18" charset="0"/>
                <a:cs typeface="Times New Roman" pitchFamily="18" charset="0"/>
              </a:rPr>
              <a:t>tolerance</a:t>
            </a:r>
            <a:br>
              <a:rPr lang="en-US" altLang="ja-JP" sz="1400" dirty="0" smtClean="0">
                <a:latin typeface="Times New Roman" pitchFamily="18" charset="0"/>
                <a:cs typeface="Times New Roman" pitchFamily="18" charset="0"/>
              </a:rPr>
            </a:br>
            <a:r>
              <a:rPr lang="en-US" altLang="ja-JP" sz="1400" dirty="0" smtClean="0">
                <a:latin typeface="Times New Roman" pitchFamily="18" charset="0"/>
                <a:cs typeface="Times New Roman" pitchFamily="18" charset="0"/>
              </a:rPr>
              <a:t>Modulation </a:t>
            </a:r>
            <a:r>
              <a:rPr lang="en-US" altLang="ja-JP" sz="1400" dirty="0">
                <a:latin typeface="Times New Roman" pitchFamily="18" charset="0"/>
                <a:cs typeface="Times New Roman" pitchFamily="18" charset="0"/>
              </a:rPr>
              <a:t>frequency tolerance is measured as a percentage of the frequency deviation, </a:t>
            </a:r>
            <a:r>
              <a:rPr lang="en-US" altLang="ja-JP" sz="1400" dirty="0" err="1">
                <a:latin typeface="Times New Roman" pitchFamily="18" charset="0"/>
                <a:cs typeface="Times New Roman" pitchFamily="18" charset="0"/>
              </a:rPr>
              <a:t>fdev</a:t>
            </a:r>
            <a:r>
              <a:rPr lang="en-US" altLang="ja-JP" sz="1400" dirty="0">
                <a:latin typeface="Times New Roman" pitchFamily="18" charset="0"/>
                <a:cs typeface="Times New Roman" pitchFamily="18" charset="0"/>
              </a:rPr>
              <a:t>, dictated by the modulation index. In the case of filtered 2FSK, the measured frequency deviation, f, at </a:t>
            </a:r>
            <a:r>
              <a:rPr lang="en-US" altLang="ja-JP" sz="1400" dirty="0" err="1">
                <a:latin typeface="Times New Roman" pitchFamily="18" charset="0"/>
                <a:cs typeface="Times New Roman" pitchFamily="18" charset="0"/>
              </a:rPr>
              <a:t>Ts</a:t>
            </a:r>
            <a:r>
              <a:rPr lang="en-US" altLang="ja-JP" sz="1400" dirty="0">
                <a:latin typeface="Times New Roman" pitchFamily="18" charset="0"/>
                <a:cs typeface="Times New Roman" pitchFamily="18" charset="0"/>
              </a:rPr>
              <a:t> / 2 shall be constrained to the range </a:t>
            </a:r>
            <a:r>
              <a:rPr lang="en-US" altLang="ja-JP" sz="1400" dirty="0">
                <a:solidFill>
                  <a:srgbClr val="FF0000"/>
                </a:solidFill>
                <a:latin typeface="Times New Roman" pitchFamily="18" charset="0"/>
                <a:cs typeface="Times New Roman" pitchFamily="18" charset="0"/>
              </a:rPr>
              <a:t>TBD</a:t>
            </a:r>
            <a:r>
              <a:rPr lang="en-US" altLang="ja-JP" sz="1400" dirty="0">
                <a:latin typeface="Times New Roman" pitchFamily="18" charset="0"/>
                <a:cs typeface="Times New Roman" pitchFamily="18" charset="0"/>
              </a:rPr>
              <a:t>% </a:t>
            </a:r>
            <a:r>
              <a:rPr lang="en-US" altLang="ja-JP" sz="1400" dirty="0" err="1">
                <a:latin typeface="Times New Roman" pitchFamily="18" charset="0"/>
                <a:cs typeface="Times New Roman" pitchFamily="18" charset="0"/>
              </a:rPr>
              <a:t>fdev</a:t>
            </a:r>
            <a:r>
              <a:rPr lang="en-US" altLang="ja-JP" sz="1400" dirty="0">
                <a:latin typeface="Times New Roman" pitchFamily="18" charset="0"/>
                <a:cs typeface="Times New Roman" pitchFamily="18" charset="0"/>
              </a:rPr>
              <a:t> &lt; |f| &lt; </a:t>
            </a:r>
            <a:r>
              <a:rPr lang="en-US" altLang="ja-JP" sz="1400" dirty="0">
                <a:solidFill>
                  <a:srgbClr val="FF0000"/>
                </a:solidFill>
                <a:latin typeface="Times New Roman" pitchFamily="18" charset="0"/>
                <a:cs typeface="Times New Roman" pitchFamily="18" charset="0"/>
              </a:rPr>
              <a:t>TBD</a:t>
            </a:r>
            <a:r>
              <a:rPr lang="en-US" altLang="ja-JP" sz="1400" dirty="0">
                <a:latin typeface="Times New Roman" pitchFamily="18" charset="0"/>
                <a:cs typeface="Times New Roman" pitchFamily="18" charset="0"/>
              </a:rPr>
              <a:t>% </a:t>
            </a:r>
            <a:r>
              <a:rPr lang="en-US" altLang="ja-JP" sz="1400" dirty="0" err="1">
                <a:latin typeface="Times New Roman" pitchFamily="18" charset="0"/>
                <a:cs typeface="Times New Roman" pitchFamily="18" charset="0"/>
              </a:rPr>
              <a:t>fdev</a:t>
            </a:r>
            <a:r>
              <a:rPr lang="en-US" altLang="ja-JP" sz="1400" dirty="0">
                <a:latin typeface="Times New Roman" pitchFamily="18" charset="0"/>
                <a:cs typeface="Times New Roman" pitchFamily="18" charset="0"/>
              </a:rPr>
              <a:t>, as shown in Figure 21.24, where </a:t>
            </a:r>
            <a:r>
              <a:rPr lang="en-US" altLang="ja-JP" sz="1400" dirty="0" err="1">
                <a:latin typeface="Times New Roman" pitchFamily="18" charset="0"/>
                <a:cs typeface="Times New Roman" pitchFamily="18" charset="0"/>
              </a:rPr>
              <a:t>Ts</a:t>
            </a:r>
            <a:r>
              <a:rPr lang="en-US" altLang="ja-JP" sz="1400" dirty="0">
                <a:latin typeface="Times New Roman" pitchFamily="18" charset="0"/>
                <a:cs typeface="Times New Roman" pitchFamily="18" charset="0"/>
              </a:rPr>
              <a:t> is the symbol time.</a:t>
            </a:r>
            <a:br>
              <a:rPr lang="en-US" altLang="ja-JP" sz="1400" dirty="0">
                <a:latin typeface="Times New Roman" pitchFamily="18" charset="0"/>
                <a:cs typeface="Times New Roman" pitchFamily="18" charset="0"/>
              </a:rPr>
            </a:br>
            <a:r>
              <a:rPr lang="en-US" altLang="ja-JP" sz="1400" dirty="0">
                <a:latin typeface="Times New Roman" pitchFamily="18" charset="0"/>
                <a:cs typeface="Times New Roman" pitchFamily="18" charset="0"/>
              </a:rPr>
              <a:t/>
            </a:r>
            <a:br>
              <a:rPr lang="en-US" altLang="ja-JP" sz="1400" dirty="0">
                <a:latin typeface="Times New Roman" pitchFamily="18" charset="0"/>
                <a:cs typeface="Times New Roman" pitchFamily="18" charset="0"/>
              </a:rPr>
            </a:br>
            <a:r>
              <a:rPr lang="en-US" altLang="ja-JP" sz="1400" dirty="0">
                <a:latin typeface="Times New Roman" pitchFamily="18" charset="0"/>
                <a:cs typeface="Times New Roman" pitchFamily="18" charset="0"/>
              </a:rPr>
              <a:t>21.2.2.6 Zero crossing </a:t>
            </a:r>
            <a:r>
              <a:rPr lang="en-US" altLang="ja-JP" sz="1400" dirty="0" smtClean="0">
                <a:latin typeface="Times New Roman" pitchFamily="18" charset="0"/>
                <a:cs typeface="Times New Roman" pitchFamily="18" charset="0"/>
              </a:rPr>
              <a:t>tolerance</a:t>
            </a:r>
            <a:br>
              <a:rPr lang="en-US" altLang="ja-JP" sz="1400" dirty="0" smtClean="0">
                <a:latin typeface="Times New Roman" pitchFamily="18" charset="0"/>
                <a:cs typeface="Times New Roman" pitchFamily="18" charset="0"/>
              </a:rPr>
            </a:br>
            <a:r>
              <a:rPr lang="en-US" altLang="ja-JP" sz="1400" dirty="0" smtClean="0">
                <a:latin typeface="Times New Roman" pitchFamily="18" charset="0"/>
                <a:cs typeface="Times New Roman" pitchFamily="18" charset="0"/>
              </a:rPr>
              <a:t>In </a:t>
            </a:r>
            <a:r>
              <a:rPr lang="en-US" altLang="ja-JP" sz="1400" dirty="0">
                <a:latin typeface="Times New Roman" pitchFamily="18" charset="0"/>
                <a:cs typeface="Times New Roman" pitchFamily="18" charset="0"/>
              </a:rPr>
              <a:t>the case of filtered 2FSK, the excursions for the zero crossings for all trajectories of the eye diagram shall be constrained to within ±</a:t>
            </a:r>
            <a:r>
              <a:rPr lang="en-US" altLang="ja-JP" sz="1400" dirty="0">
                <a:solidFill>
                  <a:srgbClr val="FF0000"/>
                </a:solidFill>
                <a:latin typeface="Times New Roman" pitchFamily="18" charset="0"/>
                <a:cs typeface="Times New Roman" pitchFamily="18" charset="0"/>
              </a:rPr>
              <a:t>TBD</a:t>
            </a:r>
            <a:r>
              <a:rPr lang="en-US" altLang="ja-JP" sz="1400" dirty="0">
                <a:latin typeface="Times New Roman" pitchFamily="18" charset="0"/>
                <a:cs typeface="Times New Roman" pitchFamily="18" charset="0"/>
              </a:rPr>
              <a:t>% of the symbol time </a:t>
            </a:r>
            <a:r>
              <a:rPr lang="en-US" altLang="ja-JP" sz="1400" dirty="0" err="1">
                <a:latin typeface="Times New Roman" pitchFamily="18" charset="0"/>
                <a:cs typeface="Times New Roman" pitchFamily="18" charset="0"/>
              </a:rPr>
              <a:t>Ts</a:t>
            </a:r>
            <a:r>
              <a:rPr lang="en-US" altLang="ja-JP" sz="1400" dirty="0">
                <a:latin typeface="Times New Roman" pitchFamily="18" charset="0"/>
                <a:cs typeface="Times New Roman" pitchFamily="18" charset="0"/>
              </a:rPr>
              <a:t>, as shown in Figure 21.24</a:t>
            </a:r>
            <a:r>
              <a:rPr lang="en-US" altLang="ja-JP" sz="1400" dirty="0" smtClean="0">
                <a:latin typeface="Times New Roman" pitchFamily="18" charset="0"/>
                <a:cs typeface="Times New Roman" pitchFamily="18" charset="0"/>
              </a:rPr>
              <a:t>.</a:t>
            </a:r>
            <a:br>
              <a:rPr lang="en-US" altLang="ja-JP" sz="1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=&gt; Need to fix these values</a:t>
            </a:r>
            <a:endParaRPr lang="en-US" altLang="ja-JP" sz="2400" dirty="0">
              <a:latin typeface="Times New Roman" pitchFamily="18" charset="0"/>
              <a:cs typeface="Times New Roman" pitchFamily="18" charset="0"/>
            </a:endParaRPr>
          </a:p>
          <a:p>
            <a:endParaRPr lang="en-US" altLang="ja-JP" sz="1400" dirty="0">
              <a:latin typeface="Times New Roman" pitchFamily="18" charset="0"/>
              <a:cs typeface="Times New Roman" pitchFamily="18" charset="0"/>
            </a:endParaRPr>
          </a:p>
          <a:p>
            <a:endParaRPr lang="en-US" altLang="ja-JP" sz="2400" dirty="0" smtClean="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Parameters Influence Eye Diagram</a:t>
            </a:r>
            <a:endParaRPr kumimoji="1" lang="ja-JP" altLang="en-US" dirty="0"/>
          </a:p>
        </p:txBody>
      </p:sp>
      <p:sp>
        <p:nvSpPr>
          <p:cNvPr id="6" name="テキスト ボックス 5"/>
          <p:cNvSpPr txBox="1"/>
          <p:nvPr/>
        </p:nvSpPr>
        <p:spPr>
          <a:xfrm>
            <a:off x="250825" y="1340768"/>
            <a:ext cx="8641655" cy="5047536"/>
          </a:xfrm>
          <a:prstGeom prst="rect">
            <a:avLst/>
          </a:prstGeom>
          <a:noFill/>
        </p:spPr>
        <p:txBody>
          <a:bodyPr wrap="square" rtlCol="0">
            <a:spAutoFit/>
          </a:bodyPr>
          <a:lstStyle/>
          <a:p>
            <a:r>
              <a:rPr lang="en-US" altLang="ja-JP" dirty="0" smtClean="0">
                <a:latin typeface="+mj-lt"/>
              </a:rPr>
              <a:t>Example parameters influence eye diagram are</a:t>
            </a:r>
          </a:p>
          <a:p>
            <a:endParaRPr lang="en-US" altLang="ja-JP" sz="800" dirty="0" smtClean="0">
              <a:latin typeface="+mj-lt"/>
            </a:endParaRPr>
          </a:p>
          <a:p>
            <a:pPr marL="285750" indent="-285750">
              <a:buBlip>
                <a:blip r:embed="rId2"/>
              </a:buBlip>
            </a:pPr>
            <a:r>
              <a:rPr lang="en-US" altLang="ja-JP" dirty="0" smtClean="0">
                <a:latin typeface="+mj-lt"/>
              </a:rPr>
              <a:t>PLL Synthesizer</a:t>
            </a:r>
            <a:endParaRPr kumimoji="1" lang="en-US" altLang="ja-JP" dirty="0" smtClean="0">
              <a:latin typeface="+mj-lt"/>
            </a:endParaRPr>
          </a:p>
          <a:p>
            <a:pPr marL="285750" indent="-285750">
              <a:buFont typeface="Arial" pitchFamily="34" charset="0"/>
              <a:buChar char="•"/>
            </a:pPr>
            <a:r>
              <a:rPr lang="en-US" altLang="ja-JP" dirty="0" smtClean="0">
                <a:latin typeface="+mj-lt"/>
              </a:rPr>
              <a:t>VCO Phase noise</a:t>
            </a:r>
          </a:p>
          <a:p>
            <a:pPr marL="285750" indent="-285750">
              <a:buFont typeface="Arial" pitchFamily="34" charset="0"/>
              <a:buChar char="•"/>
            </a:pPr>
            <a:r>
              <a:rPr kumimoji="1" lang="en-US" altLang="ja-JP" dirty="0" smtClean="0">
                <a:latin typeface="+mj-lt"/>
              </a:rPr>
              <a:t>Charge pump noise</a:t>
            </a:r>
          </a:p>
          <a:p>
            <a:pPr marL="285750" indent="-285750">
              <a:buFont typeface="Arial" pitchFamily="34" charset="0"/>
              <a:buChar char="•"/>
            </a:pPr>
            <a:r>
              <a:rPr lang="en-US" altLang="ja-JP" dirty="0" smtClean="0">
                <a:latin typeface="+mj-lt"/>
              </a:rPr>
              <a:t>Delta-Sigma circuit noise (in case of fractional synthesizer)</a:t>
            </a:r>
          </a:p>
          <a:p>
            <a:pPr marL="285750" indent="-285750">
              <a:buFont typeface="Arial" pitchFamily="34" charset="0"/>
              <a:buChar char="•"/>
            </a:pPr>
            <a:r>
              <a:rPr kumimoji="1" lang="en-US" altLang="ja-JP" dirty="0" smtClean="0">
                <a:latin typeface="+mj-lt"/>
              </a:rPr>
              <a:t>PLL loop filter characteristics</a:t>
            </a:r>
          </a:p>
          <a:p>
            <a:r>
              <a:rPr lang="en-US" altLang="ja-JP" dirty="0" smtClean="0">
                <a:latin typeface="+mj-lt"/>
              </a:rPr>
              <a:t>etc.</a:t>
            </a:r>
            <a:endParaRPr kumimoji="1" lang="en-US" altLang="ja-JP" dirty="0" smtClean="0">
              <a:latin typeface="+mj-lt"/>
            </a:endParaRPr>
          </a:p>
          <a:p>
            <a:endParaRPr lang="en-US" altLang="ja-JP" sz="800" dirty="0">
              <a:latin typeface="+mj-lt"/>
            </a:endParaRPr>
          </a:p>
          <a:p>
            <a:pPr marL="285750" indent="-285750">
              <a:buBlip>
                <a:blip r:embed="rId2"/>
              </a:buBlip>
            </a:pPr>
            <a:r>
              <a:rPr lang="en-US" altLang="ja-JP" dirty="0" smtClean="0">
                <a:latin typeface="+mj-lt"/>
              </a:rPr>
              <a:t>Others</a:t>
            </a:r>
          </a:p>
          <a:p>
            <a:pPr marL="285750" indent="-285750">
              <a:buFont typeface="Arial" pitchFamily="34" charset="0"/>
              <a:buChar char="•"/>
            </a:pPr>
            <a:r>
              <a:rPr lang="en-US" altLang="ja-JP" dirty="0" smtClean="0">
                <a:latin typeface="+mj-lt"/>
              </a:rPr>
              <a:t>Parts to parts variation</a:t>
            </a:r>
          </a:p>
          <a:p>
            <a:pPr marL="285750" indent="-285750">
              <a:buFont typeface="Arial" pitchFamily="34" charset="0"/>
              <a:buChar char="•"/>
            </a:pPr>
            <a:r>
              <a:rPr kumimoji="1" lang="en-US" altLang="ja-JP" dirty="0" smtClean="0">
                <a:latin typeface="+mj-lt"/>
              </a:rPr>
              <a:t>Voltage variation</a:t>
            </a:r>
          </a:p>
          <a:p>
            <a:pPr marL="285750" indent="-285750">
              <a:buFont typeface="Arial" pitchFamily="34" charset="0"/>
              <a:buChar char="•"/>
            </a:pPr>
            <a:r>
              <a:rPr lang="en-US" altLang="ja-JP" dirty="0" smtClean="0">
                <a:latin typeface="+mj-lt"/>
              </a:rPr>
              <a:t>Temperature variation</a:t>
            </a:r>
          </a:p>
          <a:p>
            <a:r>
              <a:rPr kumimoji="1" lang="en-US" altLang="ja-JP" dirty="0" smtClean="0">
                <a:latin typeface="+mj-lt"/>
              </a:rPr>
              <a:t>etc.</a:t>
            </a:r>
          </a:p>
          <a:p>
            <a:endParaRPr lang="en-US" altLang="ja-JP" dirty="0">
              <a:latin typeface="+mj-lt"/>
            </a:endParaRPr>
          </a:p>
          <a:p>
            <a:r>
              <a:rPr kumimoji="1" lang="en-US" altLang="ja-JP" dirty="0" smtClean="0">
                <a:latin typeface="+mj-lt"/>
              </a:rPr>
              <a:t>These parameters are determined considering target data rate, usage environment and so on.</a:t>
            </a:r>
          </a:p>
          <a:p>
            <a:endParaRPr kumimoji="1" lang="en-US" altLang="ja-JP" sz="800" dirty="0" smtClean="0">
              <a:latin typeface="+mj-lt"/>
            </a:endParaRPr>
          </a:p>
          <a:p>
            <a:r>
              <a:rPr lang="en-US" altLang="ja-JP" dirty="0" smtClean="0">
                <a:latin typeface="+mj-lt"/>
              </a:rPr>
              <a:t>Target data rate, up to 200kbps, is similar to 15.4g.</a:t>
            </a:r>
          </a:p>
          <a:p>
            <a:r>
              <a:rPr kumimoji="1" lang="en-US" altLang="ja-JP" dirty="0" smtClean="0">
                <a:latin typeface="+mj-lt"/>
              </a:rPr>
              <a:t>How about temperature?</a:t>
            </a:r>
            <a:endParaRPr kumimoji="1" lang="ja-JP" altLang="en-US" dirty="0">
              <a:latin typeface="+mj-lt"/>
            </a:endParaRPr>
          </a:p>
        </p:txBody>
      </p:sp>
    </p:spTree>
    <p:extLst>
      <p:ext uri="{BB962C8B-B14F-4D97-AF65-F5344CB8AC3E}">
        <p14:creationId xmlns:p14="http://schemas.microsoft.com/office/powerpoint/2010/main" val="151450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Usage condition of CMB devices</a:t>
            </a:r>
            <a:endParaRPr kumimoji="1" lang="ja-JP" altLang="en-US" dirty="0"/>
          </a:p>
        </p:txBody>
      </p:sp>
      <p:sp>
        <p:nvSpPr>
          <p:cNvPr id="6" name="テキスト ボックス 5"/>
          <p:cNvSpPr txBox="1"/>
          <p:nvPr/>
        </p:nvSpPr>
        <p:spPr>
          <a:xfrm>
            <a:off x="250825" y="1556792"/>
            <a:ext cx="8605651" cy="4616648"/>
          </a:xfrm>
          <a:prstGeom prst="rect">
            <a:avLst/>
          </a:prstGeom>
          <a:noFill/>
        </p:spPr>
        <p:txBody>
          <a:bodyPr wrap="square" rtlCol="0">
            <a:spAutoFit/>
          </a:bodyPr>
          <a:lstStyle/>
          <a:p>
            <a:r>
              <a:rPr kumimoji="1" lang="en-US" altLang="ja-JP" dirty="0" smtClean="0">
                <a:latin typeface="+mj-lt"/>
                <a:ea typeface="+mj-ea"/>
              </a:rPr>
              <a:t>One of the main applications of IEEE802.15.4g is a smart meter which may be used </a:t>
            </a:r>
            <a:r>
              <a:rPr lang="en-US" altLang="ja-JP" dirty="0" smtClean="0">
                <a:latin typeface="+mj-lt"/>
                <a:ea typeface="+mj-ea"/>
              </a:rPr>
              <a:t>outdoor condition. Hence -45 - +85 operation temperature range is considered in devices compliant with IEEE802.15.4g.</a:t>
            </a:r>
          </a:p>
          <a:p>
            <a:endParaRPr lang="en-US" altLang="ja-JP" dirty="0" smtClean="0">
              <a:latin typeface="+mj-lt"/>
              <a:ea typeface="+mj-ea"/>
            </a:endParaRPr>
          </a:p>
          <a:p>
            <a:r>
              <a:rPr lang="en-US" altLang="ja-JP" dirty="0" smtClean="0">
                <a:latin typeface="+mj-lt"/>
                <a:ea typeface="+mj-ea"/>
              </a:rPr>
              <a:t>Target applications of CMB  are as below. (see DCN 15-12-539r0)</a:t>
            </a:r>
          </a:p>
          <a:p>
            <a:pPr>
              <a:buFont typeface="Arial" charset="0"/>
              <a:buChar char="•"/>
            </a:pPr>
            <a:r>
              <a:rPr lang="en-US" altLang="ja-JP" sz="1200" dirty="0"/>
              <a:t>Hospital and Clinics</a:t>
            </a:r>
          </a:p>
          <a:p>
            <a:pPr lvl="2">
              <a:buFont typeface="Arial" charset="0"/>
              <a:buChar char="•"/>
            </a:pPr>
            <a:endParaRPr lang="en-US" altLang="ja-JP" sz="1200" dirty="0"/>
          </a:p>
          <a:p>
            <a:pPr lvl="1">
              <a:buFont typeface="Arial" charset="0"/>
              <a:buChar char="•"/>
            </a:pPr>
            <a:r>
              <a:rPr lang="en-US" altLang="ja-JP" sz="1200" dirty="0"/>
              <a:t> Medical Instruments continuous monitoring</a:t>
            </a:r>
          </a:p>
          <a:p>
            <a:pPr lvl="1">
              <a:buFont typeface="Arial" charset="0"/>
              <a:buChar char="•"/>
            </a:pPr>
            <a:r>
              <a:rPr lang="en-US" altLang="ja-JP" sz="1200" dirty="0"/>
              <a:t> Medical instrument management in hospital</a:t>
            </a:r>
          </a:p>
          <a:p>
            <a:pPr lvl="1"/>
            <a:r>
              <a:rPr lang="en-US" altLang="ja-JP" sz="1200" dirty="0"/>
              <a:t>(See next slide for examples, </a:t>
            </a:r>
            <a:r>
              <a:rPr lang="en-US" altLang="ja-JP" sz="1200" dirty="0" err="1"/>
              <a:t>etc</a:t>
            </a:r>
            <a:r>
              <a:rPr lang="en-US" altLang="ja-JP" sz="1200" dirty="0"/>
              <a:t>)</a:t>
            </a:r>
          </a:p>
          <a:p>
            <a:pPr lvl="1">
              <a:buFont typeface="Arial" charset="0"/>
              <a:buChar char="•"/>
            </a:pPr>
            <a:r>
              <a:rPr lang="en-US" altLang="ja-JP" sz="1200" dirty="0"/>
              <a:t> Therapy management</a:t>
            </a:r>
          </a:p>
          <a:p>
            <a:endParaRPr lang="en-US" altLang="ja-JP" sz="1200" dirty="0"/>
          </a:p>
          <a:p>
            <a:pPr>
              <a:buFont typeface="Arial" charset="0"/>
              <a:buChar char="•"/>
            </a:pPr>
            <a:r>
              <a:rPr lang="en-US" altLang="ja-JP" sz="1200" dirty="0"/>
              <a:t>Home</a:t>
            </a:r>
          </a:p>
          <a:p>
            <a:pPr lvl="1">
              <a:buFont typeface="Arial" charset="0"/>
              <a:buChar char="•"/>
            </a:pPr>
            <a:r>
              <a:rPr lang="en-US" altLang="ja-JP" sz="1200" dirty="0"/>
              <a:t> Medical Data collection and download</a:t>
            </a:r>
          </a:p>
          <a:p>
            <a:pPr lvl="1">
              <a:buFont typeface="Arial" charset="0"/>
              <a:buChar char="•"/>
            </a:pPr>
            <a:r>
              <a:rPr lang="en-US" altLang="ja-JP" sz="1200" dirty="0"/>
              <a:t> Exercising and sport equipment data</a:t>
            </a:r>
          </a:p>
          <a:p>
            <a:pPr lvl="1">
              <a:buFont typeface="Arial" charset="0"/>
              <a:buChar char="•"/>
            </a:pPr>
            <a:r>
              <a:rPr lang="en-US" altLang="ja-JP" sz="1200" dirty="0"/>
              <a:t> Senior movement detection and location tracking</a:t>
            </a:r>
          </a:p>
          <a:p>
            <a:endParaRPr kumimoji="1" lang="en-US" altLang="ja-JP" dirty="0" smtClean="0">
              <a:latin typeface="+mj-lt"/>
              <a:ea typeface="+mj-ea"/>
            </a:endParaRPr>
          </a:p>
          <a:p>
            <a:r>
              <a:rPr kumimoji="1" lang="en-US" altLang="ja-JP" dirty="0" smtClean="0">
                <a:latin typeface="+mj-lt"/>
                <a:ea typeface="+mj-ea"/>
              </a:rPr>
              <a:t>Some data collector devices may be placed in outdoor as the worst case. Hence, it is better to reuse the eye diagram adopted by IEEE802.15.4g to support those possible worst condition.</a:t>
            </a:r>
            <a:endParaRPr kumimoji="1" lang="ja-JP" altLang="en-US" dirty="0">
              <a:latin typeface="+mj-lt"/>
              <a:ea typeface="+mj-ea"/>
            </a:endParaRPr>
          </a:p>
        </p:txBody>
      </p:sp>
    </p:spTree>
    <p:extLst>
      <p:ext uri="{BB962C8B-B14F-4D97-AF65-F5344CB8AC3E}">
        <p14:creationId xmlns:p14="http://schemas.microsoft.com/office/powerpoint/2010/main" val="315185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Eye diagram proposal</a:t>
            </a:r>
            <a:endParaRPr kumimoji="1" lang="ja-JP"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5716" y="2207865"/>
            <a:ext cx="492442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250825" y="1556792"/>
            <a:ext cx="8641655" cy="369332"/>
          </a:xfrm>
          <a:prstGeom prst="rect">
            <a:avLst/>
          </a:prstGeom>
          <a:noFill/>
        </p:spPr>
        <p:txBody>
          <a:bodyPr wrap="square" rtlCol="0">
            <a:spAutoFit/>
          </a:bodyPr>
          <a:lstStyle/>
          <a:p>
            <a:r>
              <a:rPr lang="ja-JP" altLang="en-US" dirty="0" smtClean="0">
                <a:latin typeface="+mj-lt"/>
              </a:rPr>
              <a:t>・</a:t>
            </a:r>
            <a:r>
              <a:rPr lang="en-US" altLang="ja-JP" dirty="0" smtClean="0">
                <a:latin typeface="+mj-lt"/>
              </a:rPr>
              <a:t>same as the IEEE802.15.4g eye diagram</a:t>
            </a:r>
            <a:endParaRPr kumimoji="1" lang="ja-JP" altLang="en-US" dirty="0">
              <a:latin typeface="+mj-lt"/>
            </a:endParaRPr>
          </a:p>
        </p:txBody>
      </p:sp>
    </p:spTree>
    <p:extLst>
      <p:ext uri="{BB962C8B-B14F-4D97-AF65-F5344CB8AC3E}">
        <p14:creationId xmlns:p14="http://schemas.microsoft.com/office/powerpoint/2010/main" val="138180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Conclusion</a:t>
            </a:r>
            <a:endParaRPr kumimoji="1" lang="ja-JP" altLang="en-US" dirty="0"/>
          </a:p>
        </p:txBody>
      </p:sp>
      <p:sp>
        <p:nvSpPr>
          <p:cNvPr id="2" name="正方形/長方形 1"/>
          <p:cNvSpPr/>
          <p:nvPr/>
        </p:nvSpPr>
        <p:spPr>
          <a:xfrm>
            <a:off x="250825" y="1449388"/>
            <a:ext cx="8641655" cy="2862322"/>
          </a:xfrm>
          <a:prstGeom prst="rect">
            <a:avLst/>
          </a:prstGeom>
        </p:spPr>
        <p:txBody>
          <a:bodyPr wrap="square">
            <a:spAutoFit/>
          </a:bodyPr>
          <a:lstStyle/>
          <a:p>
            <a:r>
              <a:rPr lang="en-US" altLang="ja-JP" dirty="0">
                <a:latin typeface="Times New Roman" pitchFamily="18" charset="0"/>
                <a:cs typeface="Times New Roman" pitchFamily="18" charset="0"/>
              </a:rPr>
              <a:t>21.2.2.5 Frequency deviation tolerance</a:t>
            </a:r>
            <a:br>
              <a:rPr lang="en-US" altLang="ja-JP" dirty="0">
                <a:latin typeface="Times New Roman" pitchFamily="18" charset="0"/>
                <a:cs typeface="Times New Roman" pitchFamily="18" charset="0"/>
              </a:rPr>
            </a:br>
            <a:r>
              <a:rPr lang="en-US" altLang="ja-JP" dirty="0">
                <a:latin typeface="Times New Roman" pitchFamily="18" charset="0"/>
                <a:cs typeface="Times New Roman" pitchFamily="18" charset="0"/>
              </a:rPr>
              <a:t>Modulation frequency tolerance is measured as a percentage of the frequency deviation, </a:t>
            </a:r>
            <a:r>
              <a:rPr lang="en-US" altLang="ja-JP" dirty="0" err="1">
                <a:latin typeface="Times New Roman" pitchFamily="18" charset="0"/>
                <a:cs typeface="Times New Roman" pitchFamily="18" charset="0"/>
              </a:rPr>
              <a:t>fdev</a:t>
            </a:r>
            <a:r>
              <a:rPr lang="en-US" altLang="ja-JP" dirty="0">
                <a:latin typeface="Times New Roman" pitchFamily="18" charset="0"/>
                <a:cs typeface="Times New Roman" pitchFamily="18" charset="0"/>
              </a:rPr>
              <a:t>, dictated by the modulation index. In the case of filtered 2FSK, the measured frequency deviation, f, at </a:t>
            </a:r>
            <a:r>
              <a:rPr lang="en-US" altLang="ja-JP" dirty="0" err="1">
                <a:latin typeface="Times New Roman" pitchFamily="18" charset="0"/>
                <a:cs typeface="Times New Roman" pitchFamily="18" charset="0"/>
              </a:rPr>
              <a:t>Ts</a:t>
            </a:r>
            <a:r>
              <a:rPr lang="en-US" altLang="ja-JP" dirty="0">
                <a:latin typeface="Times New Roman" pitchFamily="18" charset="0"/>
                <a:cs typeface="Times New Roman" pitchFamily="18" charset="0"/>
              </a:rPr>
              <a:t> / 2 shall be constrained to the range </a:t>
            </a:r>
            <a:r>
              <a:rPr lang="en-US" altLang="ja-JP" dirty="0" smtClean="0">
                <a:solidFill>
                  <a:srgbClr val="FF0000"/>
                </a:solidFill>
                <a:latin typeface="Times New Roman" pitchFamily="18" charset="0"/>
                <a:cs typeface="Times New Roman" pitchFamily="18" charset="0"/>
              </a:rPr>
              <a:t>70</a:t>
            </a:r>
            <a:r>
              <a:rPr lang="en-US" altLang="ja-JP" dirty="0" smtClean="0">
                <a:latin typeface="Times New Roman" pitchFamily="18" charset="0"/>
                <a:cs typeface="Times New Roman" pitchFamily="18" charset="0"/>
              </a:rPr>
              <a:t>% </a:t>
            </a:r>
            <a:r>
              <a:rPr lang="en-US" altLang="ja-JP" dirty="0" err="1">
                <a:latin typeface="Times New Roman" pitchFamily="18" charset="0"/>
                <a:cs typeface="Times New Roman" pitchFamily="18" charset="0"/>
              </a:rPr>
              <a:t>fdev</a:t>
            </a:r>
            <a:r>
              <a:rPr lang="en-US" altLang="ja-JP" dirty="0">
                <a:latin typeface="Times New Roman" pitchFamily="18" charset="0"/>
                <a:cs typeface="Times New Roman" pitchFamily="18" charset="0"/>
              </a:rPr>
              <a:t> &lt; |f| &lt; </a:t>
            </a:r>
            <a:r>
              <a:rPr lang="en-US" altLang="ja-JP" dirty="0" smtClean="0">
                <a:solidFill>
                  <a:srgbClr val="FF0000"/>
                </a:solidFill>
                <a:latin typeface="Times New Roman" pitchFamily="18" charset="0"/>
                <a:cs typeface="Times New Roman" pitchFamily="18" charset="0"/>
              </a:rPr>
              <a:t>130</a:t>
            </a:r>
            <a:r>
              <a:rPr lang="en-US" altLang="ja-JP" dirty="0" smtClean="0">
                <a:latin typeface="Times New Roman" pitchFamily="18" charset="0"/>
                <a:cs typeface="Times New Roman" pitchFamily="18" charset="0"/>
              </a:rPr>
              <a:t>% </a:t>
            </a:r>
            <a:r>
              <a:rPr lang="en-US" altLang="ja-JP" dirty="0" err="1">
                <a:latin typeface="Times New Roman" pitchFamily="18" charset="0"/>
                <a:cs typeface="Times New Roman" pitchFamily="18" charset="0"/>
              </a:rPr>
              <a:t>fdev</a:t>
            </a:r>
            <a:r>
              <a:rPr lang="en-US" altLang="ja-JP" dirty="0">
                <a:latin typeface="Times New Roman" pitchFamily="18" charset="0"/>
                <a:cs typeface="Times New Roman" pitchFamily="18" charset="0"/>
              </a:rPr>
              <a:t>, as shown in Figure 21.24, where </a:t>
            </a:r>
            <a:r>
              <a:rPr lang="en-US" altLang="ja-JP" dirty="0" err="1">
                <a:latin typeface="Times New Roman" pitchFamily="18" charset="0"/>
                <a:cs typeface="Times New Roman" pitchFamily="18" charset="0"/>
              </a:rPr>
              <a:t>Ts</a:t>
            </a:r>
            <a:r>
              <a:rPr lang="en-US" altLang="ja-JP" dirty="0">
                <a:latin typeface="Times New Roman" pitchFamily="18" charset="0"/>
                <a:cs typeface="Times New Roman" pitchFamily="18" charset="0"/>
              </a:rPr>
              <a:t> is the symbol time.</a:t>
            </a:r>
            <a:br>
              <a:rPr lang="en-US" altLang="ja-JP" dirty="0">
                <a:latin typeface="Times New Roman" pitchFamily="18" charset="0"/>
                <a:cs typeface="Times New Roman" pitchFamily="18" charset="0"/>
              </a:rPr>
            </a:br>
            <a:r>
              <a:rPr lang="en-US" altLang="ja-JP" dirty="0">
                <a:latin typeface="Times New Roman" pitchFamily="18" charset="0"/>
                <a:cs typeface="Times New Roman" pitchFamily="18" charset="0"/>
              </a:rPr>
              <a:t/>
            </a:r>
            <a:br>
              <a:rPr lang="en-US" altLang="ja-JP" dirty="0">
                <a:latin typeface="Times New Roman" pitchFamily="18" charset="0"/>
                <a:cs typeface="Times New Roman" pitchFamily="18" charset="0"/>
              </a:rPr>
            </a:br>
            <a:r>
              <a:rPr lang="en-US" altLang="ja-JP" dirty="0">
                <a:latin typeface="Times New Roman" pitchFamily="18" charset="0"/>
                <a:cs typeface="Times New Roman" pitchFamily="18" charset="0"/>
              </a:rPr>
              <a:t>21.2.2.6 Zero crossing tolerance</a:t>
            </a:r>
            <a:br>
              <a:rPr lang="en-US" altLang="ja-JP" dirty="0">
                <a:latin typeface="Times New Roman" pitchFamily="18" charset="0"/>
                <a:cs typeface="Times New Roman" pitchFamily="18" charset="0"/>
              </a:rPr>
            </a:br>
            <a:r>
              <a:rPr lang="en-US" altLang="ja-JP" dirty="0">
                <a:latin typeface="Times New Roman" pitchFamily="18" charset="0"/>
                <a:cs typeface="Times New Roman" pitchFamily="18" charset="0"/>
              </a:rPr>
              <a:t>In the case of filtered 2FSK, the excursions for the zero crossings for all trajectories of the eye diagram shall be constrained to within </a:t>
            </a:r>
            <a:r>
              <a:rPr lang="en-US" altLang="ja-JP" dirty="0" smtClean="0">
                <a:solidFill>
                  <a:srgbClr val="FF0000"/>
                </a:solidFill>
                <a:latin typeface="Times New Roman" pitchFamily="18" charset="0"/>
                <a:cs typeface="Times New Roman" pitchFamily="18" charset="0"/>
              </a:rPr>
              <a:t>±12.5</a:t>
            </a:r>
            <a:r>
              <a:rPr lang="en-US" altLang="ja-JP" dirty="0" smtClean="0">
                <a:latin typeface="Times New Roman" pitchFamily="18" charset="0"/>
                <a:cs typeface="Times New Roman" pitchFamily="18" charset="0"/>
              </a:rPr>
              <a:t>% </a:t>
            </a:r>
            <a:r>
              <a:rPr lang="en-US" altLang="ja-JP" dirty="0">
                <a:latin typeface="Times New Roman" pitchFamily="18" charset="0"/>
                <a:cs typeface="Times New Roman" pitchFamily="18" charset="0"/>
              </a:rPr>
              <a:t>of the symbol time </a:t>
            </a:r>
            <a:r>
              <a:rPr lang="en-US" altLang="ja-JP" dirty="0" err="1">
                <a:latin typeface="Times New Roman" pitchFamily="18" charset="0"/>
                <a:cs typeface="Times New Roman" pitchFamily="18" charset="0"/>
              </a:rPr>
              <a:t>Ts</a:t>
            </a:r>
            <a:r>
              <a:rPr lang="en-US" altLang="ja-JP" dirty="0">
                <a:latin typeface="Times New Roman" pitchFamily="18" charset="0"/>
                <a:cs typeface="Times New Roman" pitchFamily="18" charset="0"/>
              </a:rPr>
              <a:t>, as shown in Figure 21.24.</a:t>
            </a:r>
            <a:endParaRPr lang="ja-JP" altLang="en-US" dirty="0"/>
          </a:p>
        </p:txBody>
      </p:sp>
    </p:spTree>
    <p:extLst>
      <p:ext uri="{BB962C8B-B14F-4D97-AF65-F5344CB8AC3E}">
        <p14:creationId xmlns:p14="http://schemas.microsoft.com/office/powerpoint/2010/main" val="3015515799"/>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2797</TotalTime>
  <Words>295</Words>
  <Application>Microsoft Office PowerPoint</Application>
  <PresentationFormat>画面に合わせる (4:3)</PresentationFormat>
  <Paragraphs>68</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Abstract</vt:lpstr>
      <vt:lpstr>Background</vt:lpstr>
      <vt:lpstr>Parameters Influence Eye Diagram</vt:lpstr>
      <vt:lpstr>Usage condition of CMB devices</vt:lpstr>
      <vt:lpstr>Eye diagram proposal</vt:lpstr>
      <vt:lpstr>Conclusion</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166</cp:revision>
  <dcterms:created xsi:type="dcterms:W3CDTF">2012-11-04T11:02:43Z</dcterms:created>
  <dcterms:modified xsi:type="dcterms:W3CDTF">2013-10-02T07:38:52Z</dcterms:modified>
</cp:coreProperties>
</file>