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9" r:id="rId2"/>
    <p:sldId id="258" r:id="rId3"/>
    <p:sldId id="256" r:id="rId4"/>
    <p:sldId id="260"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712" autoAdjust="0"/>
  </p:normalViewPr>
  <p:slideViewPr>
    <p:cSldViewPr>
      <p:cViewPr varScale="1">
        <p:scale>
          <a:sx n="108" d="100"/>
          <a:sy n="108" d="100"/>
        </p:scale>
        <p:origin x="-1068"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C713458B-9152-4E52-B9A0-F3B98B4D7184}"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982082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DE562425-C6FF-4652-A76E-840D3ED68E57}"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97223083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6001D853-734A-49B9-BA5C-0688067299C4}" type="slidenum">
              <a:rPr lang="en-US"/>
              <a:pPr/>
              <a:t>3</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a:xfrm>
            <a:off x="5486400" y="6475413"/>
            <a:ext cx="3124200" cy="184666"/>
          </a:xfrm>
        </p:spPr>
        <p:txBody>
          <a:bodyPr/>
          <a:lstStyle>
            <a:lvl1pPr>
              <a:defRPr/>
            </a:lvl1pPr>
          </a:lstStyle>
          <a:p>
            <a:r>
              <a:rPr lang="en-US" dirty="0" smtClean="0"/>
              <a:t>&lt;M&gt;, &lt;company&gt;</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8E54CD76-55ED-4FB1-9B84-85D946AACEFE}" type="slidenum">
              <a:rPr lang="en-US"/>
              <a:pPr/>
              <a:t>‹#›</a:t>
            </a:fld>
            <a:endParaRPr lang="en-US"/>
          </a:p>
        </p:txBody>
      </p:sp>
    </p:spTree>
    <p:extLst>
      <p:ext uri="{BB962C8B-B14F-4D97-AF65-F5344CB8AC3E}">
        <p14:creationId xmlns:p14="http://schemas.microsoft.com/office/powerpoint/2010/main" val="124849984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CBF155E5-ADAA-4ECC-8C45-3227B7224AE2}" type="slidenum">
              <a:rPr lang="en-US"/>
              <a:pPr/>
              <a:t>‹#›</a:t>
            </a:fld>
            <a:endParaRPr lang="en-US"/>
          </a:p>
        </p:txBody>
      </p:sp>
    </p:spTree>
    <p:extLst>
      <p:ext uri="{BB962C8B-B14F-4D97-AF65-F5344CB8AC3E}">
        <p14:creationId xmlns:p14="http://schemas.microsoft.com/office/powerpoint/2010/main" val="295159541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408B0C80-82B9-4B77-9150-7BC8C5AFED49}" type="slidenum">
              <a:rPr lang="en-US"/>
              <a:pPr/>
              <a:t>‹#›</a:t>
            </a:fld>
            <a:endParaRPr lang="en-US"/>
          </a:p>
        </p:txBody>
      </p:sp>
    </p:spTree>
    <p:extLst>
      <p:ext uri="{BB962C8B-B14F-4D97-AF65-F5344CB8AC3E}">
        <p14:creationId xmlns:p14="http://schemas.microsoft.com/office/powerpoint/2010/main" val="423623904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BBB24E61-9F8D-435F-8516-7350CC7A2C14}" type="slidenum">
              <a:rPr lang="en-US"/>
              <a:pPr/>
              <a:t>‹#›</a:t>
            </a:fld>
            <a:endParaRPr lang="en-US"/>
          </a:p>
        </p:txBody>
      </p:sp>
    </p:spTree>
    <p:extLst>
      <p:ext uri="{BB962C8B-B14F-4D97-AF65-F5344CB8AC3E}">
        <p14:creationId xmlns:p14="http://schemas.microsoft.com/office/powerpoint/2010/main" val="658024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83312FCE-21C8-4C94-A0FC-990BD5299A26}" type="slidenum">
              <a:rPr lang="en-US"/>
              <a:pPr/>
              <a:t>‹#›</a:t>
            </a:fld>
            <a:endParaRPr lang="en-US"/>
          </a:p>
        </p:txBody>
      </p:sp>
    </p:spTree>
    <p:extLst>
      <p:ext uri="{BB962C8B-B14F-4D97-AF65-F5344CB8AC3E}">
        <p14:creationId xmlns:p14="http://schemas.microsoft.com/office/powerpoint/2010/main" val="41075545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FB220950-C779-4BC3-8427-B0017442334E}" type="slidenum">
              <a:rPr lang="en-US"/>
              <a:pPr/>
              <a:t>‹#›</a:t>
            </a:fld>
            <a:endParaRPr lang="en-US"/>
          </a:p>
        </p:txBody>
      </p:sp>
    </p:spTree>
    <p:extLst>
      <p:ext uri="{BB962C8B-B14F-4D97-AF65-F5344CB8AC3E}">
        <p14:creationId xmlns:p14="http://schemas.microsoft.com/office/powerpoint/2010/main" val="293685324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&lt;month year&gt;</a:t>
            </a:r>
          </a:p>
        </p:txBody>
      </p:sp>
      <p:sp>
        <p:nvSpPr>
          <p:cNvPr id="8" name="Footer Placeholder 7"/>
          <p:cNvSpPr>
            <a:spLocks noGrp="1"/>
          </p:cNvSpPr>
          <p:nvPr>
            <p:ph type="ftr" sz="quarter" idx="11"/>
          </p:nvPr>
        </p:nvSpPr>
        <p:spPr/>
        <p:txBody>
          <a:bodyPr/>
          <a:lstStyle>
            <a:lvl1pPr>
              <a:defRPr/>
            </a:lvl1pPr>
          </a:lstStyle>
          <a:p>
            <a:r>
              <a:rPr 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t>Slide </a:t>
            </a:r>
            <a:fld id="{15C1AAD8-4C1E-4AF8-816C-A59F3404A9EC}" type="slidenum">
              <a:rPr lang="en-US"/>
              <a:pPr/>
              <a:t>‹#›</a:t>
            </a:fld>
            <a:endParaRPr lang="en-US"/>
          </a:p>
        </p:txBody>
      </p:sp>
    </p:spTree>
    <p:extLst>
      <p:ext uri="{BB962C8B-B14F-4D97-AF65-F5344CB8AC3E}">
        <p14:creationId xmlns:p14="http://schemas.microsoft.com/office/powerpoint/2010/main" val="3107431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&lt;month year&gt;</a:t>
            </a:r>
          </a:p>
        </p:txBody>
      </p:sp>
      <p:sp>
        <p:nvSpPr>
          <p:cNvPr id="4" name="Footer Placeholder 3"/>
          <p:cNvSpPr>
            <a:spLocks noGrp="1"/>
          </p:cNvSpPr>
          <p:nvPr>
            <p:ph type="ftr" sz="quarter" idx="11"/>
          </p:nvPr>
        </p:nvSpPr>
        <p:spPr/>
        <p:txBody>
          <a:bodyPr/>
          <a:lstStyle>
            <a:lvl1pPr>
              <a:defRPr/>
            </a:lvl1pPr>
          </a:lstStyle>
          <a:p>
            <a:r>
              <a:rPr 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t>Slide </a:t>
            </a:r>
            <a:fld id="{477591B0-C518-4362-98C5-8E75B364F963}" type="slidenum">
              <a:rPr lang="en-US"/>
              <a:pPr/>
              <a:t>‹#›</a:t>
            </a:fld>
            <a:endParaRPr lang="en-US"/>
          </a:p>
        </p:txBody>
      </p:sp>
    </p:spTree>
    <p:extLst>
      <p:ext uri="{BB962C8B-B14F-4D97-AF65-F5344CB8AC3E}">
        <p14:creationId xmlns:p14="http://schemas.microsoft.com/office/powerpoint/2010/main" val="2666998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lvl1pPr>
              <a:defRPr/>
            </a:lvl1pPr>
          </a:lstStyle>
          <a:p>
            <a:r>
              <a:rPr lang="en-US" dirty="0" smtClean="0"/>
              <a:t>&lt;Oct 2013&gt;</a:t>
            </a:r>
            <a:endParaRPr lang="en-US" dirty="0"/>
          </a:p>
        </p:txBody>
      </p:sp>
      <p:sp>
        <p:nvSpPr>
          <p:cNvPr id="3" name="Footer Placeholder 2"/>
          <p:cNvSpPr>
            <a:spLocks noGrp="1"/>
          </p:cNvSpPr>
          <p:nvPr>
            <p:ph type="ftr" sz="quarter" idx="11"/>
          </p:nvPr>
        </p:nvSpPr>
        <p:spPr>
          <a:xfrm>
            <a:off x="5486400" y="6475413"/>
            <a:ext cx="3124200" cy="184666"/>
          </a:xfrm>
        </p:spPr>
        <p:txBody>
          <a:bodyPr/>
          <a:lstStyle>
            <a:lvl1pPr>
              <a:defRPr/>
            </a:lvl1pPr>
          </a:lstStyle>
          <a:p>
            <a:r>
              <a:rPr lang="en-US" dirty="0" smtClean="0"/>
              <a:t>&lt;</a:t>
            </a:r>
            <a:r>
              <a:rPr lang="en-US" dirty="0" err="1" smtClean="0"/>
              <a:t>Mengchang</a:t>
            </a:r>
            <a:r>
              <a:rPr lang="en-US" dirty="0" smtClean="0"/>
              <a:t> Doong&gt;, &lt;Lilee Systems&gt;</a:t>
            </a:r>
            <a:endParaRPr lang="en-US" dirty="0"/>
          </a:p>
        </p:txBody>
      </p:sp>
      <p:sp>
        <p:nvSpPr>
          <p:cNvPr id="4" name="Slide Number Placeholder 3"/>
          <p:cNvSpPr>
            <a:spLocks noGrp="1"/>
          </p:cNvSpPr>
          <p:nvPr>
            <p:ph type="sldNum" sz="quarter" idx="12"/>
          </p:nvPr>
        </p:nvSpPr>
        <p:spPr/>
        <p:txBody>
          <a:bodyPr/>
          <a:lstStyle>
            <a:lvl1pPr>
              <a:defRPr/>
            </a:lvl1pPr>
          </a:lstStyle>
          <a:p>
            <a:r>
              <a:rPr lang="en-US"/>
              <a:t>Slide </a:t>
            </a:r>
            <a:fld id="{B64C8B78-10DD-47F5-BBE2-9C1E717C9106}" type="slidenum">
              <a:rPr lang="en-US"/>
              <a:pPr/>
              <a:t>‹#›</a:t>
            </a:fld>
            <a:endParaRPr lang="en-US"/>
          </a:p>
        </p:txBody>
      </p:sp>
    </p:spTree>
    <p:extLst>
      <p:ext uri="{BB962C8B-B14F-4D97-AF65-F5344CB8AC3E}">
        <p14:creationId xmlns:p14="http://schemas.microsoft.com/office/powerpoint/2010/main" val="348247024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9B729CE7-1F11-4CBB-BBA9-1F0B5330B7CF}" type="slidenum">
              <a:rPr lang="en-US"/>
              <a:pPr/>
              <a:t>‹#›</a:t>
            </a:fld>
            <a:endParaRPr lang="en-US"/>
          </a:p>
        </p:txBody>
      </p:sp>
    </p:spTree>
    <p:extLst>
      <p:ext uri="{BB962C8B-B14F-4D97-AF65-F5344CB8AC3E}">
        <p14:creationId xmlns:p14="http://schemas.microsoft.com/office/powerpoint/2010/main" val="624009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392DA398-502A-4A39-9458-C72AC0D16E9F}" type="slidenum">
              <a:rPr lang="en-US"/>
              <a:pPr/>
              <a:t>‹#›</a:t>
            </a:fld>
            <a:endParaRPr lang="en-US"/>
          </a:p>
        </p:txBody>
      </p:sp>
    </p:spTree>
    <p:extLst>
      <p:ext uri="{BB962C8B-B14F-4D97-AF65-F5344CB8AC3E}">
        <p14:creationId xmlns:p14="http://schemas.microsoft.com/office/powerpoint/2010/main" val="368353137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t>&lt;month year&gt;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D6DE622C-95DF-4B5B-8F23-9CAB564A9D9A}" type="slidenum">
              <a:rPr lang="en-US"/>
              <a:pPr/>
              <a:t>‹#›</a:t>
            </a:fld>
            <a:endParaRPr lang="en-US"/>
          </a:p>
        </p:txBody>
      </p:sp>
      <p:sp>
        <p:nvSpPr>
          <p:cNvPr id="1031" name="Rectangle 7"/>
          <p:cNvSpPr>
            <a:spLocks noChangeArrowheads="1"/>
          </p:cNvSpPr>
          <p:nvPr/>
        </p:nvSpPr>
        <p:spPr bwMode="auto">
          <a:xfrm>
            <a:off x="2971800" y="394156"/>
            <a:ext cx="5486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400" b="1" dirty="0"/>
              <a:t>doc.: IEEE </a:t>
            </a:r>
            <a:r>
              <a:rPr lang="en-US" sz="1400" b="1" dirty="0" smtClean="0"/>
              <a:t>802.15-13-0600-00-004p</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dirty="0" smtClean="0"/>
              <a:t>Oct 2013</a:t>
            </a:r>
            <a:endParaRPr lang="en-US" dirty="0"/>
          </a:p>
        </p:txBody>
      </p:sp>
      <p:sp>
        <p:nvSpPr>
          <p:cNvPr id="5" name="Footer Placeholder 2"/>
          <p:cNvSpPr>
            <a:spLocks noGrp="1"/>
          </p:cNvSpPr>
          <p:nvPr>
            <p:ph type="ftr" sz="quarter" idx="11"/>
          </p:nvPr>
        </p:nvSpPr>
        <p:spPr>
          <a:xfrm>
            <a:off x="5486400" y="6475413"/>
            <a:ext cx="3124200" cy="184666"/>
          </a:xfrm>
        </p:spPr>
        <p:txBody>
          <a:bodyPr/>
          <a:lstStyle/>
          <a:p>
            <a:r>
              <a:rPr lang="en-US" dirty="0" err="1" smtClean="0"/>
              <a:t>Mengchang</a:t>
            </a:r>
            <a:r>
              <a:rPr lang="en-US" dirty="0" smtClean="0"/>
              <a:t> Doong, Lilee Systems</a:t>
            </a:r>
            <a:endParaRPr lang="en-US" dirty="0"/>
          </a:p>
        </p:txBody>
      </p:sp>
      <p:sp>
        <p:nvSpPr>
          <p:cNvPr id="6" name="Slide Number Placeholder 3"/>
          <p:cNvSpPr>
            <a:spLocks noGrp="1"/>
          </p:cNvSpPr>
          <p:nvPr>
            <p:ph type="sldNum" sz="quarter" idx="12"/>
          </p:nvPr>
        </p:nvSpPr>
        <p:spPr/>
        <p:txBody>
          <a:bodyPr/>
          <a:lstStyle/>
          <a:p>
            <a:r>
              <a:rPr lang="en-US"/>
              <a:t>Slide </a:t>
            </a:r>
            <a:fld id="{2B83DD3B-22E0-45B2-A415-2E74A11A05BF}" type="slidenum">
              <a:rPr lang="en-US"/>
              <a:pPr/>
              <a:t>1</a:t>
            </a:fld>
            <a:endParaRPr 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1800" b="1" u="sng" dirty="0">
                <a:effectLst>
                  <a:outerShdw blurRad="38100" dist="38100" dir="2700000" algn="tl">
                    <a:srgbClr val="C0C0C0"/>
                  </a:outerShdw>
                </a:effectLst>
              </a:rPr>
              <a:t>Project: IEEE P802.15 Working Group for Wireless Personal Area Networks (WPANs)</a:t>
            </a:r>
            <a:endParaRPr lang="en-US" sz="1600" b="1" dirty="0"/>
          </a:p>
          <a:p>
            <a:endParaRPr lang="en-US" sz="1600" dirty="0"/>
          </a:p>
          <a:p>
            <a:r>
              <a:rPr lang="en-US" sz="1600" b="1" dirty="0"/>
              <a:t>Submission Title:</a:t>
            </a:r>
            <a:r>
              <a:rPr lang="en-US" sz="1600" dirty="0"/>
              <a:t> </a:t>
            </a:r>
            <a:r>
              <a:rPr lang="en-US" sz="1600" dirty="0" smtClean="0"/>
              <a:t>[Link Analysis Example]</a:t>
            </a:r>
            <a:r>
              <a:rPr lang="en-US" sz="1600" dirty="0"/>
              <a:t>	</a:t>
            </a:r>
          </a:p>
          <a:p>
            <a:r>
              <a:rPr lang="en-US" sz="1600" b="1" dirty="0"/>
              <a:t>Date Submitted: </a:t>
            </a:r>
            <a:r>
              <a:rPr lang="en-US" sz="1600" dirty="0" smtClean="0"/>
              <a:t>[ 2 Oct, 2013 ]</a:t>
            </a:r>
            <a:r>
              <a:rPr lang="en-US" sz="1600" dirty="0"/>
              <a:t>	</a:t>
            </a:r>
          </a:p>
          <a:p>
            <a:r>
              <a:rPr lang="en-US" sz="1600" b="1" dirty="0"/>
              <a:t>Source:</a:t>
            </a:r>
            <a:r>
              <a:rPr lang="en-US" sz="1600" dirty="0"/>
              <a:t> </a:t>
            </a:r>
            <a:r>
              <a:rPr lang="en-US" sz="1600" dirty="0" smtClean="0"/>
              <a:t>[</a:t>
            </a:r>
            <a:r>
              <a:rPr lang="en-US" sz="1600" dirty="0" err="1" smtClean="0"/>
              <a:t>Mengchang</a:t>
            </a:r>
            <a:r>
              <a:rPr lang="en-US" sz="1600" dirty="0" smtClean="0"/>
              <a:t> Doong] </a:t>
            </a:r>
            <a:r>
              <a:rPr lang="en-US" sz="1600" dirty="0"/>
              <a:t>Company </a:t>
            </a:r>
            <a:r>
              <a:rPr lang="en-US" sz="1600" dirty="0" smtClean="0"/>
              <a:t>[Lilee Systems]</a:t>
            </a:r>
            <a:endParaRPr lang="en-US" sz="1600" dirty="0"/>
          </a:p>
          <a:p>
            <a:r>
              <a:rPr lang="en-US" sz="1600" dirty="0"/>
              <a:t>Address </a:t>
            </a:r>
            <a:r>
              <a:rPr lang="en-US" sz="1600" dirty="0" smtClean="0"/>
              <a:t>[2905 </a:t>
            </a:r>
            <a:r>
              <a:rPr lang="en-US" sz="1600" dirty="0" err="1" smtClean="0"/>
              <a:t>Stender</a:t>
            </a:r>
            <a:r>
              <a:rPr lang="en-US" sz="1600" dirty="0" smtClean="0"/>
              <a:t> Way Suite 78, Sunnyvale CA 95054, USA]</a:t>
            </a:r>
            <a:endParaRPr lang="en-US" sz="1600" dirty="0"/>
          </a:p>
          <a:p>
            <a:r>
              <a:rPr lang="en-US" sz="1600" dirty="0"/>
              <a:t>Voice</a:t>
            </a:r>
            <a:r>
              <a:rPr lang="en-US" sz="1600" dirty="0" smtClean="0"/>
              <a:t>:[408-988-8672], </a:t>
            </a:r>
            <a:r>
              <a:rPr lang="en-US" sz="1600" dirty="0"/>
              <a:t>FAX: </a:t>
            </a:r>
            <a:r>
              <a:rPr lang="en-US" sz="1600" dirty="0" smtClean="0"/>
              <a:t>[408-988-8813], </a:t>
            </a:r>
            <a:r>
              <a:rPr lang="en-US" sz="1600" dirty="0"/>
              <a:t>E-Mail</a:t>
            </a:r>
            <a:r>
              <a:rPr lang="en-US" sz="1600" dirty="0" smtClean="0"/>
              <a:t>:[mdoong@lileesystems.com]</a:t>
            </a:r>
            <a:r>
              <a:rPr lang="en-US" sz="1600" dirty="0"/>
              <a:t>	</a:t>
            </a:r>
          </a:p>
          <a:p>
            <a:pPr>
              <a:spcBef>
                <a:spcPts val="600"/>
              </a:spcBef>
              <a:spcAft>
                <a:spcPts val="600"/>
              </a:spcAft>
            </a:pPr>
            <a:r>
              <a:rPr lang="en-US" sz="1600" b="1" dirty="0"/>
              <a:t>Re:</a:t>
            </a:r>
            <a:r>
              <a:rPr lang="en-US" sz="1600" dirty="0"/>
              <a:t> </a:t>
            </a:r>
            <a:r>
              <a:rPr lang="en-US" sz="1600" dirty="0" smtClean="0"/>
              <a:t>[ Response to comment ID 7 of IEEE 802.15-13-0506-05-004p]</a:t>
            </a:r>
            <a:endParaRPr lang="en-US" sz="1600" dirty="0"/>
          </a:p>
          <a:p>
            <a:pPr>
              <a:spcBef>
                <a:spcPts val="600"/>
              </a:spcBef>
              <a:spcAft>
                <a:spcPts val="600"/>
              </a:spcAft>
            </a:pPr>
            <a:r>
              <a:rPr lang="en-US" sz="1600" b="1" dirty="0" smtClean="0"/>
              <a:t>Abstract</a:t>
            </a:r>
            <a:r>
              <a:rPr lang="en-US" sz="1600" b="1" dirty="0"/>
              <a:t>:</a:t>
            </a:r>
            <a:r>
              <a:rPr lang="en-US" sz="1600" dirty="0"/>
              <a:t>	</a:t>
            </a:r>
            <a:r>
              <a:rPr lang="en-US" sz="1600" dirty="0" smtClean="0"/>
              <a:t>[An example of link analysis to show how to achieve 70 km link range.]</a:t>
            </a:r>
            <a:endParaRPr lang="en-US" sz="1600" dirty="0"/>
          </a:p>
          <a:p>
            <a:pPr>
              <a:spcBef>
                <a:spcPts val="600"/>
              </a:spcBef>
              <a:spcAft>
                <a:spcPts val="600"/>
              </a:spcAft>
            </a:pPr>
            <a:r>
              <a:rPr lang="en-US" sz="1600" b="1" dirty="0"/>
              <a:t>Purpose:</a:t>
            </a:r>
            <a:r>
              <a:rPr lang="en-US" sz="1600" dirty="0"/>
              <a:t>	</a:t>
            </a:r>
            <a:r>
              <a:rPr lang="en-US" sz="1600" dirty="0" smtClean="0"/>
              <a:t>[Response to comment ID 7.]</a:t>
            </a:r>
            <a:endParaRPr lang="en-US" sz="1600" dirty="0"/>
          </a:p>
          <a:p>
            <a:r>
              <a:rPr lang="en-US" sz="1600" b="1" dirty="0"/>
              <a:t>Notice:</a:t>
            </a:r>
            <a:r>
              <a:rPr 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t>Release:</a:t>
            </a:r>
            <a:r>
              <a:rPr lang="en-US" sz="1600" dirty="0"/>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Oct 2013</a:t>
            </a:r>
            <a:endParaRPr lang="en-US" dirty="0"/>
          </a:p>
        </p:txBody>
      </p:sp>
      <p:sp>
        <p:nvSpPr>
          <p:cNvPr id="5" name="Footer Placeholder 4"/>
          <p:cNvSpPr>
            <a:spLocks noGrp="1"/>
          </p:cNvSpPr>
          <p:nvPr>
            <p:ph type="ftr" sz="quarter" idx="11"/>
          </p:nvPr>
        </p:nvSpPr>
        <p:spPr/>
        <p:txBody>
          <a:bodyPr/>
          <a:lstStyle/>
          <a:p>
            <a:r>
              <a:rPr lang="en-US" dirty="0" err="1" smtClean="0"/>
              <a:t>Mengchang</a:t>
            </a:r>
            <a:r>
              <a:rPr lang="en-US" dirty="0" smtClean="0"/>
              <a:t> Doong, Lilee Systems</a:t>
            </a:r>
            <a:endParaRPr lang="en-US" dirty="0"/>
          </a:p>
        </p:txBody>
      </p:sp>
      <p:sp>
        <p:nvSpPr>
          <p:cNvPr id="6" name="Slide Number Placeholder 5"/>
          <p:cNvSpPr>
            <a:spLocks noGrp="1"/>
          </p:cNvSpPr>
          <p:nvPr>
            <p:ph type="sldNum" sz="quarter" idx="12"/>
          </p:nvPr>
        </p:nvSpPr>
        <p:spPr/>
        <p:txBody>
          <a:bodyPr/>
          <a:lstStyle/>
          <a:p>
            <a:r>
              <a:rPr lang="en-US"/>
              <a:t>Slide </a:t>
            </a:r>
            <a:fld id="{AAD31E23-185A-4ACD-9650-02FDBA24E04D}" type="slidenum">
              <a:rPr lang="en-US"/>
              <a:pPr/>
              <a:t>2</a:t>
            </a:fld>
            <a:endParaRPr lang="en-US"/>
          </a:p>
        </p:txBody>
      </p:sp>
      <p:sp>
        <p:nvSpPr>
          <p:cNvPr id="26626" name="Rectangle 2"/>
          <p:cNvSpPr>
            <a:spLocks noGrp="1" noChangeArrowheads="1"/>
          </p:cNvSpPr>
          <p:nvPr>
            <p:ph type="ctrTitle"/>
          </p:nvPr>
        </p:nvSpPr>
        <p:spPr>
          <a:xfrm>
            <a:off x="685800" y="2286000"/>
            <a:ext cx="7772400" cy="1143000"/>
          </a:xfrm>
        </p:spPr>
        <p:txBody>
          <a:bodyPr/>
          <a:lstStyle/>
          <a:p>
            <a:r>
              <a:rPr lang="en-US" dirty="0" smtClean="0"/>
              <a:t>Link Analysis Example</a:t>
            </a:r>
            <a:endParaRPr lang="en-US" dirty="0"/>
          </a:p>
        </p:txBody>
      </p:sp>
      <p:sp>
        <p:nvSpPr>
          <p:cNvPr id="26627"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Oct 2013</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err="1" smtClean="0"/>
              <a:t>Mengchang</a:t>
            </a:r>
            <a:r>
              <a:rPr lang="en-US" dirty="0" smtClean="0"/>
              <a:t> Doong, Lilee Systems</a:t>
            </a:r>
            <a:endParaRPr lang="en-US" dirty="0"/>
          </a:p>
        </p:txBody>
      </p:sp>
      <p:sp>
        <p:nvSpPr>
          <p:cNvPr id="6" name="Slide Number Placeholder 5"/>
          <p:cNvSpPr>
            <a:spLocks noGrp="1"/>
          </p:cNvSpPr>
          <p:nvPr>
            <p:ph type="sldNum" sz="quarter" idx="12"/>
          </p:nvPr>
        </p:nvSpPr>
        <p:spPr/>
        <p:txBody>
          <a:bodyPr/>
          <a:lstStyle/>
          <a:p>
            <a:r>
              <a:rPr lang="en-US"/>
              <a:t>Slide </a:t>
            </a:r>
            <a:fld id="{6D06913D-2BFE-40E7-8856-2BD033290E65}" type="slidenum">
              <a:rPr lang="en-US"/>
              <a:pPr/>
              <a:t>3</a:t>
            </a:fld>
            <a:endParaRPr lang="en-US"/>
          </a:p>
        </p:txBody>
      </p:sp>
      <p:sp>
        <p:nvSpPr>
          <p:cNvPr id="4098" name="Rectangle 2"/>
          <p:cNvSpPr>
            <a:spLocks noGrp="1" noChangeArrowheads="1"/>
          </p:cNvSpPr>
          <p:nvPr>
            <p:ph type="title"/>
          </p:nvPr>
        </p:nvSpPr>
        <p:spPr>
          <a:ln/>
        </p:spPr>
        <p:txBody>
          <a:bodyPr/>
          <a:lstStyle/>
          <a:p>
            <a:r>
              <a:rPr lang="en-US" sz="3200" dirty="0" smtClean="0"/>
              <a:t>Path Loss Model</a:t>
            </a:r>
            <a:endParaRPr lang="en-US" sz="3200" dirty="0"/>
          </a:p>
        </p:txBody>
      </p:sp>
      <mc:AlternateContent xmlns:mc="http://schemas.openxmlformats.org/markup-compatibility/2006" xmlns:a14="http://schemas.microsoft.com/office/drawing/2010/main">
        <mc:Choice Requires="a14">
          <p:sp>
            <p:nvSpPr>
              <p:cNvPr id="4099" name="Rectangle 3"/>
              <p:cNvSpPr>
                <a:spLocks noGrp="1" noChangeArrowheads="1"/>
              </p:cNvSpPr>
              <p:nvPr>
                <p:ph type="body" idx="1"/>
              </p:nvPr>
            </p:nvSpPr>
            <p:spPr>
              <a:xfrm>
                <a:off x="685800" y="1828800"/>
                <a:ext cx="7772400" cy="4267200"/>
              </a:xfrm>
              <a:ln/>
            </p:spPr>
            <p:txBody>
              <a:bodyPr/>
              <a:lstStyle/>
              <a:p>
                <a:r>
                  <a:rPr lang="en-US" sz="1800" dirty="0" smtClean="0"/>
                  <a:t>In this document, we use a simple path loss model: </a:t>
                </a:r>
                <a14:m>
                  <m:oMath xmlns:m="http://schemas.openxmlformats.org/officeDocument/2006/math">
                    <m:sSub>
                      <m:sSubPr>
                        <m:ctrlPr>
                          <a:rPr lang="en-US" sz="1800" b="0" i="1" smtClean="0">
                            <a:latin typeface="Cambria Math"/>
                          </a:rPr>
                        </m:ctrlPr>
                      </m:sSubPr>
                      <m:e>
                        <m:r>
                          <a:rPr lang="en-US" sz="1800" b="0" i="1" smtClean="0">
                            <a:latin typeface="Cambria Math"/>
                          </a:rPr>
                          <m:t>𝑃</m:t>
                        </m:r>
                      </m:e>
                      <m:sub>
                        <m:r>
                          <a:rPr lang="en-US" sz="1800" b="0" i="1" smtClean="0">
                            <a:latin typeface="Cambria Math"/>
                          </a:rPr>
                          <m:t>𝑟</m:t>
                        </m:r>
                      </m:sub>
                    </m:sSub>
                    <m:r>
                      <a:rPr lang="en-US" sz="1800" b="0" i="1" smtClean="0">
                        <a:latin typeface="Cambria Math"/>
                      </a:rPr>
                      <m:t>=</m:t>
                    </m:r>
                    <m:f>
                      <m:fPr>
                        <m:ctrlPr>
                          <a:rPr lang="en-US" sz="1800" b="0" i="1" smtClean="0">
                            <a:latin typeface="Cambria Math"/>
                          </a:rPr>
                        </m:ctrlPr>
                      </m:fPr>
                      <m:num>
                        <m:sSub>
                          <m:sSubPr>
                            <m:ctrlPr>
                              <a:rPr lang="en-US" sz="1800" i="1">
                                <a:latin typeface="Cambria Math"/>
                              </a:rPr>
                            </m:ctrlPr>
                          </m:sSubPr>
                          <m:e>
                            <m:r>
                              <a:rPr lang="en-US" sz="1800" i="1">
                                <a:latin typeface="Cambria Math"/>
                              </a:rPr>
                              <m:t>𝑃</m:t>
                            </m:r>
                          </m:e>
                          <m:sub>
                            <m:r>
                              <a:rPr lang="en-US" sz="1800" b="0" i="1" smtClean="0">
                                <a:latin typeface="Cambria Math"/>
                              </a:rPr>
                              <m:t>𝑡</m:t>
                            </m:r>
                          </m:sub>
                        </m:sSub>
                        <m:sSub>
                          <m:sSubPr>
                            <m:ctrlPr>
                              <a:rPr lang="en-US" sz="1800" i="1">
                                <a:latin typeface="Cambria Math"/>
                              </a:rPr>
                            </m:ctrlPr>
                          </m:sSubPr>
                          <m:e>
                            <m:r>
                              <a:rPr lang="en-US" sz="1800" b="0" i="1" smtClean="0">
                                <a:latin typeface="Cambria Math"/>
                              </a:rPr>
                              <m:t>𝐺</m:t>
                            </m:r>
                          </m:e>
                          <m:sub>
                            <m:r>
                              <a:rPr lang="en-US" sz="1800" i="1">
                                <a:latin typeface="Cambria Math"/>
                              </a:rPr>
                              <m:t>𝑡</m:t>
                            </m:r>
                          </m:sub>
                        </m:sSub>
                        <m:sSub>
                          <m:sSubPr>
                            <m:ctrlPr>
                              <a:rPr lang="en-US" sz="1800" i="1">
                                <a:latin typeface="Cambria Math"/>
                              </a:rPr>
                            </m:ctrlPr>
                          </m:sSubPr>
                          <m:e>
                            <m:r>
                              <a:rPr lang="en-US" sz="1800" b="0" i="1" smtClean="0">
                                <a:latin typeface="Cambria Math"/>
                              </a:rPr>
                              <m:t>𝐺</m:t>
                            </m:r>
                          </m:e>
                          <m:sub>
                            <m:r>
                              <a:rPr lang="en-US" sz="1800" b="0" i="1" smtClean="0">
                                <a:latin typeface="Cambria Math"/>
                              </a:rPr>
                              <m:t>𝑟</m:t>
                            </m:r>
                          </m:sub>
                        </m:sSub>
                        <m:sSup>
                          <m:sSupPr>
                            <m:ctrlPr>
                              <a:rPr lang="en-US" sz="1800" i="1" smtClean="0">
                                <a:latin typeface="Cambria Math"/>
                              </a:rPr>
                            </m:ctrlPr>
                          </m:sSupPr>
                          <m:e>
                            <m:r>
                              <a:rPr lang="en-US" sz="1800" b="0" i="1" smtClean="0">
                                <a:latin typeface="Cambria Math"/>
                                <a:ea typeface="Cambria Math"/>
                              </a:rPr>
                              <m:t>𝜆</m:t>
                            </m:r>
                          </m:e>
                          <m:sup>
                            <m:r>
                              <a:rPr lang="en-US" sz="1800" b="0" i="1" smtClean="0">
                                <a:latin typeface="Cambria Math"/>
                              </a:rPr>
                              <m:t>2</m:t>
                            </m:r>
                          </m:sup>
                        </m:sSup>
                      </m:num>
                      <m:den>
                        <m:sSup>
                          <m:sSupPr>
                            <m:ctrlPr>
                              <a:rPr lang="en-US" sz="1800" b="0" i="1" smtClean="0">
                                <a:latin typeface="Cambria Math"/>
                              </a:rPr>
                            </m:ctrlPr>
                          </m:sSupPr>
                          <m:e>
                            <m:d>
                              <m:dPr>
                                <m:ctrlPr>
                                  <a:rPr lang="en-US" sz="1800" b="0" i="1" smtClean="0">
                                    <a:latin typeface="Cambria Math"/>
                                  </a:rPr>
                                </m:ctrlPr>
                              </m:dPr>
                              <m:e>
                                <m:r>
                                  <a:rPr lang="en-US" sz="1800" b="0" i="1" smtClean="0">
                                    <a:latin typeface="Cambria Math"/>
                                  </a:rPr>
                                  <m:t>4</m:t>
                                </m:r>
                                <m:r>
                                  <a:rPr lang="en-US" sz="1800" b="0" i="1" smtClean="0">
                                    <a:latin typeface="Cambria Math"/>
                                    <a:ea typeface="Cambria Math"/>
                                  </a:rPr>
                                  <m:t>𝜋</m:t>
                                </m:r>
                              </m:e>
                            </m:d>
                          </m:e>
                          <m:sup>
                            <m:r>
                              <a:rPr lang="en-US" sz="1800" b="0" i="1" smtClean="0">
                                <a:latin typeface="Cambria Math"/>
                              </a:rPr>
                              <m:t>2</m:t>
                            </m:r>
                          </m:sup>
                        </m:sSup>
                        <m:sSup>
                          <m:sSupPr>
                            <m:ctrlPr>
                              <a:rPr lang="en-US" sz="1800" i="1">
                                <a:latin typeface="Cambria Math"/>
                              </a:rPr>
                            </m:ctrlPr>
                          </m:sSupPr>
                          <m:e>
                            <m:r>
                              <a:rPr lang="en-US" sz="1800" b="0" i="1" smtClean="0">
                                <a:latin typeface="Cambria Math"/>
                              </a:rPr>
                              <m:t>𝑑</m:t>
                            </m:r>
                          </m:e>
                          <m:sup>
                            <m:r>
                              <a:rPr lang="en-US" sz="1800" i="1" smtClean="0">
                                <a:latin typeface="Cambria Math"/>
                                <a:ea typeface="Cambria Math"/>
                              </a:rPr>
                              <m:t>𝛽</m:t>
                            </m:r>
                          </m:sup>
                        </m:sSup>
                      </m:den>
                    </m:f>
                  </m:oMath>
                </a14:m>
                <a:r>
                  <a:rPr lang="en-US" sz="1800" dirty="0" smtClean="0"/>
                  <a:t> </a:t>
                </a:r>
              </a:p>
              <a:p>
                <a:pPr lvl="1"/>
                <a14:m>
                  <m:oMath xmlns:m="http://schemas.openxmlformats.org/officeDocument/2006/math">
                    <m:sSub>
                      <m:sSubPr>
                        <m:ctrlPr>
                          <a:rPr lang="en-US" sz="1800" i="1">
                            <a:latin typeface="Cambria Math"/>
                          </a:rPr>
                        </m:ctrlPr>
                      </m:sSubPr>
                      <m:e>
                        <m:r>
                          <a:rPr lang="en-US" sz="1800" i="1">
                            <a:latin typeface="Cambria Math"/>
                          </a:rPr>
                          <m:t>𝑃</m:t>
                        </m:r>
                      </m:e>
                      <m:sub>
                        <m:r>
                          <a:rPr lang="en-US" sz="1800" i="1">
                            <a:latin typeface="Cambria Math"/>
                          </a:rPr>
                          <m:t>𝑡</m:t>
                        </m:r>
                      </m:sub>
                    </m:sSub>
                  </m:oMath>
                </a14:m>
                <a:r>
                  <a:rPr lang="en-US" sz="1800" dirty="0" smtClean="0"/>
                  <a:t>: TX power</a:t>
                </a:r>
              </a:p>
              <a:p>
                <a:pPr lvl="1"/>
                <a14:m>
                  <m:oMath xmlns:m="http://schemas.openxmlformats.org/officeDocument/2006/math">
                    <m:sSub>
                      <m:sSubPr>
                        <m:ctrlPr>
                          <a:rPr lang="en-US" sz="1800" i="1">
                            <a:latin typeface="Cambria Math"/>
                          </a:rPr>
                        </m:ctrlPr>
                      </m:sSubPr>
                      <m:e>
                        <m:r>
                          <a:rPr lang="en-US" sz="1800" i="1">
                            <a:latin typeface="Cambria Math"/>
                          </a:rPr>
                          <m:t>𝐺</m:t>
                        </m:r>
                      </m:e>
                      <m:sub>
                        <m:r>
                          <a:rPr lang="en-US" sz="1800" i="1">
                            <a:latin typeface="Cambria Math"/>
                          </a:rPr>
                          <m:t>𝑡</m:t>
                        </m:r>
                      </m:sub>
                    </m:sSub>
                  </m:oMath>
                </a14:m>
                <a:r>
                  <a:rPr lang="en-US" sz="1800" dirty="0" smtClean="0"/>
                  <a:t>: TX antenna gain</a:t>
                </a:r>
              </a:p>
              <a:p>
                <a:pPr lvl="1"/>
                <a14:m>
                  <m:oMath xmlns:m="http://schemas.openxmlformats.org/officeDocument/2006/math">
                    <m:sSub>
                      <m:sSubPr>
                        <m:ctrlPr>
                          <a:rPr lang="en-US" sz="1800" i="1">
                            <a:latin typeface="Cambria Math"/>
                          </a:rPr>
                        </m:ctrlPr>
                      </m:sSubPr>
                      <m:e>
                        <m:r>
                          <a:rPr lang="en-US" sz="1800" i="1">
                            <a:latin typeface="Cambria Math"/>
                          </a:rPr>
                          <m:t>𝐺</m:t>
                        </m:r>
                      </m:e>
                      <m:sub>
                        <m:r>
                          <a:rPr lang="en-US" sz="1800" i="1">
                            <a:latin typeface="Cambria Math"/>
                          </a:rPr>
                          <m:t>𝑟</m:t>
                        </m:r>
                      </m:sub>
                    </m:sSub>
                  </m:oMath>
                </a14:m>
                <a:r>
                  <a:rPr lang="en-US" sz="1800" dirty="0" smtClean="0"/>
                  <a:t>: RX antenna gain</a:t>
                </a:r>
              </a:p>
              <a:p>
                <a:pPr lvl="1"/>
                <a14:m>
                  <m:oMath xmlns:m="http://schemas.openxmlformats.org/officeDocument/2006/math">
                    <m:r>
                      <a:rPr lang="en-US" sz="1800" i="1">
                        <a:latin typeface="Cambria Math"/>
                        <a:ea typeface="Cambria Math"/>
                      </a:rPr>
                      <m:t>𝜆</m:t>
                    </m:r>
                  </m:oMath>
                </a14:m>
                <a:r>
                  <a:rPr lang="en-US" sz="1800" dirty="0" smtClean="0"/>
                  <a:t>: wavelength (unit in meter)</a:t>
                </a:r>
              </a:p>
              <a:p>
                <a:pPr lvl="1"/>
                <a14:m>
                  <m:oMath xmlns:m="http://schemas.openxmlformats.org/officeDocument/2006/math">
                    <m:r>
                      <a:rPr lang="en-US" sz="1800" i="1">
                        <a:latin typeface="Cambria Math"/>
                      </a:rPr>
                      <m:t>𝑑</m:t>
                    </m:r>
                  </m:oMath>
                </a14:m>
                <a:r>
                  <a:rPr lang="en-US" sz="1800" dirty="0" smtClean="0"/>
                  <a:t>: distance (unit in meter)</a:t>
                </a:r>
              </a:p>
              <a:p>
                <a:pPr lvl="1"/>
                <a14:m>
                  <m:oMath xmlns:m="http://schemas.openxmlformats.org/officeDocument/2006/math">
                    <m:r>
                      <a:rPr lang="en-US" sz="1800" i="1">
                        <a:latin typeface="Cambria Math"/>
                        <a:ea typeface="Cambria Math"/>
                      </a:rPr>
                      <m:t>𝛽</m:t>
                    </m:r>
                  </m:oMath>
                </a14:m>
                <a:r>
                  <a:rPr lang="en-US" sz="1800" dirty="0" smtClean="0"/>
                  <a:t>: path loss exponent</a:t>
                </a:r>
              </a:p>
              <a:p>
                <a:pPr lvl="2"/>
                <a:r>
                  <a:rPr lang="en-US" sz="1800" dirty="0" smtClean="0"/>
                  <a:t>The value of </a:t>
                </a:r>
                <a14:m>
                  <m:oMath xmlns:m="http://schemas.openxmlformats.org/officeDocument/2006/math">
                    <m:r>
                      <a:rPr lang="en-US" sz="1800" i="1">
                        <a:latin typeface="Cambria Math"/>
                        <a:ea typeface="Cambria Math"/>
                      </a:rPr>
                      <m:t>𝛽</m:t>
                    </m:r>
                  </m:oMath>
                </a14:m>
                <a:r>
                  <a:rPr lang="en-US" sz="1800" dirty="0" smtClean="0"/>
                  <a:t> usually varies between 2 to 4, depending on the environment. </a:t>
                </a:r>
                <a14:m>
                  <m:oMath xmlns:m="http://schemas.openxmlformats.org/officeDocument/2006/math">
                    <m:r>
                      <a:rPr lang="en-US" sz="1800" i="1">
                        <a:latin typeface="Cambria Math"/>
                        <a:ea typeface="Cambria Math"/>
                      </a:rPr>
                      <m:t>𝛽</m:t>
                    </m:r>
                  </m:oMath>
                </a14:m>
                <a:r>
                  <a:rPr lang="en-US" sz="1800" dirty="0" smtClean="0"/>
                  <a:t>=2 for free space. </a:t>
                </a:r>
                <a14:m>
                  <m:oMath xmlns:m="http://schemas.openxmlformats.org/officeDocument/2006/math">
                    <m:r>
                      <a:rPr lang="en-US" sz="1800" i="1">
                        <a:latin typeface="Cambria Math"/>
                        <a:ea typeface="Cambria Math"/>
                      </a:rPr>
                      <m:t>𝛽</m:t>
                    </m:r>
                  </m:oMath>
                </a14:m>
                <a:r>
                  <a:rPr lang="en-US" sz="1800" dirty="0" smtClean="0"/>
                  <a:t>=4 for worse conditions. Our measurement results show that </a:t>
                </a:r>
                <a14:m>
                  <m:oMath xmlns:m="http://schemas.openxmlformats.org/officeDocument/2006/math">
                    <m:r>
                      <a:rPr lang="en-US" sz="1800" i="1">
                        <a:latin typeface="Cambria Math"/>
                        <a:ea typeface="Cambria Math"/>
                      </a:rPr>
                      <m:t>𝛽</m:t>
                    </m:r>
                  </m:oMath>
                </a14:m>
                <a:r>
                  <a:rPr lang="en-US" sz="1800" dirty="0" smtClean="0"/>
                  <a:t> falls between 3.3 and 2.6 most of the time and it is close to 2.6 when using high gain antenna in open area. </a:t>
                </a:r>
                <a:endParaRPr lang="en-US" sz="1800" dirty="0"/>
              </a:p>
              <a:p>
                <a:endParaRPr lang="en-US" sz="1800" dirty="0"/>
              </a:p>
            </p:txBody>
          </p:sp>
        </mc:Choice>
        <mc:Fallback xmlns="">
          <p:sp>
            <p:nvSpPr>
              <p:cNvPr id="4099" name="Rectangle 3"/>
              <p:cNvSpPr>
                <a:spLocks noGrp="1" noRot="1" noChangeAspect="1" noMove="1" noResize="1" noEditPoints="1" noAdjustHandles="1" noChangeArrowheads="1" noChangeShapeType="1" noTextEdit="1"/>
              </p:cNvSpPr>
              <p:nvPr>
                <p:ph type="body" idx="1"/>
              </p:nvPr>
            </p:nvSpPr>
            <p:spPr>
              <a:xfrm>
                <a:off x="685800" y="1828800"/>
                <a:ext cx="7772400" cy="4267200"/>
              </a:xfrm>
              <a:blipFill rotWithShape="1">
                <a:blip r:embed="rId3"/>
                <a:stretch>
                  <a:fillRect l="-549"/>
                </a:stretch>
              </a:blipFill>
              <a:ln/>
            </p:spPr>
            <p:txBody>
              <a:bodyPr/>
              <a:lstStyle/>
              <a:p>
                <a:r>
                  <a:rPr lang="en-US">
                    <a:noFill/>
                  </a:rPr>
                  <a:t> </a:t>
                </a:r>
              </a:p>
            </p:txBody>
          </p:sp>
        </mc:Fallback>
      </mc:AlternateContent>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 Analysis</a:t>
            </a:r>
            <a:endParaRPr lang="en-US" dirty="0"/>
          </a:p>
        </p:txBody>
      </p:sp>
      <p:sp>
        <p:nvSpPr>
          <p:cNvPr id="3" name="Content Placeholder 2"/>
          <p:cNvSpPr>
            <a:spLocks noGrp="1"/>
          </p:cNvSpPr>
          <p:nvPr>
            <p:ph idx="1"/>
          </p:nvPr>
        </p:nvSpPr>
        <p:spPr>
          <a:xfrm>
            <a:off x="6096000" y="1524000"/>
            <a:ext cx="2971800" cy="4800600"/>
          </a:xfrm>
        </p:spPr>
        <p:txBody>
          <a:bodyPr/>
          <a:lstStyle/>
          <a:p>
            <a:r>
              <a:rPr lang="en-US" sz="1600" dirty="0" smtClean="0"/>
              <a:t>With the following parameters, a large cell size up to tens of kilometers radius is achievable.</a:t>
            </a:r>
          </a:p>
          <a:p>
            <a:pPr lvl="1"/>
            <a:r>
              <a:rPr lang="en-US" sz="1600" dirty="0" smtClean="0"/>
              <a:t> Carrier frequency: 220 MHz</a:t>
            </a:r>
          </a:p>
          <a:p>
            <a:pPr lvl="1"/>
            <a:r>
              <a:rPr lang="en-US" sz="1600" dirty="0" smtClean="0"/>
              <a:t>TX power: 30 W</a:t>
            </a:r>
          </a:p>
          <a:p>
            <a:pPr lvl="1"/>
            <a:r>
              <a:rPr lang="en-US" sz="1600" dirty="0" smtClean="0"/>
              <a:t>TX antenna gain: 6 </a:t>
            </a:r>
            <a:r>
              <a:rPr lang="en-US" sz="1600" dirty="0" err="1" smtClean="0"/>
              <a:t>dBi</a:t>
            </a:r>
            <a:endParaRPr lang="en-US" sz="1600" dirty="0" smtClean="0"/>
          </a:p>
          <a:p>
            <a:pPr lvl="1"/>
            <a:r>
              <a:rPr lang="en-US" sz="1600" dirty="0" smtClean="0"/>
              <a:t>RX antenna gain: 3 </a:t>
            </a:r>
            <a:r>
              <a:rPr lang="en-US" sz="1600" dirty="0" err="1" smtClean="0"/>
              <a:t>dBi</a:t>
            </a:r>
            <a:endParaRPr lang="en-US" sz="1600" dirty="0" smtClean="0"/>
          </a:p>
          <a:p>
            <a:pPr lvl="1"/>
            <a:r>
              <a:rPr lang="en-US" sz="1600" dirty="0" smtClean="0"/>
              <a:t>RX sensitivity: -105 </a:t>
            </a:r>
            <a:r>
              <a:rPr lang="en-US" sz="1600" dirty="0" err="1" smtClean="0"/>
              <a:t>dBm</a:t>
            </a:r>
            <a:endParaRPr lang="en-US" sz="1600" dirty="0" smtClean="0"/>
          </a:p>
          <a:p>
            <a:pPr lvl="2"/>
            <a:r>
              <a:rPr lang="en-US" sz="1600" dirty="0" smtClean="0"/>
              <a:t>GMSK 9.6Kbps BT=0.3</a:t>
            </a:r>
          </a:p>
          <a:p>
            <a:pPr lvl="1"/>
            <a:r>
              <a:rPr lang="en-US" sz="1600" dirty="0" smtClean="0"/>
              <a:t>Fading margin: 10 dB</a:t>
            </a:r>
          </a:p>
          <a:p>
            <a:endParaRPr lang="en-US" sz="1600" dirty="0"/>
          </a:p>
        </p:txBody>
      </p:sp>
      <p:sp>
        <p:nvSpPr>
          <p:cNvPr id="4" name="Date Placeholder 3"/>
          <p:cNvSpPr>
            <a:spLocks noGrp="1"/>
          </p:cNvSpPr>
          <p:nvPr>
            <p:ph type="dt" sz="half" idx="10"/>
          </p:nvPr>
        </p:nvSpPr>
        <p:spPr>
          <a:xfrm>
            <a:off x="685800" y="378281"/>
            <a:ext cx="1600200" cy="215444"/>
          </a:xfrm>
        </p:spPr>
        <p:txBody>
          <a:bodyPr/>
          <a:lstStyle/>
          <a:p>
            <a:r>
              <a:rPr lang="en-US" dirty="0" smtClean="0"/>
              <a:t>Oct 2013</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err="1" smtClean="0"/>
              <a:t>Mengchang</a:t>
            </a:r>
            <a:r>
              <a:rPr lang="en-US" dirty="0" smtClean="0"/>
              <a:t> Doong, Lilee Systems</a:t>
            </a:r>
            <a:endParaRPr lang="en-US" dirty="0"/>
          </a:p>
        </p:txBody>
      </p:sp>
      <p:sp>
        <p:nvSpPr>
          <p:cNvPr id="6" name="Slide Number Placeholder 5"/>
          <p:cNvSpPr>
            <a:spLocks noGrp="1"/>
          </p:cNvSpPr>
          <p:nvPr>
            <p:ph type="sldNum" sz="quarter" idx="12"/>
          </p:nvPr>
        </p:nvSpPr>
        <p:spPr/>
        <p:txBody>
          <a:bodyPr/>
          <a:lstStyle/>
          <a:p>
            <a:r>
              <a:rPr lang="en-US" smtClean="0"/>
              <a:t>Slide </a:t>
            </a:r>
            <a:fld id="{BBB24E61-9F8D-435F-8516-7350CC7A2C14}" type="slidenum">
              <a:rPr lang="en-US" smtClean="0"/>
              <a:pPr/>
              <a:t>4</a:t>
            </a:fld>
            <a:endParaRPr lang="en-US"/>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1524000"/>
            <a:ext cx="6019800" cy="48801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25091231"/>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355</TotalTime>
  <Words>286</Words>
  <Application>Microsoft Office PowerPoint</Application>
  <PresentationFormat>On-screen Show (4:3)</PresentationFormat>
  <Paragraphs>47</Paragraphs>
  <Slides>4</Slides>
  <Notes>1</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IEEE-P802_15</vt:lpstr>
      <vt:lpstr>PowerPoint Presentation</vt:lpstr>
      <vt:lpstr>Link Analysis Example</vt:lpstr>
      <vt:lpstr>Path Loss Model</vt:lpstr>
      <vt:lpstr>Link Analysis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meng</dc:creator>
  <dc:description>&lt;doc#&gt;</dc:description>
  <cp:lastModifiedBy>Monique Brown</cp:lastModifiedBy>
  <cp:revision>6</cp:revision>
  <cp:lastPrinted>1998-02-10T13:28:06Z</cp:lastPrinted>
  <dcterms:created xsi:type="dcterms:W3CDTF">2013-10-01T17:32:20Z</dcterms:created>
  <dcterms:modified xsi:type="dcterms:W3CDTF">2013-10-03T17:02:05Z</dcterms:modified>
</cp:coreProperties>
</file>