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24" r:id="rId2"/>
    <p:sldId id="412" r:id="rId3"/>
    <p:sldId id="413" r:id="rId4"/>
    <p:sldId id="421" r:id="rId5"/>
    <p:sldId id="423" r:id="rId6"/>
    <p:sldId id="42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96" autoAdjust="0"/>
    <p:restoredTop sz="93388" autoAdjust="0"/>
  </p:normalViewPr>
  <p:slideViewPr>
    <p:cSldViewPr>
      <p:cViewPr varScale="1">
        <p:scale>
          <a:sx n="71" d="100"/>
          <a:sy n="71" d="100"/>
        </p:scale>
        <p:origin x="-1260" y="-9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1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D915C57-D099-4ED7-8C5D-641E62C8B855}" type="slidenum">
              <a:rPr lang="en-US" altLang="ko-KR"/>
              <a:pPr>
                <a:defRPr/>
              </a:pPr>
              <a:t>‹#›</a:t>
            </a:fld>
            <a:endParaRPr lang="en-US" altLang="ko-KR"/>
          </a:p>
        </p:txBody>
      </p:sp>
      <p:sp>
        <p:nvSpPr>
          <p:cNvPr id="1024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a:noFill/>
          </a:ln>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1024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819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C9381664-6D6A-4F0B-A8F8-0EB40A18A841}"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a:noFill/>
          </a:ln>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820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820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55700" y="701675"/>
            <a:ext cx="4622800" cy="3468688"/>
          </a:xfrm>
          <a:ln/>
        </p:spPr>
      </p:sp>
      <p:sp>
        <p:nvSpPr>
          <p:cNvPr id="9219" name="Notes Placeholder 2"/>
          <p:cNvSpPr>
            <a:spLocks noGrp="1"/>
          </p:cNvSpPr>
          <p:nvPr>
            <p:ph type="body" idx="1"/>
          </p:nvPr>
        </p:nvSpPr>
        <p:spPr>
          <a:noFill/>
          <a:ln/>
        </p:spPr>
        <p:txBody>
          <a:bodyPr/>
          <a:lstStyle/>
          <a:p>
            <a:endParaRPr lang="ko-KR" altLang="en-US" smtClean="0">
              <a:ea typeface="굴림" pitchFamily="34" charset="-127"/>
            </a:endParaRPr>
          </a:p>
        </p:txBody>
      </p:sp>
      <p:sp>
        <p:nvSpPr>
          <p:cNvPr id="9220" name="Header Placeholder 3"/>
          <p:cNvSpPr>
            <a:spLocks noGrp="1"/>
          </p:cNvSpPr>
          <p:nvPr>
            <p:ph type="hdr" sz="quarter"/>
          </p:nvPr>
        </p:nvSpPr>
        <p:spPr>
          <a:xfrm>
            <a:off x="3467100" y="-120650"/>
            <a:ext cx="2814638" cy="431800"/>
          </a:xfrm>
          <a:noFill/>
        </p:spPr>
        <p:txBody>
          <a:bodyPr/>
          <a:lstStyle/>
          <a:p>
            <a:r>
              <a:rPr lang="en-US" altLang="ko-KR" smtClean="0">
                <a:ea typeface="굴림" pitchFamily="34" charset="-127"/>
              </a:rPr>
              <a:t>doc.: IEEE 802.15-09-0114-00-004g-Trends-in-SUN-capacity</a:t>
            </a:r>
          </a:p>
        </p:txBody>
      </p:sp>
      <p:sp>
        <p:nvSpPr>
          <p:cNvPr id="9221" name="Date Placeholder 4"/>
          <p:cNvSpPr>
            <a:spLocks noGrp="1"/>
          </p:cNvSpPr>
          <p:nvPr>
            <p:ph type="dt" sz="quarter" idx="1"/>
          </p:nvPr>
        </p:nvSpPr>
        <p:spPr>
          <a:xfrm>
            <a:off x="654050" y="95250"/>
            <a:ext cx="2736850" cy="215900"/>
          </a:xfrm>
          <a:noFill/>
        </p:spPr>
        <p:txBody>
          <a:bodyPr/>
          <a:lstStyle/>
          <a:p>
            <a:r>
              <a:rPr lang="en-US" altLang="ko-KR" smtClean="0">
                <a:ea typeface="굴림" pitchFamily="34" charset="-127"/>
              </a:rPr>
              <a:t>&lt;month year&gt;</a:t>
            </a:r>
          </a:p>
        </p:txBody>
      </p:sp>
      <p:sp>
        <p:nvSpPr>
          <p:cNvPr id="9222"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34" charset="-127"/>
              </a:rPr>
              <a:t>Emmanuel Monnerie, Landis+Gyr</a:t>
            </a:r>
          </a:p>
        </p:txBody>
      </p:sp>
      <p:sp>
        <p:nvSpPr>
          <p:cNvPr id="9223"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34" charset="-127"/>
              </a:rPr>
              <a:t>Page </a:t>
            </a:r>
            <a:fld id="{BEBE40E0-A3FC-4E27-9D0D-91D811A7B03B}"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A66A363C-9727-43F2-AB41-33453C20B8B4}"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E7D35FC3-6426-49AC-968D-666F12FCE33E}"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1934287-A770-4B59-8EF4-E76E779118E0}"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D6B1323-EB93-42A2-9443-E6BF8B221F3A}"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CF7B2914-A190-44DA-9957-AD8338B94C5E}"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24A481A5-05EB-4CF9-B1E2-B1F2191F5CA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666F368F-FFA7-4618-A48D-D635DFFBFAC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EDCD5DD1-59CC-4A55-8B08-44E50D0D076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620FB51B-9478-487A-A0FE-4DF5BC1DF8FF}"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D2EDE48E-041E-47C8-B48F-5D7DE3D8DEA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1228B777-71A3-49D7-8185-2B3AE064B602}"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Sept.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 </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C1C6C5F-B8CE-45E9-A18C-CB8F6C73826B}"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ko-KR" sz="1400" b="1" dirty="0" smtClean="0">
                <a:ea typeface="굴림" charset="-127"/>
              </a:rPr>
              <a:t>doc.: IEEE 802.15-13-0596-00-004m</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mj@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BE9000C3-6B87-48D5-A70E-324DCD48A9EC}" type="slidenum">
              <a:rPr lang="en-US" altLang="ko-KR">
                <a:ea typeface="MS PGothic" pitchFamily="34" charset="-128"/>
              </a:rPr>
              <a:pPr algn="ctr"/>
              <a:t>1</a:t>
            </a:fld>
            <a:endParaRPr lang="en-US" altLang="ko-KR">
              <a:ea typeface="MS PGothic" pitchFamily="34" charset="-128"/>
            </a:endParaRPr>
          </a:p>
        </p:txBody>
      </p:sp>
      <p:sp>
        <p:nvSpPr>
          <p:cNvPr id="2051" name="Rectangle 4"/>
          <p:cNvSpPr>
            <a:spLocks noGrp="1" noChangeArrowheads="1"/>
          </p:cNvSpPr>
          <p:nvPr>
            <p:ph type="dt" sz="quarter" idx="10"/>
          </p:nvPr>
        </p:nvSpPr>
        <p:spPr>
          <a:noFill/>
        </p:spPr>
        <p:txBody>
          <a:bodyPr/>
          <a:lstStyle/>
          <a:p>
            <a:r>
              <a:rPr lang="en-US" altLang="ko-KR" smtClean="0">
                <a:ea typeface="MS PGothic" pitchFamily="34" charset="-128"/>
              </a:rPr>
              <a:t>Sept. 2013</a:t>
            </a:r>
          </a:p>
        </p:txBody>
      </p:sp>
      <p:sp>
        <p:nvSpPr>
          <p:cNvPr id="6" name="Rectangle 4"/>
          <p:cNvSpPr>
            <a:spLocks noChangeArrowheads="1"/>
          </p:cNvSpPr>
          <p:nvPr/>
        </p:nvSpPr>
        <p:spPr bwMode="auto">
          <a:xfrm>
            <a:off x="228600" y="765175"/>
            <a:ext cx="8610600" cy="5724525"/>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Proposed comment resolution for CID 225 and 226</a:t>
            </a:r>
          </a:p>
          <a:p>
            <a:pPr marL="914400" indent="-914400">
              <a:spcBef>
                <a:spcPts val="600"/>
              </a:spcBef>
              <a:defRPr/>
            </a:pPr>
            <a:r>
              <a:rPr lang="en-US" altLang="ko-KR" sz="1800" b="1" dirty="0">
                <a:ea typeface="굴림" pitchFamily="50" charset="-127"/>
              </a:rPr>
              <a:t>Date Submitted: </a:t>
            </a:r>
            <a:r>
              <a:rPr lang="en-US" altLang="ko-KR" sz="1800" dirty="0" smtClean="0">
                <a:ea typeface="굴림" pitchFamily="50" charset="-127"/>
              </a:rPr>
              <a:t>Sept.29, </a:t>
            </a:r>
            <a:r>
              <a:rPr lang="en-US" altLang="ko-KR" sz="1800" dirty="0">
                <a:ea typeface="굴림" pitchFamily="50" charset="-127"/>
              </a:rPr>
              <a:t>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a:ea typeface="굴림" pitchFamily="50" charset="-127"/>
              </a:rPr>
              <a:t>Jaehwan</a:t>
            </a:r>
            <a:r>
              <a:rPr lang="en-US" altLang="ko-KR" sz="1800" dirty="0">
                <a:ea typeface="굴림" pitchFamily="50" charset="-127"/>
              </a:rPr>
              <a:t> Kim, </a:t>
            </a:r>
            <a:r>
              <a:rPr lang="en-US" altLang="ko-KR" sz="1800" dirty="0" err="1">
                <a:ea typeface="굴림" pitchFamily="50" charset="-127"/>
              </a:rPr>
              <a:t>Youngae</a:t>
            </a:r>
            <a:r>
              <a:rPr lang="en-US" altLang="ko-KR" sz="1800" dirty="0">
                <a:ea typeface="굴림" pitchFamily="50" charset="-127"/>
              </a:rPr>
              <a:t> </a:t>
            </a:r>
            <a:r>
              <a:rPr lang="en-US" altLang="ko-KR" sz="1800" dirty="0" err="1">
                <a:ea typeface="굴림" pitchFamily="50" charset="-127"/>
              </a:rPr>
              <a:t>Jeon</a:t>
            </a:r>
            <a:r>
              <a:rPr lang="en-US" altLang="ko-KR" sz="1800" dirty="0">
                <a:solidFill>
                  <a:schemeClr val="tx2"/>
                </a:solidFill>
                <a:ea typeface="굴림" charset="-127"/>
              </a:rPr>
              <a:t>, </a:t>
            </a:r>
            <a:r>
              <a:rPr lang="en-US" altLang="ko-KR" sz="1800" dirty="0" err="1">
                <a:ea typeface="굴림" pitchFamily="50" charset="-127"/>
              </a:rPr>
              <a:t>Sangjae</a:t>
            </a:r>
            <a:r>
              <a:rPr lang="en-US" altLang="ko-KR" sz="1800" dirty="0">
                <a:ea typeface="굴림" pitchFamily="50" charset="-127"/>
              </a:rPr>
              <a:t> Lee, </a:t>
            </a:r>
            <a:r>
              <a:rPr lang="en-US" altLang="ko-KR" sz="1800" dirty="0">
                <a:solidFill>
                  <a:schemeClr val="tx2"/>
                </a:solidFill>
                <a:ea typeface="굴림" charset="-127"/>
              </a:rPr>
              <a:t>and </a:t>
            </a:r>
            <a:r>
              <a:rPr lang="en-US" altLang="ko-KR" sz="1800" dirty="0" err="1">
                <a:solidFill>
                  <a:schemeClr val="tx2"/>
                </a:solidFill>
                <a:ea typeface="굴림" charset="-127"/>
              </a:rPr>
              <a:t>Sangsung</a:t>
            </a:r>
            <a:r>
              <a:rPr lang="en-US" altLang="ko-KR" sz="1800" dirty="0">
                <a:solidFill>
                  <a:schemeClr val="tx2"/>
                </a:solidFill>
                <a:ea typeface="굴림" charset="-127"/>
              </a:rPr>
              <a:t> Choi </a:t>
            </a:r>
            <a:r>
              <a:rPr lang="en-US" altLang="ko-KR" sz="1800" dirty="0">
                <a:solidFill>
                  <a:schemeClr val="tx2"/>
                </a:solidFill>
                <a:ea typeface="굴림" pitchFamily="50" charset="-127"/>
              </a:rPr>
              <a:t>(ETRI), </a:t>
            </a:r>
            <a:r>
              <a:rPr lang="en-GB" altLang="ko-KR" sz="1800" dirty="0" err="1"/>
              <a:t>Soo</a:t>
            </a:r>
            <a:r>
              <a:rPr lang="en-GB" altLang="ko-KR" sz="1800" dirty="0"/>
              <a:t>-Young Chang (SYCA)</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hlinkClick r:id="rId3"/>
              </a:rPr>
              <a:t>kimj@etri.re.kr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+82 42 860 5338</a:t>
            </a:r>
            <a:r>
              <a:rPr lang="en-US" altLang="ko-KR" sz="1800" dirty="0">
                <a:ea typeface="굴림" pitchFamily="50" charset="-127"/>
              </a:rPr>
              <a:t>, E-Mail: kimj@etri.re.kr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CID 225, and 226 of Sponsor Ballot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2053" name="바닥글 개체 틀 4"/>
          <p:cNvSpPr>
            <a:spLocks noGrp="1"/>
          </p:cNvSpPr>
          <p:nvPr>
            <p:ph type="ftr" sz="quarter" idx="11"/>
          </p:nvPr>
        </p:nvSpPr>
        <p:spPr>
          <a:noFill/>
        </p:spPr>
        <p:txBody>
          <a:bodyPr/>
          <a:lstStyle/>
          <a:p>
            <a:r>
              <a:rPr lang="de-DE" altLang="ko-KR" smtClean="0">
                <a:ea typeface="굴림" pitchFamily="34" charset="-127"/>
              </a:rPr>
              <a:t>ETRI </a:t>
            </a:r>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pitchFamily="34" charset="-127"/>
              </a:rPr>
              <a:t>CID 225 and 226</a:t>
            </a:r>
            <a:endParaRPr lang="ko-KR" altLang="en-US" b="1" smtClean="0">
              <a:ea typeface="굴림" pitchFamily="34" charset="-127"/>
            </a:endParaRPr>
          </a:p>
        </p:txBody>
      </p:sp>
      <p:sp>
        <p:nvSpPr>
          <p:cNvPr id="3075" name="내용 개체 틀 2"/>
          <p:cNvSpPr>
            <a:spLocks noGrp="1"/>
          </p:cNvSpPr>
          <p:nvPr>
            <p:ph idx="1"/>
          </p:nvPr>
        </p:nvSpPr>
        <p:spPr>
          <a:xfrm>
            <a:off x="685800" y="1773238"/>
            <a:ext cx="7772400" cy="4679950"/>
          </a:xfrm>
        </p:spPr>
        <p:txBody>
          <a:bodyPr/>
          <a:lstStyle/>
          <a:p>
            <a:pPr>
              <a:defRPr/>
            </a:pPr>
            <a:r>
              <a:rPr lang="en-US" altLang="ko-KR" sz="2800" b="1" dirty="0" smtClean="0">
                <a:ea typeface="굴림" charset="-127"/>
              </a:rPr>
              <a:t>Comments</a:t>
            </a:r>
          </a:p>
          <a:p>
            <a:pPr marL="719138" lvl="1" indent="-358775">
              <a:defRPr/>
            </a:pPr>
            <a:r>
              <a:rPr lang="en-US" altLang="ko-KR" dirty="0" smtClean="0">
                <a:ea typeface="굴림" charset="-127"/>
              </a:rPr>
              <a:t>CID 225: The channel page and channel number do not identify a 15.4m channel per 8.1.2.9.  Channel page is not used, and the channel number is relative to the start of the TVWS channel.</a:t>
            </a:r>
          </a:p>
          <a:p>
            <a:pPr marL="719138" lvl="1" indent="-358775">
              <a:defRPr/>
            </a:pPr>
            <a:r>
              <a:rPr lang="en-US" altLang="ko-KR" dirty="0" smtClean="0">
                <a:ea typeface="굴림" charset="-127"/>
              </a:rPr>
              <a:t>CID 226: "This field may be omitted [...]". Omitted does mean 8'h00? Fig. 59dg specifies this field as 8 octets long. Thus this field cannot be simply skipped.</a:t>
            </a:r>
          </a:p>
          <a:p>
            <a:pPr marL="360363" lvl="1" indent="0">
              <a:buFontTx/>
              <a:buNone/>
              <a:defRPr/>
            </a:pPr>
            <a:endParaRPr lang="en-US" altLang="ko-KR" dirty="0" smtClean="0">
              <a:ea typeface="굴림" charset="-127"/>
            </a:endParaRPr>
          </a:p>
          <a:p>
            <a:pPr>
              <a:defRPr/>
            </a:pPr>
            <a:r>
              <a:rPr lang="en-US" altLang="ko-KR" sz="2800" b="1" dirty="0" smtClean="0">
                <a:ea typeface="굴림" charset="-127"/>
              </a:rPr>
              <a:t>Proposed Change </a:t>
            </a:r>
          </a:p>
          <a:p>
            <a:pPr marL="719138" lvl="1" indent="-358775">
              <a:defRPr/>
            </a:pPr>
            <a:r>
              <a:rPr lang="en-US" altLang="ko-KR" dirty="0" smtClean="0">
                <a:ea typeface="굴림" charset="-127"/>
              </a:rPr>
              <a:t>CID 225: Remove channel page and replace it with a start of TVWS channel frequency</a:t>
            </a:r>
          </a:p>
          <a:p>
            <a:pPr marL="719138" lvl="1" indent="-358775">
              <a:defRPr/>
            </a:pPr>
            <a:r>
              <a:rPr lang="en-US" altLang="ko-KR" dirty="0" smtClean="0">
                <a:ea typeface="굴림" charset="-127"/>
              </a:rPr>
              <a:t>CID 226: Please modify the sentence.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pitchFamily="34" charset="-127"/>
              </a:rPr>
              <a:t>CID 225 and 226 (continued)</a:t>
            </a:r>
            <a:endParaRPr lang="ko-KR" altLang="en-US" b="1" smtClean="0">
              <a:ea typeface="굴림" pitchFamily="34" charset="-127"/>
            </a:endParaRPr>
          </a:p>
        </p:txBody>
      </p:sp>
      <p:sp>
        <p:nvSpPr>
          <p:cNvPr id="4099" name="내용 개체 틀 2"/>
          <p:cNvSpPr>
            <a:spLocks noGrp="1"/>
          </p:cNvSpPr>
          <p:nvPr>
            <p:ph idx="1"/>
          </p:nvPr>
        </p:nvSpPr>
        <p:spPr>
          <a:xfrm>
            <a:off x="685800" y="1773238"/>
            <a:ext cx="7772400" cy="4679950"/>
          </a:xfrm>
        </p:spPr>
        <p:txBody>
          <a:bodyPr/>
          <a:lstStyle/>
          <a:p>
            <a:r>
              <a:rPr lang="en-US" altLang="ko-KR" sz="2800" b="1" dirty="0" smtClean="0">
                <a:ea typeface="굴림" pitchFamily="34" charset="-127"/>
              </a:rPr>
              <a:t>Propose Resolution</a:t>
            </a:r>
          </a:p>
          <a:p>
            <a:pPr marL="719138" lvl="1" indent="-358775"/>
            <a:r>
              <a:rPr lang="en-US" altLang="ko-KR" dirty="0" smtClean="0">
                <a:ea typeface="굴림" pitchFamily="34" charset="-127"/>
              </a:rPr>
              <a:t>Accept in Principle</a:t>
            </a:r>
          </a:p>
          <a:p>
            <a:pPr marL="719138" lvl="1" indent="-358775"/>
            <a:endParaRPr lang="en-US" altLang="ko-KR" dirty="0" smtClean="0">
              <a:ea typeface="굴림" pitchFamily="34" charset="-127"/>
            </a:endParaRPr>
          </a:p>
          <a:p>
            <a:pPr marL="719138" lvl="1" indent="-358775"/>
            <a:r>
              <a:rPr lang="en-US" altLang="ko-KR" dirty="0" smtClean="0">
                <a:ea typeface="굴림" pitchFamily="34" charset="-127"/>
              </a:rPr>
              <a:t>Page 35, Figure 59dg </a:t>
            </a:r>
          </a:p>
          <a:p>
            <a:pPr marL="971550" lvl="2" indent="-250825"/>
            <a:r>
              <a:rPr lang="en-US" altLang="ko-KR" dirty="0" smtClean="0">
                <a:ea typeface="굴림" pitchFamily="34" charset="-127"/>
              </a:rPr>
              <a:t>Change “8” to “</a:t>
            </a:r>
            <a:r>
              <a:rPr lang="en-US" altLang="ko-KR" dirty="0" smtClean="0">
                <a:solidFill>
                  <a:srgbClr val="FF0000"/>
                </a:solidFill>
                <a:ea typeface="굴림" pitchFamily="34" charset="-127"/>
              </a:rPr>
              <a:t>7/10</a:t>
            </a:r>
            <a:r>
              <a:rPr lang="en-US" altLang="ko-KR" dirty="0" smtClean="0">
                <a:ea typeface="굴림" pitchFamily="34" charset="-127"/>
              </a:rPr>
              <a:t>”.</a:t>
            </a:r>
          </a:p>
          <a:p>
            <a:pPr marL="971550" lvl="2" indent="-250825"/>
            <a:endParaRPr lang="en-US" altLang="ko-KR" dirty="0" smtClean="0">
              <a:ea typeface="굴림" pitchFamily="34" charset="-127"/>
            </a:endParaRPr>
          </a:p>
          <a:p>
            <a:pPr marL="719138" lvl="1" indent="-358775"/>
            <a:r>
              <a:rPr lang="en-US" altLang="ko-KR" dirty="0" smtClean="0">
                <a:ea typeface="굴림" pitchFamily="34" charset="-127"/>
              </a:rPr>
              <a:t>Page 36, Figure 59dh </a:t>
            </a:r>
          </a:p>
          <a:p>
            <a:pPr marL="971550" lvl="2" indent="-250825"/>
            <a:r>
              <a:rPr lang="en-US" altLang="ko-KR" dirty="0" smtClean="0">
                <a:ea typeface="굴림" pitchFamily="34" charset="-127"/>
              </a:rPr>
              <a:t>Change “Allocated PHY Channel Page” to “</a:t>
            </a:r>
            <a:r>
              <a:rPr lang="en-US" dirty="0" smtClean="0">
                <a:solidFill>
                  <a:srgbClr val="FF0000"/>
                </a:solidFill>
              </a:rPr>
              <a:t>Start Band Edge</a:t>
            </a:r>
            <a:r>
              <a:rPr lang="en-US" altLang="ko-KR" dirty="0" smtClean="0">
                <a:ea typeface="굴림" pitchFamily="34" charset="-127"/>
              </a:rPr>
              <a:t>” and Change “1” octet to “</a:t>
            </a:r>
            <a:r>
              <a:rPr lang="en-US" altLang="ko-KR" dirty="0" smtClean="0">
                <a:solidFill>
                  <a:srgbClr val="FF0000"/>
                </a:solidFill>
                <a:ea typeface="굴림" pitchFamily="34" charset="-127"/>
              </a:rPr>
              <a:t>3</a:t>
            </a:r>
            <a:r>
              <a:rPr lang="en-US" altLang="ko-KR" dirty="0" smtClean="0">
                <a:ea typeface="굴림" pitchFamily="34" charset="-127"/>
              </a:rPr>
              <a:t>” octets for this field.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pitchFamily="34" charset="-127"/>
              </a:rPr>
              <a:t>CID 225 and 226 (continued)</a:t>
            </a:r>
            <a:endParaRPr lang="ko-KR" altLang="en-US" b="1" smtClean="0">
              <a:ea typeface="굴림" pitchFamily="34" charset="-127"/>
            </a:endParaRPr>
          </a:p>
        </p:txBody>
      </p:sp>
      <p:sp>
        <p:nvSpPr>
          <p:cNvPr id="5123" name="내용 개체 틀 2"/>
          <p:cNvSpPr>
            <a:spLocks noGrp="1"/>
          </p:cNvSpPr>
          <p:nvPr>
            <p:ph idx="1"/>
          </p:nvPr>
        </p:nvSpPr>
        <p:spPr>
          <a:xfrm>
            <a:off x="685800" y="1773238"/>
            <a:ext cx="7772400" cy="4679950"/>
          </a:xfrm>
        </p:spPr>
        <p:txBody>
          <a:bodyPr/>
          <a:lstStyle/>
          <a:p>
            <a:r>
              <a:rPr lang="en-US" altLang="ko-KR" sz="2800" b="1" dirty="0" smtClean="0">
                <a:ea typeface="굴림" pitchFamily="34" charset="-127"/>
              </a:rPr>
              <a:t>Propose Resolution (continued)</a:t>
            </a:r>
          </a:p>
          <a:p>
            <a:pPr marL="719138" lvl="1" indent="-358775"/>
            <a:r>
              <a:rPr lang="en-US" altLang="ko-KR" dirty="0" smtClean="0">
                <a:ea typeface="굴림" pitchFamily="34" charset="-127"/>
              </a:rPr>
              <a:t>Page 36, line 15-17</a:t>
            </a:r>
          </a:p>
          <a:p>
            <a:pPr marL="971550" lvl="2" indent="-250825"/>
            <a:r>
              <a:rPr lang="en-US" altLang="ko-KR" dirty="0" smtClean="0">
                <a:ea typeface="굴림" pitchFamily="34" charset="-127"/>
              </a:rPr>
              <a:t>Change “The Allocated PHY Channel Page field, if present, shall contain the channel page that the coordinator intends to use for all future communications. This field may be omitted if the new channel page is the same as the previous channel page.” to “</a:t>
            </a:r>
            <a:r>
              <a:rPr lang="en-US" altLang="ko-KR" dirty="0" smtClean="0">
                <a:solidFill>
                  <a:srgbClr val="FF0000"/>
                </a:solidFill>
                <a:ea typeface="굴림" pitchFamily="34" charset="-127"/>
              </a:rPr>
              <a:t>The </a:t>
            </a:r>
            <a:r>
              <a:rPr lang="en-US" dirty="0" smtClean="0">
                <a:solidFill>
                  <a:srgbClr val="FF0000"/>
                </a:solidFill>
              </a:rPr>
              <a:t>Start Band Edge field</a:t>
            </a:r>
            <a:r>
              <a:rPr lang="en-US" altLang="ko-KR" dirty="0" smtClean="0">
                <a:solidFill>
                  <a:srgbClr val="FF0000"/>
                </a:solidFill>
                <a:ea typeface="굴림" pitchFamily="34" charset="-127"/>
              </a:rPr>
              <a:t> is the frequency in kHz indicating the lower edge of band that the coordinator intends to use for all future communications</a:t>
            </a:r>
            <a:r>
              <a:rPr lang="en-US" dirty="0" smtClean="0">
                <a:solidFill>
                  <a:srgbClr val="FF0000"/>
                </a:solidFill>
              </a:rPr>
              <a:t> and shall be set to the current value of </a:t>
            </a:r>
            <a:r>
              <a:rPr lang="en-US" dirty="0" err="1" smtClean="0">
                <a:solidFill>
                  <a:srgbClr val="FF0000"/>
                </a:solidFill>
              </a:rPr>
              <a:t>macStartBandEdge</a:t>
            </a:r>
            <a:r>
              <a:rPr lang="en-US" altLang="ko-KR" dirty="0" smtClean="0">
                <a:solidFill>
                  <a:srgbClr val="FF0000"/>
                </a:solidFill>
                <a:ea typeface="굴림" pitchFamily="34" charset="-127"/>
              </a:rPr>
              <a:t>. This field may be omitted if the new </a:t>
            </a:r>
            <a:r>
              <a:rPr lang="en-US" dirty="0" smtClean="0">
                <a:solidFill>
                  <a:srgbClr val="FF0000"/>
                </a:solidFill>
              </a:rPr>
              <a:t>Start Band Edge</a:t>
            </a:r>
            <a:r>
              <a:rPr lang="en-US" altLang="ko-KR" dirty="0" smtClean="0">
                <a:solidFill>
                  <a:srgbClr val="FF0000"/>
                </a:solidFill>
                <a:ea typeface="굴림" pitchFamily="34" charset="-127"/>
              </a:rPr>
              <a:t> is the same as the previous </a:t>
            </a:r>
            <a:r>
              <a:rPr lang="en-US" dirty="0" smtClean="0">
                <a:solidFill>
                  <a:srgbClr val="FF0000"/>
                </a:solidFill>
              </a:rPr>
              <a:t>Start Band Edge</a:t>
            </a:r>
            <a:r>
              <a:rPr lang="en-US" altLang="ko-KR" dirty="0" smtClean="0">
                <a:solidFill>
                  <a:srgbClr val="FF0000"/>
                </a:solidFill>
                <a:ea typeface="굴림" pitchFamily="34" charset="-127"/>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pitchFamily="34" charset="-127"/>
              </a:rPr>
              <a:t>CID 225 and 226 (continued)</a:t>
            </a:r>
            <a:endParaRPr lang="ko-KR" altLang="en-US" b="1" smtClean="0">
              <a:ea typeface="굴림" pitchFamily="34" charset="-127"/>
            </a:endParaRPr>
          </a:p>
        </p:txBody>
      </p:sp>
      <p:sp>
        <p:nvSpPr>
          <p:cNvPr id="7171" name="내용 개체 틀 2"/>
          <p:cNvSpPr>
            <a:spLocks noGrp="1"/>
          </p:cNvSpPr>
          <p:nvPr>
            <p:ph idx="1"/>
          </p:nvPr>
        </p:nvSpPr>
        <p:spPr>
          <a:xfrm>
            <a:off x="685800" y="1773238"/>
            <a:ext cx="7772400" cy="4679950"/>
          </a:xfrm>
        </p:spPr>
        <p:txBody>
          <a:bodyPr/>
          <a:lstStyle/>
          <a:p>
            <a:r>
              <a:rPr lang="en-US" altLang="ko-KR" sz="2800" b="1" dirty="0" smtClean="0">
                <a:ea typeface="굴림" pitchFamily="34" charset="-127"/>
              </a:rPr>
              <a:t>Propose Resolution (continued)</a:t>
            </a:r>
          </a:p>
          <a:p>
            <a:pPr marL="719138" lvl="1" indent="-358775"/>
            <a:r>
              <a:rPr lang="en-US" altLang="ko-KR" dirty="0" smtClean="0">
                <a:ea typeface="굴림" pitchFamily="34" charset="-127"/>
              </a:rPr>
              <a:t>Page 47, line 44</a:t>
            </a:r>
          </a:p>
          <a:p>
            <a:pPr marL="971550" lvl="2" indent="-250825"/>
            <a:r>
              <a:rPr lang="en-US" altLang="ko-KR" dirty="0" smtClean="0">
                <a:ea typeface="굴림" pitchFamily="34" charset="-127"/>
              </a:rPr>
              <a:t>Change “</a:t>
            </a:r>
            <a:r>
              <a:rPr lang="en-US" altLang="ko-KR" dirty="0" err="1" smtClean="0">
                <a:ea typeface="굴림" pitchFamily="34" charset="-127"/>
              </a:rPr>
              <a:t>ChannelPage</a:t>
            </a:r>
            <a:r>
              <a:rPr lang="en-US" altLang="ko-KR" dirty="0" smtClean="0">
                <a:ea typeface="굴림" pitchFamily="34" charset="-127"/>
              </a:rPr>
              <a:t>” to “</a:t>
            </a:r>
            <a:r>
              <a:rPr lang="en-US" altLang="ko-KR" dirty="0" err="1" smtClean="0">
                <a:solidFill>
                  <a:srgbClr val="FF0000"/>
                </a:solidFill>
                <a:ea typeface="굴림" pitchFamily="34" charset="-127"/>
              </a:rPr>
              <a:t>StartBandEdge</a:t>
            </a:r>
            <a:r>
              <a:rPr lang="en-US" altLang="ko-KR" dirty="0" smtClean="0">
                <a:ea typeface="굴림" pitchFamily="34" charset="-127"/>
              </a:rPr>
              <a:t>” </a:t>
            </a:r>
          </a:p>
          <a:p>
            <a:pPr marL="719138" lvl="1" indent="-358775"/>
            <a:endParaRPr lang="en-US" altLang="ko-KR" dirty="0" smtClean="0">
              <a:ea typeface="굴림" pitchFamily="34" charset="-127"/>
            </a:endParaRPr>
          </a:p>
          <a:p>
            <a:pPr marL="719138" lvl="1" indent="-358775"/>
            <a:r>
              <a:rPr lang="en-US" altLang="ko-KR" dirty="0" smtClean="0">
                <a:ea typeface="굴림" pitchFamily="34" charset="-127"/>
              </a:rPr>
              <a:t>Page 49, Table 44zc, line 20-22</a:t>
            </a:r>
          </a:p>
          <a:p>
            <a:pPr marL="971550" lvl="2" indent="-250825"/>
            <a:r>
              <a:rPr lang="en-US" altLang="ko-KR" dirty="0" smtClean="0">
                <a:ea typeface="굴림" pitchFamily="34" charset="-127"/>
              </a:rPr>
              <a:t>Change “</a:t>
            </a:r>
            <a:r>
              <a:rPr lang="en-US" altLang="ko-KR" dirty="0" err="1" smtClean="0">
                <a:ea typeface="굴림" pitchFamily="34" charset="-127"/>
              </a:rPr>
              <a:t>ChannelPage</a:t>
            </a:r>
            <a:r>
              <a:rPr lang="en-US" altLang="ko-KR" dirty="0" smtClean="0">
                <a:ea typeface="굴림" pitchFamily="34" charset="-127"/>
              </a:rPr>
              <a:t>” to “</a:t>
            </a:r>
            <a:r>
              <a:rPr lang="en-US" altLang="ko-KR" dirty="0" err="1" smtClean="0">
                <a:solidFill>
                  <a:srgbClr val="FF0000"/>
                </a:solidFill>
                <a:ea typeface="굴림" pitchFamily="34" charset="-127"/>
              </a:rPr>
              <a:t>StartBandEdge</a:t>
            </a:r>
            <a:r>
              <a:rPr lang="en-US" altLang="ko-KR" dirty="0" smtClean="0">
                <a:ea typeface="굴림" pitchFamily="34" charset="-127"/>
              </a:rPr>
              <a:t>” </a:t>
            </a:r>
          </a:p>
          <a:p>
            <a:pPr marL="971550" lvl="2" indent="-250825"/>
            <a:r>
              <a:rPr lang="en-US" altLang="ko-KR" dirty="0" smtClean="0">
                <a:ea typeface="굴림" pitchFamily="34" charset="-127"/>
              </a:rPr>
              <a:t>Change “</a:t>
            </a:r>
            <a:r>
              <a:rPr lang="en-US" altLang="ko-KR" dirty="0" smtClean="0">
                <a:solidFill>
                  <a:srgbClr val="0000FF"/>
                </a:solidFill>
                <a:ea typeface="굴림" pitchFamily="34" charset="-127"/>
              </a:rPr>
              <a:t>See 8.1.2.9” to “</a:t>
            </a:r>
            <a:r>
              <a:rPr lang="en-US" altLang="ko-KR" dirty="0" smtClean="0">
                <a:solidFill>
                  <a:srgbClr val="FF0000"/>
                </a:solidFill>
                <a:ea typeface="굴림" pitchFamily="34" charset="-127"/>
              </a:rPr>
              <a:t>0-16777215</a:t>
            </a:r>
            <a:r>
              <a:rPr lang="en-US" altLang="ko-KR" dirty="0" smtClean="0">
                <a:ea typeface="굴림" pitchFamily="34" charset="-127"/>
              </a:rPr>
              <a:t>”  </a:t>
            </a:r>
          </a:p>
          <a:p>
            <a:pPr marL="971550" lvl="2" indent="-250825"/>
            <a:r>
              <a:rPr lang="en-US" altLang="ko-KR" dirty="0" smtClean="0">
                <a:ea typeface="굴림" pitchFamily="34" charset="-127"/>
              </a:rPr>
              <a:t>Change “</a:t>
            </a:r>
            <a:r>
              <a:rPr lang="en-US" altLang="ko-KR" dirty="0" smtClean="0">
                <a:solidFill>
                  <a:srgbClr val="0000FF"/>
                </a:solidFill>
                <a:ea typeface="굴림" pitchFamily="34" charset="-127"/>
              </a:rPr>
              <a:t>The channel page that the coordinator intends to use for all future communications.” to “</a:t>
            </a:r>
            <a:r>
              <a:rPr lang="en-US" altLang="ko-KR" dirty="0" smtClean="0">
                <a:solidFill>
                  <a:srgbClr val="FF0000"/>
                </a:solidFill>
                <a:ea typeface="굴림" pitchFamily="34" charset="-127"/>
              </a:rPr>
              <a:t>The frequency in kHz indicating the lower edge of the band.” </a:t>
            </a:r>
          </a:p>
          <a:p>
            <a:pPr marL="971550" lvl="2" indent="-250825">
              <a:buFontTx/>
              <a:buNone/>
            </a:pPr>
            <a:endParaRPr lang="en-US" altLang="ko-KR" dirty="0" smtClean="0">
              <a:ea typeface="굴림" pitchFamily="34"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pitchFamily="34" charset="-127"/>
              </a:rPr>
              <a:t>CID 225 and 226 (continued)</a:t>
            </a:r>
            <a:endParaRPr lang="ko-KR" altLang="en-US" b="1" smtClean="0">
              <a:ea typeface="굴림" pitchFamily="34" charset="-127"/>
            </a:endParaRPr>
          </a:p>
        </p:txBody>
      </p:sp>
      <p:sp>
        <p:nvSpPr>
          <p:cNvPr id="6147" name="내용 개체 틀 2"/>
          <p:cNvSpPr>
            <a:spLocks noGrp="1"/>
          </p:cNvSpPr>
          <p:nvPr>
            <p:ph idx="1"/>
          </p:nvPr>
        </p:nvSpPr>
        <p:spPr>
          <a:xfrm>
            <a:off x="685800" y="1773238"/>
            <a:ext cx="7772400" cy="4679950"/>
          </a:xfrm>
        </p:spPr>
        <p:txBody>
          <a:bodyPr/>
          <a:lstStyle/>
          <a:p>
            <a:r>
              <a:rPr lang="en-US" altLang="ko-KR" sz="2800" b="1" dirty="0" smtClean="0">
                <a:ea typeface="굴림" pitchFamily="34" charset="-127"/>
              </a:rPr>
              <a:t>Propose Resolution (continued)</a:t>
            </a:r>
          </a:p>
          <a:p>
            <a:pPr marL="719138" lvl="1" indent="-358775"/>
            <a:r>
              <a:rPr lang="en-US" altLang="ko-KR" dirty="0" smtClean="0">
                <a:ea typeface="굴림" pitchFamily="34" charset="-127"/>
              </a:rPr>
              <a:t>Page 48, line 48</a:t>
            </a:r>
          </a:p>
          <a:p>
            <a:pPr marL="971550" lvl="2" indent="-250825"/>
            <a:r>
              <a:rPr lang="en-US" altLang="ko-KR" dirty="0" smtClean="0">
                <a:ea typeface="굴림" pitchFamily="34" charset="-127"/>
              </a:rPr>
              <a:t>Change “</a:t>
            </a:r>
            <a:r>
              <a:rPr lang="en-US" altLang="ko-KR" dirty="0" err="1" smtClean="0">
                <a:ea typeface="굴림" pitchFamily="34" charset="-127"/>
              </a:rPr>
              <a:t>ChannelPage</a:t>
            </a:r>
            <a:r>
              <a:rPr lang="en-US" altLang="ko-KR" dirty="0" smtClean="0">
                <a:ea typeface="굴림" pitchFamily="34" charset="-127"/>
              </a:rPr>
              <a:t>” to “</a:t>
            </a:r>
            <a:r>
              <a:rPr lang="en-US" altLang="ko-KR" dirty="0" err="1" smtClean="0">
                <a:solidFill>
                  <a:srgbClr val="FF0000"/>
                </a:solidFill>
                <a:ea typeface="굴림" pitchFamily="34" charset="-127"/>
              </a:rPr>
              <a:t>StartBandEdge</a:t>
            </a:r>
            <a:r>
              <a:rPr lang="en-US" altLang="ko-KR" dirty="0" smtClean="0">
                <a:ea typeface="굴림" pitchFamily="34" charset="-127"/>
              </a:rPr>
              <a:t>” </a:t>
            </a:r>
          </a:p>
          <a:p>
            <a:pPr marL="719138" lvl="1" indent="-358775"/>
            <a:endParaRPr lang="en-US" altLang="ko-KR" dirty="0" smtClean="0">
              <a:ea typeface="굴림" pitchFamily="34" charset="-127"/>
            </a:endParaRPr>
          </a:p>
          <a:p>
            <a:pPr marL="719138" lvl="1" indent="-358775"/>
            <a:r>
              <a:rPr lang="en-US" altLang="ko-KR" dirty="0" smtClean="0">
                <a:ea typeface="굴림" pitchFamily="34" charset="-127"/>
              </a:rPr>
              <a:t>Page 50, Table 44zd, line 13-15</a:t>
            </a:r>
          </a:p>
          <a:p>
            <a:pPr marL="971550" lvl="2" indent="-250825"/>
            <a:r>
              <a:rPr lang="en-US" altLang="ko-KR" dirty="0" smtClean="0">
                <a:ea typeface="굴림" pitchFamily="34" charset="-127"/>
              </a:rPr>
              <a:t>Change “</a:t>
            </a:r>
            <a:r>
              <a:rPr lang="en-US" altLang="ko-KR" dirty="0" err="1" smtClean="0">
                <a:ea typeface="굴림" pitchFamily="34" charset="-127"/>
              </a:rPr>
              <a:t>ChannelPage</a:t>
            </a:r>
            <a:r>
              <a:rPr lang="en-US" altLang="ko-KR" dirty="0" smtClean="0">
                <a:ea typeface="굴림" pitchFamily="34" charset="-127"/>
              </a:rPr>
              <a:t>” to “</a:t>
            </a:r>
            <a:r>
              <a:rPr lang="en-US" altLang="ko-KR" dirty="0" err="1" smtClean="0">
                <a:solidFill>
                  <a:srgbClr val="FF0000"/>
                </a:solidFill>
                <a:ea typeface="굴림" pitchFamily="34" charset="-127"/>
              </a:rPr>
              <a:t>StartBandEdge</a:t>
            </a:r>
            <a:r>
              <a:rPr lang="en-US" altLang="ko-KR" dirty="0" smtClean="0">
                <a:ea typeface="굴림" pitchFamily="34" charset="-127"/>
              </a:rPr>
              <a:t>” </a:t>
            </a:r>
          </a:p>
          <a:p>
            <a:pPr marL="971550" lvl="2" indent="-250825"/>
            <a:r>
              <a:rPr lang="en-US" altLang="ko-KR" dirty="0" smtClean="0">
                <a:ea typeface="굴림" pitchFamily="34" charset="-127"/>
              </a:rPr>
              <a:t>Change “</a:t>
            </a:r>
            <a:r>
              <a:rPr lang="en-US" altLang="ko-KR" dirty="0" smtClean="0">
                <a:solidFill>
                  <a:srgbClr val="0000FF"/>
                </a:solidFill>
                <a:ea typeface="굴림" pitchFamily="34" charset="-127"/>
              </a:rPr>
              <a:t>See 8.1.2.9” to “</a:t>
            </a:r>
            <a:r>
              <a:rPr lang="en-US" altLang="ko-KR" dirty="0" smtClean="0">
                <a:solidFill>
                  <a:srgbClr val="FF0000"/>
                </a:solidFill>
                <a:ea typeface="굴림" pitchFamily="34" charset="-127"/>
              </a:rPr>
              <a:t>0-16777215</a:t>
            </a:r>
            <a:r>
              <a:rPr lang="en-US" altLang="ko-KR" dirty="0" smtClean="0">
                <a:ea typeface="굴림" pitchFamily="34" charset="-127"/>
              </a:rPr>
              <a:t>”  </a:t>
            </a:r>
          </a:p>
          <a:p>
            <a:pPr marL="971550" lvl="2" indent="-250825"/>
            <a:r>
              <a:rPr lang="en-US" altLang="ko-KR" dirty="0" smtClean="0">
                <a:ea typeface="굴림" pitchFamily="34" charset="-127"/>
              </a:rPr>
              <a:t>Change “</a:t>
            </a:r>
            <a:r>
              <a:rPr lang="en-US" altLang="ko-KR" dirty="0" smtClean="0">
                <a:solidFill>
                  <a:srgbClr val="0000FF"/>
                </a:solidFill>
                <a:ea typeface="굴림" pitchFamily="34" charset="-127"/>
              </a:rPr>
              <a:t>The channel page that the coordinator intends to use for all future communications.” to “</a:t>
            </a:r>
            <a:r>
              <a:rPr lang="en-US" altLang="ko-KR" dirty="0" smtClean="0">
                <a:solidFill>
                  <a:srgbClr val="FF0000"/>
                </a:solidFill>
                <a:ea typeface="굴림" pitchFamily="34" charset="-127"/>
              </a:rPr>
              <a:t>The frequency in kHz indicating the lower edge of the band.” </a:t>
            </a:r>
          </a:p>
          <a:p>
            <a:pPr marL="971550" lvl="2" indent="-250825">
              <a:buFontTx/>
              <a:buNone/>
            </a:pPr>
            <a:endParaRPr lang="en-US" altLang="ko-KR" dirty="0" smtClean="0">
              <a:ea typeface="굴림" pitchFamily="34"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51296</TotalTime>
  <Words>530</Words>
  <Application>Microsoft Office PowerPoint</Application>
  <PresentationFormat>On-screen Show (4:3)</PresentationFormat>
  <Paragraphs>57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Slide 1</vt:lpstr>
      <vt:lpstr>CID 225 and 226</vt:lpstr>
      <vt:lpstr>CID 225 and 226 (continued)</vt:lpstr>
      <vt:lpstr>CID 225 and 226 (continued)</vt:lpstr>
      <vt:lpstr>CID 225 and 226 (continued)</vt:lpstr>
      <vt:lpstr>CID 225 and 226 (continued)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772</cp:revision>
  <cp:lastPrinted>1998-02-10T13:28:06Z</cp:lastPrinted>
  <dcterms:created xsi:type="dcterms:W3CDTF">1999-11-08T18:59:45Z</dcterms:created>
  <dcterms:modified xsi:type="dcterms:W3CDTF">2013-10-02T19:39:17Z</dcterms:modified>
</cp:coreProperties>
</file>