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handoutMasterIdLst>
    <p:handoutMasterId r:id="rId8"/>
  </p:handoutMasterIdLst>
  <p:sldIdLst>
    <p:sldId id="342" r:id="rId2"/>
    <p:sldId id="412" r:id="rId3"/>
    <p:sldId id="413" r:id="rId4"/>
    <p:sldId id="385" r:id="rId5"/>
    <p:sldId id="422" r:id="rId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0000FF"/>
    <a:srgbClr val="FF00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보통 스타일 2 - 강조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보통 스타일 2 - 강조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보통 스타일 2 - 강조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896" autoAdjust="0"/>
    <p:restoredTop sz="99296" autoAdjust="0"/>
  </p:normalViewPr>
  <p:slideViewPr>
    <p:cSldViewPr>
      <p:cViewPr varScale="1">
        <p:scale>
          <a:sx n="70" d="100"/>
          <a:sy n="70" d="100"/>
        </p:scale>
        <p:origin x="-1290" y="-102"/>
      </p:cViewPr>
      <p:guideLst>
        <p:guide orient="horz" pos="2160"/>
        <p:guide pos="2880"/>
      </p:guideLst>
    </p:cSldViewPr>
  </p:slideViewPr>
  <p:notesTextViewPr>
    <p:cViewPr>
      <p:scale>
        <a:sx n="100" d="100"/>
        <a:sy n="100" d="100"/>
      </p:scale>
      <p:origin x="0" y="0"/>
    </p:cViewPr>
  </p:notesTextViewPr>
  <p:sorterViewPr>
    <p:cViewPr>
      <p:scale>
        <a:sx n="110" d="100"/>
        <a:sy n="110" d="100"/>
      </p:scale>
      <p:origin x="0" y="112"/>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charset="-127"/>
              </a:defRPr>
            </a:lvl1pPr>
          </a:lstStyle>
          <a:p>
            <a:pPr>
              <a:defRPr/>
            </a:pPr>
            <a:r>
              <a:rPr lang="en-US" altLang="ko-KR"/>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charset="-127"/>
              </a:defRPr>
            </a:lvl1pPr>
          </a:lstStyle>
          <a:p>
            <a:pPr>
              <a:defRPr/>
            </a:pPr>
            <a:r>
              <a:rPr lang="en-US" altLang="ko-KR"/>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ea typeface="굴림" charset="-127"/>
              </a:defRPr>
            </a:lvl1pPr>
          </a:lstStyle>
          <a:p>
            <a:pPr>
              <a:defRPr/>
            </a:pPr>
            <a:r>
              <a:rPr lang="en-US" altLang="ko-KR"/>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ea typeface="굴림" charset="-127"/>
              </a:defRPr>
            </a:lvl1pPr>
          </a:lstStyle>
          <a:p>
            <a:pPr>
              <a:defRPr/>
            </a:pPr>
            <a:r>
              <a:rPr lang="en-US" altLang="ko-KR"/>
              <a:t>Page </a:t>
            </a:r>
            <a:fld id="{599EA604-5A40-41CB-BA5E-946367BD1CA1}" type="slidenum">
              <a:rPr lang="en-US" altLang="ko-KR"/>
              <a:pPr>
                <a:defRPr/>
              </a:pPr>
              <a:t>‹#›</a:t>
            </a:fld>
            <a:endParaRPr lang="en-US" altLang="ko-KR"/>
          </a:p>
        </p:txBody>
      </p:sp>
      <p:sp>
        <p:nvSpPr>
          <p:cNvPr id="12294"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
        <p:nvSpPr>
          <p:cNvPr id="9223" name="Rectangle 7"/>
          <p:cNvSpPr>
            <a:spLocks noChangeArrowheads="1"/>
          </p:cNvSpPr>
          <p:nvPr/>
        </p:nvSpPr>
        <p:spPr bwMode="auto">
          <a:xfrm>
            <a:off x="693738" y="8982075"/>
            <a:ext cx="711200" cy="182563"/>
          </a:xfrm>
          <a:prstGeom prst="rect">
            <a:avLst/>
          </a:prstGeom>
          <a:noFill/>
          <a:ln>
            <a:noFill/>
          </a:ln>
          <a:extLst/>
        </p:spPr>
        <p:txBody>
          <a:bodyPr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ltLang="ko-KR" smtClean="0">
                <a:ea typeface="굴림" charset="-127"/>
              </a:rPr>
              <a:t>Submission</a:t>
            </a:r>
          </a:p>
        </p:txBody>
      </p:sp>
      <p:sp>
        <p:nvSpPr>
          <p:cNvPr id="12296"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Tree>
    <p:extLst>
      <p:ext uri="{BB962C8B-B14F-4D97-AF65-F5344CB8AC3E}">
        <p14:creationId xmlns="" xmlns:p14="http://schemas.microsoft.com/office/powerpoint/2010/main" val="237165308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charset="-127"/>
              </a:defRPr>
            </a:lvl1pPr>
          </a:lstStyle>
          <a:p>
            <a:pPr>
              <a:defRPr/>
            </a:pPr>
            <a:r>
              <a:rPr lang="en-US" altLang="ko-KR"/>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charset="-127"/>
              </a:defRPr>
            </a:lvl1pPr>
          </a:lstStyle>
          <a:p>
            <a:pPr>
              <a:defRPr/>
            </a:pPr>
            <a:r>
              <a:rPr lang="en-US" altLang="ko-KR"/>
              <a:t>&lt;month year&gt;</a:t>
            </a:r>
          </a:p>
        </p:txBody>
      </p:sp>
      <p:sp>
        <p:nvSpPr>
          <p:cNvPr id="1024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ea typeface="굴림" charset="-127"/>
              </a:defRPr>
            </a:lvl5pPr>
          </a:lstStyle>
          <a:p>
            <a:pPr lvl="4">
              <a:defRPr/>
            </a:pPr>
            <a:r>
              <a:rPr lang="en-US" altLang="ko-KR"/>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ea typeface="굴림" charset="-127"/>
              </a:defRPr>
            </a:lvl1pPr>
          </a:lstStyle>
          <a:p>
            <a:pPr>
              <a:defRPr/>
            </a:pPr>
            <a:r>
              <a:rPr lang="en-US" altLang="ko-KR"/>
              <a:t>Page </a:t>
            </a:r>
            <a:fld id="{8149AFC4-2513-40A2-BAC4-5083A12E7F40}" type="slidenum">
              <a:rPr lang="en-US" altLang="ko-KR"/>
              <a:pPr>
                <a:defRPr/>
              </a:pPr>
              <a:t>‹#›</a:t>
            </a:fld>
            <a:endParaRPr lang="en-US" altLang="ko-KR"/>
          </a:p>
        </p:txBody>
      </p:sp>
      <p:sp>
        <p:nvSpPr>
          <p:cNvPr id="7176" name="Rectangle 8"/>
          <p:cNvSpPr>
            <a:spLocks noChangeArrowheads="1"/>
          </p:cNvSpPr>
          <p:nvPr/>
        </p:nvSpPr>
        <p:spPr bwMode="auto">
          <a:xfrm>
            <a:off x="723900" y="8985250"/>
            <a:ext cx="711200" cy="182563"/>
          </a:xfrm>
          <a:prstGeom prst="rect">
            <a:avLst/>
          </a:prstGeom>
          <a:noFill/>
          <a:ln>
            <a:noFill/>
          </a:ln>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ko-KR" smtClean="0">
                <a:ea typeface="굴림" charset="-127"/>
              </a:rPr>
              <a:t>Submission</a:t>
            </a:r>
          </a:p>
        </p:txBody>
      </p:sp>
      <p:sp>
        <p:nvSpPr>
          <p:cNvPr id="1024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
        <p:nvSpPr>
          <p:cNvPr id="1025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Tree>
    <p:extLst>
      <p:ext uri="{BB962C8B-B14F-4D97-AF65-F5344CB8AC3E}">
        <p14:creationId xmlns="" xmlns:p14="http://schemas.microsoft.com/office/powerpoint/2010/main" val="128433345"/>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xfrm>
            <a:off x="1155700" y="701675"/>
            <a:ext cx="4622800" cy="3468688"/>
          </a:xfrm>
          <a:ln/>
        </p:spPr>
      </p:sp>
      <p:sp>
        <p:nvSpPr>
          <p:cNvPr id="11267" name="Notes Placeholder 2"/>
          <p:cNvSpPr>
            <a:spLocks noGrp="1"/>
          </p:cNvSpPr>
          <p:nvPr>
            <p:ph type="body" idx="1"/>
          </p:nvPr>
        </p:nvSpPr>
        <p:spPr>
          <a:noFill/>
          <a:ln/>
        </p:spPr>
        <p:txBody>
          <a:bodyPr/>
          <a:lstStyle/>
          <a:p>
            <a:endParaRPr lang="ko-KR" altLang="en-US" smtClean="0">
              <a:ea typeface="굴림" charset="-127"/>
            </a:endParaRPr>
          </a:p>
        </p:txBody>
      </p:sp>
      <p:sp>
        <p:nvSpPr>
          <p:cNvPr id="11268" name="Header Placeholder 3"/>
          <p:cNvSpPr>
            <a:spLocks noGrp="1"/>
          </p:cNvSpPr>
          <p:nvPr>
            <p:ph type="hdr" sz="quarter"/>
          </p:nvPr>
        </p:nvSpPr>
        <p:spPr>
          <a:xfrm>
            <a:off x="3467100" y="-120650"/>
            <a:ext cx="2814638" cy="431800"/>
          </a:xfrm>
          <a:noFill/>
        </p:spPr>
        <p:txBody>
          <a:bodyPr/>
          <a:lstStyle/>
          <a:p>
            <a:r>
              <a:rPr lang="en-US" altLang="ko-KR" smtClean="0"/>
              <a:t>doc.: IEEE 802.15-09-0114-00-004g-Trends-in-SUN-capacity</a:t>
            </a:r>
          </a:p>
        </p:txBody>
      </p:sp>
      <p:sp>
        <p:nvSpPr>
          <p:cNvPr id="11269" name="Date Placeholder 4"/>
          <p:cNvSpPr>
            <a:spLocks noGrp="1"/>
          </p:cNvSpPr>
          <p:nvPr>
            <p:ph type="dt" sz="quarter" idx="1"/>
          </p:nvPr>
        </p:nvSpPr>
        <p:spPr>
          <a:xfrm>
            <a:off x="654050" y="95250"/>
            <a:ext cx="2736850" cy="215900"/>
          </a:xfrm>
          <a:noFill/>
        </p:spPr>
        <p:txBody>
          <a:bodyPr/>
          <a:lstStyle/>
          <a:p>
            <a:r>
              <a:rPr lang="en-US" altLang="ko-KR" smtClean="0"/>
              <a:t>&lt;month year&gt;</a:t>
            </a:r>
          </a:p>
        </p:txBody>
      </p:sp>
      <p:sp>
        <p:nvSpPr>
          <p:cNvPr id="11270" name="Footer Placeholder 5"/>
          <p:cNvSpPr>
            <a:spLocks noGrp="1"/>
          </p:cNvSpPr>
          <p:nvPr>
            <p:ph type="ftr" sz="quarter" idx="4"/>
          </p:nvPr>
        </p:nvSpPr>
        <p:spPr>
          <a:xfrm>
            <a:off x="3771900" y="8985250"/>
            <a:ext cx="2509838" cy="369888"/>
          </a:xfrm>
          <a:noFill/>
        </p:spPr>
        <p:txBody>
          <a:bodyPr/>
          <a:lstStyle/>
          <a:p>
            <a:pPr lvl="4"/>
            <a:r>
              <a:rPr lang="en-US" altLang="ko-KR" smtClean="0"/>
              <a:t>Emmanuel Monnerie, Landis+Gyr</a:t>
            </a:r>
          </a:p>
        </p:txBody>
      </p:sp>
      <p:sp>
        <p:nvSpPr>
          <p:cNvPr id="11271" name="Slide Number Placeholder 6"/>
          <p:cNvSpPr>
            <a:spLocks noGrp="1"/>
          </p:cNvSpPr>
          <p:nvPr>
            <p:ph type="sldNum" sz="quarter" idx="5"/>
          </p:nvPr>
        </p:nvSpPr>
        <p:spPr>
          <a:xfrm>
            <a:off x="2933700" y="8985250"/>
            <a:ext cx="801688" cy="184150"/>
          </a:xfrm>
          <a:noFill/>
        </p:spPr>
        <p:txBody>
          <a:bodyPr/>
          <a:lstStyle/>
          <a:p>
            <a:r>
              <a:rPr lang="en-US" altLang="ko-KR" smtClean="0"/>
              <a:t>Page </a:t>
            </a:r>
            <a:fld id="{ED019566-82E2-4DED-81E3-367AEECFAF00}" type="slidenum">
              <a:rPr lang="en-US" altLang="ko-KR" smtClean="0"/>
              <a:pPr/>
              <a:t>1</a:t>
            </a:fld>
            <a:endParaRPr lang="en-US" altLang="ko-KR"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FF50258C-59E0-4707-A6E1-5049B76BD27D}" type="slidenum">
              <a:rPr lang="en-US" altLang="ko-KR"/>
              <a:pPr>
                <a:defRPr/>
              </a:pPr>
              <a:t>‹#›</a:t>
            </a:fld>
            <a:endParaRPr lang="en-US" altLang="ko-K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FF2D99AE-5221-4204-9CF9-E87B7D59C22F}" type="slidenum">
              <a:rPr lang="en-US" altLang="ko-KR"/>
              <a:pPr>
                <a:defRPr/>
              </a:pPr>
              <a:t>‹#›</a:t>
            </a:fld>
            <a:endParaRPr lang="en-US" altLang="ko-K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15100" y="685800"/>
            <a:ext cx="1943100" cy="5410200"/>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685800" y="685800"/>
            <a:ext cx="5676900" cy="5410200"/>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8185736D-1063-4B43-B7D7-C9BD2AE90B2D}" type="slidenum">
              <a:rPr lang="en-US" altLang="ko-KR"/>
              <a:pPr>
                <a:defRPr/>
              </a:pPr>
              <a:t>‹#›</a:t>
            </a:fld>
            <a:endParaRPr lang="en-US" altLang="ko-K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a:xfrm>
            <a:off x="685800" y="764704"/>
            <a:ext cx="7772400" cy="864096"/>
          </a:xfrm>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a:xfrm>
            <a:off x="685800" y="1772816"/>
            <a:ext cx="7772400" cy="4323184"/>
          </a:xfrm>
        </p:spPr>
        <p:txBody>
          <a:body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77F1216A-BB21-4FFA-8A32-33B27422F6D6}" type="slidenum">
              <a:rPr lang="en-US" altLang="ko-KR"/>
              <a:pPr>
                <a:defRPr/>
              </a:pPr>
              <a:t>‹#›</a:t>
            </a:fld>
            <a:endParaRPr lang="en-US" altLang="ko-K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smtClean="0"/>
              <a:t>마스터 텍스트 스타일을 편집합니다</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37E4384A-DE1F-44D6-9DA4-C4DD2F226DE2}" type="slidenum">
              <a:rPr lang="en-US" altLang="ko-KR"/>
              <a:pPr>
                <a:defRPr/>
              </a:pPr>
              <a:t>‹#›</a:t>
            </a:fld>
            <a:endParaRPr lang="en-US" altLang="ko-K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6CA36E9D-04AC-4F16-B31A-CB74C90D437A}" type="slidenum">
              <a:rPr lang="en-US" altLang="ko-KR"/>
              <a:pPr>
                <a:defRPr/>
              </a:pPr>
              <a:t>‹#›</a:t>
            </a:fld>
            <a:endParaRPr lang="en-US" altLang="ko-K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8"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ko-KR"/>
              <a:t>Slide </a:t>
            </a:r>
            <a:fld id="{CFE05D81-FFCB-42DD-B88F-351AE93A4EB2}" type="slidenum">
              <a:rPr lang="en-US" altLang="ko-KR"/>
              <a:pPr>
                <a:defRPr/>
              </a:pPr>
              <a:t>‹#›</a:t>
            </a:fld>
            <a:endParaRPr lang="en-US" altLang="ko-K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4"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ko-KR"/>
              <a:t>Slide </a:t>
            </a:r>
            <a:fld id="{DD80C988-DA4F-42B8-BE60-114459C4C41B}" type="slidenum">
              <a:rPr lang="en-US" altLang="ko-KR"/>
              <a:pPr>
                <a:defRPr/>
              </a:pPr>
              <a:t>‹#›</a:t>
            </a:fld>
            <a:endParaRPr lang="en-US" altLang="ko-K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3"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ko-KR"/>
              <a:t>Slide </a:t>
            </a:r>
            <a:fld id="{8FAF30CE-A275-4B17-8A11-40C7B112AA20}" type="slidenum">
              <a:rPr lang="en-US" altLang="ko-KR"/>
              <a:pPr>
                <a:defRPr/>
              </a:pPr>
              <a:t>‹#›</a:t>
            </a:fld>
            <a:endParaRPr lang="en-US" altLang="ko-K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F83A6800-44AC-489C-82F2-D0AE4FE9CC7B}" type="slidenum">
              <a:rPr lang="en-US" altLang="ko-KR"/>
              <a:pPr>
                <a:defRPr/>
              </a:pPr>
              <a:t>‹#›</a:t>
            </a:fld>
            <a:endParaRPr lang="en-US" altLang="ko-K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ko-KR" altLang="en-US" noProof="0" smtClean="0"/>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5D2CF159-EFE6-4666-A408-E0E1AA46E14D}" type="slidenum">
              <a:rPr lang="en-US" altLang="ko-KR"/>
              <a:pPr>
                <a:defRPr/>
              </a:pPr>
              <a:t>‹#›</a:t>
            </a:fld>
            <a:endParaRPr lang="en-US" altLang="ko-K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836613"/>
            <a:ext cx="7772400" cy="792162"/>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smtClean="0"/>
              <a:t>Click to edit Master title style</a:t>
            </a:r>
          </a:p>
        </p:txBody>
      </p:sp>
      <p:sp>
        <p:nvSpPr>
          <p:cNvPr id="1027" name="Rectangle 3"/>
          <p:cNvSpPr>
            <a:spLocks noGrp="1" noChangeArrowheads="1"/>
          </p:cNvSpPr>
          <p:nvPr>
            <p:ph type="body" idx="1"/>
          </p:nvPr>
        </p:nvSpPr>
        <p:spPr bwMode="auto">
          <a:xfrm>
            <a:off x="685800" y="1700213"/>
            <a:ext cx="7772400" cy="4395787"/>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ea typeface="굴림" charset="-127"/>
              </a:defRPr>
            </a:lvl1pPr>
          </a:lstStyle>
          <a:p>
            <a:pPr>
              <a:defRPr/>
            </a:pPr>
            <a:r>
              <a:rPr lang="en-US" altLang="ko-KR"/>
              <a:t>Sept. 2012</a:t>
            </a:r>
            <a:endParaRPr lang="en-US" altLang="ko-KR" dirty="0"/>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굴림" charset="-127"/>
              </a:defRPr>
            </a:lvl1pPr>
          </a:lstStyle>
          <a:p>
            <a:pPr>
              <a:defRPr/>
            </a:pPr>
            <a:r>
              <a:rPr lang="de-DE" altLang="ko-KR"/>
              <a:t>ETRI </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charset="-127"/>
              </a:defRPr>
            </a:lvl1pPr>
          </a:lstStyle>
          <a:p>
            <a:pPr>
              <a:defRPr/>
            </a:pPr>
            <a:r>
              <a:rPr lang="en-US" altLang="ko-KR"/>
              <a:t>Slide </a:t>
            </a:r>
            <a:fld id="{44ECE887-1109-4816-80F9-332C40ECD19B}" type="slidenum">
              <a:rPr lang="en-US" altLang="ko-KR"/>
              <a:pPr>
                <a:defRPr/>
              </a:pPr>
              <a:t>‹#›</a:t>
            </a:fld>
            <a:endParaRPr lang="en-US" altLang="ko-KR"/>
          </a:p>
        </p:txBody>
      </p:sp>
      <p:sp>
        <p:nvSpPr>
          <p:cNvPr id="1031" name="Rectangle 7"/>
          <p:cNvSpPr>
            <a:spLocks noChangeArrowheads="1"/>
          </p:cNvSpPr>
          <p:nvPr/>
        </p:nvSpPr>
        <p:spPr bwMode="auto">
          <a:xfrm>
            <a:off x="3786188" y="396875"/>
            <a:ext cx="4672012" cy="215900"/>
          </a:xfrm>
          <a:prstGeom prst="rect">
            <a:avLst/>
          </a:prstGeom>
          <a:noFill/>
          <a:ln>
            <a:noFill/>
          </a:ln>
          <a:extLst/>
        </p:spPr>
        <p:txBody>
          <a:bodyPr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ko-KR" sz="1400" b="1" dirty="0" smtClean="0">
                <a:ea typeface="굴림" charset="-127"/>
              </a:rPr>
              <a:t>doc.: IEEE 802.15-13-0595-00-004m</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ko-KR" smtClean="0">
                <a:ea typeface="굴림"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sldNum="0"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0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kimj@etri.re.kr"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Slide Number Placeholder 4"/>
          <p:cNvSpPr txBox="1">
            <a:spLocks noGrp="1"/>
          </p:cNvSpPr>
          <p:nvPr/>
        </p:nvSpPr>
        <p:spPr bwMode="auto">
          <a:xfrm>
            <a:off x="4310063" y="6475413"/>
            <a:ext cx="600075" cy="182562"/>
          </a:xfrm>
          <a:prstGeom prst="rect">
            <a:avLst/>
          </a:prstGeom>
          <a:noFill/>
          <a:ln w="9525">
            <a:noFill/>
            <a:miter lim="800000"/>
            <a:headEnd/>
            <a:tailEnd/>
          </a:ln>
        </p:spPr>
        <p:txBody>
          <a:bodyPr wrap="none" lIns="0" tIns="0" rIns="0" bIns="0">
            <a:spAutoFit/>
          </a:bodyPr>
          <a:lstStyle/>
          <a:p>
            <a:pPr algn="ctr"/>
            <a:r>
              <a:rPr lang="en-US" altLang="ko-KR">
                <a:ea typeface="MS PGothic" pitchFamily="34" charset="-128"/>
              </a:rPr>
              <a:t>Slide </a:t>
            </a:r>
            <a:fld id="{257ACED5-49F9-4C01-9766-18AEEC75AEA1}" type="slidenum">
              <a:rPr lang="en-US" altLang="ko-KR">
                <a:ea typeface="MS PGothic" pitchFamily="34" charset="-128"/>
              </a:rPr>
              <a:pPr algn="ctr"/>
              <a:t>1</a:t>
            </a:fld>
            <a:endParaRPr lang="en-US" altLang="ko-KR">
              <a:ea typeface="MS PGothic" pitchFamily="34" charset="-128"/>
            </a:endParaRPr>
          </a:p>
        </p:txBody>
      </p:sp>
      <p:sp>
        <p:nvSpPr>
          <p:cNvPr id="2051" name="Rectangle 4"/>
          <p:cNvSpPr>
            <a:spLocks noGrp="1" noChangeArrowheads="1"/>
          </p:cNvSpPr>
          <p:nvPr>
            <p:ph type="dt" sz="quarter" idx="10"/>
          </p:nvPr>
        </p:nvSpPr>
        <p:spPr>
          <a:noFill/>
        </p:spPr>
        <p:txBody>
          <a:bodyPr/>
          <a:lstStyle/>
          <a:p>
            <a:r>
              <a:rPr lang="en-US" altLang="ko-KR" smtClean="0">
                <a:ea typeface="MS PGothic" pitchFamily="34" charset="-128"/>
              </a:rPr>
              <a:t>Sept. 2013</a:t>
            </a:r>
          </a:p>
        </p:txBody>
      </p:sp>
      <p:sp>
        <p:nvSpPr>
          <p:cNvPr id="6" name="Rectangle 4"/>
          <p:cNvSpPr>
            <a:spLocks noChangeArrowheads="1"/>
          </p:cNvSpPr>
          <p:nvPr/>
        </p:nvSpPr>
        <p:spPr bwMode="auto">
          <a:xfrm>
            <a:off x="228600" y="765175"/>
            <a:ext cx="8610600" cy="5724525"/>
          </a:xfrm>
          <a:prstGeom prst="rect">
            <a:avLst/>
          </a:prstGeom>
          <a:noFill/>
          <a:ln w="12700">
            <a:noFill/>
            <a:miter lim="800000"/>
            <a:headEnd type="none" w="sm" len="sm"/>
            <a:tailEnd type="none" w="sm" len="sm"/>
          </a:ln>
          <a:effectLst/>
        </p:spPr>
        <p:txBody>
          <a:bodyPr>
            <a:spAutoFit/>
          </a:bodyPr>
          <a:lstStyle/>
          <a:p>
            <a:pPr marL="914400" indent="-914400">
              <a:defRPr/>
            </a:pPr>
            <a:r>
              <a:rPr lang="en-US" altLang="ko-KR" sz="1800" b="1" u="sng" dirty="0">
                <a:effectLst>
                  <a:outerShdw blurRad="38100" dist="38100" dir="2700000" algn="tl">
                    <a:srgbClr val="C0C0C0"/>
                  </a:outerShdw>
                </a:effectLst>
                <a:ea typeface="굴림" pitchFamily="50" charset="-127"/>
              </a:rPr>
              <a:t>Project: IEEE P802.15 Working Group for Wireless Personal Area Networks(WPANs)</a:t>
            </a:r>
            <a:endParaRPr lang="en-US" altLang="ko-KR" sz="1800" b="1" dirty="0">
              <a:ea typeface="굴림" pitchFamily="50" charset="-127"/>
            </a:endParaRPr>
          </a:p>
          <a:p>
            <a:pPr marL="914400" indent="-914400">
              <a:defRPr/>
            </a:pPr>
            <a:endParaRPr lang="en-US" altLang="ko-KR" sz="2000" dirty="0">
              <a:ea typeface="굴림" pitchFamily="50" charset="-127"/>
            </a:endParaRPr>
          </a:p>
          <a:p>
            <a:pPr marL="914400" indent="-914400">
              <a:defRPr/>
            </a:pPr>
            <a:r>
              <a:rPr lang="en-US" altLang="ko-KR" sz="1800" b="1" dirty="0">
                <a:ea typeface="굴림" pitchFamily="50" charset="-127"/>
              </a:rPr>
              <a:t>Submission Title:</a:t>
            </a:r>
            <a:r>
              <a:rPr lang="en-US" altLang="ko-KR" sz="1800" dirty="0">
                <a:ea typeface="굴림" pitchFamily="50" charset="-127"/>
              </a:rPr>
              <a:t> Comment resolution for CID 36, 53 and 58</a:t>
            </a:r>
          </a:p>
          <a:p>
            <a:pPr marL="914400" indent="-914400">
              <a:spcBef>
                <a:spcPts val="600"/>
              </a:spcBef>
              <a:defRPr/>
            </a:pPr>
            <a:r>
              <a:rPr lang="en-US" altLang="ko-KR" sz="1800" b="1" dirty="0">
                <a:ea typeface="굴림" pitchFamily="50" charset="-127"/>
              </a:rPr>
              <a:t>Date Submitted: </a:t>
            </a:r>
            <a:r>
              <a:rPr lang="en-US" altLang="ko-KR" sz="1800" dirty="0">
                <a:ea typeface="굴림" pitchFamily="50" charset="-127"/>
              </a:rPr>
              <a:t>Sept. 25, 2013</a:t>
            </a:r>
          </a:p>
          <a:p>
            <a:pPr marL="914400" indent="-914400">
              <a:spcBef>
                <a:spcPts val="600"/>
              </a:spcBef>
              <a:defRPr/>
            </a:pPr>
            <a:r>
              <a:rPr lang="en-US" altLang="ko-KR" sz="1800" b="1" dirty="0">
                <a:ea typeface="굴림" pitchFamily="50" charset="-127"/>
              </a:rPr>
              <a:t>Source:</a:t>
            </a:r>
            <a:r>
              <a:rPr lang="en-US" altLang="ko-KR" sz="1800" dirty="0">
                <a:ea typeface="굴림" pitchFamily="50" charset="-127"/>
              </a:rPr>
              <a:t> </a:t>
            </a:r>
            <a:r>
              <a:rPr lang="en-US" altLang="ko-KR" sz="1800" dirty="0" err="1">
                <a:ea typeface="굴림" pitchFamily="50" charset="-127"/>
              </a:rPr>
              <a:t>Jaehwan</a:t>
            </a:r>
            <a:r>
              <a:rPr lang="en-US" altLang="ko-KR" sz="1800" dirty="0">
                <a:ea typeface="굴림" pitchFamily="50" charset="-127"/>
              </a:rPr>
              <a:t> Kim, </a:t>
            </a:r>
            <a:r>
              <a:rPr lang="en-US" altLang="ko-KR" sz="1800" dirty="0" err="1">
                <a:ea typeface="굴림" pitchFamily="50" charset="-127"/>
              </a:rPr>
              <a:t>Youngae</a:t>
            </a:r>
            <a:r>
              <a:rPr lang="en-US" altLang="ko-KR" sz="1800" dirty="0">
                <a:ea typeface="굴림" pitchFamily="50" charset="-127"/>
              </a:rPr>
              <a:t> </a:t>
            </a:r>
            <a:r>
              <a:rPr lang="en-US" altLang="ko-KR" sz="1800" dirty="0" err="1">
                <a:ea typeface="굴림" pitchFamily="50" charset="-127"/>
              </a:rPr>
              <a:t>Jeon</a:t>
            </a:r>
            <a:r>
              <a:rPr lang="en-US" altLang="ko-KR" sz="1800" dirty="0">
                <a:solidFill>
                  <a:schemeClr val="tx2"/>
                </a:solidFill>
                <a:ea typeface="굴림" charset="-127"/>
              </a:rPr>
              <a:t>, </a:t>
            </a:r>
            <a:r>
              <a:rPr lang="en-US" altLang="ko-KR" sz="1800" dirty="0" err="1">
                <a:ea typeface="굴림" pitchFamily="50" charset="-127"/>
              </a:rPr>
              <a:t>Sangjae</a:t>
            </a:r>
            <a:r>
              <a:rPr lang="en-US" altLang="ko-KR" sz="1800" dirty="0">
                <a:ea typeface="굴림" pitchFamily="50" charset="-127"/>
              </a:rPr>
              <a:t> Lee, </a:t>
            </a:r>
            <a:r>
              <a:rPr lang="en-US" altLang="ko-KR" sz="1800" dirty="0">
                <a:solidFill>
                  <a:schemeClr val="tx2"/>
                </a:solidFill>
                <a:ea typeface="굴림" charset="-127"/>
              </a:rPr>
              <a:t>and </a:t>
            </a:r>
            <a:r>
              <a:rPr lang="en-US" altLang="ko-KR" sz="1800" dirty="0" err="1">
                <a:solidFill>
                  <a:schemeClr val="tx2"/>
                </a:solidFill>
                <a:ea typeface="굴림" charset="-127"/>
              </a:rPr>
              <a:t>Sangsung</a:t>
            </a:r>
            <a:r>
              <a:rPr lang="en-US" altLang="ko-KR" sz="1800" dirty="0">
                <a:solidFill>
                  <a:schemeClr val="tx2"/>
                </a:solidFill>
                <a:ea typeface="굴림" charset="-127"/>
              </a:rPr>
              <a:t> Choi </a:t>
            </a:r>
            <a:r>
              <a:rPr lang="en-US" altLang="ko-KR" sz="1800" dirty="0">
                <a:solidFill>
                  <a:schemeClr val="tx2"/>
                </a:solidFill>
                <a:ea typeface="굴림" pitchFamily="50" charset="-127"/>
              </a:rPr>
              <a:t>(ETRI), </a:t>
            </a:r>
            <a:r>
              <a:rPr lang="en-GB" altLang="ko-KR" sz="1800" dirty="0" err="1"/>
              <a:t>Soo</a:t>
            </a:r>
            <a:r>
              <a:rPr lang="en-GB" altLang="ko-KR" sz="1800" dirty="0"/>
              <a:t>-Young Chang (SYCA)</a:t>
            </a:r>
            <a:endParaRPr lang="en-US" altLang="ko-KR" sz="1800" dirty="0">
              <a:ea typeface="굴림" pitchFamily="50" charset="-127"/>
            </a:endParaRPr>
          </a:p>
          <a:p>
            <a:pPr marL="914400" indent="-914400">
              <a:spcBef>
                <a:spcPts val="600"/>
              </a:spcBef>
              <a:defRPr/>
            </a:pPr>
            <a:r>
              <a:rPr lang="en-US" altLang="ko-KR" sz="1800" b="1" dirty="0">
                <a:ea typeface="굴림" pitchFamily="50" charset="-127"/>
              </a:rPr>
              <a:t>Contact: </a:t>
            </a:r>
            <a:r>
              <a:rPr lang="en-US" altLang="ko-KR" sz="1800" dirty="0">
                <a:ea typeface="굴림" pitchFamily="50" charset="-127"/>
                <a:hlinkClick r:id="rId3"/>
              </a:rPr>
              <a:t>kimj@etri.re.kr</a:t>
            </a:r>
            <a:endParaRPr lang="en-US" altLang="ko-KR" sz="1800" dirty="0">
              <a:ea typeface="굴림" pitchFamily="50" charset="-127"/>
            </a:endParaRPr>
          </a:p>
          <a:p>
            <a:pPr marL="914400" indent="-914400">
              <a:spcBef>
                <a:spcPts val="600"/>
              </a:spcBef>
              <a:defRPr/>
            </a:pPr>
            <a:r>
              <a:rPr lang="en-US" altLang="ko-KR" sz="1800" b="1" dirty="0">
                <a:ea typeface="굴림" pitchFamily="50" charset="-127"/>
              </a:rPr>
              <a:t>Voice:</a:t>
            </a:r>
            <a:r>
              <a:rPr lang="en-US" altLang="ko-KR" sz="1800" dirty="0">
                <a:ea typeface="굴림" pitchFamily="50" charset="-127"/>
              </a:rPr>
              <a:t> </a:t>
            </a:r>
            <a:r>
              <a:rPr lang="en-US" altLang="ko-KR" sz="1800" dirty="0">
                <a:solidFill>
                  <a:schemeClr val="tx2"/>
                </a:solidFill>
                <a:ea typeface="굴림" pitchFamily="50" charset="-127"/>
              </a:rPr>
              <a:t>+82 42 860 5338</a:t>
            </a:r>
            <a:r>
              <a:rPr lang="en-US" altLang="ko-KR" sz="1800" dirty="0">
                <a:ea typeface="굴림" pitchFamily="50" charset="-127"/>
              </a:rPr>
              <a:t>, E-Mail: kimj@etri.re.kr 	</a:t>
            </a:r>
          </a:p>
          <a:p>
            <a:pPr marL="914400" indent="-914400">
              <a:spcBef>
                <a:spcPts val="600"/>
              </a:spcBef>
              <a:defRPr/>
            </a:pPr>
            <a:r>
              <a:rPr lang="en-US" altLang="ko-KR" sz="1800" b="1" dirty="0">
                <a:ea typeface="굴림" pitchFamily="50" charset="-127"/>
              </a:rPr>
              <a:t>Re:</a:t>
            </a:r>
            <a:endParaRPr lang="en-US" altLang="ko-KR" sz="1800" dirty="0">
              <a:ea typeface="굴림" pitchFamily="50" charset="-127"/>
            </a:endParaRPr>
          </a:p>
          <a:p>
            <a:pPr marL="914400" indent="-914400">
              <a:spcBef>
                <a:spcPts val="600"/>
              </a:spcBef>
              <a:defRPr/>
            </a:pPr>
            <a:r>
              <a:rPr lang="en-US" altLang="ko-KR" sz="1800" b="1" dirty="0">
                <a:ea typeface="굴림" pitchFamily="50" charset="-127"/>
              </a:rPr>
              <a:t>Abstract: </a:t>
            </a:r>
            <a:r>
              <a:rPr lang="en-US" altLang="ko-KR" sz="1800" dirty="0"/>
              <a:t>This document provides proposed resolution for CID 36, 53, and 58 of Sponsor Ballot</a:t>
            </a:r>
            <a:endParaRPr lang="en-US" altLang="ko-KR" sz="1800" dirty="0">
              <a:ea typeface="굴림" pitchFamily="50" charset="-127"/>
            </a:endParaRPr>
          </a:p>
          <a:p>
            <a:pPr marL="914400" indent="-914400">
              <a:spcBef>
                <a:spcPts val="600"/>
              </a:spcBef>
              <a:defRPr/>
            </a:pPr>
            <a:r>
              <a:rPr lang="en-US" altLang="ko-KR" sz="1800" b="1" dirty="0">
                <a:ea typeface="굴림" pitchFamily="50" charset="-127"/>
              </a:rPr>
              <a:t>Purpose: Notice: </a:t>
            </a:r>
            <a:r>
              <a:rPr lang="en-US" altLang="ko-KR" sz="1800" dirty="0"/>
              <a:t>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lang="en-US" altLang="ko-KR" sz="1800" dirty="0">
              <a:ea typeface="굴림" pitchFamily="50" charset="-127"/>
            </a:endParaRPr>
          </a:p>
          <a:p>
            <a:pPr marL="914400" indent="-914400">
              <a:spcBef>
                <a:spcPts val="600"/>
              </a:spcBef>
              <a:defRPr/>
            </a:pPr>
            <a:r>
              <a:rPr lang="en-US" altLang="ko-KR" sz="1800" b="1" dirty="0">
                <a:ea typeface="굴림" pitchFamily="50" charset="-127"/>
              </a:rPr>
              <a:t>Release:</a:t>
            </a:r>
            <a:r>
              <a:rPr lang="en-US" altLang="ko-KR" sz="1800" dirty="0">
                <a:ea typeface="굴림" pitchFamily="50" charset="-127"/>
              </a:rPr>
              <a:t>	The contributor acknowledges and accepts that this contribution becomes the property of IEEE and may be made publicly available by P802.15.	</a:t>
            </a:r>
          </a:p>
        </p:txBody>
      </p:sp>
      <p:sp>
        <p:nvSpPr>
          <p:cNvPr id="2053" name="바닥글 개체 틀 4"/>
          <p:cNvSpPr>
            <a:spLocks noGrp="1"/>
          </p:cNvSpPr>
          <p:nvPr>
            <p:ph type="ftr" sz="quarter" idx="11"/>
          </p:nvPr>
        </p:nvSpPr>
        <p:spPr>
          <a:noFill/>
        </p:spPr>
        <p:txBody>
          <a:bodyPr/>
          <a:lstStyle/>
          <a:p>
            <a:r>
              <a:rPr lang="de-DE" altLang="ko-KR" smtClean="0"/>
              <a:t>ETRI </a:t>
            </a:r>
            <a:endParaRPr lang="en-US" altLang="ko-KR"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제목 1"/>
          <p:cNvSpPr>
            <a:spLocks noGrp="1"/>
          </p:cNvSpPr>
          <p:nvPr>
            <p:ph type="title"/>
          </p:nvPr>
        </p:nvSpPr>
        <p:spPr>
          <a:xfrm>
            <a:off x="685800" y="765175"/>
            <a:ext cx="7772400" cy="863600"/>
          </a:xfrm>
        </p:spPr>
        <p:txBody>
          <a:bodyPr/>
          <a:lstStyle/>
          <a:p>
            <a:pPr>
              <a:lnSpc>
                <a:spcPts val="2900"/>
              </a:lnSpc>
            </a:pPr>
            <a:r>
              <a:rPr lang="en-US" altLang="ko-KR" b="1" smtClean="0">
                <a:ea typeface="굴림" charset="-127"/>
              </a:rPr>
              <a:t>CID 36 and 58</a:t>
            </a:r>
            <a:endParaRPr lang="ko-KR" altLang="en-US" b="1" smtClean="0">
              <a:ea typeface="굴림" charset="-127"/>
            </a:endParaRPr>
          </a:p>
        </p:txBody>
      </p:sp>
      <p:sp>
        <p:nvSpPr>
          <p:cNvPr id="3075" name="내용 개체 틀 2"/>
          <p:cNvSpPr>
            <a:spLocks noGrp="1"/>
          </p:cNvSpPr>
          <p:nvPr>
            <p:ph idx="1"/>
          </p:nvPr>
        </p:nvSpPr>
        <p:spPr>
          <a:xfrm>
            <a:off x="685800" y="1773238"/>
            <a:ext cx="7772400" cy="4679950"/>
          </a:xfrm>
        </p:spPr>
        <p:txBody>
          <a:bodyPr/>
          <a:lstStyle/>
          <a:p>
            <a:r>
              <a:rPr lang="en-US" altLang="ko-KR" sz="2800" b="1" smtClean="0">
                <a:ea typeface="굴림" charset="-127"/>
              </a:rPr>
              <a:t>Comments</a:t>
            </a:r>
          </a:p>
          <a:p>
            <a:pPr marL="719138" lvl="1" indent="-358775"/>
            <a:r>
              <a:rPr lang="en-US" altLang="ko-KR" smtClean="0">
                <a:ea typeface="굴림" charset="-127"/>
              </a:rPr>
              <a:t>CID 36: The channel can be the same based on the coordinator geographic location. The sentence need to be modify.</a:t>
            </a:r>
          </a:p>
          <a:p>
            <a:pPr marL="719138" lvl="1" indent="-358775"/>
            <a:r>
              <a:rPr lang="en-US" altLang="ko-KR" smtClean="0">
                <a:ea typeface="굴림" charset="-127"/>
              </a:rPr>
              <a:t>CID 58: why must each cluster group use a different channel?  Coexistence may only require synchronizing dead time.</a:t>
            </a:r>
          </a:p>
          <a:p>
            <a:pPr marL="719138" lvl="1" indent="-358775">
              <a:buFontTx/>
              <a:buNone/>
            </a:pPr>
            <a:endParaRPr lang="en-US" altLang="ko-KR" smtClean="0">
              <a:ea typeface="굴림" charset="-127"/>
            </a:endParaRPr>
          </a:p>
          <a:p>
            <a:r>
              <a:rPr lang="en-US" altLang="ko-KR" sz="2800" b="1" smtClean="0">
                <a:ea typeface="굴림" charset="-127"/>
              </a:rPr>
              <a:t>Proposed Change </a:t>
            </a:r>
          </a:p>
          <a:p>
            <a:pPr marL="719138" lvl="1" indent="-358775"/>
            <a:r>
              <a:rPr lang="en-US" altLang="ko-KR" smtClean="0">
                <a:ea typeface="굴림" charset="-127"/>
              </a:rPr>
              <a:t>CID 36: Change the sentence to "Each PAN coordinator uses a channel allocated by the SPC”</a:t>
            </a:r>
          </a:p>
          <a:p>
            <a:pPr marL="719138" lvl="1" indent="-358775"/>
            <a:r>
              <a:rPr lang="en-US" altLang="ko-KR" smtClean="0">
                <a:ea typeface="굴림" charset="-127"/>
              </a:rPr>
              <a:t>CID 58: change to "may" use a different channel</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제목 1"/>
          <p:cNvSpPr>
            <a:spLocks noGrp="1"/>
          </p:cNvSpPr>
          <p:nvPr>
            <p:ph type="title"/>
          </p:nvPr>
        </p:nvSpPr>
        <p:spPr>
          <a:xfrm>
            <a:off x="685800" y="765175"/>
            <a:ext cx="7772400" cy="863600"/>
          </a:xfrm>
        </p:spPr>
        <p:txBody>
          <a:bodyPr/>
          <a:lstStyle/>
          <a:p>
            <a:pPr>
              <a:lnSpc>
                <a:spcPts val="2900"/>
              </a:lnSpc>
            </a:pPr>
            <a:r>
              <a:rPr lang="en-US" altLang="ko-KR" b="1" dirty="0" smtClean="0">
                <a:ea typeface="굴림" charset="-127"/>
              </a:rPr>
              <a:t>CID 36 and 58 (continued)</a:t>
            </a:r>
            <a:endParaRPr lang="ko-KR" altLang="en-US" b="1" dirty="0" smtClean="0">
              <a:ea typeface="굴림" charset="-127"/>
            </a:endParaRPr>
          </a:p>
        </p:txBody>
      </p:sp>
      <p:sp>
        <p:nvSpPr>
          <p:cNvPr id="4099" name="내용 개체 틀 2"/>
          <p:cNvSpPr>
            <a:spLocks noGrp="1"/>
          </p:cNvSpPr>
          <p:nvPr>
            <p:ph idx="1"/>
          </p:nvPr>
        </p:nvSpPr>
        <p:spPr>
          <a:xfrm>
            <a:off x="685800" y="1773238"/>
            <a:ext cx="7772400" cy="4679950"/>
          </a:xfrm>
        </p:spPr>
        <p:txBody>
          <a:bodyPr/>
          <a:lstStyle/>
          <a:p>
            <a:r>
              <a:rPr lang="en-US" altLang="ko-KR" sz="2800" b="1" dirty="0" smtClean="0">
                <a:ea typeface="굴림" charset="-127"/>
              </a:rPr>
              <a:t>Propose Resolution</a:t>
            </a:r>
          </a:p>
          <a:p>
            <a:pPr marL="719138" lvl="1" indent="-358775"/>
            <a:r>
              <a:rPr lang="en-US" altLang="ko-KR" dirty="0" smtClean="0">
                <a:ea typeface="굴림" charset="-127"/>
              </a:rPr>
              <a:t>CID 36: Accept in Principle</a:t>
            </a:r>
          </a:p>
          <a:p>
            <a:pPr marL="719138" lvl="1" indent="-358775"/>
            <a:r>
              <a:rPr lang="en-US" altLang="ko-KR" dirty="0" smtClean="0">
                <a:ea typeface="굴림" charset="-127"/>
              </a:rPr>
              <a:t>CID 58: Accept</a:t>
            </a:r>
          </a:p>
          <a:p>
            <a:pPr marL="719138" lvl="1" indent="-358775"/>
            <a:r>
              <a:rPr lang="en-US" altLang="ko-KR" dirty="0" smtClean="0">
                <a:ea typeface="굴림" charset="-127"/>
              </a:rPr>
              <a:t>Change to "Each PAN coordinator may use a different WPAN channel allocated by the SPC."</a:t>
            </a:r>
          </a:p>
          <a:p>
            <a:pPr marL="719138" lvl="1" indent="-358775">
              <a:buFontTx/>
              <a:buNone/>
            </a:pPr>
            <a:endParaRPr lang="en-US" altLang="ko-KR" dirty="0" smtClean="0">
              <a:ea typeface="굴림" charset="-127"/>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날짜 개체 틀 3"/>
          <p:cNvSpPr>
            <a:spLocks noGrp="1"/>
          </p:cNvSpPr>
          <p:nvPr>
            <p:ph type="dt" sz="quarter" idx="10"/>
          </p:nvPr>
        </p:nvSpPr>
        <p:spPr>
          <a:noFill/>
        </p:spPr>
        <p:txBody>
          <a:bodyPr/>
          <a:lstStyle/>
          <a:p>
            <a:r>
              <a:rPr lang="en-US" altLang="ko-KR" smtClean="0"/>
              <a:t>Sept. 2013</a:t>
            </a:r>
          </a:p>
        </p:txBody>
      </p:sp>
      <p:sp>
        <p:nvSpPr>
          <p:cNvPr id="5123" name="바닥글 개체 틀 4"/>
          <p:cNvSpPr>
            <a:spLocks noGrp="1"/>
          </p:cNvSpPr>
          <p:nvPr>
            <p:ph type="ftr" sz="quarter" idx="11"/>
          </p:nvPr>
        </p:nvSpPr>
        <p:spPr>
          <a:noFill/>
        </p:spPr>
        <p:txBody>
          <a:bodyPr/>
          <a:lstStyle/>
          <a:p>
            <a:r>
              <a:rPr lang="de-DE" altLang="ko-KR" smtClean="0"/>
              <a:t>ETRI </a:t>
            </a:r>
            <a:endParaRPr lang="en-US" altLang="ko-KR" smtClean="0"/>
          </a:p>
        </p:txBody>
      </p:sp>
      <p:sp>
        <p:nvSpPr>
          <p:cNvPr id="5124" name="제목 1"/>
          <p:cNvSpPr>
            <a:spLocks noGrp="1"/>
          </p:cNvSpPr>
          <p:nvPr>
            <p:ph type="title"/>
          </p:nvPr>
        </p:nvSpPr>
        <p:spPr>
          <a:xfrm>
            <a:off x="685800" y="765175"/>
            <a:ext cx="7772400" cy="863600"/>
          </a:xfrm>
        </p:spPr>
        <p:txBody>
          <a:bodyPr/>
          <a:lstStyle/>
          <a:p>
            <a:pPr>
              <a:lnSpc>
                <a:spcPts val="2900"/>
              </a:lnSpc>
            </a:pPr>
            <a:r>
              <a:rPr lang="en-US" altLang="ko-KR" b="1" smtClean="0">
                <a:ea typeface="굴림" charset="-127"/>
              </a:rPr>
              <a:t>CID 53</a:t>
            </a:r>
          </a:p>
        </p:txBody>
      </p:sp>
      <p:sp>
        <p:nvSpPr>
          <p:cNvPr id="3077" name="내용 개체 틀 2"/>
          <p:cNvSpPr>
            <a:spLocks noGrp="1"/>
          </p:cNvSpPr>
          <p:nvPr>
            <p:ph idx="1"/>
          </p:nvPr>
        </p:nvSpPr>
        <p:spPr>
          <a:xfrm>
            <a:off x="685800" y="1773238"/>
            <a:ext cx="7847013" cy="4322762"/>
          </a:xfrm>
        </p:spPr>
        <p:txBody>
          <a:bodyPr/>
          <a:lstStyle/>
          <a:p>
            <a:pPr>
              <a:defRPr/>
            </a:pPr>
            <a:r>
              <a:rPr lang="en-US" altLang="ko-KR" sz="2800" b="1" dirty="0"/>
              <a:t>Comments</a:t>
            </a:r>
          </a:p>
          <a:p>
            <a:pPr marL="720000" lvl="1" indent="-360000">
              <a:defRPr/>
            </a:pPr>
            <a:r>
              <a:rPr lang="en-US" altLang="ko-KR" dirty="0"/>
              <a:t>W</a:t>
            </a:r>
            <a:r>
              <a:rPr lang="en-US" altLang="ko-KR" dirty="0" smtClean="0"/>
              <a:t>hy </a:t>
            </a:r>
            <a:r>
              <a:rPr lang="en-US" altLang="ko-KR" dirty="0"/>
              <a:t>create a new device type, SPC?  The cluster shown is very similar to that shown in the 802.15.4 standard where the "coordinators" are used for each cluster head.  If you need some modifications to the cluster do so, but without requiring each cluster grouping to have its own PAN coordinator</a:t>
            </a:r>
          </a:p>
          <a:p>
            <a:pPr lvl="1">
              <a:defRPr/>
            </a:pPr>
            <a:endParaRPr lang="en-US" altLang="ko-KR" sz="2800" dirty="0" smtClean="0">
              <a:ea typeface="굴림" charset="-127"/>
            </a:endParaRPr>
          </a:p>
          <a:p>
            <a:pPr>
              <a:defRPr/>
            </a:pPr>
            <a:r>
              <a:rPr lang="en-US" altLang="ko-KR" sz="2800" b="1" dirty="0"/>
              <a:t>Proposed Change</a:t>
            </a:r>
          </a:p>
          <a:p>
            <a:pPr marL="720000" lvl="1" indent="-360000">
              <a:defRPr/>
            </a:pPr>
            <a:r>
              <a:rPr lang="en-US" altLang="ko-KR" dirty="0"/>
              <a:t>delete the SPC functionality and modify the coordinator function to set its own channel.</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b="1" dirty="0">
                <a:ea typeface="굴림" charset="-127"/>
              </a:rPr>
              <a:t>CID </a:t>
            </a:r>
            <a:r>
              <a:rPr lang="en-US" altLang="ko-KR" b="1" dirty="0" smtClean="0">
                <a:ea typeface="굴림" charset="-127"/>
              </a:rPr>
              <a:t>53 </a:t>
            </a:r>
            <a:r>
              <a:rPr lang="en-US" altLang="ko-KR" b="1" dirty="0">
                <a:ea typeface="굴림" charset="-127"/>
              </a:rPr>
              <a:t>(continued)</a:t>
            </a:r>
            <a:endParaRPr lang="ko-KR" altLang="en-US" dirty="0"/>
          </a:p>
        </p:txBody>
      </p:sp>
      <p:sp>
        <p:nvSpPr>
          <p:cNvPr id="3" name="내용 개체 틀 2"/>
          <p:cNvSpPr>
            <a:spLocks noGrp="1"/>
          </p:cNvSpPr>
          <p:nvPr>
            <p:ph idx="1"/>
          </p:nvPr>
        </p:nvSpPr>
        <p:spPr>
          <a:xfrm>
            <a:off x="683568" y="1772816"/>
            <a:ext cx="7772400" cy="4680520"/>
          </a:xfrm>
        </p:spPr>
        <p:txBody>
          <a:bodyPr/>
          <a:lstStyle/>
          <a:p>
            <a:r>
              <a:rPr lang="en-US" altLang="ko-KR" sz="2800" b="1" dirty="0">
                <a:ea typeface="굴림" charset="-127"/>
              </a:rPr>
              <a:t>Proposed Resolution</a:t>
            </a:r>
          </a:p>
          <a:p>
            <a:pPr marL="719138" lvl="1" indent="-358775"/>
            <a:r>
              <a:rPr lang="en-US" altLang="ko-KR" dirty="0" smtClean="0">
                <a:ea typeface="굴림" charset="-127"/>
              </a:rPr>
              <a:t>Reject</a:t>
            </a:r>
          </a:p>
          <a:p>
            <a:pPr marL="719138" lvl="1" indent="-358775"/>
            <a:r>
              <a:rPr lang="en-US" altLang="ko-KR" dirty="0" smtClean="0">
                <a:ea typeface="굴림" charset="-127"/>
              </a:rPr>
              <a:t>SPC has unique features, only required for TMCTP. </a:t>
            </a:r>
          </a:p>
          <a:p>
            <a:pPr marL="1062038" lvl="2" indent="-358775"/>
            <a:r>
              <a:rPr lang="en-US" altLang="ko-KR" sz="1800" dirty="0">
                <a:ea typeface="굴림" charset="-127"/>
              </a:rPr>
              <a:t>SPC is capable of periodically monitoring channels assigned to child-TMCTP coordinators, by efficiently listening to beacons of the descendants which are operating on different channels in </a:t>
            </a:r>
            <a:r>
              <a:rPr lang="en-US" altLang="ko-KR" sz="1800" dirty="0" smtClean="0">
                <a:ea typeface="굴림" charset="-127"/>
              </a:rPr>
              <a:t>the extended </a:t>
            </a:r>
            <a:r>
              <a:rPr lang="en-US" altLang="ko-KR" sz="1800" dirty="0">
                <a:ea typeface="굴림" charset="-127"/>
              </a:rPr>
              <a:t>superframe including BOP. </a:t>
            </a:r>
          </a:p>
          <a:p>
            <a:pPr marL="1062038" lvl="2" indent="-358775"/>
            <a:r>
              <a:rPr lang="en-US" altLang="ko-KR" sz="1800" dirty="0">
                <a:ea typeface="굴림" charset="-127"/>
              </a:rPr>
              <a:t>Ordinary PAN coordinators are not supposed to be able to access the GDB. Therefore, an SPC, which has </a:t>
            </a:r>
            <a:r>
              <a:rPr lang="en-US" altLang="ko-KR" sz="1800" dirty="0" smtClean="0">
                <a:ea typeface="굴림" charset="-127"/>
              </a:rPr>
              <a:t>the </a:t>
            </a:r>
            <a:r>
              <a:rPr lang="en-US" altLang="ko-KR" sz="1800" dirty="0">
                <a:ea typeface="굴림" charset="-127"/>
              </a:rPr>
              <a:t>capability of access to GDB, obtains the TVWS channel from GDB and then reconfigures it into a number of WPAN channels to assign them to other PAN coordinators in MAC layer (refer to Figures 34ta a</a:t>
            </a:r>
            <a:r>
              <a:rPr lang="en-US" altLang="ko-KR" sz="1800" dirty="0" smtClean="0">
                <a:ea typeface="굴림" charset="-127"/>
              </a:rPr>
              <a:t>nd </a:t>
            </a:r>
            <a:r>
              <a:rPr lang="en-US" altLang="ko-KR" sz="1800" dirty="0">
                <a:ea typeface="굴림" charset="-127"/>
              </a:rPr>
              <a:t>34tb).</a:t>
            </a:r>
          </a:p>
          <a:p>
            <a:pPr marL="1062038" lvl="2" indent="-358775"/>
            <a:r>
              <a:rPr lang="en-US" altLang="ko-KR" sz="1800" dirty="0">
                <a:ea typeface="굴림" charset="-127"/>
              </a:rPr>
              <a:t>The periodic channel monitoring </a:t>
            </a:r>
            <a:r>
              <a:rPr lang="en-US" altLang="ko-KR" sz="1800" dirty="0" smtClean="0">
                <a:ea typeface="굴림" charset="-127"/>
              </a:rPr>
              <a:t>function of SPC is more desirable for TVWS band regulatory environments. </a:t>
            </a:r>
            <a:endParaRPr lang="ko-KR" altLang="en-US" sz="1800" dirty="0">
              <a:ea typeface="굴림" charset="-127"/>
            </a:endParaRPr>
          </a:p>
        </p:txBody>
      </p:sp>
      <p:sp>
        <p:nvSpPr>
          <p:cNvPr id="4" name="날짜 개체 틀 3"/>
          <p:cNvSpPr>
            <a:spLocks noGrp="1"/>
          </p:cNvSpPr>
          <p:nvPr>
            <p:ph type="dt" sz="half" idx="10"/>
          </p:nvPr>
        </p:nvSpPr>
        <p:spPr/>
        <p:txBody>
          <a:bodyPr/>
          <a:lstStyle/>
          <a:p>
            <a:pPr>
              <a:defRPr/>
            </a:pPr>
            <a:r>
              <a:rPr lang="en-US" altLang="ko-KR" smtClean="0"/>
              <a:t>Sept. 2012</a:t>
            </a:r>
            <a:endParaRPr lang="en-US" altLang="ko-KR" dirty="0"/>
          </a:p>
        </p:txBody>
      </p:sp>
      <p:sp>
        <p:nvSpPr>
          <p:cNvPr id="5" name="바닥글 개체 틀 4"/>
          <p:cNvSpPr>
            <a:spLocks noGrp="1"/>
          </p:cNvSpPr>
          <p:nvPr>
            <p:ph type="ftr" sz="quarter" idx="11"/>
          </p:nvPr>
        </p:nvSpPr>
        <p:spPr/>
        <p:txBody>
          <a:bodyPr/>
          <a:lstStyle/>
          <a:p>
            <a:pPr>
              <a:defRPr/>
            </a:pPr>
            <a:r>
              <a:rPr lang="de-DE" altLang="ko-KR" smtClean="0"/>
              <a:t>ETRI </a:t>
            </a:r>
            <a:endParaRPr lang="en-US" altLang="ko-KR" dirty="0"/>
          </a:p>
        </p:txBody>
      </p:sp>
    </p:spTree>
    <p:extLst>
      <p:ext uri="{BB962C8B-B14F-4D97-AF65-F5344CB8AC3E}">
        <p14:creationId xmlns="" xmlns:p14="http://schemas.microsoft.com/office/powerpoint/2010/main" val="223944462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테마">
  <a:themeElements>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테마">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테마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테마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테마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테마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테마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테마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49279</TotalTime>
  <Words>420</Words>
  <Application>Microsoft Office PowerPoint</Application>
  <PresentationFormat>On-screen Show (4:3)</PresentationFormat>
  <Paragraphs>48</Paragraphs>
  <Slides>5</Slides>
  <Notes>1</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테마</vt:lpstr>
      <vt:lpstr>Slide 1</vt:lpstr>
      <vt:lpstr>CID 36 and 58</vt:lpstr>
      <vt:lpstr>CID 36 and 58 (continued)</vt:lpstr>
      <vt:lpstr>CID 53</vt:lpstr>
      <vt:lpstr>CID 53 (continued)</vt:lpstr>
    </vt:vector>
  </TitlesOfParts>
  <Company>GTE Laboratories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subject>IEEE 802.15 &lt;subject&gt;</dc:subject>
  <dc:creator>Rober F. Heile</dc:creator>
  <dc:description>&lt;doc#&gt;</dc:description>
  <cp:lastModifiedBy>Soo-Young Chang</cp:lastModifiedBy>
  <cp:revision>791</cp:revision>
  <cp:lastPrinted>1998-02-10T13:28:06Z</cp:lastPrinted>
  <dcterms:created xsi:type="dcterms:W3CDTF">1999-11-08T18:59:45Z</dcterms:created>
  <dcterms:modified xsi:type="dcterms:W3CDTF">2013-10-02T19:39:10Z</dcterms:modified>
</cp:coreProperties>
</file>