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2" r:id="rId2"/>
    <p:sldId id="412" r:id="rId3"/>
    <p:sldId id="413" r:id="rId4"/>
    <p:sldId id="385" r:id="rId5"/>
    <p:sldId id="42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296" autoAdjust="0"/>
  </p:normalViewPr>
  <p:slideViewPr>
    <p:cSldViewPr>
      <p:cViewPr varScale="1">
        <p:scale>
          <a:sx n="70" d="100"/>
          <a:sy n="70" d="100"/>
        </p:scale>
        <p:origin x="-1290" y="-10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1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599EA604-5A40-41CB-BA5E-946367BD1CA1}" type="slidenum">
              <a:rPr lang="en-US" altLang="ko-KR"/>
              <a:pPr>
                <a:defRPr/>
              </a:pPr>
              <a:t>‹#›</a:t>
            </a:fld>
            <a:endParaRPr lang="en-US" altLang="ko-KR"/>
          </a:p>
        </p:txBody>
      </p:sp>
      <p:sp>
        <p:nvSpPr>
          <p:cNvPr id="122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a:noFill/>
          </a:ln>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122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371653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8149AFC4-2513-40A2-BAC4-5083A12E7F40}"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a:noFill/>
          </a:ln>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1024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25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12843334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5700" y="701675"/>
            <a:ext cx="4622800" cy="3468688"/>
          </a:xfrm>
          <a:ln/>
        </p:spPr>
      </p:sp>
      <p:sp>
        <p:nvSpPr>
          <p:cNvPr id="11267" name="Notes Placeholder 2"/>
          <p:cNvSpPr>
            <a:spLocks noGrp="1"/>
          </p:cNvSpPr>
          <p:nvPr>
            <p:ph type="body" idx="1"/>
          </p:nvPr>
        </p:nvSpPr>
        <p:spPr>
          <a:noFill/>
          <a:ln/>
        </p:spPr>
        <p:txBody>
          <a:bodyPr/>
          <a:lstStyle/>
          <a:p>
            <a:endParaRPr lang="ko-KR" altLang="en-US" smtClean="0">
              <a:ea typeface="굴림" charset="-127"/>
            </a:endParaRPr>
          </a:p>
        </p:txBody>
      </p:sp>
      <p:sp>
        <p:nvSpPr>
          <p:cNvPr id="11268" name="Header Placeholder 3"/>
          <p:cNvSpPr>
            <a:spLocks noGrp="1"/>
          </p:cNvSpPr>
          <p:nvPr>
            <p:ph type="hdr" sz="quarter"/>
          </p:nvPr>
        </p:nvSpPr>
        <p:spPr>
          <a:xfrm>
            <a:off x="3467100" y="-120650"/>
            <a:ext cx="2814638" cy="431800"/>
          </a:xfrm>
          <a:noFill/>
        </p:spPr>
        <p:txBody>
          <a:bodyPr/>
          <a:lstStyle/>
          <a:p>
            <a:r>
              <a:rPr lang="en-US" altLang="ko-KR" smtClean="0"/>
              <a:t>doc.: IEEE 802.15-09-0114-00-004g-Trends-in-SUN-capacity</a:t>
            </a:r>
          </a:p>
        </p:txBody>
      </p:sp>
      <p:sp>
        <p:nvSpPr>
          <p:cNvPr id="11269" name="Date Placeholder 4"/>
          <p:cNvSpPr>
            <a:spLocks noGrp="1"/>
          </p:cNvSpPr>
          <p:nvPr>
            <p:ph type="dt" sz="quarter" idx="1"/>
          </p:nvPr>
        </p:nvSpPr>
        <p:spPr>
          <a:xfrm>
            <a:off x="654050" y="95250"/>
            <a:ext cx="2736850" cy="215900"/>
          </a:xfrm>
          <a:noFill/>
        </p:spPr>
        <p:txBody>
          <a:bodyPr/>
          <a:lstStyle/>
          <a:p>
            <a:r>
              <a:rPr lang="en-US" altLang="ko-KR" smtClean="0"/>
              <a:t>&lt;month year&gt;</a:t>
            </a:r>
          </a:p>
        </p:txBody>
      </p:sp>
      <p:sp>
        <p:nvSpPr>
          <p:cNvPr id="11270" name="Footer Placeholder 5"/>
          <p:cNvSpPr>
            <a:spLocks noGrp="1"/>
          </p:cNvSpPr>
          <p:nvPr>
            <p:ph type="ftr" sz="quarter" idx="4"/>
          </p:nvPr>
        </p:nvSpPr>
        <p:spPr>
          <a:xfrm>
            <a:off x="3771900" y="8985250"/>
            <a:ext cx="2509838" cy="369888"/>
          </a:xfrm>
          <a:noFill/>
        </p:spPr>
        <p:txBody>
          <a:bodyPr/>
          <a:lstStyle/>
          <a:p>
            <a:pPr lvl="4"/>
            <a:r>
              <a:rPr lang="en-US" altLang="ko-KR" smtClean="0"/>
              <a:t>Emmanuel Monnerie, Landis+Gyr</a:t>
            </a:r>
          </a:p>
        </p:txBody>
      </p:sp>
      <p:sp>
        <p:nvSpPr>
          <p:cNvPr id="11271" name="Slide Number Placeholder 6"/>
          <p:cNvSpPr>
            <a:spLocks noGrp="1"/>
          </p:cNvSpPr>
          <p:nvPr>
            <p:ph type="sldNum" sz="quarter" idx="5"/>
          </p:nvPr>
        </p:nvSpPr>
        <p:spPr>
          <a:xfrm>
            <a:off x="2933700" y="8985250"/>
            <a:ext cx="801688" cy="184150"/>
          </a:xfrm>
          <a:noFill/>
        </p:spPr>
        <p:txBody>
          <a:bodyPr/>
          <a:lstStyle/>
          <a:p>
            <a:r>
              <a:rPr lang="en-US" altLang="ko-KR" smtClean="0"/>
              <a:t>Page </a:t>
            </a:r>
            <a:fld id="{ED019566-82E2-4DED-81E3-367AEECFAF00}"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F50258C-59E0-4707-A6E1-5049B76BD27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F2D99AE-5221-4204-9CF9-E87B7D59C22F}"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8185736D-1063-4B43-B7D7-C9BD2AE90B2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7F1216A-BB21-4FFA-8A32-33B27422F6D6}"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7E4384A-DE1F-44D6-9DA4-C4DD2F226DE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6CA36E9D-04AC-4F16-B31A-CB74C90D437A}"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CFE05D81-FFCB-42DD-B88F-351AE93A4EB2}"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DD80C988-DA4F-42B8-BE60-114459C4C41B}"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8FAF30CE-A275-4B17-8A11-40C7B112AA20}"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83A6800-44AC-489C-82F2-D0AE4FE9CC7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5D2CF159-EFE6-4666-A408-E0E1AA46E14D}"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a:t>Sept. 2012</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a:t>ETRI </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44ECE887-1109-4816-80F9-332C40ECD19B}" type="slidenum">
              <a:rPr lang="en-US" altLang="ko-KR"/>
              <a:pPr>
                <a:defRP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ko-KR" sz="1400" b="1" dirty="0" smtClean="0">
                <a:ea typeface="굴림" charset="-127"/>
              </a:rPr>
              <a:t>doc.: IEEE 802.15-13-0595-00-004m</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ko-KR" smtClean="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mj@etri.re.k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txBox="1">
            <a:spLocks noGrp="1"/>
          </p:cNvSpPr>
          <p:nvPr/>
        </p:nvSpPr>
        <p:spPr bwMode="auto">
          <a:xfrm>
            <a:off x="4310063" y="6475413"/>
            <a:ext cx="600075" cy="182562"/>
          </a:xfrm>
          <a:prstGeom prst="rect">
            <a:avLst/>
          </a:prstGeom>
          <a:noFill/>
          <a:ln w="9525">
            <a:noFill/>
            <a:miter lim="800000"/>
            <a:headEnd/>
            <a:tailEnd/>
          </a:ln>
        </p:spPr>
        <p:txBody>
          <a:bodyPr wrap="none" lIns="0" tIns="0" rIns="0" bIns="0">
            <a:spAutoFit/>
          </a:bodyPr>
          <a:lstStyle/>
          <a:p>
            <a:pPr algn="ctr"/>
            <a:r>
              <a:rPr lang="en-US" altLang="ko-KR">
                <a:ea typeface="MS PGothic" pitchFamily="34" charset="-128"/>
              </a:rPr>
              <a:t>Slide </a:t>
            </a:r>
            <a:fld id="{257ACED5-49F9-4C01-9766-18AEEC75AEA1}" type="slidenum">
              <a:rPr lang="en-US" altLang="ko-KR">
                <a:ea typeface="MS PGothic" pitchFamily="34" charset="-128"/>
              </a:rPr>
              <a:pPr algn="ctr"/>
              <a:t>1</a:t>
            </a:fld>
            <a:endParaRPr lang="en-US" altLang="ko-KR">
              <a:ea typeface="MS PGothic" pitchFamily="34" charset="-128"/>
            </a:endParaRPr>
          </a:p>
        </p:txBody>
      </p:sp>
      <p:sp>
        <p:nvSpPr>
          <p:cNvPr id="2051" name="Rectangle 4"/>
          <p:cNvSpPr>
            <a:spLocks noGrp="1" noChangeArrowheads="1"/>
          </p:cNvSpPr>
          <p:nvPr>
            <p:ph type="dt" sz="quarter" idx="10"/>
          </p:nvPr>
        </p:nvSpPr>
        <p:spPr>
          <a:noFill/>
        </p:spPr>
        <p:txBody>
          <a:bodyPr/>
          <a:lstStyle/>
          <a:p>
            <a:r>
              <a:rPr lang="en-US" altLang="ko-KR" smtClean="0">
                <a:ea typeface="MS PGothic" pitchFamily="34" charset="-128"/>
              </a:rPr>
              <a:t>Sept. 2013</a:t>
            </a:r>
          </a:p>
        </p:txBody>
      </p:sp>
      <p:sp>
        <p:nvSpPr>
          <p:cNvPr id="6" name="Rectangle 4"/>
          <p:cNvSpPr>
            <a:spLocks noChangeArrowheads="1"/>
          </p:cNvSpPr>
          <p:nvPr/>
        </p:nvSpPr>
        <p:spPr bwMode="auto">
          <a:xfrm>
            <a:off x="228600" y="765175"/>
            <a:ext cx="8610600" cy="5724525"/>
          </a:xfrm>
          <a:prstGeom prst="rect">
            <a:avLst/>
          </a:prstGeom>
          <a:noFill/>
          <a:ln w="12700">
            <a:noFill/>
            <a:miter lim="800000"/>
            <a:headEnd type="none" w="sm" len="sm"/>
            <a:tailEnd type="none" w="sm" len="sm"/>
          </a:ln>
          <a:effectLst/>
        </p:spPr>
        <p:txBody>
          <a:bodyPr>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800" b="1" dirty="0">
                <a:ea typeface="굴림" pitchFamily="50" charset="-127"/>
              </a:rPr>
              <a:t>Submission Title:</a:t>
            </a:r>
            <a:r>
              <a:rPr lang="en-US" altLang="ko-KR" sz="1800" dirty="0">
                <a:ea typeface="굴림" pitchFamily="50" charset="-127"/>
              </a:rPr>
              <a:t> Comment resolution for CID 36, 53 and 58</a:t>
            </a:r>
          </a:p>
          <a:p>
            <a:pPr marL="914400" indent="-914400">
              <a:spcBef>
                <a:spcPts val="600"/>
              </a:spcBef>
              <a:defRPr/>
            </a:pPr>
            <a:r>
              <a:rPr lang="en-US" altLang="ko-KR" sz="1800" b="1" dirty="0">
                <a:ea typeface="굴림" pitchFamily="50" charset="-127"/>
              </a:rPr>
              <a:t>Date Submitted: </a:t>
            </a:r>
            <a:r>
              <a:rPr lang="en-US" altLang="ko-KR" sz="1800" dirty="0">
                <a:ea typeface="굴림" pitchFamily="50" charset="-127"/>
              </a:rPr>
              <a:t>Sept. 25, 2013</a:t>
            </a:r>
          </a:p>
          <a:p>
            <a:pPr marL="914400" indent="-914400">
              <a:spcBef>
                <a:spcPts val="600"/>
              </a:spcBef>
              <a:defRPr/>
            </a:pPr>
            <a:r>
              <a:rPr lang="en-US" altLang="ko-KR" sz="1800" b="1" dirty="0">
                <a:ea typeface="굴림" pitchFamily="50" charset="-127"/>
              </a:rPr>
              <a:t>Source:</a:t>
            </a:r>
            <a:r>
              <a:rPr lang="en-US" altLang="ko-KR" sz="1800" dirty="0">
                <a:ea typeface="굴림" pitchFamily="50" charset="-127"/>
              </a:rPr>
              <a:t> </a:t>
            </a:r>
            <a:r>
              <a:rPr lang="en-US" altLang="ko-KR" sz="1800" dirty="0" err="1">
                <a:ea typeface="굴림" pitchFamily="50" charset="-127"/>
              </a:rPr>
              <a:t>Jaehwan</a:t>
            </a:r>
            <a:r>
              <a:rPr lang="en-US" altLang="ko-KR" sz="1800" dirty="0">
                <a:ea typeface="굴림" pitchFamily="50" charset="-127"/>
              </a:rPr>
              <a:t> Kim, </a:t>
            </a:r>
            <a:r>
              <a:rPr lang="en-US" altLang="ko-KR" sz="1800" dirty="0" err="1">
                <a:ea typeface="굴림" pitchFamily="50" charset="-127"/>
              </a:rPr>
              <a:t>Youngae</a:t>
            </a:r>
            <a:r>
              <a:rPr lang="en-US" altLang="ko-KR" sz="1800" dirty="0">
                <a:ea typeface="굴림" pitchFamily="50" charset="-127"/>
              </a:rPr>
              <a:t> </a:t>
            </a:r>
            <a:r>
              <a:rPr lang="en-US" altLang="ko-KR" sz="1800" dirty="0" err="1">
                <a:ea typeface="굴림" pitchFamily="50" charset="-127"/>
              </a:rPr>
              <a:t>Jeon</a:t>
            </a:r>
            <a:r>
              <a:rPr lang="en-US" altLang="ko-KR" sz="1800" dirty="0">
                <a:solidFill>
                  <a:schemeClr val="tx2"/>
                </a:solidFill>
                <a:ea typeface="굴림" charset="-127"/>
              </a:rPr>
              <a:t>, </a:t>
            </a:r>
            <a:r>
              <a:rPr lang="en-US" altLang="ko-KR" sz="1800" dirty="0" err="1">
                <a:ea typeface="굴림" pitchFamily="50" charset="-127"/>
              </a:rPr>
              <a:t>Sangjae</a:t>
            </a:r>
            <a:r>
              <a:rPr lang="en-US" altLang="ko-KR" sz="1800" dirty="0">
                <a:ea typeface="굴림" pitchFamily="50" charset="-127"/>
              </a:rPr>
              <a:t> Lee, </a:t>
            </a:r>
            <a:r>
              <a:rPr lang="en-US" altLang="ko-KR" sz="1800" dirty="0">
                <a:solidFill>
                  <a:schemeClr val="tx2"/>
                </a:solidFill>
                <a:ea typeface="굴림" charset="-127"/>
              </a:rPr>
              <a:t>and </a:t>
            </a:r>
            <a:r>
              <a:rPr lang="en-US" altLang="ko-KR" sz="1800" dirty="0" err="1">
                <a:solidFill>
                  <a:schemeClr val="tx2"/>
                </a:solidFill>
                <a:ea typeface="굴림" charset="-127"/>
              </a:rPr>
              <a:t>Sangsung</a:t>
            </a:r>
            <a:r>
              <a:rPr lang="en-US" altLang="ko-KR" sz="1800" dirty="0">
                <a:solidFill>
                  <a:schemeClr val="tx2"/>
                </a:solidFill>
                <a:ea typeface="굴림" charset="-127"/>
              </a:rPr>
              <a:t> Choi </a:t>
            </a:r>
            <a:r>
              <a:rPr lang="en-US" altLang="ko-KR" sz="1800" dirty="0">
                <a:solidFill>
                  <a:schemeClr val="tx2"/>
                </a:solidFill>
                <a:ea typeface="굴림" pitchFamily="50" charset="-127"/>
              </a:rPr>
              <a:t>(ETRI), </a:t>
            </a:r>
            <a:r>
              <a:rPr lang="en-GB" altLang="ko-KR" sz="1800" dirty="0" err="1"/>
              <a:t>Soo</a:t>
            </a:r>
            <a:r>
              <a:rPr lang="en-GB" altLang="ko-KR" sz="1800" dirty="0"/>
              <a:t>-Young Chang (SYCA)</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Contact: </a:t>
            </a:r>
            <a:r>
              <a:rPr lang="en-US" altLang="ko-KR" sz="1800" dirty="0">
                <a:ea typeface="굴림" pitchFamily="50" charset="-127"/>
                <a:hlinkClick r:id="rId3"/>
              </a:rPr>
              <a:t>kimj@etri.re.kr</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Voice:</a:t>
            </a:r>
            <a:r>
              <a:rPr lang="en-US" altLang="ko-KR" sz="1800" dirty="0">
                <a:ea typeface="굴림" pitchFamily="50" charset="-127"/>
              </a:rPr>
              <a:t> </a:t>
            </a:r>
            <a:r>
              <a:rPr lang="en-US" altLang="ko-KR" sz="1800" dirty="0">
                <a:solidFill>
                  <a:schemeClr val="tx2"/>
                </a:solidFill>
                <a:ea typeface="굴림" pitchFamily="50" charset="-127"/>
              </a:rPr>
              <a:t>+82 42 860 5338</a:t>
            </a:r>
            <a:r>
              <a:rPr lang="en-US" altLang="ko-KR" sz="1800" dirty="0">
                <a:ea typeface="굴림" pitchFamily="50" charset="-127"/>
              </a:rPr>
              <a:t>, E-Mail: kimj@etri.re.kr 	</a:t>
            </a:r>
          </a:p>
          <a:p>
            <a:pPr marL="914400" indent="-914400">
              <a:spcBef>
                <a:spcPts val="600"/>
              </a:spcBef>
              <a:defRPr/>
            </a:pPr>
            <a:r>
              <a:rPr lang="en-US" altLang="ko-KR" sz="1800" b="1" dirty="0">
                <a:ea typeface="굴림" pitchFamily="50" charset="-127"/>
              </a:rPr>
              <a:t>Re:</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Abstract: </a:t>
            </a:r>
            <a:r>
              <a:rPr lang="en-US" altLang="ko-KR" sz="1800" dirty="0"/>
              <a:t>This document provides proposed resolution for CID 36, 53, and 58 of Sponsor Ballot</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Purpose: Notice: </a:t>
            </a:r>
            <a:r>
              <a:rPr lang="en-US" altLang="ko-KR"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800" dirty="0">
              <a:ea typeface="굴림" pitchFamily="50" charset="-127"/>
            </a:endParaRPr>
          </a:p>
          <a:p>
            <a:pPr marL="914400" indent="-914400">
              <a:spcBef>
                <a:spcPts val="600"/>
              </a:spcBef>
              <a:defRPr/>
            </a:pPr>
            <a:r>
              <a:rPr lang="en-US" altLang="ko-KR" sz="1800" b="1" dirty="0">
                <a:ea typeface="굴림" pitchFamily="50" charset="-127"/>
              </a:rPr>
              <a:t>Release:</a:t>
            </a:r>
            <a:r>
              <a:rPr lang="en-US" altLang="ko-KR" sz="1800" dirty="0">
                <a:ea typeface="굴림" pitchFamily="50" charset="-127"/>
              </a:rPr>
              <a:t>	The contributor acknowledges and accepts that this contribution becomes the property of IEEE and may be made publicly available by P802.15.	</a:t>
            </a:r>
          </a:p>
        </p:txBody>
      </p:sp>
      <p:sp>
        <p:nvSpPr>
          <p:cNvPr id="2053" name="바닥글 개체 틀 4"/>
          <p:cNvSpPr>
            <a:spLocks noGrp="1"/>
          </p:cNvSpPr>
          <p:nvPr>
            <p:ph type="ftr" sz="quarter" idx="11"/>
          </p:nvPr>
        </p:nvSpPr>
        <p:spPr>
          <a:noFill/>
        </p:spPr>
        <p:txBody>
          <a:bodyPr/>
          <a:lstStyle/>
          <a:p>
            <a:r>
              <a:rPr lang="de-DE" altLang="ko-KR" smtClean="0"/>
              <a:t>ETRI </a:t>
            </a:r>
            <a:endParaRPr lang="en-US" altLang="ko-K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charset="-127"/>
              </a:rPr>
              <a:t>CID 36 and 58</a:t>
            </a:r>
            <a:endParaRPr lang="ko-KR" altLang="en-US" b="1" smtClean="0">
              <a:ea typeface="굴림" charset="-127"/>
            </a:endParaRPr>
          </a:p>
        </p:txBody>
      </p:sp>
      <p:sp>
        <p:nvSpPr>
          <p:cNvPr id="3075" name="내용 개체 틀 2"/>
          <p:cNvSpPr>
            <a:spLocks noGrp="1"/>
          </p:cNvSpPr>
          <p:nvPr>
            <p:ph idx="1"/>
          </p:nvPr>
        </p:nvSpPr>
        <p:spPr>
          <a:xfrm>
            <a:off x="685800" y="1773238"/>
            <a:ext cx="7772400" cy="4679950"/>
          </a:xfrm>
        </p:spPr>
        <p:txBody>
          <a:bodyPr/>
          <a:lstStyle/>
          <a:p>
            <a:r>
              <a:rPr lang="en-US" altLang="ko-KR" sz="2800" b="1" smtClean="0">
                <a:ea typeface="굴림" charset="-127"/>
              </a:rPr>
              <a:t>Comments</a:t>
            </a:r>
          </a:p>
          <a:p>
            <a:pPr marL="719138" lvl="1" indent="-358775"/>
            <a:r>
              <a:rPr lang="en-US" altLang="ko-KR" smtClean="0">
                <a:ea typeface="굴림" charset="-127"/>
              </a:rPr>
              <a:t>CID 36: The channel can be the same based on the coordinator geographic location. The sentence need to be modify.</a:t>
            </a:r>
          </a:p>
          <a:p>
            <a:pPr marL="719138" lvl="1" indent="-358775"/>
            <a:r>
              <a:rPr lang="en-US" altLang="ko-KR" smtClean="0">
                <a:ea typeface="굴림" charset="-127"/>
              </a:rPr>
              <a:t>CID 58: why must each cluster group use a different channel?  Coexistence may only require synchronizing dead time.</a:t>
            </a:r>
          </a:p>
          <a:p>
            <a:pPr marL="719138" lvl="1" indent="-358775">
              <a:buFontTx/>
              <a:buNone/>
            </a:pPr>
            <a:endParaRPr lang="en-US" altLang="ko-KR" smtClean="0">
              <a:ea typeface="굴림" charset="-127"/>
            </a:endParaRPr>
          </a:p>
          <a:p>
            <a:r>
              <a:rPr lang="en-US" altLang="ko-KR" sz="2800" b="1" smtClean="0">
                <a:ea typeface="굴림" charset="-127"/>
              </a:rPr>
              <a:t>Proposed Change </a:t>
            </a:r>
          </a:p>
          <a:p>
            <a:pPr marL="719138" lvl="1" indent="-358775"/>
            <a:r>
              <a:rPr lang="en-US" altLang="ko-KR" smtClean="0">
                <a:ea typeface="굴림" charset="-127"/>
              </a:rPr>
              <a:t>CID 36: Change the sentence to "Each PAN coordinator uses a channel allocated by the SPC”</a:t>
            </a:r>
          </a:p>
          <a:p>
            <a:pPr marL="719138" lvl="1" indent="-358775"/>
            <a:r>
              <a:rPr lang="en-US" altLang="ko-KR" smtClean="0">
                <a:ea typeface="굴림" charset="-127"/>
              </a:rPr>
              <a:t>CID 58: change to "may" use a different channel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제목 1"/>
          <p:cNvSpPr>
            <a:spLocks noGrp="1"/>
          </p:cNvSpPr>
          <p:nvPr>
            <p:ph type="title"/>
          </p:nvPr>
        </p:nvSpPr>
        <p:spPr>
          <a:xfrm>
            <a:off x="685800" y="765175"/>
            <a:ext cx="7772400" cy="863600"/>
          </a:xfrm>
        </p:spPr>
        <p:txBody>
          <a:bodyPr/>
          <a:lstStyle/>
          <a:p>
            <a:pPr>
              <a:lnSpc>
                <a:spcPts val="2900"/>
              </a:lnSpc>
            </a:pPr>
            <a:r>
              <a:rPr lang="en-US" altLang="ko-KR" b="1" dirty="0" smtClean="0">
                <a:ea typeface="굴림" charset="-127"/>
              </a:rPr>
              <a:t>CID 36 and 58 (continued)</a:t>
            </a:r>
            <a:endParaRPr lang="ko-KR" altLang="en-US" b="1" dirty="0" smtClean="0">
              <a:ea typeface="굴림" charset="-127"/>
            </a:endParaRPr>
          </a:p>
        </p:txBody>
      </p:sp>
      <p:sp>
        <p:nvSpPr>
          <p:cNvPr id="4099" name="내용 개체 틀 2"/>
          <p:cNvSpPr>
            <a:spLocks noGrp="1"/>
          </p:cNvSpPr>
          <p:nvPr>
            <p:ph idx="1"/>
          </p:nvPr>
        </p:nvSpPr>
        <p:spPr>
          <a:xfrm>
            <a:off x="685800" y="1773238"/>
            <a:ext cx="7772400" cy="4679950"/>
          </a:xfrm>
        </p:spPr>
        <p:txBody>
          <a:bodyPr/>
          <a:lstStyle/>
          <a:p>
            <a:r>
              <a:rPr lang="en-US" altLang="ko-KR" sz="2800" b="1" dirty="0" smtClean="0">
                <a:ea typeface="굴림" charset="-127"/>
              </a:rPr>
              <a:t>Propose Resolution</a:t>
            </a:r>
          </a:p>
          <a:p>
            <a:pPr marL="719138" lvl="1" indent="-358775"/>
            <a:r>
              <a:rPr lang="en-US" altLang="ko-KR" dirty="0" smtClean="0">
                <a:ea typeface="굴림" charset="-127"/>
              </a:rPr>
              <a:t>CID 36: Accept in Principle</a:t>
            </a:r>
          </a:p>
          <a:p>
            <a:pPr marL="719138" lvl="1" indent="-358775"/>
            <a:r>
              <a:rPr lang="en-US" altLang="ko-KR" dirty="0" smtClean="0">
                <a:ea typeface="굴림" charset="-127"/>
              </a:rPr>
              <a:t>CID 58: Accept</a:t>
            </a:r>
          </a:p>
          <a:p>
            <a:pPr marL="719138" lvl="1" indent="-358775"/>
            <a:r>
              <a:rPr lang="en-US" altLang="ko-KR" dirty="0" smtClean="0">
                <a:ea typeface="굴림" charset="-127"/>
              </a:rPr>
              <a:t>Change to "Each PAN coordinator may use a different WPAN channel allocated by the SPC."</a:t>
            </a:r>
          </a:p>
          <a:p>
            <a:pPr marL="719138" lvl="1" indent="-358775">
              <a:buFontTx/>
              <a:buNone/>
            </a:pPr>
            <a:endParaRPr lang="en-US" altLang="ko-KR" dirty="0" smtClean="0">
              <a:ea typeface="굴림"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날짜 개체 틀 3"/>
          <p:cNvSpPr>
            <a:spLocks noGrp="1"/>
          </p:cNvSpPr>
          <p:nvPr>
            <p:ph type="dt" sz="quarter" idx="10"/>
          </p:nvPr>
        </p:nvSpPr>
        <p:spPr>
          <a:noFill/>
        </p:spPr>
        <p:txBody>
          <a:bodyPr/>
          <a:lstStyle/>
          <a:p>
            <a:r>
              <a:rPr lang="en-US" altLang="ko-KR" smtClean="0"/>
              <a:t>Sept. 2013</a:t>
            </a:r>
          </a:p>
        </p:txBody>
      </p:sp>
      <p:sp>
        <p:nvSpPr>
          <p:cNvPr id="5123" name="바닥글 개체 틀 4"/>
          <p:cNvSpPr>
            <a:spLocks noGrp="1"/>
          </p:cNvSpPr>
          <p:nvPr>
            <p:ph type="ftr" sz="quarter" idx="11"/>
          </p:nvPr>
        </p:nvSpPr>
        <p:spPr>
          <a:noFill/>
        </p:spPr>
        <p:txBody>
          <a:bodyPr/>
          <a:lstStyle/>
          <a:p>
            <a:r>
              <a:rPr lang="de-DE" altLang="ko-KR" smtClean="0"/>
              <a:t>ETRI </a:t>
            </a:r>
            <a:endParaRPr lang="en-US" altLang="ko-KR" smtClean="0"/>
          </a:p>
        </p:txBody>
      </p:sp>
      <p:sp>
        <p:nvSpPr>
          <p:cNvPr id="5124" name="제목 1"/>
          <p:cNvSpPr>
            <a:spLocks noGrp="1"/>
          </p:cNvSpPr>
          <p:nvPr>
            <p:ph type="title"/>
          </p:nvPr>
        </p:nvSpPr>
        <p:spPr>
          <a:xfrm>
            <a:off x="685800" y="765175"/>
            <a:ext cx="7772400" cy="863600"/>
          </a:xfrm>
        </p:spPr>
        <p:txBody>
          <a:bodyPr/>
          <a:lstStyle/>
          <a:p>
            <a:pPr>
              <a:lnSpc>
                <a:spcPts val="2900"/>
              </a:lnSpc>
            </a:pPr>
            <a:r>
              <a:rPr lang="en-US" altLang="ko-KR" b="1" smtClean="0">
                <a:ea typeface="굴림" charset="-127"/>
              </a:rPr>
              <a:t>CID 53</a:t>
            </a:r>
          </a:p>
        </p:txBody>
      </p:sp>
      <p:sp>
        <p:nvSpPr>
          <p:cNvPr id="3077" name="내용 개체 틀 2"/>
          <p:cNvSpPr>
            <a:spLocks noGrp="1"/>
          </p:cNvSpPr>
          <p:nvPr>
            <p:ph idx="1"/>
          </p:nvPr>
        </p:nvSpPr>
        <p:spPr>
          <a:xfrm>
            <a:off x="685800" y="1773238"/>
            <a:ext cx="7847013" cy="4322762"/>
          </a:xfrm>
        </p:spPr>
        <p:txBody>
          <a:bodyPr/>
          <a:lstStyle/>
          <a:p>
            <a:pPr>
              <a:defRPr/>
            </a:pPr>
            <a:r>
              <a:rPr lang="en-US" altLang="ko-KR" sz="2800" b="1" dirty="0"/>
              <a:t>Comments</a:t>
            </a:r>
          </a:p>
          <a:p>
            <a:pPr marL="720000" lvl="1" indent="-360000">
              <a:defRPr/>
            </a:pPr>
            <a:r>
              <a:rPr lang="en-US" altLang="ko-KR" dirty="0"/>
              <a:t>W</a:t>
            </a:r>
            <a:r>
              <a:rPr lang="en-US" altLang="ko-KR" dirty="0" smtClean="0"/>
              <a:t>hy </a:t>
            </a:r>
            <a:r>
              <a:rPr lang="en-US" altLang="ko-KR" dirty="0"/>
              <a:t>create a new device type, SPC?  The cluster shown is very similar to that shown in the 802.15.4 standard where the "coordinators" are used for each cluster head.  If you need some modifications to the cluster do so, but without requiring each cluster grouping to have its own PAN coordinator</a:t>
            </a:r>
          </a:p>
          <a:p>
            <a:pPr lvl="1">
              <a:defRPr/>
            </a:pPr>
            <a:endParaRPr lang="en-US" altLang="ko-KR" sz="2800" dirty="0" smtClean="0">
              <a:ea typeface="굴림" charset="-127"/>
            </a:endParaRPr>
          </a:p>
          <a:p>
            <a:pPr>
              <a:defRPr/>
            </a:pPr>
            <a:r>
              <a:rPr lang="en-US" altLang="ko-KR" sz="2800" b="1" dirty="0"/>
              <a:t>Proposed Change</a:t>
            </a:r>
          </a:p>
          <a:p>
            <a:pPr marL="720000" lvl="1" indent="-360000">
              <a:defRPr/>
            </a:pPr>
            <a:r>
              <a:rPr lang="en-US" altLang="ko-KR" dirty="0"/>
              <a:t>delete the SPC functionality and modify the coordinator function to set its own channel.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b="1" dirty="0">
                <a:ea typeface="굴림" charset="-127"/>
              </a:rPr>
              <a:t>CID </a:t>
            </a:r>
            <a:r>
              <a:rPr lang="en-US" altLang="ko-KR" b="1" dirty="0" smtClean="0">
                <a:ea typeface="굴림" charset="-127"/>
              </a:rPr>
              <a:t>53 </a:t>
            </a:r>
            <a:r>
              <a:rPr lang="en-US" altLang="ko-KR" b="1" dirty="0">
                <a:ea typeface="굴림" charset="-127"/>
              </a:rPr>
              <a:t>(continued)</a:t>
            </a:r>
            <a:endParaRPr lang="ko-KR" altLang="en-US" dirty="0"/>
          </a:p>
        </p:txBody>
      </p:sp>
      <p:sp>
        <p:nvSpPr>
          <p:cNvPr id="3" name="내용 개체 틀 2"/>
          <p:cNvSpPr>
            <a:spLocks noGrp="1"/>
          </p:cNvSpPr>
          <p:nvPr>
            <p:ph idx="1"/>
          </p:nvPr>
        </p:nvSpPr>
        <p:spPr>
          <a:xfrm>
            <a:off x="683568" y="1772816"/>
            <a:ext cx="7772400" cy="4680520"/>
          </a:xfrm>
        </p:spPr>
        <p:txBody>
          <a:bodyPr/>
          <a:lstStyle/>
          <a:p>
            <a:r>
              <a:rPr lang="en-US" altLang="ko-KR" sz="2800" b="1" dirty="0">
                <a:ea typeface="굴림" charset="-127"/>
              </a:rPr>
              <a:t>Proposed Resolution</a:t>
            </a:r>
          </a:p>
          <a:p>
            <a:pPr marL="719138" lvl="1" indent="-358775"/>
            <a:r>
              <a:rPr lang="en-US" altLang="ko-KR" dirty="0" smtClean="0">
                <a:ea typeface="굴림" charset="-127"/>
              </a:rPr>
              <a:t>Reject</a:t>
            </a:r>
          </a:p>
          <a:p>
            <a:pPr marL="719138" lvl="1" indent="-358775"/>
            <a:r>
              <a:rPr lang="en-US" altLang="ko-KR" dirty="0" smtClean="0">
                <a:ea typeface="굴림" charset="-127"/>
              </a:rPr>
              <a:t>SPC has unique features, only required for TMCTP. </a:t>
            </a:r>
          </a:p>
          <a:p>
            <a:pPr marL="1062038" lvl="2" indent="-358775"/>
            <a:r>
              <a:rPr lang="en-US" altLang="ko-KR" sz="1800" dirty="0">
                <a:ea typeface="굴림" charset="-127"/>
              </a:rPr>
              <a:t>SPC is capable of periodically monitoring channels assigned to child-TMCTP coordinators, by efficiently listening to beacons of the descendants which are operating on different channels in </a:t>
            </a:r>
            <a:r>
              <a:rPr lang="en-US" altLang="ko-KR" sz="1800" dirty="0" smtClean="0">
                <a:ea typeface="굴림" charset="-127"/>
              </a:rPr>
              <a:t>the extended </a:t>
            </a:r>
            <a:r>
              <a:rPr lang="en-US" altLang="ko-KR" sz="1800" dirty="0">
                <a:ea typeface="굴림" charset="-127"/>
              </a:rPr>
              <a:t>superframe including BOP. </a:t>
            </a:r>
          </a:p>
          <a:p>
            <a:pPr marL="1062038" lvl="2" indent="-358775"/>
            <a:r>
              <a:rPr lang="en-US" altLang="ko-KR" sz="1800" dirty="0">
                <a:ea typeface="굴림" charset="-127"/>
              </a:rPr>
              <a:t>Ordinary PAN coordinators are not supposed to be able to access the GDB. Therefore, an SPC, which has </a:t>
            </a:r>
            <a:r>
              <a:rPr lang="en-US" altLang="ko-KR" sz="1800" dirty="0" smtClean="0">
                <a:ea typeface="굴림" charset="-127"/>
              </a:rPr>
              <a:t>the </a:t>
            </a:r>
            <a:r>
              <a:rPr lang="en-US" altLang="ko-KR" sz="1800" dirty="0">
                <a:ea typeface="굴림" charset="-127"/>
              </a:rPr>
              <a:t>capability of access to GDB, obtains the TVWS channel from GDB and then reconfigures it into a number of WPAN channels to assign them to other PAN coordinators in MAC layer (refer to Figures 34ta a</a:t>
            </a:r>
            <a:r>
              <a:rPr lang="en-US" altLang="ko-KR" sz="1800" dirty="0" smtClean="0">
                <a:ea typeface="굴림" charset="-127"/>
              </a:rPr>
              <a:t>nd </a:t>
            </a:r>
            <a:r>
              <a:rPr lang="en-US" altLang="ko-KR" sz="1800" dirty="0">
                <a:ea typeface="굴림" charset="-127"/>
              </a:rPr>
              <a:t>34tb).</a:t>
            </a:r>
          </a:p>
          <a:p>
            <a:pPr marL="1062038" lvl="2" indent="-358775"/>
            <a:r>
              <a:rPr lang="en-US" altLang="ko-KR" sz="1800" dirty="0">
                <a:ea typeface="굴림" charset="-127"/>
              </a:rPr>
              <a:t>The periodic channel monitoring </a:t>
            </a:r>
            <a:r>
              <a:rPr lang="en-US" altLang="ko-KR" sz="1800" dirty="0" smtClean="0">
                <a:ea typeface="굴림" charset="-127"/>
              </a:rPr>
              <a:t>function of SPC is more desirable for TVWS band regulatory environments. </a:t>
            </a:r>
            <a:endParaRPr lang="ko-KR" altLang="en-US" sz="1800" dirty="0">
              <a:ea typeface="굴림" charset="-127"/>
            </a:endParaRPr>
          </a:p>
        </p:txBody>
      </p:sp>
      <p:sp>
        <p:nvSpPr>
          <p:cNvPr id="4" name="날짜 개체 틀 3"/>
          <p:cNvSpPr>
            <a:spLocks noGrp="1"/>
          </p:cNvSpPr>
          <p:nvPr>
            <p:ph type="dt" sz="half" idx="10"/>
          </p:nvPr>
        </p:nvSpPr>
        <p:spPr/>
        <p:txBody>
          <a:bodyPr/>
          <a:lstStyle/>
          <a:p>
            <a:pPr>
              <a:defRPr/>
            </a:pPr>
            <a:r>
              <a:rPr lang="en-US" altLang="ko-KR" smtClean="0"/>
              <a:t>Sept. 2012</a:t>
            </a:r>
            <a:endParaRPr lang="en-US" altLang="ko-KR" dirty="0"/>
          </a:p>
        </p:txBody>
      </p:sp>
      <p:sp>
        <p:nvSpPr>
          <p:cNvPr id="5" name="바닥글 개체 틀 4"/>
          <p:cNvSpPr>
            <a:spLocks noGrp="1"/>
          </p:cNvSpPr>
          <p:nvPr>
            <p:ph type="ftr" sz="quarter" idx="11"/>
          </p:nvPr>
        </p:nvSpPr>
        <p:spPr/>
        <p:txBody>
          <a:bodyPr/>
          <a:lstStyle/>
          <a:p>
            <a:pPr>
              <a:defRPr/>
            </a:pPr>
            <a:r>
              <a:rPr lang="de-DE" altLang="ko-KR" smtClean="0"/>
              <a:t>ETRI </a:t>
            </a:r>
            <a:endParaRPr lang="en-US" altLang="ko-KR" dirty="0"/>
          </a:p>
        </p:txBody>
      </p:sp>
    </p:spTree>
    <p:extLst>
      <p:ext uri="{BB962C8B-B14F-4D97-AF65-F5344CB8AC3E}">
        <p14:creationId xmlns="" xmlns:p14="http://schemas.microsoft.com/office/powerpoint/2010/main" val="2239444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49279</TotalTime>
  <Words>420</Words>
  <Application>Microsoft Office PowerPoint</Application>
  <PresentationFormat>On-screen Show (4:3)</PresentationFormat>
  <Paragraphs>48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Slide 1</vt:lpstr>
      <vt:lpstr>CID 36 and 58</vt:lpstr>
      <vt:lpstr>CID 36 and 58 (continued)</vt:lpstr>
      <vt:lpstr>CID 53</vt:lpstr>
      <vt:lpstr>CID 53 (continued)</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791</cp:revision>
  <cp:lastPrinted>1998-02-10T13:28:06Z</cp:lastPrinted>
  <dcterms:created xsi:type="dcterms:W3CDTF">1999-11-08T18:59:45Z</dcterms:created>
  <dcterms:modified xsi:type="dcterms:W3CDTF">2013-10-02T19:39:10Z</dcterms:modified>
</cp:coreProperties>
</file>