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77" r:id="rId4"/>
    <p:sldId id="296" r:id="rId5"/>
    <p:sldId id="288" r:id="rId6"/>
    <p:sldId id="29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82" d="100"/>
          <a:sy n="82" d="100"/>
        </p:scale>
        <p:origin x="86" y="154"/>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extLst>
      <p:ext uri="{BB962C8B-B14F-4D97-AF65-F5344CB8AC3E}">
        <p14:creationId xmlns:p14="http://schemas.microsoft.com/office/powerpoint/2010/main" val="335175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dirty="0" smtClean="0"/>
              <a:t>Rolfe (BCA) Adams, (</a:t>
            </a:r>
            <a:r>
              <a:rPr lang="en-US" dirty="0" err="1" smtClean="0"/>
              <a:t>Lilee</a:t>
            </a:r>
            <a:r>
              <a:rPr lang="en-US" dirty="0" smtClean="0"/>
              <a:t>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802-15-13-0586-00-004p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a:t>
            </a:r>
            <a:r>
              <a:rPr lang="en-US" sz="1600" dirty="0" smtClean="0">
                <a:solidFill>
                  <a:srgbClr val="FF0000"/>
                </a:solidFill>
              </a:rPr>
              <a:t>Closing  Report]</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19 </a:t>
            </a:r>
            <a:r>
              <a:rPr lang="en-US" sz="1600" dirty="0" smtClean="0">
                <a:solidFill>
                  <a:srgbClr val="FF0000"/>
                </a:solidFill>
              </a:rPr>
              <a:t>September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Ben Rolfe</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BCA.</a:t>
            </a:r>
            <a:r>
              <a:rPr lang="en-US" sz="1600" dirty="0" smtClean="0">
                <a:solidFill>
                  <a:schemeClr val="tx2"/>
                </a:solidFill>
              </a:rPr>
              <a:t>]</a:t>
            </a:r>
            <a:endParaRPr lang="en-US" sz="1600" dirty="0">
              <a:solidFill>
                <a:schemeClr val="tx2"/>
              </a:solidFill>
            </a:endParaRPr>
          </a:p>
          <a:p>
            <a:pPr>
              <a:defRPr/>
            </a:pPr>
            <a:r>
              <a:rPr lang="en-US" sz="1600" dirty="0">
                <a:solidFill>
                  <a:schemeClr val="tx2"/>
                </a:solidFill>
              </a:rPr>
              <a:t>Address </a:t>
            </a:r>
            <a:r>
              <a:rPr lang="en-US" sz="1600" dirty="0" smtClean="0">
                <a:solidFill>
                  <a:schemeClr val="tx2"/>
                </a:solidFill>
              </a:rPr>
              <a:t>[</a:t>
            </a:r>
            <a:r>
              <a:rPr lang="en-US" sz="1600" dirty="0" smtClean="0">
                <a:solidFill>
                  <a:srgbClr val="FF0000"/>
                </a:solidFill>
              </a:rPr>
              <a:t>PO Box 798 Los Gatos CA 95031</a:t>
            </a:r>
            <a:r>
              <a:rPr lang="en-US" sz="1600" dirty="0" smtClean="0">
                <a:solidFill>
                  <a:schemeClr val="tx2"/>
                </a:solidFill>
              </a:rPr>
              <a:t>]</a:t>
            </a:r>
            <a:endParaRPr lang="en-US" sz="1600" dirty="0">
              <a:solidFill>
                <a:schemeClr val="tx2"/>
              </a:solidFill>
            </a:endParaRPr>
          </a:p>
          <a:p>
            <a:pPr>
              <a:defRPr/>
            </a:pPr>
            <a:r>
              <a:rPr lang="en-US" sz="1600" dirty="0">
                <a:solidFill>
                  <a:schemeClr val="tx2"/>
                </a:solidFill>
              </a:rPr>
              <a:t>Voice:[</a:t>
            </a:r>
            <a:r>
              <a:rPr lang="en-US" sz="1600" dirty="0">
                <a:solidFill>
                  <a:srgbClr val="FF0000"/>
                </a:solidFill>
              </a:rPr>
              <a:t>+1 </a:t>
            </a:r>
            <a:r>
              <a:rPr lang="en-US" sz="1600" dirty="0" smtClean="0">
                <a:solidFill>
                  <a:srgbClr val="FF0000"/>
                </a:solidFill>
              </a:rPr>
              <a:t>408 395 7207</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smtClean="0">
                <a:solidFill>
                  <a:srgbClr val="FF0000"/>
                </a:solidFill>
              </a:rPr>
              <a:t>deprecated</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err="1" smtClean="0">
                <a:solidFill>
                  <a:schemeClr val="tx2"/>
                </a:solidFill>
              </a:rPr>
              <a:t>ben.rofe</a:t>
            </a:r>
            <a:r>
              <a:rPr lang="en-US" sz="1600" dirty="0" smtClean="0">
                <a:solidFill>
                  <a:schemeClr val="tx2"/>
                </a:solidFill>
              </a:rPr>
              <a:t> </a:t>
            </a:r>
            <a:r>
              <a:rPr lang="en-US" sz="1600" dirty="0" smtClean="0">
                <a:solidFill>
                  <a:srgbClr val="FF0000"/>
                </a:solidFill>
              </a:rPr>
              <a:t>@</a:t>
            </a:r>
            <a:r>
              <a:rPr lang="en-US" sz="1600" dirty="0" err="1" smtClean="0">
                <a:solidFill>
                  <a:srgbClr val="FF0000"/>
                </a:solidFill>
              </a:rPr>
              <a:t>i</a:t>
            </a:r>
            <a:r>
              <a:rPr lang="en-US" sz="1600" dirty="0" smtClean="0">
                <a:solidFill>
                  <a:srgbClr val="FF0000"/>
                </a:solidFill>
              </a:rPr>
              <a:t> 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Sept meeting closing report</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err="1" smtClean="0">
                <a:ea typeface="ＭＳ Ｐゴシック" charset="0"/>
              </a:rPr>
              <a:t>Cloasing</a:t>
            </a:r>
            <a:r>
              <a:rPr lang="en-US" dirty="0" smtClean="0">
                <a:ea typeface="ＭＳ Ｐゴシック" charset="0"/>
              </a:rPr>
              <a:t> 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smtClean="0">
                <a:ea typeface="ＭＳ Ｐゴシック" charset="0"/>
              </a:rPr>
              <a:t>Ben Rolfe</a:t>
            </a:r>
            <a:endParaRPr lang="en-US" dirty="0">
              <a:ea typeface="ＭＳ Ｐゴシック" charset="0"/>
            </a:endParaRPr>
          </a:p>
          <a:p>
            <a:pPr>
              <a:defRPr/>
            </a:pPr>
            <a:r>
              <a:rPr lang="en-US" dirty="0" smtClean="0">
                <a:ea typeface="ＭＳ Ｐゴシック" charset="0"/>
              </a:rPr>
              <a:t>Blind Creek Associates</a:t>
            </a:r>
          </a:p>
          <a:p>
            <a:pPr>
              <a:defRPr/>
            </a:pPr>
            <a:r>
              <a:rPr lang="en-US" dirty="0" smtClean="0">
                <a:ea typeface="ＭＳ Ｐゴシック" charset="0"/>
              </a:rPr>
              <a:t>Standing in for Jon Adams</a:t>
            </a:r>
            <a:endParaRPr lang="en-US" dirty="0">
              <a:ea typeface="ＭＳ Ｐゴシック" charset="0"/>
            </a:endParaRP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Sponsor ballot comment resolution</a:t>
            </a:r>
          </a:p>
          <a:p>
            <a:pPr>
              <a:defRPr/>
            </a:pPr>
            <a:r>
              <a:rPr lang="en-US" dirty="0" smtClean="0">
                <a:ea typeface="ＭＳ Ｐゴシック" charset="0"/>
              </a:rPr>
              <a:t>Meet with commenters (as practical) and work out acceptable resolutions</a:t>
            </a:r>
            <a:endParaRPr lang="en-US" dirty="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Ballot 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Ballot open / close: 7 Aug / 6 Sep</a:t>
            </a:r>
          </a:p>
          <a:p>
            <a:r>
              <a:rPr lang="en-US" dirty="0" smtClean="0"/>
              <a:t>81 eligible people in the voter pool</a:t>
            </a:r>
          </a:p>
          <a:p>
            <a:r>
              <a:rPr lang="en-US" dirty="0" smtClean="0"/>
              <a:t>72 returned ballots 88% – meets 75% requirement</a:t>
            </a:r>
          </a:p>
          <a:p>
            <a:r>
              <a:rPr lang="en-US" dirty="0" smtClean="0"/>
              <a:t>65 yes, 3 no w/comments, 4 abstain</a:t>
            </a:r>
          </a:p>
          <a:p>
            <a:r>
              <a:rPr lang="en-US" dirty="0" smtClean="0"/>
              <a:t>364 comments total including 136 “must be satisfied”</a:t>
            </a:r>
          </a:p>
          <a:p>
            <a:r>
              <a:rPr lang="en-US" dirty="0" smtClean="0"/>
              <a:t>Ballot Resolution Committee meeting regularly to resolve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4</a:t>
            </a:fld>
            <a:endParaRPr lang="en-US"/>
          </a:p>
        </p:txBody>
      </p:sp>
    </p:spTree>
    <p:extLst>
      <p:ext uri="{BB962C8B-B14F-4D97-AF65-F5344CB8AC3E}">
        <p14:creationId xmlns:p14="http://schemas.microsoft.com/office/powerpoint/2010/main" val="979228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What we got done</a:t>
            </a:r>
            <a:endParaRPr lang="en-US" dirty="0"/>
          </a:p>
        </p:txBody>
      </p:sp>
      <p:sp>
        <p:nvSpPr>
          <p:cNvPr id="3" name="Content Placeholder 2"/>
          <p:cNvSpPr>
            <a:spLocks noGrp="1"/>
          </p:cNvSpPr>
          <p:nvPr>
            <p:ph idx="1"/>
          </p:nvPr>
        </p:nvSpPr>
        <p:spPr/>
        <p:txBody>
          <a:bodyPr/>
          <a:lstStyle/>
          <a:p>
            <a:pPr>
              <a:defRPr/>
            </a:pPr>
            <a:r>
              <a:rPr lang="en-US" dirty="0" smtClean="0"/>
              <a:t>Proposed resolutions for &gt; 50 comments</a:t>
            </a:r>
          </a:p>
          <a:p>
            <a:pPr>
              <a:defRPr/>
            </a:pPr>
            <a:r>
              <a:rPr lang="en-US" dirty="0" smtClean="0"/>
              <a:t>4 meeting slots</a:t>
            </a:r>
            <a:endParaRPr lang="en-US" dirty="0" smtClean="0"/>
          </a:p>
          <a:p>
            <a:pPr>
              <a:defRPr/>
            </a:pPr>
            <a:r>
              <a:rPr lang="en-US" dirty="0" smtClean="0"/>
              <a:t>Many ad-hoc sessions</a:t>
            </a:r>
          </a:p>
          <a:p>
            <a:pPr>
              <a:defRPr/>
            </a:pPr>
            <a:r>
              <a:rPr lang="en-US" dirty="0" smtClean="0"/>
              <a:t>Comments: 15-13-0506-02-0004p</a:t>
            </a:r>
            <a:endParaRPr lang="en-US" dirty="0" smtClean="0"/>
          </a:p>
          <a:p>
            <a:pPr>
              <a:defRPr/>
            </a:pPr>
            <a:r>
              <a:rPr lang="en-US" b="1" dirty="0" smtClean="0"/>
              <a:t>Minutes 15-13-0537-00-004p</a:t>
            </a:r>
            <a:endParaRPr lang="en-US" dirty="0" smtClean="0"/>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5</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21 Oct 2013</a:t>
            </a:r>
          </a:p>
          <a:p>
            <a:pPr lvl="1"/>
            <a:r>
              <a:rPr lang="en-US" dirty="0" err="1" smtClean="0"/>
              <a:t>RevCom</a:t>
            </a:r>
            <a:r>
              <a:rPr lang="en-US" dirty="0" smtClean="0"/>
              <a:t> Approval			Dec 2013</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6</a:t>
            </a:fld>
            <a:endParaRPr lang="en-US"/>
          </a:p>
        </p:txBody>
      </p:sp>
      <p:sp>
        <p:nvSpPr>
          <p:cNvPr id="7" name="Right Arrow 6"/>
          <p:cNvSpPr/>
          <p:nvPr/>
        </p:nvSpPr>
        <p:spPr bwMode="auto">
          <a:xfrm rot="5400000">
            <a:off x="7391400" y="3429000"/>
            <a:ext cx="2362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1292</TotalTime>
  <Words>216</Words>
  <Application>Microsoft Office PowerPoint</Application>
  <PresentationFormat>On-screen Show (4:3)</PresentationFormat>
  <Paragraphs>65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MS PGothic</vt:lpstr>
      <vt:lpstr>Arial</vt:lpstr>
      <vt:lpstr>Times New Roman</vt:lpstr>
      <vt:lpstr>Default Design</vt:lpstr>
      <vt:lpstr>PowerPoint Presentation</vt:lpstr>
      <vt:lpstr>15.4p Rail Communications and Control Cloasing Report</vt:lpstr>
      <vt:lpstr>15.4p Session Objectives</vt:lpstr>
      <vt:lpstr>Sponsor Ballot Results</vt:lpstr>
      <vt:lpstr>What we got done</vt:lpstr>
      <vt:lpstr>Timeline and Future Plan</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Benjamin Rolfe</cp:lastModifiedBy>
  <cp:revision>89</cp:revision>
  <cp:lastPrinted>1998-02-10T13:28:06Z</cp:lastPrinted>
  <dcterms:created xsi:type="dcterms:W3CDTF">1999-11-08T18:59:45Z</dcterms:created>
  <dcterms:modified xsi:type="dcterms:W3CDTF">2013-09-19T08:21:14Z</dcterms:modified>
</cp:coreProperties>
</file>