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9" r:id="rId2"/>
    <p:sldId id="258" r:id="rId3"/>
    <p:sldId id="277" r:id="rId4"/>
    <p:sldId id="296" r:id="rId5"/>
    <p:sldId id="288" r:id="rId6"/>
    <p:sldId id="295"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9316" autoAdjust="0"/>
  </p:normalViewPr>
  <p:slideViewPr>
    <p:cSldViewPr>
      <p:cViewPr varScale="1">
        <p:scale>
          <a:sx n="82" d="100"/>
          <a:sy n="82" d="100"/>
        </p:scale>
        <p:origin x="86" y="154"/>
      </p:cViewPr>
      <p:guideLst>
        <p:guide orient="horz" pos="2160"/>
        <p:guide pos="2880"/>
      </p:guideLst>
    </p:cSldViewPr>
  </p:slideViewPr>
  <p:notesTextViewPr>
    <p:cViewPr>
      <p:scale>
        <a:sx n="1" d="1"/>
        <a:sy n="1" d="1"/>
      </p:scale>
      <p:origin x="0" y="0"/>
    </p:cViewPr>
  </p:notesTextViewPr>
  <p:sorterViewPr>
    <p:cViewPr>
      <p:scale>
        <a:sx n="80" d="100"/>
        <a:sy n="80" d="100"/>
      </p:scale>
      <p:origin x="0" y="99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mn-ea"/>
              </a:defRPr>
            </a:lvl1pPr>
          </a:lstStyle>
          <a:p>
            <a:pPr>
              <a:defRPr/>
            </a:pPr>
            <a:r>
              <a:rPr lang="en-US"/>
              <a:t>doc.: IEEE 802.15-12-0026-00-0ptc</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mn-ea"/>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atin typeface="Times New Roman" pitchFamily="18" charset="0"/>
                <a:ea typeface="+mn-ea"/>
              </a:defRPr>
            </a:lvl1pPr>
          </a:lstStyle>
          <a:p>
            <a:pPr>
              <a:defRPr/>
            </a:pPr>
            <a:r>
              <a:rPr lang="fi-FI"/>
              <a:t>Jon Adams, Lilee Systems</a:t>
            </a:r>
            <a:endParaRPr lang="en-US"/>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pPr>
              <a:defRPr/>
            </a:pPr>
            <a:r>
              <a:rPr lang="en-US"/>
              <a:t>Page </a:t>
            </a:r>
            <a:fld id="{DA46D31D-9480-4E70-AB4B-AE276F5066E1}" type="slidenum">
              <a:rPr lang="en-US"/>
              <a:pPr>
                <a:defRPr/>
              </a:pPr>
              <a:t>‹#›</a:t>
            </a:fld>
            <a:endParaRPr lang="en-US"/>
          </a:p>
        </p:txBody>
      </p:sp>
      <p:sp>
        <p:nvSpPr>
          <p:cNvPr id="2355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355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33450">
              <a:defRPr/>
            </a:pPr>
            <a:r>
              <a:rPr lang="en-US">
                <a:latin typeface="Times New Roman" charset="0"/>
                <a:ea typeface="ＭＳ Ｐゴシック" charset="0"/>
              </a:rPr>
              <a:t>Submission</a:t>
            </a:r>
          </a:p>
        </p:txBody>
      </p:sp>
      <p:sp>
        <p:nvSpPr>
          <p:cNvPr id="2356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10464426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mn-ea"/>
              </a:defRPr>
            </a:lvl1pPr>
          </a:lstStyle>
          <a:p>
            <a:pPr>
              <a:defRPr/>
            </a:pPr>
            <a:r>
              <a:rPr lang="en-US"/>
              <a:t>doc.: IEEE 802.15-12-0026-00-0ptc</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mn-ea"/>
              </a:defRPr>
            </a:lvl1pPr>
          </a:lstStyle>
          <a:p>
            <a:pPr>
              <a:defRPr/>
            </a:pPr>
            <a:r>
              <a:rPr lang="en-US"/>
              <a:t>&lt;month year&gt;</a:t>
            </a:r>
          </a:p>
        </p:txBody>
      </p:sp>
      <p:sp>
        <p:nvSpPr>
          <p:cNvPr id="2048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atin typeface="Times New Roman" pitchFamily="18" charset="0"/>
                <a:ea typeface="+mn-ea"/>
              </a:defRPr>
            </a:lvl5pPr>
          </a:lstStyle>
          <a:p>
            <a:pPr lvl="4">
              <a:defRPr/>
            </a:pPr>
            <a:r>
              <a:rPr lang="fi-FI"/>
              <a:t>Jon Adams, Lilee Systems</a:t>
            </a:r>
            <a:endParaRPr lang="en-US"/>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pPr>
              <a:defRPr/>
            </a:pPr>
            <a:r>
              <a:rPr lang="en-US"/>
              <a:t>Page </a:t>
            </a:r>
            <a:fld id="{4D215845-BFAA-4E19-8D56-3F4ABBD107CA}" type="slidenum">
              <a:rPr lang="en-US"/>
              <a:pPr>
                <a:defRPr/>
              </a:pPr>
              <a:t>‹#›</a:t>
            </a:fld>
            <a:endParaRPr lang="en-US"/>
          </a:p>
        </p:txBody>
      </p:sp>
      <p:sp>
        <p:nvSpPr>
          <p:cNvPr id="2048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a:latin typeface="Times New Roman" charset="0"/>
                <a:ea typeface="ＭＳ Ｐゴシック" charset="0"/>
              </a:rPr>
              <a:t>Submission</a:t>
            </a:r>
          </a:p>
        </p:txBody>
      </p:sp>
      <p:sp>
        <p:nvSpPr>
          <p:cNvPr id="2048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049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385404732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20483" name="Notes Placeholder 2"/>
          <p:cNvSpPr>
            <a:spLocks noGrp="1"/>
          </p:cNvSpPr>
          <p:nvPr>
            <p:ph type="body" idx="1"/>
          </p:nvPr>
        </p:nvSpPr>
        <p:spPr>
          <a:noFill/>
        </p:spPr>
        <p:txBody>
          <a:bodyPr/>
          <a:lstStyle/>
          <a:p>
            <a:endParaRPr lang="en-US" smtClean="0"/>
          </a:p>
        </p:txBody>
      </p:sp>
      <p:sp>
        <p:nvSpPr>
          <p:cNvPr id="4" name="Header Placeholder 3"/>
          <p:cNvSpPr>
            <a:spLocks noGrp="1"/>
          </p:cNvSpPr>
          <p:nvPr>
            <p:ph type="hdr" sz="quarter"/>
          </p:nvPr>
        </p:nvSpPr>
        <p:spPr/>
        <p:txBody>
          <a:bodyPr/>
          <a:lstStyle/>
          <a:p>
            <a:pPr>
              <a:defRPr/>
            </a:pPr>
            <a:r>
              <a:rPr lang="en-US"/>
              <a:t>doc.: IEEE 802.15-12-0026-00-0ptc</a:t>
            </a:r>
          </a:p>
        </p:txBody>
      </p:sp>
      <p:sp>
        <p:nvSpPr>
          <p:cNvPr id="5" name="Date Placeholder 4"/>
          <p:cNvSpPr>
            <a:spLocks noGrp="1"/>
          </p:cNvSpPr>
          <p:nvPr>
            <p:ph type="dt" sz="quarter" idx="1"/>
          </p:nvPr>
        </p:nvSpPr>
        <p:spPr/>
        <p:txBody>
          <a:bodyPr/>
          <a:lstStyle/>
          <a:p>
            <a:pPr>
              <a:defRPr/>
            </a:pPr>
            <a:r>
              <a:rPr lang="en-US"/>
              <a:t>&lt;month year&gt;</a:t>
            </a:r>
          </a:p>
        </p:txBody>
      </p:sp>
      <p:sp>
        <p:nvSpPr>
          <p:cNvPr id="6" name="Footer Placeholder 5"/>
          <p:cNvSpPr>
            <a:spLocks noGrp="1"/>
          </p:cNvSpPr>
          <p:nvPr>
            <p:ph type="ftr" sz="quarter" idx="4"/>
          </p:nvPr>
        </p:nvSpPr>
        <p:spPr/>
        <p:txBody>
          <a:bodyPr/>
          <a:lstStyle/>
          <a:p>
            <a:pPr lvl="4">
              <a:defRPr/>
            </a:pPr>
            <a:r>
              <a:rPr lang="fi-FI"/>
              <a:t>Jon Adams, Lilee Systems</a:t>
            </a:r>
            <a:endParaRPr lang="en-US"/>
          </a:p>
        </p:txBody>
      </p:sp>
      <p:sp>
        <p:nvSpPr>
          <p:cNvPr id="20487" name="Slide Number Placeholder 6"/>
          <p:cNvSpPr>
            <a:spLocks noGrp="1"/>
          </p:cNvSpPr>
          <p:nvPr>
            <p:ph type="sldNum" sz="quarter" idx="5"/>
          </p:nvPr>
        </p:nvSpPr>
        <p:spPr>
          <a:noFill/>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Page </a:t>
            </a:r>
            <a:fld id="{5E6787D6-FC09-472F-A06C-D228C868B300}" type="slidenum">
              <a:rPr lang="en-US" smtClean="0"/>
              <a:pPr/>
              <a:t>1</a:t>
            </a:fld>
            <a:endParaRPr lang="en-US" smtClean="0"/>
          </a:p>
        </p:txBody>
      </p:sp>
    </p:spTree>
    <p:extLst>
      <p:ext uri="{BB962C8B-B14F-4D97-AF65-F5344CB8AC3E}">
        <p14:creationId xmlns:p14="http://schemas.microsoft.com/office/powerpoint/2010/main" val="33517592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C8027FB-C1A5-4189-AAC5-9BD7379A9A7A}" type="slidenum">
              <a:rPr lang="en-US"/>
              <a:pPr>
                <a:defRPr/>
              </a:pPr>
              <a:t>‹#›</a:t>
            </a:fld>
            <a:endParaRPr lang="en-US"/>
          </a:p>
        </p:txBody>
      </p:sp>
    </p:spTree>
    <p:extLst>
      <p:ext uri="{BB962C8B-B14F-4D97-AF65-F5344CB8AC3E}">
        <p14:creationId xmlns:p14="http://schemas.microsoft.com/office/powerpoint/2010/main" val="2332096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46F3304-9F4C-4244-A5EC-21F6BB786C18}" type="slidenum">
              <a:rPr lang="en-US"/>
              <a:pPr>
                <a:defRPr/>
              </a:pPr>
              <a:t>‹#›</a:t>
            </a:fld>
            <a:endParaRPr lang="en-US"/>
          </a:p>
        </p:txBody>
      </p:sp>
    </p:spTree>
    <p:extLst>
      <p:ext uri="{BB962C8B-B14F-4D97-AF65-F5344CB8AC3E}">
        <p14:creationId xmlns:p14="http://schemas.microsoft.com/office/powerpoint/2010/main" val="3838808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8BAFBF8-4DBF-4F14-9BD9-3CA2471D9474}" type="slidenum">
              <a:rPr lang="en-US"/>
              <a:pPr>
                <a:defRPr/>
              </a:pPr>
              <a:t>‹#›</a:t>
            </a:fld>
            <a:endParaRPr lang="en-US"/>
          </a:p>
        </p:txBody>
      </p:sp>
    </p:spTree>
    <p:extLst>
      <p:ext uri="{BB962C8B-B14F-4D97-AF65-F5344CB8AC3E}">
        <p14:creationId xmlns:p14="http://schemas.microsoft.com/office/powerpoint/2010/main" val="2863590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973466A-90C4-4832-A300-55DCE5069FD4}" type="slidenum">
              <a:rPr lang="en-US"/>
              <a:pPr>
                <a:defRPr/>
              </a:pPr>
              <a:t>‹#›</a:t>
            </a:fld>
            <a:endParaRPr lang="en-US"/>
          </a:p>
        </p:txBody>
      </p:sp>
    </p:spTree>
    <p:extLst>
      <p:ext uri="{BB962C8B-B14F-4D97-AF65-F5344CB8AC3E}">
        <p14:creationId xmlns:p14="http://schemas.microsoft.com/office/powerpoint/2010/main" val="16731788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0B815A7-8723-4834-B0BE-8544BDA97B2E}" type="slidenum">
              <a:rPr lang="en-US"/>
              <a:pPr>
                <a:defRPr/>
              </a:pPr>
              <a:t>‹#›</a:t>
            </a:fld>
            <a:endParaRPr lang="en-US"/>
          </a:p>
        </p:txBody>
      </p:sp>
    </p:spTree>
    <p:extLst>
      <p:ext uri="{BB962C8B-B14F-4D97-AF65-F5344CB8AC3E}">
        <p14:creationId xmlns:p14="http://schemas.microsoft.com/office/powerpoint/2010/main" val="723828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192C6C1-AAD8-48B7-AC58-87BF980A612D}" type="slidenum">
              <a:rPr lang="en-US"/>
              <a:pPr>
                <a:defRPr/>
              </a:pPr>
              <a:t>‹#›</a:t>
            </a:fld>
            <a:endParaRPr lang="en-US"/>
          </a:p>
        </p:txBody>
      </p:sp>
    </p:spTree>
    <p:extLst>
      <p:ext uri="{BB962C8B-B14F-4D97-AF65-F5344CB8AC3E}">
        <p14:creationId xmlns:p14="http://schemas.microsoft.com/office/powerpoint/2010/main" val="479398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2013</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C2B6A84-96B9-48D6-9A35-B89ADBDB1684}" type="slidenum">
              <a:rPr lang="en-US"/>
              <a:pPr>
                <a:defRPr/>
              </a:pPr>
              <a:t>‹#›</a:t>
            </a:fld>
            <a:endParaRPr lang="en-US"/>
          </a:p>
        </p:txBody>
      </p:sp>
    </p:spTree>
    <p:extLst>
      <p:ext uri="{BB962C8B-B14F-4D97-AF65-F5344CB8AC3E}">
        <p14:creationId xmlns:p14="http://schemas.microsoft.com/office/powerpoint/2010/main" val="4020008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2013</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911C1BBE-8EB2-4A85-9677-D8F7FCBD661C}" type="slidenum">
              <a:rPr lang="en-US"/>
              <a:pPr>
                <a:defRPr/>
              </a:pPr>
              <a:t>‹#›</a:t>
            </a:fld>
            <a:endParaRPr lang="en-US"/>
          </a:p>
        </p:txBody>
      </p:sp>
    </p:spTree>
    <p:extLst>
      <p:ext uri="{BB962C8B-B14F-4D97-AF65-F5344CB8AC3E}">
        <p14:creationId xmlns:p14="http://schemas.microsoft.com/office/powerpoint/2010/main" val="10157505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September 2013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83AFC0D-50F5-43AE-9DCA-9AA17C05B970}" type="slidenum">
              <a:rPr lang="en-US"/>
              <a:pPr>
                <a:defRPr/>
              </a:pPr>
              <a:t>‹#›</a:t>
            </a:fld>
            <a:endParaRPr lang="en-US"/>
          </a:p>
        </p:txBody>
      </p:sp>
    </p:spTree>
    <p:extLst>
      <p:ext uri="{BB962C8B-B14F-4D97-AF65-F5344CB8AC3E}">
        <p14:creationId xmlns:p14="http://schemas.microsoft.com/office/powerpoint/2010/main" val="4104091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9634E8F-C404-4682-8537-9EF96DA6FBD9}" type="slidenum">
              <a:rPr lang="en-US"/>
              <a:pPr>
                <a:defRPr/>
              </a:pPr>
              <a:t>‹#›</a:t>
            </a:fld>
            <a:endParaRPr lang="en-US"/>
          </a:p>
        </p:txBody>
      </p:sp>
    </p:spTree>
    <p:extLst>
      <p:ext uri="{BB962C8B-B14F-4D97-AF65-F5344CB8AC3E}">
        <p14:creationId xmlns:p14="http://schemas.microsoft.com/office/powerpoint/2010/main" val="3529465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27388E2F-A7DA-495A-B49B-7B8FD545212D}" type="slidenum">
              <a:rPr lang="en-US"/>
              <a:pPr>
                <a:defRPr/>
              </a:pPr>
              <a:t>‹#›</a:t>
            </a:fld>
            <a:endParaRPr lang="en-US"/>
          </a:p>
        </p:txBody>
      </p:sp>
    </p:spTree>
    <p:extLst>
      <p:ext uri="{BB962C8B-B14F-4D97-AF65-F5344CB8AC3E}">
        <p14:creationId xmlns:p14="http://schemas.microsoft.com/office/powerpoint/2010/main" val="27299532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Times New Roman" pitchFamily="18" charset="0"/>
                <a:ea typeface="+mn-ea"/>
              </a:defRPr>
            </a:lvl1pPr>
          </a:lstStyle>
          <a:p>
            <a:pPr>
              <a:defRPr/>
            </a:pPr>
            <a:r>
              <a:rPr lang="en-US" smtClean="0"/>
              <a:t>September 2013</a:t>
            </a:r>
            <a:endParaRPr 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Times New Roman" pitchFamily="18" charset="0"/>
                <a:ea typeface="+mn-ea"/>
              </a:defRPr>
            </a:lvl1pPr>
          </a:lstStyle>
          <a:p>
            <a:pPr>
              <a:defRPr/>
            </a:pPr>
            <a:r>
              <a:rPr lang="en-US" dirty="0" smtClean="0"/>
              <a:t>Rolfe (BCA) Adams, (</a:t>
            </a:r>
            <a:r>
              <a:rPr lang="en-US" dirty="0" err="1" smtClean="0"/>
              <a:t>Lilee</a:t>
            </a:r>
            <a:r>
              <a:rPr lang="en-US" dirty="0" smtClean="0"/>
              <a:t> Systems)</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4D7BB864-A55C-4052-9E82-BCCB3EA329FD}" type="slidenum">
              <a:rPr lang="en-US"/>
              <a:pPr>
                <a:defRPr/>
              </a:pPr>
              <a:t>‹#›</a:t>
            </a:fld>
            <a:endParaRPr lang="en-US"/>
          </a:p>
        </p:txBody>
      </p:sp>
      <p:sp>
        <p:nvSpPr>
          <p:cNvPr id="1031" name="Rectangle 7"/>
          <p:cNvSpPr>
            <a:spLocks noChangeArrowheads="1"/>
          </p:cNvSpPr>
          <p:nvPr/>
        </p:nvSpPr>
        <p:spPr bwMode="auto">
          <a:xfrm>
            <a:off x="4114800" y="425450"/>
            <a:ext cx="43434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b="1" dirty="0"/>
              <a:t>IEEE </a:t>
            </a:r>
            <a:r>
              <a:rPr lang="en-US" b="1" dirty="0" smtClean="0"/>
              <a:t>802-15-13-0586-00-004p</a:t>
            </a:r>
            <a:endParaRPr lang="en-US" sz="1400" b="1" dirty="0">
              <a:latin typeface="Times New Roman" charset="0"/>
              <a:ea typeface="ＭＳ Ｐゴシック"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MS PGothic" pitchFamily="34" charset="-128"/>
          <a:cs typeface="+mj-cs"/>
        </a:defRPr>
      </a:lvl1pPr>
      <a:lvl2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2pPr>
      <a:lvl3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3pPr>
      <a:lvl4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4pPr>
      <a:lvl5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sz="2400">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20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20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September 2013</a:t>
            </a:r>
            <a:endParaRPr lang="en-US" sz="1400" dirty="0" smtClean="0"/>
          </a:p>
        </p:txBody>
      </p:sp>
      <p:sp>
        <p:nvSpPr>
          <p:cNvPr id="2051" name="Footer Placeholder 2"/>
          <p:cNvSpPr>
            <a:spLocks noGrp="1"/>
          </p:cNvSpPr>
          <p:nvPr>
            <p:ph type="ftr" sz="quarter" idx="11"/>
          </p:nvPr>
        </p:nvSpPr>
        <p:spPr>
          <a:xfrm>
            <a:off x="5486400" y="6475413"/>
            <a:ext cx="3124200" cy="184150"/>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2052"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C148739B-F178-4A87-918B-07996DC01A7B}" type="slidenum">
              <a:rPr lang="en-US" smtClean="0"/>
              <a:pPr>
                <a:defRPr/>
              </a:pPr>
              <a:t>1</a:t>
            </a:fld>
            <a:endParaRPr lang="en-US" smtClean="0"/>
          </a:p>
        </p:txBody>
      </p:sp>
      <p:sp>
        <p:nvSpPr>
          <p:cNvPr id="27651" name="Rectangle 3"/>
          <p:cNvSpPr>
            <a:spLocks noChangeArrowheads="1"/>
          </p:cNvSpPr>
          <p:nvPr/>
        </p:nvSpPr>
        <p:spPr bwMode="auto">
          <a:xfrm>
            <a:off x="762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a:defRPr/>
            </a:pPr>
            <a:endParaRPr lang="en-US" sz="1600" dirty="0">
              <a:solidFill>
                <a:schemeClr val="tx2"/>
              </a:solidFill>
            </a:endParaRPr>
          </a:p>
          <a:p>
            <a:pPr>
              <a:defRPr/>
            </a:pPr>
            <a:r>
              <a:rPr lang="en-US" sz="1600" b="1" dirty="0">
                <a:solidFill>
                  <a:schemeClr val="tx2"/>
                </a:solidFill>
              </a:rPr>
              <a:t>Submission Title:</a:t>
            </a:r>
            <a:r>
              <a:rPr lang="en-US" sz="1600" dirty="0">
                <a:solidFill>
                  <a:schemeClr val="tx2"/>
                </a:solidFill>
              </a:rPr>
              <a:t> [</a:t>
            </a:r>
            <a:r>
              <a:rPr lang="en-US" sz="1600" dirty="0">
                <a:solidFill>
                  <a:srgbClr val="FF0000"/>
                </a:solidFill>
              </a:rPr>
              <a:t>IEEE 802.15.4p Positive Train Control Task Group </a:t>
            </a:r>
            <a:r>
              <a:rPr lang="en-US" sz="1600" dirty="0" smtClean="0">
                <a:solidFill>
                  <a:srgbClr val="FF0000"/>
                </a:solidFill>
              </a:rPr>
              <a:t>Closing  Report]</a:t>
            </a:r>
            <a:r>
              <a:rPr lang="en-US" sz="1600" dirty="0">
                <a:solidFill>
                  <a:schemeClr val="tx2"/>
                </a:solidFill>
              </a:rPr>
              <a:t>	</a:t>
            </a:r>
          </a:p>
          <a:p>
            <a:pPr>
              <a:defRPr/>
            </a:pPr>
            <a:r>
              <a:rPr lang="en-US" sz="1600" b="1" dirty="0">
                <a:solidFill>
                  <a:schemeClr val="tx2"/>
                </a:solidFill>
              </a:rPr>
              <a:t>Date Submitted: </a:t>
            </a:r>
            <a:r>
              <a:rPr lang="en-US" sz="1600" dirty="0" smtClean="0">
                <a:solidFill>
                  <a:schemeClr val="tx2"/>
                </a:solidFill>
              </a:rPr>
              <a:t>[</a:t>
            </a:r>
            <a:r>
              <a:rPr lang="en-US" sz="1600" dirty="0" smtClean="0">
                <a:solidFill>
                  <a:srgbClr val="FF0000"/>
                </a:solidFill>
              </a:rPr>
              <a:t>19 </a:t>
            </a:r>
            <a:r>
              <a:rPr lang="en-US" sz="1600" dirty="0" smtClean="0">
                <a:solidFill>
                  <a:srgbClr val="FF0000"/>
                </a:solidFill>
              </a:rPr>
              <a:t>September 2013</a:t>
            </a:r>
            <a:r>
              <a:rPr lang="en-US" sz="1600" dirty="0">
                <a:solidFill>
                  <a:schemeClr val="tx2"/>
                </a:solidFill>
              </a:rPr>
              <a:t>]	</a:t>
            </a:r>
          </a:p>
          <a:p>
            <a:pPr>
              <a:defRPr/>
            </a:pPr>
            <a:r>
              <a:rPr lang="en-US" sz="1600" b="1" dirty="0">
                <a:solidFill>
                  <a:schemeClr val="tx2"/>
                </a:solidFill>
              </a:rPr>
              <a:t>Source:</a:t>
            </a:r>
            <a:r>
              <a:rPr lang="en-US" sz="1600" dirty="0">
                <a:solidFill>
                  <a:schemeClr val="tx2"/>
                </a:solidFill>
              </a:rPr>
              <a:t> </a:t>
            </a:r>
            <a:r>
              <a:rPr lang="en-US" sz="1600" dirty="0" smtClean="0">
                <a:solidFill>
                  <a:schemeClr val="tx2"/>
                </a:solidFill>
              </a:rPr>
              <a:t>[</a:t>
            </a:r>
            <a:r>
              <a:rPr lang="en-US" sz="1600" dirty="0" smtClean="0">
                <a:solidFill>
                  <a:srgbClr val="FF0000"/>
                </a:solidFill>
              </a:rPr>
              <a:t>Ben Rolfe</a:t>
            </a:r>
            <a:r>
              <a:rPr lang="en-US" sz="1600" dirty="0" smtClean="0">
                <a:solidFill>
                  <a:schemeClr val="tx2"/>
                </a:solidFill>
              </a:rPr>
              <a:t>] </a:t>
            </a:r>
            <a:r>
              <a:rPr lang="en-US" sz="1600" dirty="0">
                <a:solidFill>
                  <a:schemeClr val="tx2"/>
                </a:solidFill>
              </a:rPr>
              <a:t>Company </a:t>
            </a:r>
            <a:r>
              <a:rPr lang="en-US" sz="1600" dirty="0" smtClean="0">
                <a:solidFill>
                  <a:schemeClr val="tx2"/>
                </a:solidFill>
              </a:rPr>
              <a:t>[</a:t>
            </a:r>
            <a:r>
              <a:rPr lang="en-US" sz="1600" dirty="0" smtClean="0">
                <a:solidFill>
                  <a:srgbClr val="FF0000"/>
                </a:solidFill>
              </a:rPr>
              <a:t>BCA.</a:t>
            </a:r>
            <a:r>
              <a:rPr lang="en-US" sz="1600" dirty="0" smtClean="0">
                <a:solidFill>
                  <a:schemeClr val="tx2"/>
                </a:solidFill>
              </a:rPr>
              <a:t>]</a:t>
            </a:r>
            <a:endParaRPr lang="en-US" sz="1600" dirty="0">
              <a:solidFill>
                <a:schemeClr val="tx2"/>
              </a:solidFill>
            </a:endParaRPr>
          </a:p>
          <a:p>
            <a:pPr>
              <a:defRPr/>
            </a:pPr>
            <a:r>
              <a:rPr lang="en-US" sz="1600" dirty="0">
                <a:solidFill>
                  <a:schemeClr val="tx2"/>
                </a:solidFill>
              </a:rPr>
              <a:t>Address </a:t>
            </a:r>
            <a:r>
              <a:rPr lang="en-US" sz="1600" dirty="0" smtClean="0">
                <a:solidFill>
                  <a:schemeClr val="tx2"/>
                </a:solidFill>
              </a:rPr>
              <a:t>[</a:t>
            </a:r>
            <a:r>
              <a:rPr lang="en-US" sz="1600" dirty="0" smtClean="0">
                <a:solidFill>
                  <a:srgbClr val="FF0000"/>
                </a:solidFill>
              </a:rPr>
              <a:t>PO Box 798 Los Gatos CA 95031</a:t>
            </a:r>
            <a:r>
              <a:rPr lang="en-US" sz="1600" dirty="0" smtClean="0">
                <a:solidFill>
                  <a:schemeClr val="tx2"/>
                </a:solidFill>
              </a:rPr>
              <a:t>]</a:t>
            </a:r>
            <a:endParaRPr lang="en-US" sz="1600" dirty="0">
              <a:solidFill>
                <a:schemeClr val="tx2"/>
              </a:solidFill>
            </a:endParaRPr>
          </a:p>
          <a:p>
            <a:pPr>
              <a:defRPr/>
            </a:pPr>
            <a:r>
              <a:rPr lang="en-US" sz="1600" dirty="0">
                <a:solidFill>
                  <a:schemeClr val="tx2"/>
                </a:solidFill>
              </a:rPr>
              <a:t>Voice:[</a:t>
            </a:r>
            <a:r>
              <a:rPr lang="en-US" sz="1600" dirty="0">
                <a:solidFill>
                  <a:srgbClr val="FF0000"/>
                </a:solidFill>
              </a:rPr>
              <a:t>+1 </a:t>
            </a:r>
            <a:r>
              <a:rPr lang="en-US" sz="1600" dirty="0" smtClean="0">
                <a:solidFill>
                  <a:srgbClr val="FF0000"/>
                </a:solidFill>
              </a:rPr>
              <a:t>408 395 7207</a:t>
            </a:r>
            <a:r>
              <a:rPr lang="en-US" sz="1600" dirty="0" smtClean="0">
                <a:solidFill>
                  <a:schemeClr val="tx2"/>
                </a:solidFill>
              </a:rPr>
              <a:t>], </a:t>
            </a:r>
            <a:r>
              <a:rPr lang="en-US" sz="1600" dirty="0">
                <a:solidFill>
                  <a:schemeClr val="tx2"/>
                </a:solidFill>
              </a:rPr>
              <a:t>FAX: </a:t>
            </a:r>
            <a:r>
              <a:rPr lang="en-US" sz="1600" dirty="0" smtClean="0">
                <a:solidFill>
                  <a:schemeClr val="tx2"/>
                </a:solidFill>
              </a:rPr>
              <a:t>[</a:t>
            </a:r>
            <a:r>
              <a:rPr lang="en-US" sz="1600" dirty="0" smtClean="0">
                <a:solidFill>
                  <a:srgbClr val="FF0000"/>
                </a:solidFill>
              </a:rPr>
              <a:t>deprecated</a:t>
            </a:r>
            <a:r>
              <a:rPr lang="en-US" sz="1600" dirty="0" smtClean="0">
                <a:solidFill>
                  <a:schemeClr val="tx2"/>
                </a:solidFill>
              </a:rPr>
              <a:t>], </a:t>
            </a:r>
            <a:r>
              <a:rPr lang="en-US" sz="1600" dirty="0">
                <a:solidFill>
                  <a:schemeClr val="tx2"/>
                </a:solidFill>
              </a:rPr>
              <a:t>E-Mail</a:t>
            </a:r>
            <a:r>
              <a:rPr lang="en-US" sz="1600" dirty="0" smtClean="0">
                <a:solidFill>
                  <a:schemeClr val="tx2"/>
                </a:solidFill>
              </a:rPr>
              <a:t>:[</a:t>
            </a:r>
            <a:r>
              <a:rPr lang="en-US" sz="1600" dirty="0" err="1" smtClean="0">
                <a:solidFill>
                  <a:schemeClr val="tx2"/>
                </a:solidFill>
              </a:rPr>
              <a:t>ben.rofe</a:t>
            </a:r>
            <a:r>
              <a:rPr lang="en-US" sz="1600" dirty="0" smtClean="0">
                <a:solidFill>
                  <a:schemeClr val="tx2"/>
                </a:solidFill>
              </a:rPr>
              <a:t> </a:t>
            </a:r>
            <a:r>
              <a:rPr lang="en-US" sz="1600" dirty="0" smtClean="0">
                <a:solidFill>
                  <a:srgbClr val="FF0000"/>
                </a:solidFill>
              </a:rPr>
              <a:t>@</a:t>
            </a:r>
            <a:r>
              <a:rPr lang="en-US" sz="1600" dirty="0" err="1" smtClean="0">
                <a:solidFill>
                  <a:srgbClr val="FF0000"/>
                </a:solidFill>
              </a:rPr>
              <a:t>i</a:t>
            </a:r>
            <a:r>
              <a:rPr lang="en-US" sz="1600" dirty="0" smtClean="0">
                <a:solidFill>
                  <a:srgbClr val="FF0000"/>
                </a:solidFill>
              </a:rPr>
              <a:t> eee.org</a:t>
            </a:r>
            <a:r>
              <a:rPr lang="en-US" sz="1600" dirty="0">
                <a:solidFill>
                  <a:schemeClr val="tx2"/>
                </a:solidFill>
              </a:rPr>
              <a:t>]	</a:t>
            </a:r>
          </a:p>
          <a:p>
            <a:pPr>
              <a:spcBef>
                <a:spcPts val="600"/>
              </a:spcBef>
              <a:spcAft>
                <a:spcPts val="600"/>
              </a:spcAft>
              <a:defRPr/>
            </a:pPr>
            <a:r>
              <a:rPr lang="en-US" sz="1600" b="1" dirty="0">
                <a:solidFill>
                  <a:schemeClr val="tx2"/>
                </a:solidFill>
              </a:rPr>
              <a:t>Re:</a:t>
            </a:r>
            <a:r>
              <a:rPr lang="en-US" sz="1600" dirty="0">
                <a:solidFill>
                  <a:schemeClr val="tx2"/>
                </a:solidFill>
              </a:rPr>
              <a:t> </a:t>
            </a:r>
            <a:r>
              <a:rPr lang="en-US" sz="1600" dirty="0" smtClean="0">
                <a:solidFill>
                  <a:schemeClr val="tx2"/>
                </a:solidFill>
              </a:rPr>
              <a:t>[</a:t>
            </a:r>
            <a:r>
              <a:rPr lang="en-US" sz="1600" dirty="0" smtClean="0">
                <a:solidFill>
                  <a:srgbClr val="FF0000"/>
                </a:solidFill>
              </a:rPr>
              <a:t>Sept meeting closing report</a:t>
            </a:r>
            <a:r>
              <a:rPr lang="en-US" sz="1600" dirty="0" smtClean="0">
                <a:solidFill>
                  <a:schemeClr val="tx2"/>
                </a:solidFill>
              </a:rPr>
              <a:t>]</a:t>
            </a:r>
            <a:endParaRPr lang="en-US" sz="1600" dirty="0">
              <a:solidFill>
                <a:schemeClr val="tx2"/>
              </a:solidFill>
            </a:endParaRPr>
          </a:p>
          <a:p>
            <a:pPr>
              <a:spcBef>
                <a:spcPts val="600"/>
              </a:spcBef>
              <a:spcAft>
                <a:spcPts val="600"/>
              </a:spcAft>
              <a:defRPr/>
            </a:pPr>
            <a:r>
              <a:rPr lang="en-US" sz="1600" b="1" dirty="0" smtClean="0">
                <a:solidFill>
                  <a:schemeClr val="tx2"/>
                </a:solidFill>
              </a:rPr>
              <a:t>Abstract</a:t>
            </a:r>
            <a:r>
              <a:rPr lang="en-US" sz="1600" b="1" dirty="0">
                <a:solidFill>
                  <a:schemeClr val="tx2"/>
                </a:solidFill>
              </a:rPr>
              <a:t>:</a:t>
            </a:r>
            <a:r>
              <a:rPr lang="en-US" sz="1600" dirty="0">
                <a:solidFill>
                  <a:schemeClr val="tx2"/>
                </a:solidFill>
              </a:rPr>
              <a:t>	[]</a:t>
            </a:r>
          </a:p>
          <a:p>
            <a:pPr>
              <a:spcBef>
                <a:spcPts val="600"/>
              </a:spcBef>
              <a:spcAft>
                <a:spcPts val="600"/>
              </a:spcAft>
              <a:defRPr/>
            </a:pPr>
            <a:r>
              <a:rPr lang="en-US" sz="1600" b="1" dirty="0">
                <a:solidFill>
                  <a:schemeClr val="tx2"/>
                </a:solidFill>
              </a:rPr>
              <a:t>Purpose:</a:t>
            </a:r>
            <a:r>
              <a:rPr lang="en-US" sz="1600" dirty="0">
                <a:solidFill>
                  <a:schemeClr val="tx2"/>
                </a:solidFill>
              </a:rPr>
              <a:t>	[]</a:t>
            </a:r>
          </a:p>
          <a:p>
            <a:pPr>
              <a:defRPr/>
            </a:pPr>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Footer Placeholder 4"/>
          <p:cNvSpPr>
            <a:spLocks noGrp="1"/>
          </p:cNvSpPr>
          <p:nvPr>
            <p:ph type="ftr" sz="quarter" idx="11"/>
          </p:nvPr>
        </p:nvSpPr>
        <p:spPr>
          <a:xfrm>
            <a:off x="5486400" y="6475413"/>
            <a:ext cx="3124200" cy="184150"/>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3076"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2D8F1FC1-80F6-4F4F-95A8-633463B81171}" type="slidenum">
              <a:rPr lang="en-US" smtClean="0"/>
              <a:pPr>
                <a:defRPr/>
              </a:pPr>
              <a:t>2</a:t>
            </a:fld>
            <a:endParaRPr lang="en-US" smtClean="0"/>
          </a:p>
        </p:txBody>
      </p:sp>
      <p:sp>
        <p:nvSpPr>
          <p:cNvPr id="3077" name="Rectangle 2"/>
          <p:cNvSpPr>
            <a:spLocks noGrp="1" noChangeArrowheads="1"/>
          </p:cNvSpPr>
          <p:nvPr>
            <p:ph type="ctrTitle"/>
          </p:nvPr>
        </p:nvSpPr>
        <p:spPr>
          <a:xfrm>
            <a:off x="685800" y="2286000"/>
            <a:ext cx="7772400" cy="1143000"/>
          </a:xfrm>
        </p:spPr>
        <p:txBody>
          <a:bodyPr/>
          <a:lstStyle/>
          <a:p>
            <a:pPr>
              <a:defRPr/>
            </a:pPr>
            <a:r>
              <a:rPr lang="en-US" dirty="0" smtClean="0">
                <a:ea typeface="ＭＳ Ｐゴシック" charset="0"/>
              </a:rPr>
              <a:t>15.4p Rail Communications and Control</a:t>
            </a:r>
            <a:r>
              <a:rPr lang="en-US" dirty="0">
                <a:ea typeface="ＭＳ Ｐゴシック" charset="0"/>
              </a:rPr>
              <a:t/>
            </a:r>
            <a:br>
              <a:rPr lang="en-US" dirty="0">
                <a:ea typeface="ＭＳ Ｐゴシック" charset="0"/>
              </a:rPr>
            </a:br>
            <a:r>
              <a:rPr lang="en-US" dirty="0" err="1" smtClean="0">
                <a:ea typeface="ＭＳ Ｐゴシック" charset="0"/>
              </a:rPr>
              <a:t>Cloasing</a:t>
            </a:r>
            <a:r>
              <a:rPr lang="en-US" dirty="0" smtClean="0">
                <a:ea typeface="ＭＳ Ｐゴシック" charset="0"/>
              </a:rPr>
              <a:t> Report</a:t>
            </a:r>
            <a:endParaRPr lang="en-US" dirty="0">
              <a:ea typeface="ＭＳ Ｐゴシック" charset="0"/>
            </a:endParaRPr>
          </a:p>
        </p:txBody>
      </p:sp>
      <p:sp>
        <p:nvSpPr>
          <p:cNvPr id="3078" name="Rectangle 3"/>
          <p:cNvSpPr>
            <a:spLocks noGrp="1" noChangeArrowheads="1"/>
          </p:cNvSpPr>
          <p:nvPr>
            <p:ph type="subTitle" idx="1"/>
          </p:nvPr>
        </p:nvSpPr>
        <p:spPr/>
        <p:txBody>
          <a:bodyPr/>
          <a:lstStyle/>
          <a:p>
            <a:pPr>
              <a:defRPr/>
            </a:pPr>
            <a:r>
              <a:rPr lang="en-US" dirty="0" smtClean="0">
                <a:ea typeface="ＭＳ Ｐゴシック" charset="0"/>
              </a:rPr>
              <a:t>Ben Rolfe</a:t>
            </a:r>
            <a:endParaRPr lang="en-US" dirty="0">
              <a:ea typeface="ＭＳ Ｐゴシック" charset="0"/>
            </a:endParaRPr>
          </a:p>
          <a:p>
            <a:pPr>
              <a:defRPr/>
            </a:pPr>
            <a:r>
              <a:rPr lang="en-US" dirty="0" smtClean="0">
                <a:ea typeface="ＭＳ Ｐゴシック" charset="0"/>
              </a:rPr>
              <a:t>Blind Creek Associates</a:t>
            </a:r>
          </a:p>
          <a:p>
            <a:pPr>
              <a:defRPr/>
            </a:pPr>
            <a:r>
              <a:rPr lang="en-US" dirty="0" smtClean="0">
                <a:ea typeface="ＭＳ Ｐゴシック" charset="0"/>
              </a:rPr>
              <a:t>Standing in for Jon Adams</a:t>
            </a:r>
            <a:endParaRPr lang="en-US" dirty="0">
              <a:ea typeface="ＭＳ Ｐゴシック" charset="0"/>
            </a:endParaRPr>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September 2013</a:t>
            </a:r>
            <a:endParaRPr lang="en-US" sz="14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a:defRPr/>
            </a:pPr>
            <a:r>
              <a:rPr lang="en-US" dirty="0" smtClean="0">
                <a:ea typeface="ＭＳ Ｐゴシック" charset="0"/>
              </a:rPr>
              <a:t>15.4p Session </a:t>
            </a:r>
            <a:r>
              <a:rPr lang="en-US" dirty="0">
                <a:ea typeface="ＭＳ Ｐゴシック" charset="0"/>
              </a:rPr>
              <a:t>Objectives</a:t>
            </a:r>
          </a:p>
        </p:txBody>
      </p:sp>
      <p:sp>
        <p:nvSpPr>
          <p:cNvPr id="5123" name="Content Placeholder 2"/>
          <p:cNvSpPr>
            <a:spLocks noGrp="1"/>
          </p:cNvSpPr>
          <p:nvPr>
            <p:ph idx="1"/>
          </p:nvPr>
        </p:nvSpPr>
        <p:spPr/>
        <p:txBody>
          <a:bodyPr/>
          <a:lstStyle/>
          <a:p>
            <a:pPr>
              <a:defRPr/>
            </a:pPr>
            <a:r>
              <a:rPr lang="en-US" dirty="0" smtClean="0">
                <a:ea typeface="ＭＳ Ｐゴシック" charset="0"/>
              </a:rPr>
              <a:t>Sponsor ballot comment resolution</a:t>
            </a:r>
          </a:p>
          <a:p>
            <a:pPr>
              <a:defRPr/>
            </a:pPr>
            <a:r>
              <a:rPr lang="en-US" dirty="0" smtClean="0">
                <a:ea typeface="ＭＳ Ｐゴシック" charset="0"/>
              </a:rPr>
              <a:t>Meet with commenters (as practical) and work out acceptable resolutions</a:t>
            </a:r>
            <a:endParaRPr lang="en-US" dirty="0">
              <a:ea typeface="ＭＳ Ｐゴシック" charset="0"/>
            </a:endParaRPr>
          </a:p>
        </p:txBody>
      </p:sp>
      <p:sp>
        <p:nvSpPr>
          <p:cNvPr id="5125"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5126"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34CD618C-ED28-4B11-816A-0258B9FEDA0C}" type="slidenum">
              <a:rPr lang="en-US" smtClean="0"/>
              <a:pPr>
                <a:defRPr/>
              </a:pPr>
              <a:t>3</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September 2013</a:t>
            </a:r>
            <a:endParaRPr lang="en-US" sz="14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Sponsor Ballot Results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Ballot open / close: 7 Aug / 6 Sep</a:t>
            </a:r>
          </a:p>
          <a:p>
            <a:r>
              <a:rPr lang="en-US" dirty="0" smtClean="0"/>
              <a:t>81 eligible people in the voter pool</a:t>
            </a:r>
          </a:p>
          <a:p>
            <a:r>
              <a:rPr lang="en-US" dirty="0" smtClean="0"/>
              <a:t>72 returned ballots 88% – meets 75% requirement</a:t>
            </a:r>
          </a:p>
          <a:p>
            <a:r>
              <a:rPr lang="en-US" dirty="0" smtClean="0"/>
              <a:t>65 yes, 3 no w/comments, 4 abstain</a:t>
            </a:r>
          </a:p>
          <a:p>
            <a:r>
              <a:rPr lang="en-US" dirty="0" smtClean="0"/>
              <a:t>364 comments total including 136 “must be satisfied”</a:t>
            </a:r>
          </a:p>
          <a:p>
            <a:r>
              <a:rPr lang="en-US" dirty="0" smtClean="0"/>
              <a:t>Ballot Resolution Committee meeting regularly to resolve</a:t>
            </a:r>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973466A-90C4-4832-A300-55DCE5069FD4}" type="slidenum">
              <a:rPr lang="en-US" smtClean="0"/>
              <a:pPr>
                <a:defRPr/>
              </a:pPr>
              <a:t>4</a:t>
            </a:fld>
            <a:endParaRPr lang="en-US"/>
          </a:p>
        </p:txBody>
      </p:sp>
    </p:spTree>
    <p:extLst>
      <p:ext uri="{BB962C8B-B14F-4D97-AF65-F5344CB8AC3E}">
        <p14:creationId xmlns:p14="http://schemas.microsoft.com/office/powerpoint/2010/main" val="9792280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a:defRPr/>
            </a:pPr>
            <a:r>
              <a:rPr lang="en-US" dirty="0" smtClean="0"/>
              <a:t>What we got done</a:t>
            </a:r>
            <a:endParaRPr lang="en-US" dirty="0"/>
          </a:p>
        </p:txBody>
      </p:sp>
      <p:sp>
        <p:nvSpPr>
          <p:cNvPr id="3" name="Content Placeholder 2"/>
          <p:cNvSpPr>
            <a:spLocks noGrp="1"/>
          </p:cNvSpPr>
          <p:nvPr>
            <p:ph idx="1"/>
          </p:nvPr>
        </p:nvSpPr>
        <p:spPr/>
        <p:txBody>
          <a:bodyPr/>
          <a:lstStyle/>
          <a:p>
            <a:pPr>
              <a:defRPr/>
            </a:pPr>
            <a:r>
              <a:rPr lang="en-US" dirty="0" smtClean="0"/>
              <a:t>Proposed resolutions for &gt; 50 comments</a:t>
            </a:r>
          </a:p>
          <a:p>
            <a:pPr>
              <a:defRPr/>
            </a:pPr>
            <a:r>
              <a:rPr lang="en-US" dirty="0" smtClean="0"/>
              <a:t>4 meeting slots</a:t>
            </a:r>
            <a:endParaRPr lang="en-US" dirty="0" smtClean="0"/>
          </a:p>
          <a:p>
            <a:pPr>
              <a:defRPr/>
            </a:pPr>
            <a:r>
              <a:rPr lang="en-US" dirty="0" smtClean="0"/>
              <a:t>Many ad-hoc sessions</a:t>
            </a:r>
          </a:p>
          <a:p>
            <a:pPr>
              <a:defRPr/>
            </a:pPr>
            <a:r>
              <a:rPr lang="en-US" dirty="0" smtClean="0"/>
              <a:t>Comments: 15-13-0506-02-0004p</a:t>
            </a:r>
            <a:endParaRPr lang="en-US" dirty="0" smtClean="0"/>
          </a:p>
          <a:p>
            <a:pPr>
              <a:defRPr/>
            </a:pPr>
            <a:r>
              <a:rPr lang="en-US" b="1" dirty="0" smtClean="0"/>
              <a:t>Minutes 15-13-0537-00-004p</a:t>
            </a:r>
            <a:endParaRPr lang="en-US" dirty="0" smtClean="0"/>
          </a:p>
        </p:txBody>
      </p:sp>
      <p:sp>
        <p:nvSpPr>
          <p:cNvPr id="13316" name="Footer Placeholder 4"/>
          <p:cNvSpPr>
            <a:spLocks noGrp="1"/>
          </p:cNvSpPr>
          <p:nvPr>
            <p:ph type="ftr" sz="quarter" idx="11"/>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Jon Adams, Lilee Systems</a:t>
            </a:r>
          </a:p>
        </p:txBody>
      </p:sp>
      <p:sp>
        <p:nvSpPr>
          <p:cNvPr id="13317"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78D73C6A-447C-4CEC-89C5-9162B9B769F3}" type="slidenum">
              <a:rPr lang="en-US" smtClean="0"/>
              <a:pPr/>
              <a:t>5</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September 2013</a:t>
            </a:r>
            <a:endParaRPr lang="en-US" sz="14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 and Future Plan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Drafting</a:t>
            </a:r>
          </a:p>
          <a:p>
            <a:pPr lvl="1"/>
            <a:r>
              <a:rPr lang="en-US" dirty="0" smtClean="0"/>
              <a:t>Preliminary draft document	Jan 2013</a:t>
            </a:r>
          </a:p>
          <a:p>
            <a:pPr lvl="1"/>
            <a:r>
              <a:rPr lang="en-US" dirty="0" smtClean="0"/>
              <a:t>Final Draft: 				Apr 2013</a:t>
            </a:r>
          </a:p>
          <a:p>
            <a:r>
              <a:rPr lang="en-US" dirty="0" smtClean="0"/>
              <a:t>Balloting</a:t>
            </a:r>
          </a:p>
          <a:p>
            <a:pPr lvl="1"/>
            <a:r>
              <a:rPr lang="en-US" dirty="0" smtClean="0"/>
              <a:t>WG Letter Ballot			Apr-May 2013</a:t>
            </a:r>
          </a:p>
          <a:p>
            <a:pPr lvl="1"/>
            <a:r>
              <a:rPr lang="en-US" dirty="0" err="1" smtClean="0"/>
              <a:t>Recirc</a:t>
            </a:r>
            <a:r>
              <a:rPr lang="en-US" dirty="0" smtClean="0"/>
              <a:t>					Jun 2013</a:t>
            </a:r>
          </a:p>
          <a:p>
            <a:pPr lvl="1"/>
            <a:r>
              <a:rPr lang="en-US" dirty="0" smtClean="0"/>
              <a:t>Sponsor Ballot			Aug 2013</a:t>
            </a:r>
          </a:p>
          <a:p>
            <a:pPr lvl="1"/>
            <a:r>
              <a:rPr lang="en-US" dirty="0" err="1" smtClean="0"/>
              <a:t>Recirc</a:t>
            </a:r>
            <a:r>
              <a:rPr lang="en-US" dirty="0" smtClean="0"/>
              <a:t>					Sep-Oct 2013</a:t>
            </a:r>
          </a:p>
          <a:p>
            <a:pPr lvl="1"/>
            <a:r>
              <a:rPr lang="en-US" dirty="0" smtClean="0"/>
              <a:t>Submit for </a:t>
            </a:r>
            <a:r>
              <a:rPr lang="en-US" dirty="0" err="1" smtClean="0"/>
              <a:t>RevCom</a:t>
            </a:r>
            <a:r>
              <a:rPr lang="en-US" dirty="0" smtClean="0"/>
              <a:t>			21 Oct 2013</a:t>
            </a:r>
          </a:p>
          <a:p>
            <a:pPr lvl="1"/>
            <a:r>
              <a:rPr lang="en-US" dirty="0" err="1" smtClean="0"/>
              <a:t>RevCom</a:t>
            </a:r>
            <a:r>
              <a:rPr lang="en-US" dirty="0" smtClean="0"/>
              <a:t> Approval			Dec 2013</a:t>
            </a:r>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973466A-90C4-4832-A300-55DCE5069FD4}" type="slidenum">
              <a:rPr lang="en-US" smtClean="0"/>
              <a:pPr>
                <a:defRPr/>
              </a:pPr>
              <a:t>6</a:t>
            </a:fld>
            <a:endParaRPr lang="en-US"/>
          </a:p>
        </p:txBody>
      </p:sp>
      <p:sp>
        <p:nvSpPr>
          <p:cNvPr id="7" name="Right Arrow 6"/>
          <p:cNvSpPr/>
          <p:nvPr/>
        </p:nvSpPr>
        <p:spPr bwMode="auto">
          <a:xfrm rot="5400000">
            <a:off x="7391400" y="3429000"/>
            <a:ext cx="2362200" cy="381000"/>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943870364"/>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1292</TotalTime>
  <Words>216</Words>
  <Application>Microsoft Office PowerPoint</Application>
  <PresentationFormat>On-screen Show (4:3)</PresentationFormat>
  <Paragraphs>65</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MS PGothic</vt:lpstr>
      <vt:lpstr>MS PGothic</vt:lpstr>
      <vt:lpstr>Arial</vt:lpstr>
      <vt:lpstr>Times New Roman</vt:lpstr>
      <vt:lpstr>Default Design</vt:lpstr>
      <vt:lpstr>PowerPoint Presentation</vt:lpstr>
      <vt:lpstr>15.4p Rail Communications and Control Cloasing Report</vt:lpstr>
      <vt:lpstr>15.4p Session Objectives</vt:lpstr>
      <vt:lpstr>Sponsor Ballot Results</vt:lpstr>
      <vt:lpstr>What we got done</vt:lpstr>
      <vt:lpstr>Timeline and Future Plan</vt:lpstr>
    </vt:vector>
  </TitlesOfParts>
  <Company>GTE Laboratories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Benjamin Rolfe</cp:lastModifiedBy>
  <cp:revision>89</cp:revision>
  <cp:lastPrinted>1998-02-10T13:28:06Z</cp:lastPrinted>
  <dcterms:created xsi:type="dcterms:W3CDTF">1999-11-08T18:59:45Z</dcterms:created>
  <dcterms:modified xsi:type="dcterms:W3CDTF">2013-09-19T08:21:14Z</dcterms:modified>
</cp:coreProperties>
</file>