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14"/>
  </p:notesMasterIdLst>
  <p:handoutMasterIdLst>
    <p:handoutMasterId r:id="rId15"/>
  </p:handoutMasterIdLst>
  <p:sldIdLst>
    <p:sldId id="383" r:id="rId7"/>
    <p:sldId id="392" r:id="rId8"/>
    <p:sldId id="403" r:id="rId9"/>
    <p:sldId id="409" r:id="rId10"/>
    <p:sldId id="412" r:id="rId11"/>
    <p:sldId id="410" r:id="rId12"/>
    <p:sldId id="411" r:id="rId13"/>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3300"/>
    <a:srgbClr val="FFFF99"/>
    <a:srgbClr val="FFFF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52" autoAdjust="0"/>
    <p:restoredTop sz="94784" autoAdjust="0"/>
  </p:normalViewPr>
  <p:slideViewPr>
    <p:cSldViewPr>
      <p:cViewPr varScale="1">
        <p:scale>
          <a:sx n="77" d="100"/>
          <a:sy n="77" d="100"/>
        </p:scale>
        <p:origin x="-1872" y="-11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19/09/2013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69661703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19/09/2013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49756629"/>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平成25年 9月 </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2A1A2C6-7416-4FDD-8430-BECB5ECAC2FB}"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3</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3</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19/09/2013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19/09/2013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6</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6</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September 2013</a:t>
            </a:r>
            <a:endParaRPr lang="en-US"/>
          </a:p>
        </p:txBody>
      </p:sp>
      <p:sp>
        <p:nvSpPr>
          <p:cNvPr id="8" name="Footer Placeholder 7"/>
          <p:cNvSpPr>
            <a:spLocks noGrp="1"/>
          </p:cNvSpPr>
          <p:nvPr>
            <p:ph type="ftr" sz="quarter" idx="11"/>
          </p:nvPr>
        </p:nvSpPr>
        <p:spPr/>
        <p:txBody>
          <a:bodyPr/>
          <a:lstStyle/>
          <a:p>
            <a:r>
              <a:rPr lang="en-US" smtClean="0"/>
              <a:t>Sangsung Choi(ETRI)</a:t>
            </a:r>
            <a:endParaRPr lang="en-US"/>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September 2013</a:t>
            </a:r>
            <a:endParaRPr lang="en-US"/>
          </a:p>
        </p:txBody>
      </p:sp>
      <p:sp>
        <p:nvSpPr>
          <p:cNvPr id="3" name="Footer Placeholder 2"/>
          <p:cNvSpPr>
            <a:spLocks noGrp="1"/>
          </p:cNvSpPr>
          <p:nvPr>
            <p:ph type="ftr" sz="quarter" idx="11"/>
          </p:nvPr>
        </p:nvSpPr>
        <p:spPr/>
        <p:txBody>
          <a:bodyPr/>
          <a:lstStyle/>
          <a:p>
            <a:r>
              <a:rPr lang="en-US" smtClean="0"/>
              <a:t>Sangsung Choi(ETRI)</a:t>
            </a:r>
            <a:endParaRPr lang="en-US"/>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September 2013</a:t>
            </a:r>
            <a:endParaRPr lang="en-US"/>
          </a:p>
        </p:txBody>
      </p:sp>
      <p:sp>
        <p:nvSpPr>
          <p:cNvPr id="6" name="Footer Placeholder 5"/>
          <p:cNvSpPr>
            <a:spLocks noGrp="1"/>
          </p:cNvSpPr>
          <p:nvPr>
            <p:ph type="ftr" sz="quarter" idx="11"/>
          </p:nvPr>
        </p:nvSpPr>
        <p:spPr/>
        <p:txBody>
          <a:bodyPr/>
          <a:lstStyle/>
          <a:p>
            <a:r>
              <a:rPr lang="en-US" smtClean="0"/>
              <a:t>Sangsung Choi(ETRI)</a:t>
            </a:r>
            <a:endParaRPr lang="en-US"/>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September 2013</a:t>
            </a:r>
            <a:endParaRPr lang="en-US"/>
          </a:p>
        </p:txBody>
      </p:sp>
      <p:sp>
        <p:nvSpPr>
          <p:cNvPr id="5" name="Footer Placeholder 4"/>
          <p:cNvSpPr>
            <a:spLocks noGrp="1"/>
          </p:cNvSpPr>
          <p:nvPr>
            <p:ph type="ftr" sz="quarter" idx="11"/>
          </p:nvPr>
        </p:nvSpPr>
        <p:spPr/>
        <p:txBody>
          <a:bodyPr/>
          <a:lstStyle/>
          <a:p>
            <a:r>
              <a:rPr lang="en-US" smtClean="0"/>
              <a:t>Sangsung Choi(ETRI)</a:t>
            </a:r>
            <a:endParaRPr lang="en-US"/>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September 2013</a:t>
            </a:r>
            <a:endParaRPr lang="en-US"/>
          </a:p>
        </p:txBody>
      </p:sp>
      <p:sp>
        <p:nvSpPr>
          <p:cNvPr id="4" name="Footer Placeholder 3"/>
          <p:cNvSpPr>
            <a:spLocks noGrp="1"/>
          </p:cNvSpPr>
          <p:nvPr>
            <p:ph type="ftr" sz="quarter" idx="11"/>
          </p:nvPr>
        </p:nvSpPr>
        <p:spPr/>
        <p:txBody>
          <a:bodyPr/>
          <a:lstStyle/>
          <a:p>
            <a:r>
              <a:rPr lang="en-US" smtClean="0"/>
              <a:t>Sangsung Choi(ETRI)</a:t>
            </a:r>
            <a:endParaRPr lang="en-US"/>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smtClean="0"/>
              <a:t>Sangsung Choi(ETRI)</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September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11" Type="http://schemas.openxmlformats.org/officeDocument/2006/relationships/slideLayout" Target="../slideLayouts/slideLayout44.xml"/><Relationship Id="rId12" Type="http://schemas.openxmlformats.org/officeDocument/2006/relationships/theme" Target="../theme/theme4.xml"/><Relationship Id="rId1" Type="http://schemas.openxmlformats.org/officeDocument/2006/relationships/slideLayout" Target="../slideLayouts/slideLayout34.xml"/><Relationship Id="rId2" Type="http://schemas.openxmlformats.org/officeDocument/2006/relationships/slideLayout" Target="../slideLayouts/slideLayout35.xml"/><Relationship Id="rId3" Type="http://schemas.openxmlformats.org/officeDocument/2006/relationships/slideLayout" Target="../slideLayouts/slideLayout36.xml"/><Relationship Id="rId4" Type="http://schemas.openxmlformats.org/officeDocument/2006/relationships/slideLayout" Target="../slideLayouts/slideLayout37.xml"/><Relationship Id="rId5" Type="http://schemas.openxmlformats.org/officeDocument/2006/relationships/slideLayout" Target="../slideLayouts/slideLayout38.xml"/><Relationship Id="rId6" Type="http://schemas.openxmlformats.org/officeDocument/2006/relationships/slideLayout" Target="../slideLayouts/slideLayout39.xml"/><Relationship Id="rId7" Type="http://schemas.openxmlformats.org/officeDocument/2006/relationships/slideLayout" Target="../slideLayouts/slideLayout40.xml"/><Relationship Id="rId8" Type="http://schemas.openxmlformats.org/officeDocument/2006/relationships/slideLayout" Target="../slideLayouts/slideLayout41.xml"/><Relationship Id="rId9" Type="http://schemas.openxmlformats.org/officeDocument/2006/relationships/slideLayout" Target="../slideLayouts/slideLayout42.xml"/><Relationship Id="rId10"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11" Type="http://schemas.openxmlformats.org/officeDocument/2006/relationships/slideLayout" Target="../slideLayouts/slideLayout55.xml"/><Relationship Id="rId12" Type="http://schemas.openxmlformats.org/officeDocument/2006/relationships/theme" Target="../theme/theme5.xml"/><Relationship Id="rId1" Type="http://schemas.openxmlformats.org/officeDocument/2006/relationships/slideLayout" Target="../slideLayouts/slideLayout45.xml"/><Relationship Id="rId2" Type="http://schemas.openxmlformats.org/officeDocument/2006/relationships/slideLayout" Target="../slideLayouts/slideLayout46.xml"/><Relationship Id="rId3" Type="http://schemas.openxmlformats.org/officeDocument/2006/relationships/slideLayout" Target="../slideLayouts/slideLayout47.xml"/><Relationship Id="rId4" Type="http://schemas.openxmlformats.org/officeDocument/2006/relationships/slideLayout" Target="../slideLayouts/slideLayout48.xml"/><Relationship Id="rId5" Type="http://schemas.openxmlformats.org/officeDocument/2006/relationships/slideLayout" Target="../slideLayouts/slideLayout49.xml"/><Relationship Id="rId6" Type="http://schemas.openxmlformats.org/officeDocument/2006/relationships/slideLayout" Target="../slideLayouts/slideLayout50.xml"/><Relationship Id="rId7" Type="http://schemas.openxmlformats.org/officeDocument/2006/relationships/slideLayout" Target="../slideLayouts/slideLayout51.xml"/><Relationship Id="rId8" Type="http://schemas.openxmlformats.org/officeDocument/2006/relationships/slideLayout" Target="../slideLayouts/slideLayout52.xml"/><Relationship Id="rId9" Type="http://schemas.openxmlformats.org/officeDocument/2006/relationships/slideLayout" Target="../slideLayouts/slideLayout53.xml"/><Relationship Id="rId10"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11" Type="http://schemas.openxmlformats.org/officeDocument/2006/relationships/slideLayout" Target="../slideLayouts/slideLayout66.xml"/><Relationship Id="rId12" Type="http://schemas.openxmlformats.org/officeDocument/2006/relationships/slideLayout" Target="../slideLayouts/slideLayout67.xml"/><Relationship Id="rId13" Type="http://schemas.openxmlformats.org/officeDocument/2006/relationships/theme" Target="../theme/theme6.xml"/><Relationship Id="rId1" Type="http://schemas.openxmlformats.org/officeDocument/2006/relationships/slideLayout" Target="../slideLayouts/slideLayout56.xml"/><Relationship Id="rId2" Type="http://schemas.openxmlformats.org/officeDocument/2006/relationships/slideLayout" Target="../slideLayouts/slideLayout57.xml"/><Relationship Id="rId3" Type="http://schemas.openxmlformats.org/officeDocument/2006/relationships/slideLayout" Target="../slideLayouts/slideLayout58.xml"/><Relationship Id="rId4" Type="http://schemas.openxmlformats.org/officeDocument/2006/relationships/slideLayout" Target="../slideLayouts/slideLayout59.xml"/><Relationship Id="rId5" Type="http://schemas.openxmlformats.org/officeDocument/2006/relationships/slideLayout" Target="../slideLayouts/slideLayout60.xml"/><Relationship Id="rId6" Type="http://schemas.openxmlformats.org/officeDocument/2006/relationships/slideLayout" Target="../slideLayouts/slideLayout61.xml"/><Relationship Id="rId7" Type="http://schemas.openxmlformats.org/officeDocument/2006/relationships/slideLayout" Target="../slideLayouts/slideLayout62.xml"/><Relationship Id="rId8" Type="http://schemas.openxmlformats.org/officeDocument/2006/relationships/slideLayout" Target="../slideLayouts/slideLayout63.xml"/><Relationship Id="rId9" Type="http://schemas.openxmlformats.org/officeDocument/2006/relationships/slideLayout" Target="../slideLayouts/slideLayout64.xml"/><Relationship Id="rId10"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smtClean="0"/>
              <a:t>Sangsung Choi(ETRI)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41987EB5-282E-4916-B28F-39C3F491D2E1}" type="slidenum">
              <a:rPr lang="en-US"/>
              <a:pPr>
                <a:defRPr/>
              </a:pPr>
              <a:t>‹#›</a:t>
            </a:fld>
            <a:endParaRPr lang="en-US"/>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15-13-0575-</a:t>
            </a:r>
            <a:r>
              <a:rPr lang="en-US" b="1" dirty="0" smtClean="0"/>
              <a:t>01-</a:t>
            </a:r>
            <a:r>
              <a:rPr lang="en-US" b="1" dirty="0" smtClean="0"/>
              <a:t>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September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September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Sangsung Choi(ETRI)</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3A9367B3-2677-4C64-A2B6-D508059B8434}" type="slidenum">
              <a:rPr lang="en-US" smtClean="0"/>
              <a:pPr/>
              <a:t>1</a:t>
            </a:fld>
            <a:endParaRPr lang="en-US"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 4TV Closing </a:t>
            </a:r>
            <a:r>
              <a:rPr lang="en-US" sz="1800" dirty="0"/>
              <a:t>Report </a:t>
            </a:r>
            <a:r>
              <a:rPr lang="en-US" sz="1800" dirty="0" smtClean="0"/>
              <a:t>for September 2013</a:t>
            </a:r>
            <a:endParaRPr lang="en-US" sz="1800" dirty="0"/>
          </a:p>
          <a:p>
            <a:pPr marL="914400" indent="-914400" eaLnBrk="0" hangingPunct="0">
              <a:spcBef>
                <a:spcPts val="600"/>
              </a:spcBef>
              <a:defRPr/>
            </a:pPr>
            <a:r>
              <a:rPr lang="en-US" sz="1800" b="1" dirty="0"/>
              <a:t>Date Submitted: </a:t>
            </a:r>
            <a:r>
              <a:rPr lang="en-US" sz="1800" dirty="0" smtClean="0"/>
              <a:t>19 September 2013</a:t>
            </a:r>
            <a:endParaRPr lang="en-US" sz="1800" dirty="0"/>
          </a:p>
          <a:p>
            <a:pPr marL="914400" indent="-914400" eaLnBrk="0" hangingPunct="0">
              <a:spcBef>
                <a:spcPts val="600"/>
              </a:spcBef>
              <a:defRPr/>
            </a:pPr>
            <a:r>
              <a:rPr lang="en-US" sz="1800" b="1" dirty="0"/>
              <a:t>Source:</a:t>
            </a:r>
            <a:r>
              <a:rPr lang="en-US" sz="1800" dirty="0"/>
              <a:t> 	</a:t>
            </a:r>
            <a:r>
              <a:rPr lang="en-US" sz="1800" dirty="0" err="1" smtClean="0"/>
              <a:t>Sangsung</a:t>
            </a:r>
            <a:r>
              <a:rPr lang="en-US" sz="1800" dirty="0" smtClean="0"/>
              <a:t> </a:t>
            </a:r>
            <a:r>
              <a:rPr lang="en-US" sz="1800" dirty="0" err="1" smtClean="0"/>
              <a:t>Choi</a:t>
            </a:r>
            <a:r>
              <a:rPr lang="en-US" sz="1800" dirty="0" smtClean="0"/>
              <a:t> (ETRI), Phil Beecher (Wi-SUN Alliance)</a:t>
            </a:r>
            <a:endParaRPr lang="en-US" sz="1800" dirty="0"/>
          </a:p>
          <a:p>
            <a:pPr marL="914400" indent="-914400" eaLnBrk="0" hangingPunct="0">
              <a:spcBef>
                <a:spcPts val="600"/>
              </a:spcBef>
              <a:defRPr/>
            </a:pPr>
            <a:r>
              <a:rPr lang="en-US" sz="1800" b="1" dirty="0"/>
              <a:t>Contact: </a:t>
            </a:r>
            <a:r>
              <a:rPr lang="en-US" sz="1800" dirty="0" err="1" smtClean="0"/>
              <a:t>Sangsung</a:t>
            </a:r>
            <a:r>
              <a:rPr lang="en-US" sz="1800" dirty="0" smtClean="0"/>
              <a:t> </a:t>
            </a:r>
            <a:r>
              <a:rPr lang="en-US" sz="1800" dirty="0" err="1" smtClean="0"/>
              <a:t>Choi</a:t>
            </a:r>
            <a:r>
              <a:rPr lang="en-US" sz="1800" dirty="0" smtClean="0"/>
              <a:t> (ETRI)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+82 42 860 6831</a:t>
            </a:r>
            <a:r>
              <a:rPr lang="en-US" sz="1800" dirty="0" smtClean="0"/>
              <a:t>, </a:t>
            </a:r>
            <a:r>
              <a:rPr lang="en-US" sz="1800" dirty="0"/>
              <a:t>E-Mail: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 TG4m Closing Report for September 2013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Closing </a:t>
            </a:r>
            <a:r>
              <a:rPr lang="en-US" sz="1800" dirty="0"/>
              <a:t>Report for </a:t>
            </a:r>
            <a:r>
              <a:rPr lang="en-US" sz="1800" dirty="0" smtClean="0"/>
              <a:t>TG4m Session in Nanjing</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err="1" smtClean="0"/>
              <a:t>Sangsung</a:t>
            </a:r>
            <a:r>
              <a:rPr lang="en-US" dirty="0" smtClean="0"/>
              <a:t> </a:t>
            </a:r>
            <a:r>
              <a:rPr lang="en-US" dirty="0" err="1" smtClean="0"/>
              <a:t>Choi</a:t>
            </a:r>
            <a:r>
              <a:rPr lang="en-US" dirty="0" smtClean="0"/>
              <a:t>(ETRI)</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143000"/>
            <a:ext cx="8153400" cy="762000"/>
          </a:xfrm>
        </p:spPr>
        <p:txBody>
          <a:bodyPr/>
          <a:lstStyle/>
          <a:p>
            <a:r>
              <a:rPr lang="en-US" b="1" dirty="0" smtClean="0"/>
              <a:t>Meeting Goal This Week</a:t>
            </a:r>
            <a:endParaRPr lang="en-US" b="1" dirty="0"/>
          </a:p>
        </p:txBody>
      </p:sp>
      <p:sp>
        <p:nvSpPr>
          <p:cNvPr id="4" name="Footer Placeholder 3"/>
          <p:cNvSpPr>
            <a:spLocks noGrp="1"/>
          </p:cNvSpPr>
          <p:nvPr>
            <p:ph type="ftr" sz="quarter" idx="10"/>
          </p:nvPr>
        </p:nvSpPr>
        <p:spPr/>
        <p:txBody>
          <a:bodyPr/>
          <a:lstStyle/>
          <a:p>
            <a:r>
              <a:rPr lang="en-US" dirty="0" err="1" smtClean="0"/>
              <a:t>Sangsung</a:t>
            </a:r>
            <a:r>
              <a:rPr lang="en-US" dirty="0" smtClean="0"/>
              <a:t>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2</a:t>
            </a:fld>
            <a:endParaRPr lang="en-US"/>
          </a:p>
        </p:txBody>
      </p:sp>
      <p:sp>
        <p:nvSpPr>
          <p:cNvPr id="9" name="Content Placeholder 2"/>
          <p:cNvSpPr txBox="1">
            <a:spLocks/>
          </p:cNvSpPr>
          <p:nvPr/>
        </p:nvSpPr>
        <p:spPr bwMode="auto">
          <a:xfrm>
            <a:off x="609600" y="2133600"/>
            <a:ext cx="8153400" cy="4038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lvl="0" indent="-342900" eaLnBrk="0" hangingPunct="0">
              <a:spcBef>
                <a:spcPct val="20000"/>
              </a:spcBef>
              <a:buFontTx/>
              <a:buChar char="•"/>
            </a:pPr>
            <a:r>
              <a:rPr lang="en-US" altLang="ko-KR" sz="3200" kern="0" dirty="0">
                <a:solidFill>
                  <a:srgbClr val="000000"/>
                </a:solidFill>
                <a:latin typeface="Times New Roman"/>
                <a:ea typeface="ＭＳ Ｐゴシック" pitchFamily="-106" charset="-128"/>
              </a:rPr>
              <a:t>Resolve all the comments from the Sponsor Ballot.</a:t>
            </a:r>
          </a:p>
          <a:p>
            <a:pPr marL="342900" lvl="0" indent="-342900" eaLnBrk="0" hangingPunct="0">
              <a:spcBef>
                <a:spcPct val="20000"/>
              </a:spcBef>
              <a:buFontTx/>
              <a:buChar char="•"/>
            </a:pPr>
            <a:r>
              <a:rPr lang="en-US" altLang="ko-KR" sz="3200" kern="0" dirty="0">
                <a:solidFill>
                  <a:srgbClr val="000000"/>
                </a:solidFill>
                <a:latin typeface="Times New Roman"/>
              </a:rPr>
              <a:t>Hear and discuss the contribution presentations.</a:t>
            </a:r>
          </a:p>
          <a:p>
            <a:pPr marL="342900" lvl="0" indent="-342900" eaLnBrk="0" hangingPunct="0">
              <a:spcBef>
                <a:spcPts val="1200"/>
              </a:spcBef>
              <a:buFontTx/>
              <a:buChar char="•"/>
            </a:pPr>
            <a:r>
              <a:rPr lang="en-US" altLang="ko-KR" sz="3200" kern="0" dirty="0">
                <a:solidFill>
                  <a:srgbClr val="000000"/>
                </a:solidFill>
                <a:latin typeface="Times New Roman"/>
              </a:rPr>
              <a:t>Discuss the future efforts and next steps.</a:t>
            </a:r>
          </a:p>
        </p:txBody>
      </p:sp>
      <p:sp>
        <p:nvSpPr>
          <p:cNvPr id="7"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3</a:t>
            </a:fld>
            <a:endParaRPr lang="en-US" dirty="0"/>
          </a:p>
        </p:txBody>
      </p:sp>
      <p:sp>
        <p:nvSpPr>
          <p:cNvPr id="11"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pic>
        <p:nvPicPr>
          <p:cNvPr id="8" name="table"/>
          <p:cNvPicPr>
            <a:picLocks noChangeAspect="1"/>
          </p:cNvPicPr>
          <p:nvPr/>
        </p:nvPicPr>
        <p:blipFill>
          <a:blip r:embed="rId3"/>
          <a:stretch>
            <a:fillRect/>
          </a:stretch>
        </p:blipFill>
        <p:spPr>
          <a:xfrm>
            <a:off x="266699" y="1447800"/>
            <a:ext cx="8610601" cy="4800600"/>
          </a:xfrm>
          <a:prstGeom prst="rect">
            <a:avLst/>
          </a:prstGeom>
        </p:spPr>
      </p:pic>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762000"/>
          </a:xfrm>
        </p:spPr>
        <p:txBody>
          <a:bodyPr/>
          <a:lstStyle/>
          <a:p>
            <a:pPr marL="361950" indent="-361950"/>
            <a:r>
              <a:rPr lang="en-US" b="1" dirty="0" smtClean="0"/>
              <a:t>TG4m Closing Report  </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4</a:t>
            </a:fld>
            <a:endParaRPr lang="en-US"/>
          </a:p>
        </p:txBody>
      </p:sp>
      <p:sp>
        <p:nvSpPr>
          <p:cNvPr id="9" name="Content Placeholder 2"/>
          <p:cNvSpPr txBox="1">
            <a:spLocks/>
          </p:cNvSpPr>
          <p:nvPr/>
        </p:nvSpPr>
        <p:spPr bwMode="auto">
          <a:xfrm>
            <a:off x="299357" y="1143000"/>
            <a:ext cx="8675914" cy="5334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63538" lvl="1" indent="-363538">
              <a:spcBef>
                <a:spcPts val="600"/>
              </a:spcBef>
              <a:spcAft>
                <a:spcPts val="0"/>
              </a:spcAft>
              <a:buFontTx/>
              <a:buChar char="•"/>
            </a:pPr>
            <a:r>
              <a:rPr lang="en-US" altLang="ko-KR" dirty="0"/>
              <a:t>The Sponsor Ballot  was closed on September 7, 2013</a:t>
            </a:r>
            <a:r>
              <a:rPr lang="en-US" altLang="ko-KR" dirty="0" smtClean="0">
                <a:cs typeface="Calibri" pitchFamily="34" charset="0"/>
              </a:rPr>
              <a:t>    </a:t>
            </a:r>
          </a:p>
          <a:p>
            <a:pPr marL="0" lvl="1" indent="0">
              <a:spcBef>
                <a:spcPts val="0"/>
              </a:spcBef>
              <a:spcAft>
                <a:spcPts val="0"/>
              </a:spcAft>
              <a:buNone/>
            </a:pPr>
            <a:r>
              <a:rPr lang="en-US" altLang="ja-JP" dirty="0" smtClean="0">
                <a:cs typeface="Calibri" pitchFamily="34" charset="0"/>
              </a:rPr>
              <a:t>     - 94% of affirmative responses </a:t>
            </a:r>
          </a:p>
          <a:p>
            <a:pPr marL="0" lvl="1" indent="0">
              <a:spcBef>
                <a:spcPts val="0"/>
              </a:spcBef>
              <a:spcAft>
                <a:spcPts val="0"/>
              </a:spcAft>
              <a:buNone/>
            </a:pPr>
            <a:r>
              <a:rPr lang="en-US" altLang="ja-JP" dirty="0">
                <a:cs typeface="Calibri" pitchFamily="34" charset="0"/>
              </a:rPr>
              <a:t> </a:t>
            </a:r>
            <a:r>
              <a:rPr lang="en-US" altLang="ja-JP" dirty="0" smtClean="0">
                <a:cs typeface="Calibri" pitchFamily="34" charset="0"/>
              </a:rPr>
              <a:t>       (yes votes: 103, No votes: 6, Abstain votes: 6)</a:t>
            </a:r>
          </a:p>
          <a:p>
            <a:pPr marL="0" lvl="1" indent="0">
              <a:spcBef>
                <a:spcPts val="0"/>
              </a:spcBef>
              <a:spcAft>
                <a:spcPts val="0"/>
              </a:spcAft>
              <a:buNone/>
            </a:pPr>
            <a:r>
              <a:rPr lang="en-US" altLang="ja-JP" dirty="0">
                <a:cs typeface="Calibri" pitchFamily="34" charset="0"/>
              </a:rPr>
              <a:t> </a:t>
            </a:r>
            <a:r>
              <a:rPr lang="en-US" altLang="ja-JP" dirty="0" smtClean="0">
                <a:cs typeface="Calibri" pitchFamily="34" charset="0"/>
              </a:rPr>
              <a:t>    - Total comments 388</a:t>
            </a:r>
          </a:p>
          <a:p>
            <a:pPr marL="0" lvl="1" indent="0">
              <a:spcBef>
                <a:spcPts val="0"/>
              </a:spcBef>
              <a:spcAft>
                <a:spcPts val="0"/>
              </a:spcAft>
              <a:buNone/>
            </a:pPr>
            <a:r>
              <a:rPr lang="en-US" altLang="ja-JP" dirty="0">
                <a:cs typeface="Calibri" pitchFamily="34" charset="0"/>
              </a:rPr>
              <a:t> </a:t>
            </a:r>
            <a:r>
              <a:rPr lang="en-US" altLang="ja-JP" dirty="0" smtClean="0">
                <a:cs typeface="Calibri" pitchFamily="34" charset="0"/>
              </a:rPr>
              <a:t>      (Editorial 242, General &amp; Technical 146)</a:t>
            </a:r>
            <a:endParaRPr lang="en-US" altLang="ja-JP" dirty="0" smtClean="0"/>
          </a:p>
          <a:p>
            <a:pPr marL="360363" lvl="1" indent="-360363">
              <a:spcBef>
                <a:spcPts val="600"/>
              </a:spcBef>
              <a:spcAft>
                <a:spcPts val="0"/>
              </a:spcAft>
              <a:buFont typeface="Arial" pitchFamily="34" charset="0"/>
              <a:buChar char="•"/>
            </a:pPr>
            <a:r>
              <a:rPr lang="en-US" altLang="ko-KR" dirty="0"/>
              <a:t>The BRC </a:t>
            </a:r>
            <a:r>
              <a:rPr lang="en-US" altLang="ko-KR" dirty="0" smtClean="0"/>
              <a:t>took </a:t>
            </a:r>
            <a:r>
              <a:rPr lang="en-US" altLang="ko-KR" dirty="0"/>
              <a:t>care of </a:t>
            </a:r>
            <a:r>
              <a:rPr lang="en-US" altLang="ko-KR" dirty="0" smtClean="0"/>
              <a:t>comments in </a:t>
            </a:r>
            <a:r>
              <a:rPr lang="en-US" altLang="ko-KR" dirty="0"/>
              <a:t>this </a:t>
            </a:r>
            <a:r>
              <a:rPr lang="en-US" altLang="ko-KR" dirty="0" smtClean="0"/>
              <a:t>meeting</a:t>
            </a:r>
          </a:p>
          <a:p>
            <a:pPr marL="620713" lvl="1" indent="-620713">
              <a:spcBef>
                <a:spcPts val="0"/>
              </a:spcBef>
              <a:spcAft>
                <a:spcPts val="0"/>
              </a:spcAft>
              <a:buNone/>
            </a:pPr>
            <a:r>
              <a:rPr lang="en-US" altLang="ko-KR" dirty="0" smtClean="0">
                <a:cs typeface="Calibri" pitchFamily="34" charset="0"/>
              </a:rPr>
              <a:t>    - BRC assigned volunteers to resolve all comments , and  resolved most of comments in this </a:t>
            </a:r>
            <a:r>
              <a:rPr lang="en-US" altLang="ko-KR" dirty="0" smtClean="0">
                <a:cs typeface="Calibri" pitchFamily="34" charset="0"/>
              </a:rPr>
              <a:t>meeting.</a:t>
            </a:r>
            <a:endParaRPr lang="en-US" altLang="ko-KR" dirty="0" smtClean="0">
              <a:cs typeface="Calibri" pitchFamily="34" charset="0"/>
            </a:endParaRPr>
          </a:p>
          <a:p>
            <a:pPr marL="538163" lvl="1" indent="-538163">
              <a:spcBef>
                <a:spcPts val="0"/>
              </a:spcBef>
              <a:spcAft>
                <a:spcPts val="0"/>
              </a:spcAft>
              <a:buNone/>
            </a:pPr>
            <a:r>
              <a:rPr lang="en-US" altLang="ko-KR" dirty="0">
                <a:cs typeface="Calibri" pitchFamily="34" charset="0"/>
              </a:rPr>
              <a:t> </a:t>
            </a:r>
            <a:r>
              <a:rPr lang="en-US" altLang="ko-KR" dirty="0" smtClean="0">
                <a:cs typeface="Calibri" pitchFamily="34" charset="0"/>
              </a:rPr>
              <a:t>   </a:t>
            </a:r>
            <a:endParaRPr lang="en-US" altLang="ko-KR" dirty="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spTree>
    <p:extLst>
      <p:ext uri="{BB962C8B-B14F-4D97-AF65-F5344CB8AC3E}">
        <p14:creationId xmlns:p14="http://schemas.microsoft.com/office/powerpoint/2010/main" val="407801351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53400" cy="762000"/>
          </a:xfrm>
        </p:spPr>
        <p:txBody>
          <a:bodyPr/>
          <a:lstStyle/>
          <a:p>
            <a:pPr marL="361950" indent="-361950"/>
            <a:r>
              <a:rPr lang="en-US" b="1" dirty="0" smtClean="0"/>
              <a:t>TG4m Closing Report  </a:t>
            </a:r>
            <a:endParaRPr lang="en-US" b="1" dirty="0"/>
          </a:p>
        </p:txBody>
      </p:sp>
      <p:sp>
        <p:nvSpPr>
          <p:cNvPr id="4" name="Footer Placeholder 3"/>
          <p:cNvSpPr>
            <a:spLocks noGrp="1"/>
          </p:cNvSpPr>
          <p:nvPr>
            <p:ph type="ftr" sz="quarter" idx="10"/>
          </p:nvPr>
        </p:nvSpPr>
        <p:spPr/>
        <p:txBody>
          <a:bodyPr/>
          <a:lstStyle/>
          <a:p>
            <a:r>
              <a:rPr lang="en-US" smtClean="0"/>
              <a:t>Sangsung Choi(ETRI)</a:t>
            </a:r>
            <a:endParaRPr lang="en-US" dirty="0" smtClean="0"/>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9" name="Content Placeholder 2"/>
          <p:cNvSpPr txBox="1">
            <a:spLocks/>
          </p:cNvSpPr>
          <p:nvPr/>
        </p:nvSpPr>
        <p:spPr bwMode="auto">
          <a:xfrm>
            <a:off x="228600" y="3962400"/>
            <a:ext cx="8746671" cy="1981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a:lstStyle>
          <a:p>
            <a:pPr marL="360363" lvl="1" indent="-360363">
              <a:spcBef>
                <a:spcPts val="600"/>
              </a:spcBef>
              <a:spcAft>
                <a:spcPts val="0"/>
              </a:spcAft>
              <a:buFont typeface="Arial" pitchFamily="34" charset="0"/>
              <a:buChar char="•"/>
            </a:pPr>
            <a:r>
              <a:rPr lang="en-US" altLang="ko-KR" dirty="0" smtClean="0">
                <a:cs typeface="Calibri" pitchFamily="34" charset="0"/>
              </a:rPr>
              <a:t>- </a:t>
            </a:r>
            <a:r>
              <a:rPr lang="en-US" altLang="ko-KR" dirty="0" smtClean="0">
                <a:cs typeface="Calibri" pitchFamily="34" charset="0"/>
              </a:rPr>
              <a:t>BRC will complete comment </a:t>
            </a:r>
            <a:r>
              <a:rPr lang="en-US" altLang="ko-KR" smtClean="0">
                <a:cs typeface="Calibri" pitchFamily="34" charset="0"/>
              </a:rPr>
              <a:t>resolutions </a:t>
            </a:r>
            <a:r>
              <a:rPr lang="en-US" altLang="ko-KR" smtClean="0">
                <a:cs typeface="Calibri" pitchFamily="34" charset="0"/>
              </a:rPr>
              <a:t>by teleconference </a:t>
            </a:r>
            <a:r>
              <a:rPr lang="en-US" altLang="ko-KR" dirty="0" smtClean="0">
                <a:cs typeface="Calibri" pitchFamily="34" charset="0"/>
              </a:rPr>
              <a:t>in next few weeks </a:t>
            </a:r>
          </a:p>
          <a:p>
            <a:pPr marL="538163" lvl="1" indent="-538163">
              <a:spcBef>
                <a:spcPts val="0"/>
              </a:spcBef>
              <a:spcAft>
                <a:spcPts val="0"/>
              </a:spcAft>
              <a:buNone/>
            </a:pPr>
            <a:r>
              <a:rPr lang="en-US" altLang="ko-KR" dirty="0">
                <a:cs typeface="Calibri" pitchFamily="34" charset="0"/>
              </a:rPr>
              <a:t> </a:t>
            </a:r>
            <a:r>
              <a:rPr lang="en-US" altLang="ko-KR" dirty="0" smtClean="0">
                <a:cs typeface="Calibri" pitchFamily="34" charset="0"/>
              </a:rPr>
              <a:t>   - BRC </a:t>
            </a:r>
            <a:r>
              <a:rPr lang="en-US" altLang="ko-KR" dirty="0" smtClean="0">
                <a:cs typeface="Calibri" pitchFamily="34" charset="0"/>
              </a:rPr>
              <a:t>plans </a:t>
            </a:r>
            <a:r>
              <a:rPr lang="en-US" altLang="ko-KR" dirty="0" smtClean="0">
                <a:cs typeface="Calibri" pitchFamily="34" charset="0"/>
              </a:rPr>
              <a:t>2 </a:t>
            </a:r>
            <a:r>
              <a:rPr lang="en-US" altLang="ko-KR" dirty="0" smtClean="0">
                <a:cs typeface="Calibri" pitchFamily="34" charset="0"/>
              </a:rPr>
              <a:t>recirculation ballots before November </a:t>
            </a:r>
            <a:r>
              <a:rPr lang="en-US" altLang="ko-KR" dirty="0" smtClean="0">
                <a:cs typeface="Calibri" pitchFamily="34" charset="0"/>
              </a:rPr>
              <a:t>2013 meeting</a:t>
            </a:r>
            <a:endParaRPr lang="en-US" altLang="ko-KR" dirty="0">
              <a:cs typeface="Calibri" pitchFamily="34" charset="0"/>
            </a:endParaRPr>
          </a:p>
        </p:txBody>
      </p:sp>
      <p:sp>
        <p:nvSpPr>
          <p:cNvPr id="10" name="Rectangle 13"/>
          <p:cNvSpPr>
            <a:spLocks noGrp="1" noChangeArrowheads="1"/>
          </p:cNvSpPr>
          <p:nvPr>
            <p:ph type="dt" sz="quarter" idx="12"/>
          </p:nvPr>
        </p:nvSpPr>
        <p:spPr>
          <a:xfrm>
            <a:off x="533400" y="304800"/>
            <a:ext cx="1905000" cy="304800"/>
          </a:xfrm>
          <a:noFill/>
        </p:spPr>
        <p:txBody>
          <a:bodyPr/>
          <a:lstStyle/>
          <a:p>
            <a:r>
              <a:rPr lang="en-US" altLang="ko-KR" smtClean="0"/>
              <a:t>September 2013</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060000224"/>
              </p:ext>
            </p:extLst>
          </p:nvPr>
        </p:nvGraphicFramePr>
        <p:xfrm>
          <a:off x="1524000" y="1397000"/>
          <a:ext cx="6096000" cy="2225040"/>
        </p:xfrm>
        <a:graphic>
          <a:graphicData uri="http://schemas.openxmlformats.org/drawingml/2006/table">
            <a:tbl>
              <a:tblPr firstRow="1" bandRow="1">
                <a:tableStyleId>{3C2FFA5D-87B4-456A-9821-1D502468CF0F}</a:tableStyleId>
              </a:tblPr>
              <a:tblGrid>
                <a:gridCol w="1524000"/>
                <a:gridCol w="1524000"/>
                <a:gridCol w="1524000"/>
                <a:gridCol w="1524000"/>
              </a:tblGrid>
              <a:tr h="370840">
                <a:tc>
                  <a:txBody>
                    <a:bodyPr/>
                    <a:lstStyle/>
                    <a:p>
                      <a:endParaRPr lang="ja-JP" altLang="en-US" sz="1200" dirty="0">
                        <a:effectLst/>
                        <a:latin typeface="Arial"/>
                        <a:cs typeface="Arial"/>
                      </a:endParaRPr>
                    </a:p>
                  </a:txBody>
                  <a:tcPr marL="68580" marR="68580" marT="0" marB="0" anchor="ctr"/>
                </a:tc>
                <a:tc>
                  <a:txBody>
                    <a:bodyPr/>
                    <a:lstStyle/>
                    <a:p>
                      <a:pPr algn="ctr"/>
                      <a:r>
                        <a:rPr lang="en-US" sz="1200" dirty="0">
                          <a:effectLst/>
                          <a:latin typeface="Arial"/>
                          <a:cs typeface="Arial"/>
                        </a:rPr>
                        <a:t>Tech/Gen</a:t>
                      </a:r>
                    </a:p>
                  </a:txBody>
                  <a:tcPr marL="68580" marR="68580" marT="0" marB="0" anchor="ctr"/>
                </a:tc>
                <a:tc>
                  <a:txBody>
                    <a:bodyPr/>
                    <a:lstStyle/>
                    <a:p>
                      <a:pPr algn="ctr"/>
                      <a:r>
                        <a:rPr lang="en-US" sz="1200">
                          <a:effectLst/>
                          <a:latin typeface="Arial"/>
                          <a:cs typeface="Arial"/>
                        </a:rPr>
                        <a:t>Editorial</a:t>
                      </a:r>
                    </a:p>
                  </a:txBody>
                  <a:tcPr marL="68580" marR="68580" marT="0" marB="0" anchor="ctr"/>
                </a:tc>
                <a:tc>
                  <a:txBody>
                    <a:bodyPr/>
                    <a:lstStyle/>
                    <a:p>
                      <a:pPr algn="ctr"/>
                      <a:r>
                        <a:rPr lang="en-US" sz="1200">
                          <a:effectLst/>
                          <a:latin typeface="Arial"/>
                          <a:cs typeface="Arial"/>
                        </a:rPr>
                        <a:t>Overall</a:t>
                      </a:r>
                    </a:p>
                  </a:txBody>
                  <a:tcPr marL="68580" marR="68580" marT="0" marB="0" anchor="ctr"/>
                </a:tc>
              </a:tr>
              <a:tr h="370840">
                <a:tc>
                  <a:txBody>
                    <a:bodyPr/>
                    <a:lstStyle/>
                    <a:p>
                      <a:pPr algn="r"/>
                      <a:r>
                        <a:rPr lang="en-GB" altLang="ja-JP" sz="1200" dirty="0" smtClean="0">
                          <a:effectLst/>
                          <a:latin typeface="Arial"/>
                          <a:cs typeface="Arial"/>
                        </a:rPr>
                        <a:t>Total</a:t>
                      </a:r>
                      <a:endParaRPr lang="ja-JP" altLang="en-US" sz="1200" dirty="0">
                        <a:effectLst/>
                        <a:latin typeface="Arial"/>
                        <a:cs typeface="Arial"/>
                      </a:endParaRPr>
                    </a:p>
                  </a:txBody>
                  <a:tcPr marL="68580" marR="68580" marT="0" marB="0" anchor="ctr"/>
                </a:tc>
                <a:tc>
                  <a:txBody>
                    <a:bodyPr/>
                    <a:lstStyle/>
                    <a:p>
                      <a:pPr algn="ctr"/>
                      <a:r>
                        <a:rPr lang="en-US" altLang="ja-JP" sz="1200" dirty="0">
                          <a:effectLst/>
                          <a:latin typeface="Arial"/>
                          <a:cs typeface="Arial"/>
                        </a:rPr>
                        <a:t>146</a:t>
                      </a:r>
                      <a:endParaRPr lang="ja-JP" altLang="en-US" sz="1200" dirty="0">
                        <a:effectLst/>
                        <a:latin typeface="Arial"/>
                        <a:cs typeface="Arial"/>
                      </a:endParaRPr>
                    </a:p>
                  </a:txBody>
                  <a:tcPr marL="68580" marR="68580" marT="0" marB="0" anchor="ctr"/>
                </a:tc>
                <a:tc>
                  <a:txBody>
                    <a:bodyPr/>
                    <a:lstStyle/>
                    <a:p>
                      <a:pPr algn="ctr"/>
                      <a:r>
                        <a:rPr lang="en-US" altLang="ja-JP" sz="1200">
                          <a:effectLst/>
                          <a:latin typeface="Arial"/>
                          <a:cs typeface="Arial"/>
                        </a:rPr>
                        <a:t>242</a:t>
                      </a:r>
                      <a:endParaRPr lang="ja-JP" altLang="en-US" sz="1200">
                        <a:effectLst/>
                        <a:latin typeface="Arial"/>
                        <a:cs typeface="Arial"/>
                      </a:endParaRPr>
                    </a:p>
                  </a:txBody>
                  <a:tcPr marL="68580" marR="68580" marT="0" marB="0" anchor="ctr"/>
                </a:tc>
                <a:tc>
                  <a:txBody>
                    <a:bodyPr/>
                    <a:lstStyle/>
                    <a:p>
                      <a:pPr algn="ctr"/>
                      <a:r>
                        <a:rPr lang="en-US" altLang="ja-JP" sz="1200">
                          <a:effectLst/>
                          <a:latin typeface="Arial"/>
                          <a:cs typeface="Arial"/>
                        </a:rPr>
                        <a:t>388</a:t>
                      </a:r>
                      <a:endParaRPr lang="ja-JP" altLang="en-US" sz="1200">
                        <a:effectLst/>
                        <a:latin typeface="Arial"/>
                        <a:cs typeface="Arial"/>
                      </a:endParaRPr>
                    </a:p>
                  </a:txBody>
                  <a:tcPr marL="68580" marR="68580" marT="0" marB="0" anchor="ctr"/>
                </a:tc>
              </a:tr>
              <a:tr h="370840">
                <a:tc>
                  <a:txBody>
                    <a:bodyPr/>
                    <a:lstStyle/>
                    <a:p>
                      <a:pPr algn="r"/>
                      <a:r>
                        <a:rPr lang="en-US" sz="1200" dirty="0">
                          <a:effectLst/>
                          <a:latin typeface="Arial"/>
                          <a:cs typeface="Arial"/>
                        </a:rPr>
                        <a:t>Total processed</a:t>
                      </a:r>
                    </a:p>
                  </a:txBody>
                  <a:tcPr marL="68580" marR="68580" marT="0" marB="0" anchor="ctr"/>
                </a:tc>
                <a:tc>
                  <a:txBody>
                    <a:bodyPr/>
                    <a:lstStyle/>
                    <a:p>
                      <a:pPr algn="ctr"/>
                      <a:r>
                        <a:rPr lang="en-US" altLang="ja-JP" sz="1200" dirty="0">
                          <a:effectLst/>
                          <a:latin typeface="Arial"/>
                          <a:cs typeface="Arial"/>
                        </a:rPr>
                        <a:t>82</a:t>
                      </a:r>
                      <a:endParaRPr lang="ja-JP" altLang="en-US" sz="1200" dirty="0">
                        <a:effectLst/>
                        <a:latin typeface="Arial"/>
                        <a:cs typeface="Arial"/>
                      </a:endParaRPr>
                    </a:p>
                  </a:txBody>
                  <a:tcPr marL="68580" marR="68580" marT="0" marB="0" anchor="ctr"/>
                </a:tc>
                <a:tc>
                  <a:txBody>
                    <a:bodyPr/>
                    <a:lstStyle/>
                    <a:p>
                      <a:pPr algn="ctr"/>
                      <a:r>
                        <a:rPr lang="en-US" altLang="ja-JP" sz="1200">
                          <a:effectLst/>
                          <a:latin typeface="Arial"/>
                          <a:cs typeface="Arial"/>
                        </a:rPr>
                        <a:t>242</a:t>
                      </a:r>
                      <a:endParaRPr lang="ja-JP" altLang="en-US" sz="1200">
                        <a:effectLst/>
                        <a:latin typeface="Arial"/>
                        <a:cs typeface="Arial"/>
                      </a:endParaRPr>
                    </a:p>
                  </a:txBody>
                  <a:tcPr marL="68580" marR="68580" marT="0" marB="0" anchor="ctr"/>
                </a:tc>
                <a:tc>
                  <a:txBody>
                    <a:bodyPr/>
                    <a:lstStyle/>
                    <a:p>
                      <a:pPr algn="ctr"/>
                      <a:r>
                        <a:rPr lang="en-US" altLang="ja-JP" sz="1200">
                          <a:effectLst/>
                          <a:latin typeface="Arial"/>
                          <a:cs typeface="Arial"/>
                        </a:rPr>
                        <a:t>324</a:t>
                      </a:r>
                      <a:endParaRPr lang="ja-JP" altLang="en-US" sz="1200">
                        <a:effectLst/>
                        <a:latin typeface="Arial"/>
                        <a:cs typeface="Arial"/>
                      </a:endParaRPr>
                    </a:p>
                  </a:txBody>
                  <a:tcPr marL="68580" marR="68580" marT="0" marB="0" anchor="ctr"/>
                </a:tc>
              </a:tr>
              <a:tr h="370840">
                <a:tc>
                  <a:txBody>
                    <a:bodyPr/>
                    <a:lstStyle/>
                    <a:p>
                      <a:pPr algn="r"/>
                      <a:r>
                        <a:rPr lang="en-US" sz="1200" dirty="0">
                          <a:effectLst/>
                          <a:latin typeface="Arial"/>
                          <a:cs typeface="Arial"/>
                        </a:rPr>
                        <a:t>Percent processed</a:t>
                      </a:r>
                    </a:p>
                  </a:txBody>
                  <a:tcPr marL="68580" marR="68580" marT="0" marB="0" anchor="ctr"/>
                </a:tc>
                <a:tc>
                  <a:txBody>
                    <a:bodyPr/>
                    <a:lstStyle/>
                    <a:p>
                      <a:pPr algn="ctr"/>
                      <a:r>
                        <a:rPr lang="en-US" altLang="ja-JP" sz="1200" dirty="0">
                          <a:effectLst/>
                          <a:latin typeface="Arial"/>
                          <a:cs typeface="Arial"/>
                        </a:rPr>
                        <a:t>57%</a:t>
                      </a:r>
                      <a:endParaRPr lang="ja-JP" altLang="en-US" sz="1200" dirty="0">
                        <a:effectLst/>
                        <a:latin typeface="Arial"/>
                        <a:cs typeface="Arial"/>
                      </a:endParaRPr>
                    </a:p>
                  </a:txBody>
                  <a:tcPr marL="68580" marR="68580" marT="0" marB="0" anchor="ctr"/>
                </a:tc>
                <a:tc>
                  <a:txBody>
                    <a:bodyPr/>
                    <a:lstStyle/>
                    <a:p>
                      <a:pPr algn="ctr"/>
                      <a:r>
                        <a:rPr lang="en-US" altLang="ja-JP" sz="1200">
                          <a:effectLst/>
                          <a:latin typeface="Arial"/>
                          <a:cs typeface="Arial"/>
                        </a:rPr>
                        <a:t>100%</a:t>
                      </a:r>
                      <a:endParaRPr lang="ja-JP" altLang="en-US" sz="1200">
                        <a:effectLst/>
                        <a:latin typeface="Arial"/>
                        <a:cs typeface="Arial"/>
                      </a:endParaRPr>
                    </a:p>
                  </a:txBody>
                  <a:tcPr marL="68580" marR="68580" marT="0" marB="0" anchor="ctr"/>
                </a:tc>
                <a:tc>
                  <a:txBody>
                    <a:bodyPr/>
                    <a:lstStyle/>
                    <a:p>
                      <a:pPr algn="ctr"/>
                      <a:r>
                        <a:rPr lang="en-US" altLang="ja-JP" sz="1200">
                          <a:effectLst/>
                          <a:latin typeface="Arial"/>
                          <a:cs typeface="Arial"/>
                        </a:rPr>
                        <a:t>84%</a:t>
                      </a:r>
                      <a:endParaRPr lang="ja-JP" altLang="en-US" sz="1200">
                        <a:effectLst/>
                        <a:latin typeface="Arial"/>
                        <a:cs typeface="Arial"/>
                      </a:endParaRPr>
                    </a:p>
                  </a:txBody>
                  <a:tcPr marL="68580" marR="68580" marT="0" marB="0" anchor="ctr"/>
                </a:tc>
              </a:tr>
              <a:tr h="370840">
                <a:tc>
                  <a:txBody>
                    <a:bodyPr/>
                    <a:lstStyle/>
                    <a:p>
                      <a:pPr algn="r"/>
                      <a:r>
                        <a:rPr lang="en-US" sz="1200" dirty="0">
                          <a:effectLst/>
                          <a:latin typeface="Arial"/>
                          <a:cs typeface="Arial"/>
                        </a:rPr>
                        <a:t>Total </a:t>
                      </a:r>
                      <a:r>
                        <a:rPr lang="en-US" sz="1200" dirty="0" smtClean="0">
                          <a:effectLst/>
                          <a:latin typeface="Arial"/>
                          <a:cs typeface="Arial"/>
                        </a:rPr>
                        <a:t>remaining</a:t>
                      </a:r>
                      <a:endParaRPr lang="en-US" sz="1200" dirty="0">
                        <a:effectLst/>
                        <a:latin typeface="Arial"/>
                        <a:cs typeface="Arial"/>
                      </a:endParaRPr>
                    </a:p>
                  </a:txBody>
                  <a:tcPr marL="68580" marR="68580" marT="0" marB="0" anchor="ctr"/>
                </a:tc>
                <a:tc>
                  <a:txBody>
                    <a:bodyPr/>
                    <a:lstStyle/>
                    <a:p>
                      <a:pPr algn="ctr"/>
                      <a:r>
                        <a:rPr lang="en-US" altLang="ja-JP" sz="1200" dirty="0">
                          <a:effectLst/>
                          <a:latin typeface="Arial"/>
                          <a:cs typeface="Arial"/>
                        </a:rPr>
                        <a:t>64</a:t>
                      </a:r>
                      <a:endParaRPr lang="ja-JP" altLang="en-US" sz="1200" dirty="0">
                        <a:effectLst/>
                        <a:latin typeface="Arial"/>
                        <a:cs typeface="Arial"/>
                      </a:endParaRPr>
                    </a:p>
                  </a:txBody>
                  <a:tcPr marL="68580" marR="68580" marT="0" marB="0" anchor="ctr"/>
                </a:tc>
                <a:tc>
                  <a:txBody>
                    <a:bodyPr/>
                    <a:lstStyle/>
                    <a:p>
                      <a:pPr algn="ctr"/>
                      <a:r>
                        <a:rPr lang="en-US" altLang="ja-JP" sz="1200">
                          <a:effectLst/>
                          <a:latin typeface="Arial"/>
                          <a:cs typeface="Arial"/>
                        </a:rPr>
                        <a:t>0</a:t>
                      </a:r>
                      <a:endParaRPr lang="ja-JP" altLang="en-US" sz="1200">
                        <a:effectLst/>
                        <a:latin typeface="Arial"/>
                        <a:cs typeface="Arial"/>
                      </a:endParaRPr>
                    </a:p>
                  </a:txBody>
                  <a:tcPr marL="68580" marR="68580" marT="0" marB="0" anchor="ctr"/>
                </a:tc>
                <a:tc>
                  <a:txBody>
                    <a:bodyPr/>
                    <a:lstStyle/>
                    <a:p>
                      <a:pPr algn="ctr"/>
                      <a:r>
                        <a:rPr lang="en-US" altLang="ja-JP" sz="1200">
                          <a:effectLst/>
                          <a:latin typeface="Arial"/>
                          <a:cs typeface="Arial"/>
                        </a:rPr>
                        <a:t>64</a:t>
                      </a:r>
                      <a:endParaRPr lang="ja-JP" altLang="en-US" sz="1200">
                        <a:effectLst/>
                        <a:latin typeface="Arial"/>
                        <a:cs typeface="Arial"/>
                      </a:endParaRPr>
                    </a:p>
                  </a:txBody>
                  <a:tcPr marL="68580" marR="68580" marT="0" marB="0" anchor="ctr"/>
                </a:tc>
              </a:tr>
              <a:tr h="370840">
                <a:tc>
                  <a:txBody>
                    <a:bodyPr/>
                    <a:lstStyle/>
                    <a:p>
                      <a:pPr algn="r"/>
                      <a:r>
                        <a:rPr lang="en-US" sz="1200" dirty="0">
                          <a:effectLst/>
                          <a:latin typeface="Arial"/>
                          <a:cs typeface="Arial"/>
                        </a:rPr>
                        <a:t>Percent </a:t>
                      </a:r>
                      <a:r>
                        <a:rPr lang="en-US" sz="1200" dirty="0" smtClean="0">
                          <a:effectLst/>
                          <a:latin typeface="Arial"/>
                          <a:cs typeface="Arial"/>
                        </a:rPr>
                        <a:t>remaining</a:t>
                      </a:r>
                      <a:endParaRPr lang="en-US" sz="1200" dirty="0">
                        <a:effectLst/>
                        <a:latin typeface="Arial"/>
                        <a:cs typeface="Arial"/>
                      </a:endParaRPr>
                    </a:p>
                  </a:txBody>
                  <a:tcPr marL="68580" marR="68580" marT="0" marB="0" anchor="ctr"/>
                </a:tc>
                <a:tc>
                  <a:txBody>
                    <a:bodyPr/>
                    <a:lstStyle/>
                    <a:p>
                      <a:pPr algn="ctr"/>
                      <a:r>
                        <a:rPr lang="en-US" altLang="ja-JP" sz="1200" dirty="0">
                          <a:effectLst/>
                          <a:latin typeface="Arial"/>
                          <a:cs typeface="Arial"/>
                        </a:rPr>
                        <a:t>44%</a:t>
                      </a:r>
                      <a:endParaRPr lang="ja-JP" altLang="en-US" sz="1200" dirty="0">
                        <a:effectLst/>
                        <a:latin typeface="Arial"/>
                        <a:cs typeface="Arial"/>
                      </a:endParaRPr>
                    </a:p>
                  </a:txBody>
                  <a:tcPr marL="68580" marR="68580" marT="0" marB="0" anchor="ctr"/>
                </a:tc>
                <a:tc>
                  <a:txBody>
                    <a:bodyPr/>
                    <a:lstStyle/>
                    <a:p>
                      <a:pPr algn="ctr"/>
                      <a:r>
                        <a:rPr lang="en-US" altLang="ja-JP" sz="1200" dirty="0">
                          <a:effectLst/>
                          <a:latin typeface="Arial"/>
                          <a:cs typeface="Arial"/>
                        </a:rPr>
                        <a:t>0%</a:t>
                      </a:r>
                      <a:endParaRPr lang="ja-JP" altLang="en-US" sz="1200" dirty="0">
                        <a:effectLst/>
                        <a:latin typeface="Arial"/>
                        <a:cs typeface="Arial"/>
                      </a:endParaRPr>
                    </a:p>
                  </a:txBody>
                  <a:tcPr marL="68580" marR="68580" marT="0" marB="0" anchor="ctr"/>
                </a:tc>
                <a:tc>
                  <a:txBody>
                    <a:bodyPr/>
                    <a:lstStyle/>
                    <a:p>
                      <a:pPr algn="ctr"/>
                      <a:r>
                        <a:rPr lang="en-US" altLang="ja-JP" sz="1200" dirty="0">
                          <a:effectLst/>
                          <a:latin typeface="Arial"/>
                          <a:cs typeface="Arial"/>
                        </a:rPr>
                        <a:t>16%</a:t>
                      </a:r>
                      <a:endParaRPr lang="ja-JP" altLang="en-US" sz="1200" dirty="0">
                        <a:effectLst/>
                        <a:latin typeface="Arial"/>
                        <a:cs typeface="Arial"/>
                      </a:endParaRPr>
                    </a:p>
                  </a:txBody>
                  <a:tcPr marL="68580" marR="68580" marT="0" marB="0" anchor="ctr"/>
                </a:tc>
              </a:tr>
            </a:tbl>
          </a:graphicData>
        </a:graphic>
      </p:graphicFrame>
    </p:spTree>
    <p:extLst>
      <p:ext uri="{BB962C8B-B14F-4D97-AF65-F5344CB8AC3E}">
        <p14:creationId xmlns:p14="http://schemas.microsoft.com/office/powerpoint/2010/main" val="373850417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b="1" dirty="0" smtClean="0"/>
              <a:t>Future Plan/Timeline (1)</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0"/>
              </a:spcBef>
              <a:buFont typeface="Arial" pitchFamily="34" charset="0"/>
              <a:buChar char="•"/>
            </a:pPr>
            <a:r>
              <a:rPr lang="en-US" altLang="ko-KR" sz="2800" dirty="0" smtClean="0"/>
              <a:t>Form a New Task Group </a:t>
            </a:r>
          </a:p>
          <a:p>
            <a:pPr marL="228600" lvl="1" indent="-228600">
              <a:spcBef>
                <a:spcPts val="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r>
              <a:rPr lang="en-US" altLang="ko-KR" sz="2400" dirty="0" smtClean="0"/>
              <a:t> </a:t>
            </a:r>
          </a:p>
          <a:p>
            <a:pPr marL="228600" lvl="1" indent="-228600">
              <a:spcBef>
                <a:spcPts val="600"/>
              </a:spcBef>
              <a:buFont typeface="Arial" pitchFamily="34" charset="0"/>
              <a:buChar char="•"/>
            </a:pPr>
            <a:r>
              <a:rPr lang="en-US" altLang="ko-KR" sz="2800" dirty="0" smtClean="0"/>
              <a:t>Proposal Effort</a:t>
            </a:r>
          </a:p>
          <a:p>
            <a:pPr>
              <a:spcBef>
                <a:spcPts val="0"/>
              </a:spcBef>
            </a:pPr>
            <a:r>
              <a:rPr lang="en-US" altLang="ko-KR" sz="2000" dirty="0" smtClean="0">
                <a:solidFill>
                  <a:srgbClr val="0066FF"/>
                </a:solidFill>
              </a:rPr>
              <a:t>   - Preliminary Proposals  &amp; Presentations                                      May 6  2012 </a:t>
            </a:r>
          </a:p>
          <a:p>
            <a:pPr>
              <a:spcBef>
                <a:spcPts val="0"/>
              </a:spcBef>
            </a:pPr>
            <a:r>
              <a:rPr lang="en-US" altLang="ko-KR" sz="2000" dirty="0" smtClean="0">
                <a:solidFill>
                  <a:srgbClr val="0066FF"/>
                </a:solidFill>
              </a:rPr>
              <a:t>   - Final Proposals                                                                            July  9, 2012</a:t>
            </a:r>
          </a:p>
          <a:p>
            <a:pPr>
              <a:spcBef>
                <a:spcPts val="0"/>
              </a:spcBef>
            </a:pPr>
            <a:r>
              <a:rPr lang="en-US" altLang="ko-KR" sz="2000" dirty="0" smtClean="0">
                <a:solidFill>
                  <a:srgbClr val="0066FF"/>
                </a:solidFill>
              </a:rPr>
              <a:t>   - Proposal Presentations   	                                                  July  , 2012</a:t>
            </a:r>
          </a:p>
          <a:p>
            <a:pPr>
              <a:spcBef>
                <a:spcPts val="0"/>
              </a:spcBef>
            </a:pPr>
            <a:r>
              <a:rPr lang="en-US" altLang="ko-KR" sz="2000" dirty="0" smtClean="0">
                <a:solidFill>
                  <a:srgbClr val="0066FF"/>
                </a:solidFill>
              </a:rPr>
              <a:t>   - Merge Proposals                                                                    September 2012</a:t>
            </a:r>
          </a:p>
          <a:p>
            <a:pPr>
              <a:spcBef>
                <a:spcPts val="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spcBef>
                <a:spcPts val="600"/>
              </a:spcBef>
              <a:buFont typeface="Arial" pitchFamily="34" charset="0"/>
              <a:buChar char="•"/>
              <a:tabLst>
                <a:tab pos="7448550" algn="l"/>
              </a:tabLst>
            </a:pPr>
            <a:r>
              <a:rPr lang="en-US" altLang="ko-KR" sz="2400" dirty="0" smtClean="0">
                <a:solidFill>
                  <a:srgbClr val="0066FF"/>
                </a:solidFill>
              </a:rPr>
              <a:t> </a:t>
            </a:r>
            <a:r>
              <a:rPr lang="en-US" altLang="ko-KR" sz="2400" dirty="0" smtClean="0"/>
              <a:t>D</a:t>
            </a:r>
            <a:r>
              <a:rPr lang="en-US" altLang="ko-KR" sz="2800" dirty="0" smtClean="0"/>
              <a:t>rafting</a:t>
            </a:r>
            <a:endParaRPr lang="en-US" altLang="ko-KR" sz="2800" dirty="0"/>
          </a:p>
          <a:p>
            <a:pPr>
              <a:tabLst>
                <a:tab pos="7448550" algn="l"/>
              </a:tabLst>
            </a:pPr>
            <a:r>
              <a:rPr lang="en-US" altLang="ko-KR" sz="2000" dirty="0">
                <a:solidFill>
                  <a:srgbClr val="0066FF"/>
                </a:solidFill>
              </a:rPr>
              <a:t>   - Preliminary draft document                           </a:t>
            </a:r>
            <a:r>
              <a:rPr lang="en-US" altLang="ko-KR" sz="2000" dirty="0" smtClean="0">
                <a:solidFill>
                  <a:srgbClr val="0066FF"/>
                </a:solidFill>
              </a:rPr>
              <a:t>                        </a:t>
            </a:r>
            <a:r>
              <a:rPr lang="en-US" altLang="ko-KR" sz="2000" dirty="0">
                <a:solidFill>
                  <a:srgbClr val="0066FF"/>
                </a:solidFill>
              </a:rPr>
              <a:t>November 2012</a:t>
            </a:r>
          </a:p>
          <a:p>
            <a:pPr>
              <a:tabLst>
                <a:tab pos="7448550" algn="l"/>
              </a:tabLst>
            </a:pPr>
            <a:r>
              <a:rPr lang="en-US" altLang="ko-KR" sz="2000" dirty="0">
                <a:solidFill>
                  <a:srgbClr val="0066FF"/>
                </a:solidFill>
              </a:rPr>
              <a:t>   - Final draft (ready for WG Letter Ballot)         </a:t>
            </a:r>
            <a:r>
              <a:rPr lang="en-US" altLang="ko-KR" sz="2000" dirty="0" smtClean="0">
                <a:solidFill>
                  <a:srgbClr val="0066FF"/>
                </a:solidFill>
              </a:rPr>
              <a:t>                          </a:t>
            </a:r>
            <a:r>
              <a:rPr lang="en-US" altLang="ko-KR" sz="2000" dirty="0">
                <a:solidFill>
                  <a:srgbClr val="0066FF"/>
                </a:solidFill>
              </a:rPr>
              <a:t>January  2013</a:t>
            </a:r>
          </a:p>
          <a:p>
            <a:pPr>
              <a:spcBef>
                <a:spcPts val="0"/>
              </a:spcBef>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6</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6</a:t>
            </a:fld>
            <a:endParaRPr lang="en-US"/>
          </a:p>
        </p:txBody>
      </p:sp>
    </p:spTree>
    <p:extLst>
      <p:ext uri="{BB962C8B-B14F-4D97-AF65-F5344CB8AC3E}">
        <p14:creationId xmlns:p14="http://schemas.microsoft.com/office/powerpoint/2010/main" val="2310055989"/>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609600"/>
            <a:ext cx="8458200" cy="762000"/>
          </a:xfrm>
        </p:spPr>
        <p:txBody>
          <a:bodyPr/>
          <a:lstStyle/>
          <a:p>
            <a:r>
              <a:rPr lang="en-US" b="1" dirty="0" smtClean="0"/>
              <a:t>Future Plan/Timeline (2)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dirty="0" smtClean="0"/>
              <a:t>September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err="1" smtClean="0"/>
              <a:t>Sangsung</a:t>
            </a:r>
            <a:r>
              <a:rPr lang="en-US" dirty="0" smtClean="0"/>
              <a:t> </a:t>
            </a:r>
            <a:r>
              <a:rPr lang="en-US" dirty="0" err="1" smtClean="0"/>
              <a:t>Choi</a:t>
            </a:r>
            <a:r>
              <a:rPr lang="en-US" dirty="0" smtClean="0"/>
              <a:t> (ETRI)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
        <p:nvSpPr>
          <p:cNvPr id="9" name="Rectangle 4"/>
          <p:cNvSpPr>
            <a:spLocks noChangeArrowheads="1"/>
          </p:cNvSpPr>
          <p:nvPr/>
        </p:nvSpPr>
        <p:spPr bwMode="auto">
          <a:xfrm>
            <a:off x="608635" y="1295400"/>
            <a:ext cx="8229600" cy="5027613"/>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WG Letter Balloting</a:t>
            </a:r>
            <a:endParaRPr lang="en-US" altLang="ko-KR" sz="2800" dirty="0"/>
          </a:p>
          <a:p>
            <a:pPr>
              <a:tabLst>
                <a:tab pos="7448550" algn="l"/>
              </a:tabLst>
            </a:pPr>
            <a:r>
              <a:rPr lang="en-US" altLang="ko-KR" sz="2000" dirty="0" smtClean="0">
                <a:latin typeface="+mj-lt"/>
              </a:rPr>
              <a:t>    - </a:t>
            </a:r>
            <a:r>
              <a:rPr lang="en-US" altLang="ko-KR" sz="2000" dirty="0" smtClean="0">
                <a:solidFill>
                  <a:srgbClr val="0066FF"/>
                </a:solidFill>
                <a:latin typeface="+mj-lt"/>
                <a:ea typeface="ＭＳ Ｐゴシック" charset="0"/>
              </a:rPr>
              <a:t>Initial Release/</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February/March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 </a:t>
            </a:r>
            <a:r>
              <a:rPr lang="en-US" altLang="ko-KR" sz="2000" dirty="0" smtClean="0">
                <a:solidFill>
                  <a:srgbClr val="0066FF"/>
                </a:solidFill>
                <a:latin typeface="+mj-lt"/>
                <a:ea typeface="ＭＳ Ｐゴシック" charset="0"/>
              </a:rPr>
              <a:t>Release /</a:t>
            </a:r>
            <a:r>
              <a:rPr lang="en-US" altLang="ko-KR" sz="2000" dirty="0" smtClean="0">
                <a:solidFill>
                  <a:srgbClr val="0066FF"/>
                </a:solidFill>
                <a:ea typeface="ＭＳ Ｐゴシック" charset="0"/>
              </a:rPr>
              <a:t>Comment Resolution</a:t>
            </a:r>
            <a:r>
              <a:rPr lang="en-US" altLang="ko-KR" sz="2000" dirty="0" smtClean="0">
                <a:solidFill>
                  <a:srgbClr val="0066FF"/>
                </a:solidFill>
                <a:latin typeface="+mj-lt"/>
                <a:ea typeface="ＭＳ Ｐゴシック" charset="0"/>
              </a:rPr>
              <a:t>                March/April 2013</a:t>
            </a:r>
          </a:p>
          <a:p>
            <a:pPr>
              <a:tabLst>
                <a:tab pos="7448550" algn="l"/>
              </a:tabLst>
            </a:pPr>
            <a:r>
              <a:rPr lang="en-US" altLang="ko-KR" sz="2000" dirty="0" smtClean="0">
                <a:solidFill>
                  <a:srgbClr val="0066FF"/>
                </a:solidFill>
                <a:latin typeface="+mj-lt"/>
                <a:ea typeface="ＭＳ Ｐゴシック" charset="0"/>
              </a:rPr>
              <a:t>    - Recirculation </a:t>
            </a:r>
            <a:r>
              <a:rPr lang="en-US" altLang="ko-KR" sz="2000" dirty="0">
                <a:solidFill>
                  <a:srgbClr val="0066FF"/>
                </a:solidFill>
                <a:latin typeface="+mj-lt"/>
                <a:ea typeface="ＭＳ Ｐゴシック" charset="0"/>
              </a:rPr>
              <a:t>II </a:t>
            </a:r>
            <a:r>
              <a:rPr lang="en-US" altLang="ko-KR" sz="2000" dirty="0" smtClean="0">
                <a:solidFill>
                  <a:srgbClr val="0066FF"/>
                </a:solidFill>
                <a:latin typeface="+mj-lt"/>
                <a:ea typeface="ＭＳ Ｐゴシック" charset="0"/>
              </a:rPr>
              <a:t>Release</a:t>
            </a:r>
            <a:r>
              <a:rPr lang="en-US" altLang="ko-KR" sz="2000" dirty="0" smtClean="0">
                <a:solidFill>
                  <a:srgbClr val="0066FF"/>
                </a:solidFill>
                <a:ea typeface="ＭＳ Ｐゴシック" charset="0"/>
              </a:rPr>
              <a:t> /Comment Resolution</a:t>
            </a:r>
            <a:r>
              <a:rPr lang="en-US" altLang="ko-KR" sz="2000" dirty="0" smtClean="0">
                <a:solidFill>
                  <a:srgbClr val="0066FF"/>
                </a:solidFill>
                <a:latin typeface="+mj-lt"/>
                <a:ea typeface="ＭＳ Ｐゴシック" charset="0"/>
              </a:rPr>
              <a:t>                  April /May2013</a:t>
            </a:r>
            <a:endParaRPr lang="en-US" altLang="ko-KR" sz="2000" dirty="0" smtClean="0">
              <a:solidFill>
                <a:srgbClr val="0066FF"/>
              </a:solidFill>
              <a:ea typeface="ＭＳ Ｐゴシック" charset="0"/>
            </a:endParaRPr>
          </a:p>
          <a:p>
            <a:pPr>
              <a:tabLst>
                <a:tab pos="7448550" algn="l"/>
              </a:tabLst>
            </a:pPr>
            <a:r>
              <a:rPr lang="en-US" altLang="ko-KR" sz="2000" dirty="0" smtClean="0">
                <a:solidFill>
                  <a:srgbClr val="0066FF"/>
                </a:solidFill>
                <a:ea typeface="ＭＳ Ｐゴシック" charset="0"/>
              </a:rPr>
              <a:t>    - Recirculation III Release /Comment Resolution                  May/June 2013</a:t>
            </a:r>
          </a:p>
          <a:p>
            <a:pPr>
              <a:buFont typeface="Arial" pitchFamily="34" charset="0"/>
              <a:buChar char="•"/>
              <a:tabLst>
                <a:tab pos="7448550" algn="l"/>
              </a:tabLst>
            </a:pPr>
            <a:r>
              <a:rPr lang="en-US" altLang="ko-KR" sz="3200" dirty="0" smtClean="0"/>
              <a:t> </a:t>
            </a:r>
            <a:r>
              <a:rPr lang="en-US" altLang="ko-KR" sz="2800" dirty="0" smtClean="0"/>
              <a:t>Sponsor Balloting</a:t>
            </a:r>
            <a:endParaRPr lang="en-US" altLang="ko-KR" sz="2800" dirty="0"/>
          </a:p>
          <a:p>
            <a:pPr>
              <a:tabLst>
                <a:tab pos="7448550" algn="l"/>
              </a:tabLst>
            </a:pPr>
            <a:r>
              <a:rPr lang="en-US" altLang="ko-KR" sz="2000" dirty="0">
                <a:solidFill>
                  <a:srgbClr val="0066FF"/>
                </a:solidFill>
              </a:rPr>
              <a:t>  </a:t>
            </a:r>
            <a:r>
              <a:rPr lang="en-US" altLang="ko-KR" sz="2000" dirty="0" smtClean="0">
                <a:solidFill>
                  <a:srgbClr val="0066FF"/>
                </a:solidFill>
              </a:rPr>
              <a:t>  </a:t>
            </a:r>
            <a:r>
              <a:rPr lang="en-US" altLang="ko-KR" sz="2000" dirty="0">
                <a:solidFill>
                  <a:srgbClr val="0066FF"/>
                </a:solidFill>
              </a:rPr>
              <a:t>- </a:t>
            </a:r>
            <a:r>
              <a:rPr lang="en-US" altLang="ko-KR" sz="2000" dirty="0">
                <a:solidFill>
                  <a:srgbClr val="0066FF"/>
                </a:solidFill>
                <a:ea typeface="ＭＳ Ｐゴシック" charset="0"/>
              </a:rPr>
              <a:t>Initial Release    </a:t>
            </a:r>
            <a:r>
              <a:rPr lang="en-US" altLang="ko-KR" sz="2000" dirty="0" smtClean="0">
                <a:solidFill>
                  <a:srgbClr val="0066FF"/>
                </a:solidFill>
                <a:ea typeface="ＭＳ Ｐゴシック" charset="0"/>
              </a:rPr>
              <a:t>                                                                            July </a:t>
            </a:r>
            <a:r>
              <a:rPr lang="en-US" altLang="ko-KR" sz="2000" dirty="0">
                <a:solidFill>
                  <a:srgbClr val="0066FF"/>
                </a:solidFill>
                <a:ea typeface="ＭＳ Ｐゴシック" charset="0"/>
              </a:rPr>
              <a:t>2013</a:t>
            </a:r>
          </a:p>
          <a:p>
            <a:pPr>
              <a:tabLst>
                <a:tab pos="7448550" algn="l"/>
              </a:tabLst>
            </a:pPr>
            <a:r>
              <a:rPr lang="en-US" altLang="ko-KR" sz="2000" dirty="0">
                <a:solidFill>
                  <a:srgbClr val="FF0000"/>
                </a:solidFill>
                <a:ea typeface="ＭＳ Ｐゴシック" charset="0"/>
              </a:rPr>
              <a:t>    - </a:t>
            </a:r>
            <a:r>
              <a:rPr lang="en-US" altLang="ko-KR" sz="2000" dirty="0" smtClean="0">
                <a:solidFill>
                  <a:srgbClr val="FF0000"/>
                </a:solidFill>
                <a:ea typeface="ＭＳ Ｐゴシック" charset="0"/>
              </a:rPr>
              <a:t>Comment </a:t>
            </a:r>
            <a:r>
              <a:rPr lang="en-US" altLang="ko-KR" sz="2000" dirty="0">
                <a:solidFill>
                  <a:srgbClr val="FF0000"/>
                </a:solidFill>
                <a:ea typeface="ＭＳ Ｐゴシック" charset="0"/>
              </a:rPr>
              <a:t>R</a:t>
            </a:r>
            <a:r>
              <a:rPr lang="en-US" altLang="ko-KR" sz="2000" dirty="0" smtClean="0">
                <a:solidFill>
                  <a:srgbClr val="FF0000"/>
                </a:solidFill>
                <a:ea typeface="ＭＳ Ｐゴシック" charset="0"/>
              </a:rPr>
              <a:t>esolution                                                           September </a:t>
            </a:r>
            <a:r>
              <a:rPr lang="en-US" altLang="ko-KR" sz="2000" dirty="0">
                <a:solidFill>
                  <a:srgbClr val="FF0000"/>
                </a:solidFill>
                <a:ea typeface="ＭＳ Ｐゴシック" charset="0"/>
              </a:rPr>
              <a:t>2013</a:t>
            </a:r>
          </a:p>
          <a:p>
            <a:pPr>
              <a:tabLst>
                <a:tab pos="7448550" algn="l"/>
              </a:tabLst>
            </a:pPr>
            <a:r>
              <a:rPr lang="en-US" altLang="ko-KR" sz="2000" dirty="0">
                <a:ea typeface="ＭＳ Ｐゴシック" charset="0"/>
              </a:rPr>
              <a:t>    - </a:t>
            </a:r>
            <a:r>
              <a:rPr lang="en-US" altLang="ko-KR" sz="2000" dirty="0" smtClean="0">
                <a:ea typeface="ＭＳ Ｐゴシック" charset="0"/>
              </a:rPr>
              <a:t>SB Recirculation I </a:t>
            </a:r>
            <a:r>
              <a:rPr lang="en-US" altLang="ko-KR" sz="2000" dirty="0">
                <a:ea typeface="ＭＳ Ｐゴシック" charset="0"/>
              </a:rPr>
              <a:t>R</a:t>
            </a:r>
            <a:r>
              <a:rPr lang="en-US" altLang="ko-KR" sz="2000" dirty="0" smtClean="0">
                <a:ea typeface="ＭＳ Ｐゴシック" charset="0"/>
              </a:rPr>
              <a:t>elease                                                       October 2013</a:t>
            </a:r>
            <a:endParaRPr lang="en-US" altLang="ko-KR" sz="2000" dirty="0">
              <a:ea typeface="ＭＳ Ｐゴシック" charset="0"/>
            </a:endParaRPr>
          </a:p>
          <a:p>
            <a:pPr>
              <a:tabLst>
                <a:tab pos="7448550" algn="l"/>
              </a:tabLst>
            </a:pPr>
            <a:r>
              <a:rPr lang="en-US" altLang="ko-KR" sz="2000" dirty="0">
                <a:ea typeface="ＭＳ Ｐゴシック" charset="0"/>
              </a:rPr>
              <a:t>    - </a:t>
            </a:r>
            <a:r>
              <a:rPr lang="en-US" altLang="ko-KR" sz="2000" dirty="0" smtClean="0">
                <a:ea typeface="ＭＳ Ｐゴシック" charset="0"/>
              </a:rPr>
              <a:t>SB Recirculation </a:t>
            </a:r>
            <a:r>
              <a:rPr lang="en-US" altLang="ko-KR" sz="2000" dirty="0">
                <a:ea typeface="ＭＳ Ｐゴシック" charset="0"/>
              </a:rPr>
              <a:t>I </a:t>
            </a:r>
            <a:r>
              <a:rPr lang="en-US" altLang="ko-KR" sz="2000" dirty="0" smtClean="0">
                <a:ea typeface="ＭＳ Ｐゴシック" charset="0"/>
              </a:rPr>
              <a:t>Comment Resolution                                October  2013</a:t>
            </a:r>
            <a:endParaRPr lang="en-US" altLang="ko-KR" sz="2000" dirty="0">
              <a:ea typeface="ＭＳ Ｐゴシック" charset="0"/>
            </a:endParaRPr>
          </a:p>
          <a:p>
            <a:pPr>
              <a:tabLst>
                <a:tab pos="7448550" algn="l"/>
              </a:tabLst>
            </a:pPr>
            <a:r>
              <a:rPr lang="en-US" altLang="ko-KR" sz="2000" dirty="0">
                <a:ea typeface="ＭＳ Ｐゴシック" charset="0"/>
              </a:rPr>
              <a:t>    - SB Recirculation </a:t>
            </a:r>
            <a:r>
              <a:rPr lang="en-US" altLang="ko-KR" sz="2000" dirty="0" smtClean="0">
                <a:ea typeface="ＭＳ Ｐゴシック" charset="0"/>
              </a:rPr>
              <a:t>II Comment </a:t>
            </a:r>
            <a:r>
              <a:rPr lang="en-US" altLang="ko-KR" sz="2000" dirty="0">
                <a:ea typeface="ＭＳ Ｐゴシック" charset="0"/>
              </a:rPr>
              <a:t>Resolution                        </a:t>
            </a:r>
            <a:r>
              <a:rPr lang="en-US" altLang="ko-KR" sz="2000" dirty="0" smtClean="0">
                <a:ea typeface="ＭＳ Ｐゴシック" charset="0"/>
              </a:rPr>
              <a:t>  </a:t>
            </a:r>
            <a:r>
              <a:rPr lang="en-US" altLang="ko-KR" sz="2000" dirty="0" smtClean="0">
                <a:solidFill>
                  <a:srgbClr val="000000"/>
                </a:solidFill>
                <a:ea typeface="ＭＳ Ｐゴシック" charset="0"/>
              </a:rPr>
              <a:t> Novembe</a:t>
            </a:r>
            <a:r>
              <a:rPr lang="en-US" altLang="ko-KR" sz="2000" dirty="0">
                <a:solidFill>
                  <a:srgbClr val="000000"/>
                </a:solidFill>
                <a:ea typeface="ＭＳ Ｐゴシック" charset="0"/>
              </a:rPr>
              <a:t>r</a:t>
            </a:r>
            <a:r>
              <a:rPr lang="en-US" altLang="ko-KR" sz="2000" dirty="0" smtClean="0">
                <a:ea typeface="ＭＳ Ｐゴシック" charset="0"/>
              </a:rPr>
              <a:t> </a:t>
            </a:r>
            <a:r>
              <a:rPr lang="en-US" altLang="ko-KR" sz="2000" dirty="0">
                <a:ea typeface="ＭＳ Ｐゴシック" charset="0"/>
              </a:rPr>
              <a:t>2013</a:t>
            </a:r>
          </a:p>
          <a:p>
            <a:pPr>
              <a:tabLst>
                <a:tab pos="7448550" algn="l"/>
              </a:tabLst>
            </a:pPr>
            <a:r>
              <a:rPr lang="en-US" altLang="ko-KR" sz="2000" dirty="0" smtClean="0">
                <a:ea typeface="ＭＳ Ｐゴシック" charset="0"/>
              </a:rPr>
              <a:t>    </a:t>
            </a:r>
            <a:r>
              <a:rPr lang="en-US" altLang="ko-KR" sz="2000" dirty="0">
                <a:ea typeface="ＭＳ Ｐゴシック" charset="0"/>
              </a:rPr>
              <a:t>- SB Recirculation </a:t>
            </a:r>
            <a:r>
              <a:rPr lang="en-US" altLang="ko-KR" sz="2000" dirty="0" smtClean="0">
                <a:ea typeface="ＭＳ Ｐゴシック" charset="0"/>
              </a:rPr>
              <a:t>III </a:t>
            </a:r>
            <a:r>
              <a:rPr lang="en-US" altLang="ko-KR" sz="2000" dirty="0">
                <a:ea typeface="ＭＳ Ｐゴシック" charset="0"/>
              </a:rPr>
              <a:t>Comment Resolution                       </a:t>
            </a:r>
            <a:r>
              <a:rPr lang="en-US" altLang="ko-KR" sz="2000" dirty="0" smtClean="0">
                <a:ea typeface="ＭＳ Ｐゴシック" charset="0"/>
              </a:rPr>
              <a:t>   November </a:t>
            </a:r>
            <a:r>
              <a:rPr lang="en-US" altLang="ko-KR" sz="2000" dirty="0">
                <a:ea typeface="ＭＳ Ｐゴシック" charset="0"/>
              </a:rPr>
              <a:t>2013</a:t>
            </a:r>
            <a:endParaRPr lang="en-US" altLang="ko-KR" sz="2000" dirty="0" smtClean="0">
              <a:ea typeface="ＭＳ Ｐゴシック" charset="0"/>
            </a:endParaRPr>
          </a:p>
          <a:p>
            <a:pPr marL="228600" indent="-228600">
              <a:buFont typeface="Arial" pitchFamily="34" charset="0"/>
              <a:buChar char="•"/>
            </a:pPr>
            <a:r>
              <a:rPr lang="en-US" sz="2800" dirty="0" err="1" smtClean="0">
                <a:solidFill>
                  <a:srgbClr val="000000"/>
                </a:solidFill>
                <a:latin typeface="+mn-lt"/>
                <a:ea typeface="ＭＳ Ｐゴシック" charset="0"/>
              </a:rPr>
              <a:t>RevCom</a:t>
            </a:r>
            <a:endParaRPr lang="en-US" sz="2800" dirty="0" smtClean="0">
              <a:solidFill>
                <a:srgbClr val="000000"/>
              </a:solidFill>
              <a:latin typeface="+mn-lt"/>
              <a:ea typeface="ＭＳ Ｐゴシック" charset="0"/>
            </a:endParaRPr>
          </a:p>
          <a:p>
            <a:pPr marL="228600" indent="-228600"/>
            <a:r>
              <a:rPr lang="en-US" sz="2000" dirty="0" smtClean="0">
                <a:solidFill>
                  <a:srgbClr val="000000"/>
                </a:solidFill>
                <a:latin typeface="+mn-lt"/>
                <a:ea typeface="ＭＳ Ｐゴシック" charset="0"/>
              </a:rPr>
              <a:t>   - EC approval   			              	                            November 2013</a:t>
            </a:r>
          </a:p>
          <a:p>
            <a:pPr marL="228600" indent="-228600"/>
            <a:r>
              <a:rPr lang="en-US" sz="2000" dirty="0" smtClean="0">
                <a:solidFill>
                  <a:srgbClr val="000000"/>
                </a:solidFill>
                <a:latin typeface="+mn-lt"/>
                <a:ea typeface="ＭＳ Ｐゴシック" charset="0"/>
              </a:rPr>
              <a:t>   - </a:t>
            </a:r>
            <a:r>
              <a:rPr lang="en-US" sz="2000" dirty="0" err="1" smtClean="0">
                <a:solidFill>
                  <a:srgbClr val="000000"/>
                </a:solidFill>
                <a:latin typeface="+mn-lt"/>
                <a:ea typeface="ＭＳ Ｐゴシック" charset="0"/>
              </a:rPr>
              <a:t>RevCom</a:t>
            </a:r>
            <a:r>
              <a:rPr lang="en-US" sz="2000" dirty="0" smtClean="0">
                <a:solidFill>
                  <a:srgbClr val="000000"/>
                </a:solidFill>
                <a:latin typeface="+mn-lt"/>
                <a:ea typeface="ＭＳ Ｐゴシック" charset="0"/>
              </a:rPr>
              <a:t> approval				                  </a:t>
            </a:r>
            <a:r>
              <a:rPr lang="en-US" sz="2000" dirty="0" smtClean="0">
                <a:solidFill>
                  <a:srgbClr val="000000"/>
                </a:solidFill>
                <a:latin typeface="+mn-lt"/>
                <a:ea typeface="ＭＳ Ｐゴシック" charset="0"/>
              </a:rPr>
              <a:t>March 2014</a:t>
            </a:r>
            <a:endParaRPr lang="en-US" sz="2000" dirty="0" smtClean="0">
              <a:solidFill>
                <a:srgbClr val="000000"/>
              </a:solidFill>
              <a:latin typeface="+mn-lt"/>
              <a:ea typeface="ＭＳ Ｐゴシック" charset="0"/>
            </a:endParaRPr>
          </a:p>
          <a:p>
            <a:pPr>
              <a:tabLst>
                <a:tab pos="7448550" algn="l"/>
              </a:tabLst>
            </a:pPr>
            <a:endParaRPr lang="en-US" altLang="ko-KR" sz="2000" dirty="0">
              <a:latin typeface="+mj-lt"/>
              <a:ea typeface="ＭＳ Ｐゴシック" charset="0"/>
            </a:endParaRPr>
          </a:p>
        </p:txBody>
      </p:sp>
    </p:spTree>
    <p:extLst>
      <p:ext uri="{BB962C8B-B14F-4D97-AF65-F5344CB8AC3E}">
        <p14:creationId xmlns:p14="http://schemas.microsoft.com/office/powerpoint/2010/main" val="243420754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21199</TotalTime>
  <Words>553</Words>
  <Application>Microsoft Macintosh PowerPoint</Application>
  <PresentationFormat>On-screen Show (4:3)</PresentationFormat>
  <Paragraphs>126</Paragraphs>
  <Slides>7</Slides>
  <Notes>6</Notes>
  <HiddenSlides>0</HiddenSlides>
  <MMClips>0</MMClips>
  <ScaleCrop>false</ScaleCrop>
  <HeadingPairs>
    <vt:vector size="4" baseType="variant">
      <vt:variant>
        <vt:lpstr>Theme</vt:lpstr>
      </vt:variant>
      <vt:variant>
        <vt:i4>6</vt:i4>
      </vt:variant>
      <vt:variant>
        <vt:lpstr>Slide Titles</vt:lpstr>
      </vt:variant>
      <vt:variant>
        <vt:i4>7</vt:i4>
      </vt:variant>
    </vt:vector>
  </HeadingPairs>
  <TitlesOfParts>
    <vt:vector size="13" baseType="lpstr">
      <vt:lpstr>Default Design</vt:lpstr>
      <vt:lpstr>4_Custom Design</vt:lpstr>
      <vt:lpstr>Custom Design</vt:lpstr>
      <vt:lpstr>1_Custom Design</vt:lpstr>
      <vt:lpstr>2_Custom Design</vt:lpstr>
      <vt:lpstr>3_Custom Design</vt:lpstr>
      <vt:lpstr>PowerPoint Presentation</vt:lpstr>
      <vt:lpstr>Meeting Goal This Week</vt:lpstr>
      <vt:lpstr>Meeting Slots</vt:lpstr>
      <vt:lpstr>TG4m Closing Report  </vt:lpstr>
      <vt:lpstr>TG4m Closing Report  </vt:lpstr>
      <vt:lpstr>Future Plan/Timeline (1)</vt:lpstr>
      <vt:lpstr>Future Plan/Timeline (2)</vt:lpstr>
    </vt:vector>
  </TitlesOfParts>
  <Company>ETRI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Closing Report Mar 2013</dc:title>
  <dc:creator>Sangsung Choi</dc:creator>
  <cp:lastModifiedBy>Phil Beecher</cp:lastModifiedBy>
  <cp:revision>1098</cp:revision>
  <cp:lastPrinted>2000-03-07T00:55:37Z</cp:lastPrinted>
  <dcterms:created xsi:type="dcterms:W3CDTF">2008-07-14T18:46:05Z</dcterms:created>
  <dcterms:modified xsi:type="dcterms:W3CDTF">2013-09-19T08:32:42Z</dcterms:modified>
</cp:coreProperties>
</file>