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709" r:id="rId2"/>
    <p:sldMasterId id="2147483660" r:id="rId3"/>
    <p:sldMasterId id="2147483672" r:id="rId4"/>
    <p:sldMasterId id="2147483684" r:id="rId5"/>
    <p:sldMasterId id="2147483696" r:id="rId6"/>
  </p:sldMasterIdLst>
  <p:notesMasterIdLst>
    <p:notesMasterId r:id="rId14"/>
  </p:notesMasterIdLst>
  <p:handoutMasterIdLst>
    <p:handoutMasterId r:id="rId15"/>
  </p:handoutMasterIdLst>
  <p:sldIdLst>
    <p:sldId id="383" r:id="rId7"/>
    <p:sldId id="392" r:id="rId8"/>
    <p:sldId id="403" r:id="rId9"/>
    <p:sldId id="409" r:id="rId10"/>
    <p:sldId id="412" r:id="rId11"/>
    <p:sldId id="410" r:id="rId12"/>
    <p:sldId id="411" r:id="rId13"/>
  </p:sldIdLst>
  <p:sldSz cx="9144000" cy="6858000" type="screen4x3"/>
  <p:notesSz cx="6858000" cy="9236075"/>
  <p:defaultTextStyle>
    <a:defPPr>
      <a:defRPr lang="en-US"/>
    </a:defPPr>
    <a:lvl1pPr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1pPr>
    <a:lvl2pPr marL="4572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2pPr>
    <a:lvl3pPr marL="9144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3pPr>
    <a:lvl4pPr marL="13716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4pPr>
    <a:lvl5pPr marL="1828800" algn="l" rtl="0" fontAlgn="base">
      <a:spcBef>
        <a:spcPct val="0"/>
      </a:spcBef>
      <a:spcAft>
        <a:spcPct val="0"/>
      </a:spcAft>
      <a:defRPr sz="1200" kern="1200">
        <a:solidFill>
          <a:schemeClr val="tx1"/>
        </a:solidFill>
        <a:latin typeface="Times New Roman" pitchFamily="18"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18"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18"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18"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18"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3300"/>
    <a:srgbClr val="FFFF99"/>
    <a:srgbClr val="FFFF00"/>
    <a:srgbClr val="FFFFCC"/>
    <a:srgbClr val="0000FF"/>
    <a:srgbClr val="006600"/>
    <a:srgbClr val="006666"/>
    <a:srgbClr val="0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2" autoAdjust="0"/>
    <p:restoredTop sz="94784" autoAdjust="0"/>
  </p:normalViewPr>
  <p:slideViewPr>
    <p:cSldViewPr>
      <p:cViewPr varScale="1">
        <p:scale>
          <a:sx n="77" d="100"/>
          <a:sy n="77" d="100"/>
        </p:scale>
        <p:origin x="-1872" y="-112"/>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794" y="-72"/>
      </p:cViewPr>
      <p:guideLst>
        <p:guide orient="horz" pos="2909"/>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6788" y="173038"/>
            <a:ext cx="26638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3075" name="Rectangle 3"/>
          <p:cNvSpPr>
            <a:spLocks noGrp="1" noChangeArrowheads="1"/>
          </p:cNvSpPr>
          <p:nvPr>
            <p:ph type="dt" sz="quarter" idx="1"/>
          </p:nvPr>
        </p:nvSpPr>
        <p:spPr bwMode="auto">
          <a:xfrm>
            <a:off x="687388" y="173038"/>
            <a:ext cx="22844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D2AB2C93-B32A-4685-BDE4-5C74BDFB8359}" type="datetime1">
              <a:rPr lang="en-US"/>
              <a:pPr>
                <a:defRPr/>
              </a:pPr>
              <a:t>19/09/2013</a:t>
            </a:fld>
            <a:endParaRPr lang="en-US"/>
          </a:p>
        </p:txBody>
      </p:sp>
      <p:sp>
        <p:nvSpPr>
          <p:cNvPr id="3076" name="Rectangle 4"/>
          <p:cNvSpPr>
            <a:spLocks noGrp="1" noChangeArrowheads="1"/>
          </p:cNvSpPr>
          <p:nvPr>
            <p:ph type="ftr" sz="quarter" idx="2"/>
          </p:nvPr>
        </p:nvSpPr>
        <p:spPr bwMode="auto">
          <a:xfrm>
            <a:off x="4114800" y="8939213"/>
            <a:ext cx="2133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sz="1000"/>
            </a:lvl1pPr>
          </a:lstStyle>
          <a:p>
            <a:pPr>
              <a:defRPr/>
            </a:pPr>
            <a:endParaRPr lang="en-US"/>
          </a:p>
        </p:txBody>
      </p:sp>
      <p:sp>
        <p:nvSpPr>
          <p:cNvPr id="3077" name="Rectangle 5"/>
          <p:cNvSpPr>
            <a:spLocks noGrp="1" noChangeArrowheads="1"/>
          </p:cNvSpPr>
          <p:nvPr>
            <p:ph type="sldNum" sz="quarter" idx="3"/>
          </p:nvPr>
        </p:nvSpPr>
        <p:spPr bwMode="auto">
          <a:xfrm>
            <a:off x="2667000" y="8939213"/>
            <a:ext cx="13716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eaLnBrk="0" hangingPunct="0">
              <a:defRPr sz="1000"/>
            </a:lvl1pPr>
          </a:lstStyle>
          <a:p>
            <a:pPr>
              <a:defRPr/>
            </a:pPr>
            <a:r>
              <a:rPr lang="en-US"/>
              <a:t>Page </a:t>
            </a:r>
            <a:fld id="{E545C1EF-FF83-4C17-B866-B62F8284B411}" type="slidenum">
              <a:rPr lang="en-US"/>
              <a:pPr>
                <a:defRPr/>
              </a:pPr>
              <a:t>‹#›</a:t>
            </a:fld>
            <a:endParaRPr lang="en-US"/>
          </a:p>
        </p:txBody>
      </p:sp>
      <p:sp>
        <p:nvSpPr>
          <p:cNvPr id="3078" name="Line 6"/>
          <p:cNvSpPr>
            <a:spLocks noChangeShapeType="1"/>
          </p:cNvSpPr>
          <p:nvPr/>
        </p:nvSpPr>
        <p:spPr bwMode="auto">
          <a:xfrm>
            <a:off x="706438" y="382588"/>
            <a:ext cx="54657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3079" name="Rectangle 7"/>
          <p:cNvSpPr>
            <a:spLocks noChangeArrowheads="1"/>
          </p:cNvSpPr>
          <p:nvPr/>
        </p:nvSpPr>
        <p:spPr bwMode="auto">
          <a:xfrm>
            <a:off x="685800" y="8610600"/>
            <a:ext cx="2209800" cy="184150"/>
          </a:xfrm>
          <a:prstGeom prst="rect">
            <a:avLst/>
          </a:prstGeom>
          <a:noFill/>
          <a:ln w="9525">
            <a:noFill/>
            <a:miter lim="800000"/>
            <a:headEnd/>
            <a:tailEnd/>
          </a:ln>
          <a:effectLst/>
        </p:spPr>
        <p:txBody>
          <a:bodyPr lIns="0" tIns="0" rIns="0" bIns="0">
            <a:spAutoFit/>
          </a:bodyPr>
          <a:lstStyle/>
          <a:p>
            <a:pPr eaLnBrk="0" hangingPunct="0">
              <a:defRPr/>
            </a:pPr>
            <a:r>
              <a:rPr lang="en-US"/>
              <a:t>Tentative agenda Full WG</a:t>
            </a:r>
          </a:p>
        </p:txBody>
      </p:sp>
      <p:sp>
        <p:nvSpPr>
          <p:cNvPr id="3080" name="Line 8"/>
          <p:cNvSpPr>
            <a:spLocks noChangeShapeType="1"/>
          </p:cNvSpPr>
          <p:nvPr/>
        </p:nvSpPr>
        <p:spPr bwMode="auto">
          <a:xfrm>
            <a:off x="706438" y="8928100"/>
            <a:ext cx="56181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6966170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29000" y="96838"/>
            <a:ext cx="27844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eaLnBrk="0" hangingPunct="0">
              <a:defRPr sz="1400" b="1"/>
            </a:lvl1pPr>
          </a:lstStyle>
          <a:p>
            <a:pPr>
              <a:defRPr/>
            </a:pPr>
            <a:endParaRPr lang="en-US"/>
          </a:p>
        </p:txBody>
      </p:sp>
      <p:sp>
        <p:nvSpPr>
          <p:cNvPr id="2051" name="Rectangle 3"/>
          <p:cNvSpPr>
            <a:spLocks noGrp="1" noChangeArrowheads="1"/>
          </p:cNvSpPr>
          <p:nvPr>
            <p:ph type="dt" idx="1"/>
          </p:nvPr>
        </p:nvSpPr>
        <p:spPr bwMode="auto">
          <a:xfrm>
            <a:off x="646113" y="96838"/>
            <a:ext cx="270827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a:defRPr/>
            </a:pPr>
            <a:fld id="{79C349A8-27DC-4F42-A02E-921BCE5AEBBC}" type="datetime1">
              <a:rPr lang="en-US"/>
              <a:pPr>
                <a:defRPr/>
              </a:pPr>
              <a:t>19/09/2013</a:t>
            </a:fld>
            <a:endParaRPr lang="en-US"/>
          </a:p>
        </p:txBody>
      </p:sp>
      <p:sp>
        <p:nvSpPr>
          <p:cNvPr id="4100" name="Rectangle 4"/>
          <p:cNvSpPr>
            <a:spLocks noGrp="1" noRot="1" noChangeAspect="1" noChangeArrowheads="1" noTextEdit="1"/>
          </p:cNvSpPr>
          <p:nvPr>
            <p:ph type="sldImg" idx="2"/>
          </p:nvPr>
        </p:nvSpPr>
        <p:spPr bwMode="auto">
          <a:xfrm>
            <a:off x="1130300" y="698500"/>
            <a:ext cx="4602163" cy="34512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387850"/>
            <a:ext cx="5029200" cy="41560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30625" y="8942388"/>
            <a:ext cx="248285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eaLnBrk="0" hangingPunct="0">
              <a:defRPr sz="1000"/>
            </a:lvl5pPr>
          </a:lstStyle>
          <a:p>
            <a:pPr lvl="4">
              <a:defRPr/>
            </a:pPr>
            <a:endParaRPr lang="en-US"/>
          </a:p>
        </p:txBody>
      </p:sp>
      <p:sp>
        <p:nvSpPr>
          <p:cNvPr id="2055" name="Rectangle 7"/>
          <p:cNvSpPr>
            <a:spLocks noGrp="1" noChangeArrowheads="1"/>
          </p:cNvSpPr>
          <p:nvPr>
            <p:ph type="sldNum" sz="quarter" idx="5"/>
          </p:nvPr>
        </p:nvSpPr>
        <p:spPr bwMode="auto">
          <a:xfrm>
            <a:off x="2901950" y="8942388"/>
            <a:ext cx="792163"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a:t>Page </a:t>
            </a:r>
            <a:fld id="{2399DA74-0137-4918-B249-129F3D33780F}" type="slidenum">
              <a:rPr lang="en-US"/>
              <a:pPr>
                <a:defRPr/>
              </a:pPr>
              <a:t>‹#›</a:t>
            </a:fld>
            <a:endParaRPr lang="en-US"/>
          </a:p>
        </p:txBody>
      </p:sp>
      <p:sp>
        <p:nvSpPr>
          <p:cNvPr id="2056" name="Rectangle 8"/>
          <p:cNvSpPr>
            <a:spLocks noChangeArrowheads="1"/>
          </p:cNvSpPr>
          <p:nvPr/>
        </p:nvSpPr>
        <p:spPr bwMode="auto">
          <a:xfrm>
            <a:off x="715963" y="8942388"/>
            <a:ext cx="2255837" cy="182562"/>
          </a:xfrm>
          <a:prstGeom prst="rect">
            <a:avLst/>
          </a:prstGeom>
          <a:noFill/>
          <a:ln w="9525">
            <a:noFill/>
            <a:miter lim="800000"/>
            <a:headEnd/>
            <a:tailEnd/>
          </a:ln>
          <a:effectLst/>
        </p:spPr>
        <p:txBody>
          <a:bodyPr lIns="0" tIns="0" rIns="0" bIns="0">
            <a:spAutoFit/>
          </a:bodyPr>
          <a:lstStyle/>
          <a:p>
            <a:pPr defTabSz="895350" eaLnBrk="0" hangingPunct="0">
              <a:defRPr/>
            </a:pPr>
            <a:r>
              <a:rPr lang="en-US"/>
              <a:t>Tentative agenda Full WG</a:t>
            </a:r>
          </a:p>
        </p:txBody>
      </p:sp>
      <p:sp>
        <p:nvSpPr>
          <p:cNvPr id="2057" name="Line 9"/>
          <p:cNvSpPr>
            <a:spLocks noChangeShapeType="1"/>
          </p:cNvSpPr>
          <p:nvPr/>
        </p:nvSpPr>
        <p:spPr bwMode="auto">
          <a:xfrm>
            <a:off x="736600" y="8940800"/>
            <a:ext cx="5405438"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2058" name="Line 10"/>
          <p:cNvSpPr>
            <a:spLocks noChangeShapeType="1"/>
          </p:cNvSpPr>
          <p:nvPr/>
        </p:nvSpPr>
        <p:spPr bwMode="auto">
          <a:xfrm>
            <a:off x="661988" y="295275"/>
            <a:ext cx="55546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Tree>
    <p:extLst>
      <p:ext uri="{BB962C8B-B14F-4D97-AF65-F5344CB8AC3E}">
        <p14:creationId xmlns:p14="http://schemas.microsoft.com/office/powerpoint/2010/main" val="149756629"/>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ＭＳ Ｐゴシック" pitchFamily="-106" charset="-128"/>
      </a:defRPr>
    </a:lvl1pPr>
    <a:lvl2pPr marL="1143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2pPr>
    <a:lvl3pPr marL="2286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3pPr>
    <a:lvl4pPr marL="3429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4pPr>
    <a:lvl5pPr marL="457200" algn="l" rtl="0" eaLnBrk="0" fontAlgn="base" hangingPunct="0">
      <a:spcBef>
        <a:spcPct val="30000"/>
      </a:spcBef>
      <a:spcAft>
        <a:spcPct val="0"/>
      </a:spcAft>
      <a:defRPr sz="1200" kern="1200">
        <a:solidFill>
          <a:schemeClr val="tx1"/>
        </a:solidFill>
        <a:latin typeface="Times New Roman" pitchFamily="-106" charset="0"/>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dt" sz="quarter" idx="1"/>
          </p:nvPr>
        </p:nvSpPr>
        <p:spPr>
          <a:noFill/>
        </p:spPr>
        <p:txBody>
          <a:bodyPr/>
          <a:lstStyle/>
          <a:p>
            <a:fld id="{91A50483-FDFF-4FFA-89C2-97FF8099CDCB}" type="datetime6">
              <a:rPr lang="en-US" smtClean="0"/>
              <a:pPr/>
              <a:t>平成25年 9月 </a:t>
            </a:fld>
            <a:endParaRPr lang="en-US" smtClean="0"/>
          </a:p>
        </p:txBody>
      </p:sp>
      <p:sp>
        <p:nvSpPr>
          <p:cNvPr id="5123" name="Rectangle 7"/>
          <p:cNvSpPr>
            <a:spLocks noGrp="1" noChangeArrowheads="1"/>
          </p:cNvSpPr>
          <p:nvPr>
            <p:ph type="sldNum" sz="quarter" idx="5"/>
          </p:nvPr>
        </p:nvSpPr>
        <p:spPr>
          <a:noFill/>
        </p:spPr>
        <p:txBody>
          <a:bodyPr/>
          <a:lstStyle/>
          <a:p>
            <a:r>
              <a:rPr lang="en-US" smtClean="0"/>
              <a:t>Page </a:t>
            </a:r>
            <a:fld id="{12A1A2C6-7416-4FDD-8430-BECB5ECAC2FB}" type="slidenum">
              <a:rPr lang="en-US" smtClean="0"/>
              <a:pPr/>
              <a:t>1</a:t>
            </a:fld>
            <a:endParaRPr lang="en-US" smtClean="0"/>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p:spPr>
        <p:txBody>
          <a:bodyPr/>
          <a:lstStyle/>
          <a:p>
            <a:endParaRPr lang="en-GB" smtClean="0">
              <a:latin typeface="Times New Roman" pitchFamily="18" charset="0"/>
              <a:ea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3555"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3556" name="Rectangle 7"/>
          <p:cNvSpPr>
            <a:spLocks noGrp="1" noChangeArrowheads="1"/>
          </p:cNvSpPr>
          <p:nvPr>
            <p:ph type="sldNum" sz="quarter" idx="5"/>
          </p:nvPr>
        </p:nvSpPr>
        <p:spPr>
          <a:xfrm>
            <a:off x="2901950" y="8942388"/>
            <a:ext cx="792163" cy="184666"/>
          </a:xfrm>
          <a:noFill/>
        </p:spPr>
        <p:txBody>
          <a:bodyPr/>
          <a:lstStyle/>
          <a:p>
            <a:r>
              <a:rPr lang="en-US" smtClean="0"/>
              <a:t>Page </a:t>
            </a:r>
            <a:fld id="{942E30C1-DB3D-4281-A73B-E9BCE4F529A9}" type="slidenum">
              <a:rPr lang="en-US" smtClean="0"/>
              <a:pPr/>
              <a:t>3</a:t>
            </a:fld>
            <a:endParaRPr lang="en-US" smtClean="0"/>
          </a:p>
        </p:txBody>
      </p:sp>
      <p:sp>
        <p:nvSpPr>
          <p:cNvPr id="23557" name="Rectangle 2"/>
          <p:cNvSpPr txBox="1">
            <a:spLocks noGrp="1" noChangeArrowheads="1"/>
          </p:cNvSpPr>
          <p:nvPr/>
        </p:nvSpPr>
        <p:spPr bwMode="auto">
          <a:xfrm>
            <a:off x="3429000" y="96375"/>
            <a:ext cx="2783708" cy="216445"/>
          </a:xfrm>
          <a:prstGeom prst="rect">
            <a:avLst/>
          </a:prstGeom>
          <a:noFill/>
          <a:ln w="9525">
            <a:noFill/>
            <a:miter lim="800000"/>
            <a:headEnd/>
            <a:tailEnd/>
          </a:ln>
        </p:spPr>
        <p:txBody>
          <a:bodyPr lIns="0" tIns="0" rIns="0" bIns="0" anchor="b">
            <a:spAutoFit/>
          </a:bodyPr>
          <a:lstStyle/>
          <a:p>
            <a:pPr algn="r" defTabSz="913844"/>
            <a:r>
              <a:rPr lang="en-US" sz="1400" b="1" dirty="0"/>
              <a:t>doc.: IEEE 802.15-&lt;doc#&gt;</a:t>
            </a:r>
          </a:p>
        </p:txBody>
      </p:sp>
      <p:sp>
        <p:nvSpPr>
          <p:cNvPr id="23558" name="Rectangle 3"/>
          <p:cNvSpPr txBox="1">
            <a:spLocks noGrp="1" noChangeArrowheads="1"/>
          </p:cNvSpPr>
          <p:nvPr/>
        </p:nvSpPr>
        <p:spPr bwMode="auto">
          <a:xfrm>
            <a:off x="646863" y="96375"/>
            <a:ext cx="2706775" cy="216445"/>
          </a:xfrm>
          <a:prstGeom prst="rect">
            <a:avLst/>
          </a:prstGeom>
          <a:noFill/>
          <a:ln w="9525">
            <a:noFill/>
            <a:miter lim="800000"/>
            <a:headEnd/>
            <a:tailEnd/>
          </a:ln>
        </p:spPr>
        <p:txBody>
          <a:bodyPr lIns="0" tIns="0" rIns="0" bIns="0" anchor="b">
            <a:spAutoFit/>
          </a:bodyPr>
          <a:lstStyle/>
          <a:p>
            <a:pPr defTabSz="913844"/>
            <a:r>
              <a:rPr lang="en-US" sz="1400" b="1" dirty="0"/>
              <a:t>&lt;month year&gt;</a:t>
            </a:r>
          </a:p>
        </p:txBody>
      </p:sp>
      <p:sp>
        <p:nvSpPr>
          <p:cNvPr id="23559" name="Rectangle 6"/>
          <p:cNvSpPr txBox="1">
            <a:spLocks noGrp="1" noChangeArrowheads="1"/>
          </p:cNvSpPr>
          <p:nvPr/>
        </p:nvSpPr>
        <p:spPr bwMode="auto">
          <a:xfrm>
            <a:off x="3730451" y="8942214"/>
            <a:ext cx="2482257" cy="153250"/>
          </a:xfrm>
          <a:prstGeom prst="rect">
            <a:avLst/>
          </a:prstGeom>
          <a:noFill/>
          <a:ln w="9525">
            <a:noFill/>
            <a:miter lim="800000"/>
            <a:headEnd/>
            <a:tailEnd/>
          </a:ln>
        </p:spPr>
        <p:txBody>
          <a:bodyPr lIns="0" tIns="0" rIns="0" bIns="0">
            <a:spAutoFit/>
          </a:bodyPr>
          <a:lstStyle/>
          <a:p>
            <a:pPr marL="456922" lvl="4" algn="r" defTabSz="913844"/>
            <a:r>
              <a:rPr lang="en-US" sz="1000" dirty="0"/>
              <a:t>&lt;author&gt;, &lt;company&gt;</a:t>
            </a:r>
          </a:p>
        </p:txBody>
      </p:sp>
      <p:sp>
        <p:nvSpPr>
          <p:cNvPr id="23560"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r>
              <a:rPr lang="en-US" dirty="0"/>
              <a:t>Page </a:t>
            </a:r>
            <a:fld id="{D2DB9284-BFB2-4E9D-BDC7-F2C753DA799C}" type="slidenum">
              <a:rPr lang="en-US"/>
              <a:pPr algn="r" defTabSz="913844"/>
              <a:t>3</a:t>
            </a:fld>
            <a:endParaRPr lang="en-US" dirty="0"/>
          </a:p>
        </p:txBody>
      </p:sp>
      <p:sp>
        <p:nvSpPr>
          <p:cNvPr id="23561" name="Rectangle 2"/>
          <p:cNvSpPr>
            <a:spLocks noGrp="1" noRot="1" noChangeAspect="1" noChangeArrowheads="1" noTextEdit="1"/>
          </p:cNvSpPr>
          <p:nvPr>
            <p:ph type="sldImg"/>
          </p:nvPr>
        </p:nvSpPr>
        <p:spPr>
          <a:xfrm>
            <a:off x="1128713" y="698500"/>
            <a:ext cx="4600575" cy="3451225"/>
          </a:xfrm>
          <a:ln/>
        </p:spPr>
      </p:sp>
      <p:sp>
        <p:nvSpPr>
          <p:cNvPr id="23562" name="Rectangle 3"/>
          <p:cNvSpPr>
            <a:spLocks noGrp="1" noChangeArrowheads="1"/>
          </p:cNvSpPr>
          <p:nvPr>
            <p:ph type="body" idx="1"/>
          </p:nvPr>
        </p:nvSpPr>
        <p:spPr>
          <a:noFill/>
          <a:ln/>
        </p:spPr>
        <p:txBody>
          <a:bodyPr lIns="92060" tIns="46031" rIns="92060" bIns="46031"/>
          <a:lstStyle/>
          <a:p>
            <a:pPr defTabSz="907542"/>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19/09/2013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normAutofit/>
          </a:bodyPr>
          <a:lstStyle/>
          <a:p>
            <a:endParaRPr lang="ko-KR" altLang="en-US" dirty="0"/>
          </a:p>
        </p:txBody>
      </p:sp>
      <p:sp>
        <p:nvSpPr>
          <p:cNvPr id="4" name="날짜 개체 틀 3"/>
          <p:cNvSpPr>
            <a:spLocks noGrp="1"/>
          </p:cNvSpPr>
          <p:nvPr>
            <p:ph type="dt" idx="10"/>
          </p:nvPr>
        </p:nvSpPr>
        <p:spPr/>
        <p:txBody>
          <a:bodyPr/>
          <a:lstStyle/>
          <a:p>
            <a:pPr>
              <a:defRPr/>
            </a:pPr>
            <a:fld id="{79C349A8-27DC-4F42-A02E-921BCE5AEBBC}" type="datetime1">
              <a:rPr lang="en-US" smtClean="0"/>
              <a:pPr>
                <a:defRPr/>
              </a:pPr>
              <a:t>19/09/2013</a:t>
            </a:fld>
            <a:endParaRPr lang="en-US"/>
          </a:p>
        </p:txBody>
      </p:sp>
      <p:sp>
        <p:nvSpPr>
          <p:cNvPr id="5" name="슬라이드 번호 개체 틀 4"/>
          <p:cNvSpPr>
            <a:spLocks noGrp="1"/>
          </p:cNvSpPr>
          <p:nvPr>
            <p:ph type="sldNum" sz="quarter" idx="11"/>
          </p:nvPr>
        </p:nvSpPr>
        <p:spPr/>
        <p:txBody>
          <a:bodyPr/>
          <a:lstStyle/>
          <a:p>
            <a:pPr>
              <a:defRPr/>
            </a:pPr>
            <a:r>
              <a:rPr lang="en-US" smtClean="0"/>
              <a:t>Page </a:t>
            </a:r>
            <a:fld id="{2399DA74-0137-4918-B249-129F3D33780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6</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6</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3429000" y="-121324"/>
            <a:ext cx="2784475" cy="430887"/>
          </a:xfrm>
          <a:noFill/>
        </p:spPr>
        <p:txBody>
          <a:bodyPr/>
          <a:lstStyle/>
          <a:p>
            <a:r>
              <a:rPr lang="en-US" smtClean="0"/>
              <a:t>doc.: IEEE 802.15-&lt;15-09-0758-00-004e&gt;</a:t>
            </a:r>
          </a:p>
        </p:txBody>
      </p:sp>
      <p:sp>
        <p:nvSpPr>
          <p:cNvPr id="26627" name="Rectangle 3"/>
          <p:cNvSpPr>
            <a:spLocks noGrp="1" noChangeArrowheads="1"/>
          </p:cNvSpPr>
          <p:nvPr>
            <p:ph type="dt" sz="quarter" idx="1"/>
          </p:nvPr>
        </p:nvSpPr>
        <p:spPr>
          <a:xfrm>
            <a:off x="646113" y="94119"/>
            <a:ext cx="2708275" cy="215444"/>
          </a:xfrm>
          <a:noFill/>
        </p:spPr>
        <p:txBody>
          <a:bodyPr/>
          <a:lstStyle/>
          <a:p>
            <a:r>
              <a:rPr lang="en-US" smtClean="0"/>
              <a:t>&lt;month year&gt;</a:t>
            </a:r>
          </a:p>
        </p:txBody>
      </p:sp>
      <p:sp>
        <p:nvSpPr>
          <p:cNvPr id="26628" name="Rectangle 7"/>
          <p:cNvSpPr>
            <a:spLocks noGrp="1" noChangeArrowheads="1"/>
          </p:cNvSpPr>
          <p:nvPr>
            <p:ph type="sldNum" sz="quarter" idx="5"/>
          </p:nvPr>
        </p:nvSpPr>
        <p:spPr>
          <a:xfrm>
            <a:off x="2901950" y="8942388"/>
            <a:ext cx="792163" cy="184666"/>
          </a:xfrm>
          <a:noFill/>
        </p:spPr>
        <p:txBody>
          <a:bodyPr/>
          <a:lstStyle/>
          <a:p>
            <a:r>
              <a:rPr lang="en-US" smtClean="0"/>
              <a:t>Page </a:t>
            </a:r>
            <a:fld id="{572B80EA-5EEF-407E-B10D-7C1072C2003D}" type="slidenum">
              <a:rPr lang="en-US" smtClean="0"/>
              <a:pPr/>
              <a:t>7</a:t>
            </a:fld>
            <a:endParaRPr lang="en-US" smtClean="0"/>
          </a:p>
        </p:txBody>
      </p:sp>
      <p:sp>
        <p:nvSpPr>
          <p:cNvPr id="26629" name="Rectangle 7"/>
          <p:cNvSpPr txBox="1">
            <a:spLocks noGrp="1" noChangeArrowheads="1"/>
          </p:cNvSpPr>
          <p:nvPr/>
        </p:nvSpPr>
        <p:spPr bwMode="auto">
          <a:xfrm>
            <a:off x="2901462" y="8942214"/>
            <a:ext cx="792878" cy="184848"/>
          </a:xfrm>
          <a:prstGeom prst="rect">
            <a:avLst/>
          </a:prstGeom>
          <a:noFill/>
          <a:ln w="9525">
            <a:noFill/>
            <a:miter lim="800000"/>
            <a:headEnd/>
            <a:tailEnd/>
          </a:ln>
        </p:spPr>
        <p:txBody>
          <a:bodyPr lIns="0" tIns="0" rIns="0" bIns="0">
            <a:spAutoFit/>
          </a:bodyPr>
          <a:lstStyle/>
          <a:p>
            <a:pPr algn="r" defTabSz="913844"/>
            <a:fld id="{1D280A2B-ABE9-42AD-AD8A-50DECAE13A5A}" type="slidenum">
              <a:rPr lang="en-US"/>
              <a:pPr algn="r" defTabSz="913844"/>
              <a:t>7</a:t>
            </a:fld>
            <a:endParaRPr lang="en-US" dirty="0"/>
          </a:p>
        </p:txBody>
      </p:sp>
      <p:sp>
        <p:nvSpPr>
          <p:cNvPr id="26630" name="Rectangle 2"/>
          <p:cNvSpPr>
            <a:spLocks noGrp="1" noRot="1" noChangeAspect="1" noChangeArrowheads="1" noTextEdit="1"/>
          </p:cNvSpPr>
          <p:nvPr>
            <p:ph type="sldImg"/>
          </p:nvPr>
        </p:nvSpPr>
        <p:spPr>
          <a:xfrm>
            <a:off x="1131888" y="698500"/>
            <a:ext cx="4598987" cy="3451225"/>
          </a:xfrm>
          <a:ln/>
        </p:spPr>
      </p:sp>
      <p:sp>
        <p:nvSpPr>
          <p:cNvPr id="26631" name="Rectangle 3"/>
          <p:cNvSpPr>
            <a:spLocks noGrp="1" noChangeArrowheads="1"/>
          </p:cNvSpPr>
          <p:nvPr>
            <p:ph type="body" idx="1"/>
          </p:nvPr>
        </p:nvSpPr>
        <p:spPr>
          <a:noFill/>
          <a:ln/>
        </p:spPr>
        <p:txBody>
          <a:bodyPr lIns="92060" tIns="46031" rIns="92060" bIns="46031"/>
          <a:lstStyle/>
          <a:p>
            <a:pPr defTabSz="907542"/>
            <a:endParaRPr lang="en-GB"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5ADB34FA-9B3D-429A-B21E-432F5C7AF7AF}"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3C6CD8E-7398-4044-B86B-E4A9E62BAE09}"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2209800"/>
            <a:ext cx="2133600" cy="487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209800"/>
            <a:ext cx="6248400" cy="487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CB5BB5AA-B914-424B-8483-AEC25C5EC0B0}"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676400"/>
            <a:ext cx="77724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xfrm>
            <a:off x="6096000" y="6492875"/>
            <a:ext cx="2438400" cy="184666"/>
          </a:xfrm>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8B5D78B0-BB83-45FA-8FDC-083E863CA06D}"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641031BD-5827-48B3-9098-03286863C0E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6E2C931E-1CD0-4F5C-89BD-EB2029A72002}" type="slidenum">
              <a:rPr lang="en-US"/>
              <a:pPr>
                <a:defRPr/>
              </a:pPr>
              <a:t>‹#›</a:t>
            </a:fld>
            <a:endParaRPr lang="en-US"/>
          </a:p>
        </p:txBody>
      </p:sp>
      <p:sp>
        <p:nvSpPr>
          <p:cNvPr id="6"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C506CBE3-FBDC-4C76-9398-DB42DA82497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2209800"/>
            <a:ext cx="38100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601FE5F-4FF3-4F42-A52B-02A2CCDD2953}"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D443E91B-B476-4709-A214-437F5E55BFE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a:t>Slide </a:t>
            </a:r>
            <a:fld id="{74BCC0A1-4296-4B50-8CDA-1AC1A34E3483}" type="slidenum">
              <a:rPr lang="en-US"/>
              <a:pPr>
                <a:defRPr/>
              </a:pPr>
              <a:t>‹#›</a:t>
            </a:fld>
            <a:endParaRPr lang="en-US"/>
          </a:p>
        </p:txBody>
      </p:sp>
      <p:sp>
        <p:nvSpPr>
          <p:cNvPr id="9"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92E4593B-0A62-44DC-BF38-F40DD09FB35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a:t>Slide </a:t>
            </a:r>
            <a:fld id="{C28BF95B-9F5A-4428-B89D-F8A059A08D99}" type="slidenum">
              <a:rPr lang="en-US"/>
              <a:pPr>
                <a:defRPr/>
              </a:pPr>
              <a:t>‹#›</a:t>
            </a:fld>
            <a:endParaRPr lang="en-US"/>
          </a:p>
        </p:txBody>
      </p:sp>
      <p:sp>
        <p:nvSpPr>
          <p:cNvPr id="5"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altLang="ko-KR" smtClean="0"/>
              <a:t>September 2013</a:t>
            </a:r>
            <a:endParaRPr lang="en-US"/>
          </a:p>
        </p:txBody>
      </p:sp>
      <p:sp>
        <p:nvSpPr>
          <p:cNvPr id="8" name="Footer Placeholder 7"/>
          <p:cNvSpPr>
            <a:spLocks noGrp="1"/>
          </p:cNvSpPr>
          <p:nvPr>
            <p:ph type="ftr" sz="quarter" idx="11"/>
          </p:nvPr>
        </p:nvSpPr>
        <p:spPr/>
        <p:txBody>
          <a:bodyPr/>
          <a:lstStyle/>
          <a:p>
            <a:r>
              <a:rPr lang="en-US" smtClean="0"/>
              <a:t>Sangsung Choi(ETRI)</a:t>
            </a:r>
            <a:endParaRPr lang="en-US"/>
          </a:p>
        </p:txBody>
      </p:sp>
      <p:sp>
        <p:nvSpPr>
          <p:cNvPr id="9" name="Slide Number Placeholder 8"/>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ko-KR" smtClean="0"/>
              <a:t>September 2013</a:t>
            </a:r>
            <a:endParaRPr lang="en-US"/>
          </a:p>
        </p:txBody>
      </p:sp>
      <p:sp>
        <p:nvSpPr>
          <p:cNvPr id="3" name="Footer Placeholder 2"/>
          <p:cNvSpPr>
            <a:spLocks noGrp="1"/>
          </p:cNvSpPr>
          <p:nvPr>
            <p:ph type="ftr" sz="quarter" idx="11"/>
          </p:nvPr>
        </p:nvSpPr>
        <p:spPr/>
        <p:txBody>
          <a:bodyPr/>
          <a:lstStyle/>
          <a:p>
            <a:r>
              <a:rPr lang="en-US" smtClean="0"/>
              <a:t>Sangsung Choi(ETRI)</a:t>
            </a:r>
            <a:endParaRPr lang="en-US"/>
          </a:p>
        </p:txBody>
      </p:sp>
      <p:sp>
        <p:nvSpPr>
          <p:cNvPr id="4" name="Slide Number Placeholder 3"/>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altLang="ko-KR" smtClean="0"/>
              <a:t>September 2013</a:t>
            </a:r>
            <a:endParaRPr lang="en-US"/>
          </a:p>
        </p:txBody>
      </p:sp>
      <p:sp>
        <p:nvSpPr>
          <p:cNvPr id="6" name="Footer Placeholder 5"/>
          <p:cNvSpPr>
            <a:spLocks noGrp="1"/>
          </p:cNvSpPr>
          <p:nvPr>
            <p:ph type="ftr" sz="quarter" idx="11"/>
          </p:nvPr>
        </p:nvSpPr>
        <p:spPr/>
        <p:txBody>
          <a:bodyPr/>
          <a:lstStyle/>
          <a:p>
            <a:r>
              <a:rPr lang="en-US" smtClean="0"/>
              <a:t>Sangsung Choi(ETRI)</a:t>
            </a:r>
            <a:endParaRPr lang="en-US"/>
          </a:p>
        </p:txBody>
      </p:sp>
      <p:sp>
        <p:nvSpPr>
          <p:cNvPr id="7" name="Slide Number Placeholder 6"/>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altLang="ko-KR" smtClean="0"/>
              <a:t>September 2013</a:t>
            </a:r>
            <a:endParaRPr lang="en-US"/>
          </a:p>
        </p:txBody>
      </p:sp>
      <p:sp>
        <p:nvSpPr>
          <p:cNvPr id="5" name="Footer Placeholder 4"/>
          <p:cNvSpPr>
            <a:spLocks noGrp="1"/>
          </p:cNvSpPr>
          <p:nvPr>
            <p:ph type="ftr" sz="quarter" idx="11"/>
          </p:nvPr>
        </p:nvSpPr>
        <p:spPr/>
        <p:txBody>
          <a:bodyPr/>
          <a:lstStyle/>
          <a:p>
            <a:r>
              <a:rPr lang="en-US" smtClean="0"/>
              <a:t>Sangsung Choi(ETRI)</a:t>
            </a:r>
            <a:endParaRPr lang="en-US"/>
          </a:p>
        </p:txBody>
      </p:sp>
      <p:sp>
        <p:nvSpPr>
          <p:cNvPr id="6" name="Slide Number Placeholder 5"/>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altLang="ko-KR" smtClean="0"/>
              <a:t>September 2013</a:t>
            </a:r>
            <a:endParaRPr lang="en-US"/>
          </a:p>
        </p:txBody>
      </p:sp>
      <p:sp>
        <p:nvSpPr>
          <p:cNvPr id="4" name="Footer Placeholder 3"/>
          <p:cNvSpPr>
            <a:spLocks noGrp="1"/>
          </p:cNvSpPr>
          <p:nvPr>
            <p:ph type="ftr" sz="quarter" idx="11"/>
          </p:nvPr>
        </p:nvSpPr>
        <p:spPr/>
        <p:txBody>
          <a:bodyPr/>
          <a:lstStyle/>
          <a:p>
            <a:r>
              <a:rPr lang="en-US" smtClean="0"/>
              <a:t>Sangsung Choi(ETRI)</a:t>
            </a:r>
            <a:endParaRPr lang="en-US"/>
          </a:p>
        </p:txBody>
      </p:sp>
      <p:sp>
        <p:nvSpPr>
          <p:cNvPr id="5" name="Slide Number Placeholder 4"/>
          <p:cNvSpPr>
            <a:spLocks noGrp="1"/>
          </p:cNvSpPr>
          <p:nvPr>
            <p:ph type="sldNum" sz="quarter" idx="12"/>
          </p:nvPr>
        </p:nvSpPr>
        <p:spPr/>
        <p:txBody>
          <a:bodyPr/>
          <a:lstStyle/>
          <a:p>
            <a:fld id="{A246ABF4-FB2B-4ECE-B1F9-546E2B1DDE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t>Slide </a:t>
            </a:r>
            <a:fld id="{CBB17340-4413-48FA-98F5-B0F34060CDC9}" type="slidenum">
              <a:rPr lang="en-US"/>
              <a:pPr>
                <a:defRPr/>
              </a:pPr>
              <a:t>‹#›</a:t>
            </a:fld>
            <a:endParaRPr lang="en-US"/>
          </a:p>
        </p:txBody>
      </p:sp>
      <p:sp>
        <p:nvSpPr>
          <p:cNvPr id="4"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D4FFD803-577C-46ED-8D49-EC90C30CB4B9}"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Sangsung Choi(ETRI)</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2B14602D-E15C-4C0E-9406-DBF7E4BFEE7C}" type="slidenum">
              <a:rPr lang="en-US"/>
              <a:pPr>
                <a:defRPr/>
              </a:pPr>
              <a:t>‹#›</a:t>
            </a:fld>
            <a:endParaRPr lang="en-US"/>
          </a:p>
        </p:txBody>
      </p:sp>
      <p:sp>
        <p:nvSpPr>
          <p:cNvPr id="7" name="Rectangle 13"/>
          <p:cNvSpPr>
            <a:spLocks noGrp="1" noChangeArrowheads="1"/>
          </p:cNvSpPr>
          <p:nvPr>
            <p:ph type="dt" sz="half" idx="12"/>
          </p:nvPr>
        </p:nvSpPr>
        <p:spPr>
          <a:ln/>
        </p:spPr>
        <p:txBody>
          <a:bodyPr/>
          <a:lstStyle>
            <a:lvl1pPr>
              <a:defRPr/>
            </a:lvl1pPr>
          </a:lstStyle>
          <a:p>
            <a:pPr>
              <a:defRPr/>
            </a:pPr>
            <a:r>
              <a:rPr lang="en-US" altLang="ko-KR" smtClean="0"/>
              <a:t>September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slideLayout" Target="../slideLayouts/slideLayout67.xml"/><Relationship Id="rId13"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7772400" cy="4876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096000" y="6492875"/>
            <a:ext cx="24384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pPr>
              <a:defRPr/>
            </a:pPr>
            <a:r>
              <a:rPr lang="en-US" smtClean="0"/>
              <a:t>Sangsung Choi(ETRI)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1987EB5-282E-4916-B28F-39C3F491D2E1}" type="slidenum">
              <a:rPr lang="en-US"/>
              <a:pPr>
                <a:defRPr/>
              </a:pPr>
              <a:t>‹#›</a:t>
            </a:fld>
            <a:endParaRPr lang="en-US"/>
          </a:p>
        </p:txBody>
      </p:sp>
      <p:sp>
        <p:nvSpPr>
          <p:cNvPr id="1031" name="Rectangle 7"/>
          <p:cNvSpPr>
            <a:spLocks noChangeArrowheads="1"/>
          </p:cNvSpPr>
          <p:nvPr/>
        </p:nvSpPr>
        <p:spPr bwMode="auto">
          <a:xfrm>
            <a:off x="4572000" y="381000"/>
            <a:ext cx="3962400" cy="215900"/>
          </a:xfrm>
          <a:prstGeom prst="rect">
            <a:avLst/>
          </a:prstGeom>
          <a:noFill/>
          <a:ln w="9525">
            <a:noFill/>
            <a:miter lim="800000"/>
            <a:headEnd/>
            <a:tailEnd/>
          </a:ln>
          <a:effectLst/>
        </p:spPr>
        <p:txBody>
          <a:bodyPr lIns="0" tIns="0" rIns="0" bIns="0" anchor="b">
            <a:spAutoFit/>
          </a:bodyPr>
          <a:lstStyle/>
          <a:p>
            <a:pPr marL="1428750" lvl="4" algn="r" eaLnBrk="0" hangingPunct="0">
              <a:defRPr/>
            </a:pPr>
            <a:r>
              <a:rPr lang="en-US" sz="1400" b="1" dirty="0"/>
              <a:t>doc.: IEEE </a:t>
            </a:r>
            <a:r>
              <a:rPr lang="en-US" b="1" dirty="0" smtClean="0"/>
              <a:t>15-13-0575-</a:t>
            </a:r>
            <a:r>
              <a:rPr lang="en-US" b="1" dirty="0" smtClean="0"/>
              <a:t>01-</a:t>
            </a:r>
            <a:r>
              <a:rPr lang="en-US" b="1" dirty="0" smtClean="0"/>
              <a:t>004m</a:t>
            </a:r>
            <a:endParaRPr lang="en-US" dirty="0"/>
          </a:p>
        </p:txBody>
      </p:sp>
      <p:sp>
        <p:nvSpPr>
          <p:cNvPr id="1032" name="Line 8"/>
          <p:cNvSpPr>
            <a:spLocks noChangeShapeType="1"/>
          </p:cNvSpPr>
          <p:nvPr/>
        </p:nvSpPr>
        <p:spPr bwMode="auto">
          <a:xfrm>
            <a:off x="685800" y="6096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3" name="Rectangle 9"/>
          <p:cNvSpPr>
            <a:spLocks noChangeArrowheads="1"/>
          </p:cNvSpPr>
          <p:nvPr/>
        </p:nvSpPr>
        <p:spPr bwMode="auto">
          <a:xfrm>
            <a:off x="685800" y="6475413"/>
            <a:ext cx="2895600" cy="184150"/>
          </a:xfrm>
          <a:prstGeom prst="rect">
            <a:avLst/>
          </a:prstGeom>
          <a:noFill/>
          <a:ln w="9525">
            <a:noFill/>
            <a:miter lim="800000"/>
            <a:headEnd/>
            <a:tailEnd/>
          </a:ln>
          <a:effectLst/>
        </p:spPr>
        <p:txBody>
          <a:bodyPr lIns="0" tIns="0" rIns="0" bIns="0">
            <a:spAutoFit/>
          </a:bodyPr>
          <a:lstStyle/>
          <a:p>
            <a:pPr eaLnBrk="0" hangingPunct="0">
              <a:defRPr/>
            </a:pPr>
            <a:r>
              <a:rPr lang="en-US" dirty="0" smtClean="0"/>
              <a:t>TG4m</a:t>
            </a:r>
            <a:endParaRPr lang="en-US" dirty="0"/>
          </a:p>
        </p:txBody>
      </p:sp>
      <p:sp>
        <p:nvSpPr>
          <p:cNvPr id="1034" name="Line 10"/>
          <p:cNvSpPr>
            <a:spLocks noChangeShapeType="1"/>
          </p:cNvSpPr>
          <p:nvPr/>
        </p:nvSpPr>
        <p:spPr bwMode="auto">
          <a:xfrm>
            <a:off x="706438" y="6477000"/>
            <a:ext cx="782796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latin typeface="Times New Roman" pitchFamily="-106" charset="0"/>
              <a:ea typeface="+mn-ea"/>
            </a:endParaRPr>
          </a:p>
        </p:txBody>
      </p:sp>
      <p:sp>
        <p:nvSpPr>
          <p:cNvPr id="1037" name="Rectangle 13"/>
          <p:cNvSpPr>
            <a:spLocks noGrp="1" noChangeArrowheads="1"/>
          </p:cNvSpPr>
          <p:nvPr>
            <p:ph type="dt" sz="half" idx="2"/>
          </p:nvPr>
        </p:nvSpPr>
        <p:spPr bwMode="auto">
          <a:xfrm>
            <a:off x="609600" y="304800"/>
            <a:ext cx="1905000" cy="247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b="1" smtClean="0"/>
            </a:lvl1pPr>
          </a:lstStyle>
          <a:p>
            <a:pPr>
              <a:defRPr/>
            </a:pPr>
            <a:r>
              <a:rPr lang="en-US" altLang="ko-KR" smtClean="0"/>
              <a:t>September 2013</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000">
          <a:solidFill>
            <a:schemeClr val="tx2"/>
          </a:solidFill>
          <a:latin typeface="+mj-lt"/>
          <a:ea typeface="ＭＳ Ｐゴシック" pitchFamily="-106" charset="-128"/>
          <a:cs typeface="ＭＳ Ｐゴシック" pitchFamily="-106" charset="-128"/>
        </a:defRPr>
      </a:lvl1pPr>
      <a:lvl2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2pPr>
      <a:lvl3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3pPr>
      <a:lvl4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4pPr>
      <a:lvl5pPr algn="ctr" rtl="0" eaLnBrk="0" fontAlgn="base" hangingPunct="0">
        <a:spcBef>
          <a:spcPct val="0"/>
        </a:spcBef>
        <a:spcAft>
          <a:spcPct val="0"/>
        </a:spcAft>
        <a:defRPr sz="4000">
          <a:solidFill>
            <a:schemeClr val="tx2"/>
          </a:solidFill>
          <a:latin typeface="Times New Roman" pitchFamily="-106" charset="0"/>
          <a:ea typeface="ＭＳ Ｐゴシック" pitchFamily="-106" charset="-128"/>
          <a:cs typeface="ＭＳ Ｐゴシック" pitchFamily="-106" charset="-128"/>
        </a:defRPr>
      </a:lvl5pPr>
      <a:lvl6pPr marL="457200" algn="ctr" rtl="0" eaLnBrk="0" fontAlgn="base" hangingPunct="0">
        <a:spcBef>
          <a:spcPct val="0"/>
        </a:spcBef>
        <a:spcAft>
          <a:spcPct val="0"/>
        </a:spcAft>
        <a:defRPr sz="4000">
          <a:solidFill>
            <a:schemeClr val="tx2"/>
          </a:solidFill>
          <a:latin typeface="Times New Roman" pitchFamily="-106" charset="0"/>
        </a:defRPr>
      </a:lvl6pPr>
      <a:lvl7pPr marL="914400" algn="ctr" rtl="0" eaLnBrk="0" fontAlgn="base" hangingPunct="0">
        <a:spcBef>
          <a:spcPct val="0"/>
        </a:spcBef>
        <a:spcAft>
          <a:spcPct val="0"/>
        </a:spcAft>
        <a:defRPr sz="4000">
          <a:solidFill>
            <a:schemeClr val="tx2"/>
          </a:solidFill>
          <a:latin typeface="Times New Roman" pitchFamily="-106" charset="0"/>
        </a:defRPr>
      </a:lvl7pPr>
      <a:lvl8pPr marL="1371600" algn="ctr" rtl="0" eaLnBrk="0" fontAlgn="base" hangingPunct="0">
        <a:spcBef>
          <a:spcPct val="0"/>
        </a:spcBef>
        <a:spcAft>
          <a:spcPct val="0"/>
        </a:spcAft>
        <a:defRPr sz="4000">
          <a:solidFill>
            <a:schemeClr val="tx2"/>
          </a:solidFill>
          <a:latin typeface="Times New Roman" pitchFamily="-106" charset="0"/>
        </a:defRPr>
      </a:lvl8pPr>
      <a:lvl9pPr marL="1828800" algn="ctr" rtl="0" eaLnBrk="0" fontAlgn="base" hangingPunct="0">
        <a:spcBef>
          <a:spcPct val="0"/>
        </a:spcBef>
        <a:spcAft>
          <a:spcPct val="0"/>
        </a:spcAft>
        <a:defRPr sz="4000">
          <a:solidFill>
            <a:schemeClr val="tx2"/>
          </a:solidFill>
          <a:latin typeface="Times New Roman"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031BD-5827-48B3-9098-03286863C0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06CBE3-FBDC-4C76-9398-DB42DA82497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43E91B-B476-4709-A214-437F5E55BFE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593B-0A62-44DC-BF38-F40DD09FB3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September 2013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Sangsung Choi(ETRI)</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6ABF4-FB2B-4ECE-B1F9-546E2B1DDE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1"/>
          </p:nvPr>
        </p:nvSpPr>
        <p:spPr>
          <a:noFill/>
        </p:spPr>
        <p:txBody>
          <a:bodyPr/>
          <a:lstStyle/>
          <a:p>
            <a:r>
              <a:rPr lang="en-US" smtClean="0"/>
              <a:t>Slide </a:t>
            </a:r>
            <a:fld id="{3A9367B3-2677-4C64-A2B6-D508059B8434}" type="slidenum">
              <a:rPr lang="en-US" smtClean="0"/>
              <a:pPr/>
              <a:t>1</a:t>
            </a:fld>
            <a:endParaRPr lang="en-US" smtClean="0"/>
          </a:p>
        </p:txBody>
      </p:sp>
      <p:sp>
        <p:nvSpPr>
          <p:cNvPr id="205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
        <p:nvSpPr>
          <p:cNvPr id="2053"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dirty="0"/>
              <a:t>Slide </a:t>
            </a:r>
            <a:fld id="{BA3DC52E-B10F-48B2-ABD6-EE93EC506125}" type="slidenum">
              <a:rPr lang="en-US"/>
              <a:pPr algn="ctr" eaLnBrk="0" hangingPunct="0"/>
              <a:t>1</a:t>
            </a:fld>
            <a:endParaRPr lang="en-US" dirty="0"/>
          </a:p>
        </p:txBody>
      </p:sp>
      <p:sp>
        <p:nvSpPr>
          <p:cNvPr id="256004" name="Rectangle 4"/>
          <p:cNvSpPr>
            <a:spLocks noChangeArrowheads="1"/>
          </p:cNvSpPr>
          <p:nvPr/>
        </p:nvSpPr>
        <p:spPr bwMode="auto">
          <a:xfrm>
            <a:off x="304800" y="876211"/>
            <a:ext cx="8610600" cy="5524589"/>
          </a:xfrm>
          <a:prstGeom prst="rect">
            <a:avLst/>
          </a:prstGeom>
          <a:noFill/>
          <a:ln w="12700">
            <a:noFill/>
            <a:miter lim="800000"/>
            <a:headEnd type="none" w="sm" len="sm"/>
            <a:tailEnd type="none" w="sm" len="sm"/>
          </a:ln>
          <a:effectLst/>
        </p:spPr>
        <p:txBody>
          <a:bodyPr wrap="square">
            <a:spAutoFit/>
          </a:bodyPr>
          <a:lstStyle/>
          <a:p>
            <a:pPr marL="914400" indent="-914400" eaLnBrk="0" hangingPunct="0">
              <a:defRPr/>
            </a:pPr>
            <a:r>
              <a:rPr lang="en-US" sz="1800" b="1" u="sng" dirty="0">
                <a:effectLst>
                  <a:outerShdw blurRad="38100" dist="38100" dir="2700000" algn="tl">
                    <a:srgbClr val="C0C0C0"/>
                  </a:outerShdw>
                </a:effectLst>
              </a:rPr>
              <a:t>Project: IEEE P802.15 Working Group for Wireless Personal Area </a:t>
            </a:r>
            <a:r>
              <a:rPr lang="en-US" sz="1800" b="1" u="sng" dirty="0" smtClean="0">
                <a:effectLst>
                  <a:outerShdw blurRad="38100" dist="38100" dir="2700000" algn="tl">
                    <a:srgbClr val="C0C0C0"/>
                  </a:outerShdw>
                </a:effectLst>
              </a:rPr>
              <a:t>Networks(WPANs</a:t>
            </a:r>
            <a:r>
              <a:rPr lang="en-US" sz="1800" b="1" u="sng" dirty="0">
                <a:effectLst>
                  <a:outerShdw blurRad="38100" dist="38100" dir="2700000" algn="tl">
                    <a:srgbClr val="C0C0C0"/>
                  </a:outerShdw>
                </a:effectLst>
              </a:rPr>
              <a:t>)</a:t>
            </a:r>
            <a:endParaRPr lang="en-US" sz="1800" b="1" dirty="0"/>
          </a:p>
          <a:p>
            <a:pPr marL="914400" indent="-914400" eaLnBrk="0" hangingPunct="0">
              <a:defRPr/>
            </a:pPr>
            <a:endParaRPr lang="en-US" sz="2000" dirty="0"/>
          </a:p>
          <a:p>
            <a:pPr marL="914400" indent="-914400" eaLnBrk="0" hangingPunct="0">
              <a:defRPr/>
            </a:pPr>
            <a:r>
              <a:rPr lang="en-US" sz="1800" b="1" dirty="0"/>
              <a:t>Submission Title:</a:t>
            </a:r>
            <a:r>
              <a:rPr lang="en-US" sz="1800" dirty="0"/>
              <a:t>  </a:t>
            </a:r>
            <a:r>
              <a:rPr lang="en-US" sz="1800" dirty="0" smtClean="0"/>
              <a:t>TG4m 4TV Closing </a:t>
            </a:r>
            <a:r>
              <a:rPr lang="en-US" sz="1800" dirty="0"/>
              <a:t>Report </a:t>
            </a:r>
            <a:r>
              <a:rPr lang="en-US" sz="1800" dirty="0" smtClean="0"/>
              <a:t>for September 2013</a:t>
            </a:r>
            <a:endParaRPr lang="en-US" sz="1800" dirty="0"/>
          </a:p>
          <a:p>
            <a:pPr marL="914400" indent="-914400" eaLnBrk="0" hangingPunct="0">
              <a:spcBef>
                <a:spcPts val="600"/>
              </a:spcBef>
              <a:defRPr/>
            </a:pPr>
            <a:r>
              <a:rPr lang="en-US" sz="1800" b="1" dirty="0"/>
              <a:t>Date Submitted: </a:t>
            </a:r>
            <a:r>
              <a:rPr lang="en-US" sz="1800" dirty="0" smtClean="0"/>
              <a:t>19 September 2013</a:t>
            </a:r>
            <a:endParaRPr lang="en-US" sz="1800" dirty="0"/>
          </a:p>
          <a:p>
            <a:pPr marL="914400" indent="-914400" eaLnBrk="0" hangingPunct="0">
              <a:spcBef>
                <a:spcPts val="600"/>
              </a:spcBef>
              <a:defRPr/>
            </a:pPr>
            <a:r>
              <a:rPr lang="en-US" sz="1800" b="1" dirty="0"/>
              <a:t>Source:</a:t>
            </a:r>
            <a:r>
              <a:rPr lang="en-US" sz="1800" dirty="0"/>
              <a:t> 	</a:t>
            </a:r>
            <a:r>
              <a:rPr lang="en-US" sz="1800" dirty="0" err="1" smtClean="0"/>
              <a:t>Sangsung</a:t>
            </a:r>
            <a:r>
              <a:rPr lang="en-US" sz="1800" dirty="0" smtClean="0"/>
              <a:t> </a:t>
            </a:r>
            <a:r>
              <a:rPr lang="en-US" sz="1800" dirty="0" err="1" smtClean="0"/>
              <a:t>Choi</a:t>
            </a:r>
            <a:r>
              <a:rPr lang="en-US" sz="1800" dirty="0" smtClean="0"/>
              <a:t> (ETRI), Phil Beecher (Wi-SUN Alliance)</a:t>
            </a:r>
            <a:endParaRPr lang="en-US" sz="1800" dirty="0"/>
          </a:p>
          <a:p>
            <a:pPr marL="914400" indent="-914400" eaLnBrk="0" hangingPunct="0">
              <a:spcBef>
                <a:spcPts val="600"/>
              </a:spcBef>
              <a:defRPr/>
            </a:pPr>
            <a:r>
              <a:rPr lang="en-US" sz="1800" b="1" dirty="0"/>
              <a:t>Contact: </a:t>
            </a:r>
            <a:r>
              <a:rPr lang="en-US" sz="1800" dirty="0" err="1" smtClean="0"/>
              <a:t>Sangsung</a:t>
            </a:r>
            <a:r>
              <a:rPr lang="en-US" sz="1800" dirty="0" smtClean="0"/>
              <a:t> </a:t>
            </a:r>
            <a:r>
              <a:rPr lang="en-US" sz="1800" dirty="0" err="1" smtClean="0"/>
              <a:t>Choi</a:t>
            </a:r>
            <a:r>
              <a:rPr lang="en-US" sz="1800" dirty="0" smtClean="0"/>
              <a:t> (ETRI)</a:t>
            </a:r>
            <a:endParaRPr lang="en-US" sz="1800" dirty="0"/>
          </a:p>
          <a:p>
            <a:pPr marL="914400" indent="-914400" eaLnBrk="0" hangingPunct="0">
              <a:spcBef>
                <a:spcPts val="600"/>
              </a:spcBef>
              <a:defRPr/>
            </a:pPr>
            <a:r>
              <a:rPr lang="en-US" sz="1800" b="1" dirty="0"/>
              <a:t>Voice:</a:t>
            </a:r>
            <a:r>
              <a:rPr lang="en-US" sz="1800" dirty="0"/>
              <a:t> 	</a:t>
            </a:r>
            <a:r>
              <a:rPr lang="en-US" altLang="ko-KR" sz="1800" dirty="0" smtClean="0">
                <a:solidFill>
                  <a:schemeClr val="tx2"/>
                </a:solidFill>
                <a:ea typeface="Gulim" pitchFamily="34" charset="-127"/>
              </a:rPr>
              <a:t> +82 42 860 6831</a:t>
            </a:r>
            <a:r>
              <a:rPr lang="en-US" sz="1800" dirty="0" smtClean="0"/>
              <a:t>, </a:t>
            </a:r>
            <a:r>
              <a:rPr lang="en-US" sz="1800" dirty="0"/>
              <a:t>E-Mail: </a:t>
            </a:r>
            <a:r>
              <a:rPr lang="en-US" sz="1800" dirty="0" smtClean="0"/>
              <a:t>sschoi@etri.re.kr </a:t>
            </a:r>
            <a:r>
              <a:rPr lang="en-US" sz="1800" dirty="0"/>
              <a:t>	</a:t>
            </a:r>
          </a:p>
          <a:p>
            <a:pPr marL="914400" indent="-914400" eaLnBrk="0" hangingPunct="0">
              <a:spcBef>
                <a:spcPts val="600"/>
              </a:spcBef>
              <a:defRPr/>
            </a:pPr>
            <a:r>
              <a:rPr lang="en-US" sz="1800" b="1" dirty="0"/>
              <a:t>Re:</a:t>
            </a:r>
            <a:r>
              <a:rPr lang="en-US" sz="1800" dirty="0"/>
              <a:t> 	</a:t>
            </a:r>
            <a:r>
              <a:rPr lang="en-US" sz="1800" dirty="0" smtClean="0"/>
              <a:t> </a:t>
            </a:r>
            <a:r>
              <a:rPr lang="en-US" altLang="ko-KR" sz="1800" dirty="0" smtClean="0"/>
              <a:t> TG4m Closing Report for September 2013 Interim Meeting</a:t>
            </a:r>
            <a:endParaRPr lang="en-US" sz="1800" dirty="0"/>
          </a:p>
          <a:p>
            <a:pPr marL="914400" indent="-914400" eaLnBrk="0" hangingPunct="0">
              <a:spcBef>
                <a:spcPts val="600"/>
              </a:spcBef>
              <a:defRPr/>
            </a:pPr>
            <a:r>
              <a:rPr lang="en-US" sz="1800" b="1" dirty="0"/>
              <a:t>Abstract</a:t>
            </a:r>
            <a:r>
              <a:rPr lang="en-US" sz="1800" dirty="0"/>
              <a:t>: </a:t>
            </a:r>
            <a:r>
              <a:rPr lang="en-US" sz="1800" dirty="0" smtClean="0"/>
              <a:t>Closing </a:t>
            </a:r>
            <a:r>
              <a:rPr lang="en-US" sz="1800" dirty="0"/>
              <a:t>Report for </a:t>
            </a:r>
            <a:r>
              <a:rPr lang="en-US" sz="1800" dirty="0" smtClean="0"/>
              <a:t>TG4m Session in Nanjing</a:t>
            </a:r>
            <a:endParaRPr lang="en-US" sz="1800" dirty="0"/>
          </a:p>
          <a:p>
            <a:pPr marL="914400" indent="-914400" eaLnBrk="0" hangingPunct="0">
              <a:spcBef>
                <a:spcPts val="600"/>
              </a:spcBef>
              <a:defRPr/>
            </a:pPr>
            <a:r>
              <a:rPr lang="en-US" sz="1800" b="1" dirty="0"/>
              <a:t>Purpose</a:t>
            </a:r>
            <a:r>
              <a:rPr lang="en-US" sz="1800" dirty="0"/>
              <a:t>: </a:t>
            </a:r>
            <a:r>
              <a:rPr lang="en-US" sz="1800" dirty="0" smtClean="0"/>
              <a:t>TV White Space</a:t>
            </a:r>
            <a:r>
              <a:rPr lang="en-US" altLang="ko-KR" sz="1800" dirty="0" smtClean="0">
                <a:solidFill>
                  <a:schemeClr val="tx2"/>
                </a:solidFill>
              </a:rPr>
              <a:t> </a:t>
            </a:r>
            <a:r>
              <a:rPr lang="en-US" altLang="ko-KR" sz="1800" dirty="0" smtClean="0"/>
              <a:t>Amendment to IEEE 802.15.4</a:t>
            </a:r>
            <a:endParaRPr lang="en-US" sz="1800" dirty="0"/>
          </a:p>
          <a:p>
            <a:pPr marL="914400" indent="-914400" eaLnBrk="0" hangingPunct="0">
              <a:spcBef>
                <a:spcPts val="600"/>
              </a:spcBef>
              <a:defRPr/>
            </a:pPr>
            <a:r>
              <a:rPr lang="en-US" sz="1800" b="1" dirty="0"/>
              <a:t>Notice:</a:t>
            </a:r>
            <a:r>
              <a:rPr lang="en-US" sz="18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914400" indent="-914400" eaLnBrk="0" hangingPunct="0">
              <a:spcBef>
                <a:spcPts val="600"/>
              </a:spcBef>
              <a:defRPr/>
            </a:pPr>
            <a:r>
              <a:rPr lang="en-US" sz="1800" b="1" dirty="0"/>
              <a:t>Release:</a:t>
            </a:r>
            <a:r>
              <a:rPr lang="en-US" sz="1800" dirty="0"/>
              <a:t>	The contributor acknowledges and accepts that this contribution becomes the property of IEEE and may be made publicly available by P802.15.	</a:t>
            </a:r>
          </a:p>
        </p:txBody>
      </p:sp>
      <p:sp>
        <p:nvSpPr>
          <p:cNvPr id="7" name="Footer Placeholder 3"/>
          <p:cNvSpPr>
            <a:spLocks noGrp="1"/>
          </p:cNvSpPr>
          <p:nvPr>
            <p:ph type="ftr" sz="quarter" idx="10"/>
          </p:nvPr>
        </p:nvSpPr>
        <p:spPr>
          <a:xfrm>
            <a:off x="6096000" y="6492875"/>
            <a:ext cx="2438400" cy="184666"/>
          </a:xfrm>
          <a:noFill/>
        </p:spPr>
        <p:txBody>
          <a:bodyPr/>
          <a:lstStyle/>
          <a:p>
            <a:r>
              <a:rPr lang="en-US" dirty="0" err="1" smtClean="0"/>
              <a:t>Sangsung</a:t>
            </a:r>
            <a:r>
              <a:rPr lang="en-US" dirty="0" smtClean="0"/>
              <a:t> </a:t>
            </a:r>
            <a:r>
              <a:rPr lang="en-US" dirty="0" err="1" smtClean="0"/>
              <a:t>Choi</a:t>
            </a:r>
            <a:r>
              <a:rPr lang="en-US" dirty="0" smtClean="0"/>
              <a:t>(ETRI)</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153400" cy="762000"/>
          </a:xfrm>
        </p:spPr>
        <p:txBody>
          <a:bodyPr/>
          <a:lstStyle/>
          <a:p>
            <a:r>
              <a:rPr lang="en-US" b="1" dirty="0" smtClean="0"/>
              <a:t>Meeting Goal This Week</a:t>
            </a:r>
            <a:endParaRPr lang="en-US" b="1" dirty="0"/>
          </a:p>
        </p:txBody>
      </p:sp>
      <p:sp>
        <p:nvSpPr>
          <p:cNvPr id="4" name="Footer Placeholder 3"/>
          <p:cNvSpPr>
            <a:spLocks noGrp="1"/>
          </p:cNvSpPr>
          <p:nvPr>
            <p:ph type="ftr" sz="quarter" idx="10"/>
          </p:nvPr>
        </p:nvSpPr>
        <p:spPr/>
        <p:txBody>
          <a:bodyPr/>
          <a:lstStyle/>
          <a:p>
            <a:r>
              <a:rPr lang="en-US" dirty="0" err="1" smtClean="0"/>
              <a:t>Sangsung</a:t>
            </a:r>
            <a:r>
              <a:rPr lang="en-US" dirty="0" smtClean="0"/>
              <a:t> </a:t>
            </a:r>
            <a:r>
              <a:rPr lang="en-US" dirty="0" err="1" smtClean="0"/>
              <a:t>Choi</a:t>
            </a:r>
            <a:r>
              <a:rPr lang="en-US" dirty="0" smtClean="0"/>
              <a:t>(ETRI)</a:t>
            </a:r>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2</a:t>
            </a:fld>
            <a:endParaRPr lang="en-US"/>
          </a:p>
        </p:txBody>
      </p:sp>
      <p:sp>
        <p:nvSpPr>
          <p:cNvPr id="9" name="Content Placeholder 2"/>
          <p:cNvSpPr txBox="1">
            <a:spLocks/>
          </p:cNvSpPr>
          <p:nvPr/>
        </p:nvSpPr>
        <p:spPr bwMode="auto">
          <a:xfrm>
            <a:off x="609600" y="2133600"/>
            <a:ext cx="8153400" cy="4038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lvl="0" indent="-342900" eaLnBrk="0" hangingPunct="0">
              <a:spcBef>
                <a:spcPct val="20000"/>
              </a:spcBef>
              <a:buFontTx/>
              <a:buChar char="•"/>
            </a:pPr>
            <a:r>
              <a:rPr lang="en-US" altLang="ko-KR" sz="3200" kern="0" dirty="0">
                <a:solidFill>
                  <a:srgbClr val="000000"/>
                </a:solidFill>
                <a:latin typeface="Times New Roman"/>
                <a:ea typeface="ＭＳ Ｐゴシック" pitchFamily="-106" charset="-128"/>
              </a:rPr>
              <a:t>Resolve all the comments from the Sponsor Ballot.</a:t>
            </a:r>
          </a:p>
          <a:p>
            <a:pPr marL="342900" lvl="0" indent="-342900" eaLnBrk="0" hangingPunct="0">
              <a:spcBef>
                <a:spcPct val="20000"/>
              </a:spcBef>
              <a:buFontTx/>
              <a:buChar char="•"/>
            </a:pPr>
            <a:r>
              <a:rPr lang="en-US" altLang="ko-KR" sz="3200" kern="0" dirty="0">
                <a:solidFill>
                  <a:srgbClr val="000000"/>
                </a:solidFill>
                <a:latin typeface="Times New Roman"/>
              </a:rPr>
              <a:t>Hear and discuss the contribution presentations.</a:t>
            </a:r>
          </a:p>
          <a:p>
            <a:pPr marL="342900" lvl="0" indent="-342900" eaLnBrk="0" hangingPunct="0">
              <a:spcBef>
                <a:spcPts val="1200"/>
              </a:spcBef>
              <a:buFontTx/>
              <a:buChar char="•"/>
            </a:pPr>
            <a:r>
              <a:rPr lang="en-US" altLang="ko-KR" sz="3200" kern="0" dirty="0">
                <a:solidFill>
                  <a:srgbClr val="000000"/>
                </a:solidFill>
                <a:latin typeface="Times New Roman"/>
              </a:rPr>
              <a:t>Discuss the future efforts and next steps.</a:t>
            </a:r>
          </a:p>
        </p:txBody>
      </p:sp>
      <p:sp>
        <p:nvSpPr>
          <p:cNvPr id="7"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4" name="Rectangle 4"/>
          <p:cNvSpPr>
            <a:spLocks noGrp="1" noChangeArrowheads="1"/>
          </p:cNvSpPr>
          <p:nvPr>
            <p:ph type="title" idx="4294967295"/>
          </p:nvPr>
        </p:nvSpPr>
        <p:spPr>
          <a:xfrm>
            <a:off x="762000" y="533400"/>
            <a:ext cx="7772400" cy="990600"/>
          </a:xfrm>
        </p:spPr>
        <p:txBody>
          <a:bodyPr/>
          <a:lstStyle/>
          <a:p>
            <a:r>
              <a:rPr lang="en-US" b="1" dirty="0" smtClean="0"/>
              <a:t>Meeting Slots</a:t>
            </a:r>
          </a:p>
        </p:txBody>
      </p:sp>
      <p:sp>
        <p:nvSpPr>
          <p:cNvPr id="9" name="Footer Placeholder 3"/>
          <p:cNvSpPr>
            <a:spLocks noGrp="1"/>
          </p:cNvSpPr>
          <p:nvPr>
            <p:ph type="ftr" sz="quarter" idx="10"/>
          </p:nvPr>
        </p:nvSpPr>
        <p:spPr>
          <a:xfrm>
            <a:off x="6172201" y="6520934"/>
            <a:ext cx="2438400" cy="184666"/>
          </a:xfrm>
        </p:spPr>
        <p:txBody>
          <a:bodyPr/>
          <a:lstStyle/>
          <a:p>
            <a:r>
              <a:rPr lang="en-US" dirty="0" smtClean="0"/>
              <a:t>Sangsung </a:t>
            </a:r>
            <a:r>
              <a:rPr lang="en-US" dirty="0" err="1" smtClean="0"/>
              <a:t>Choi</a:t>
            </a:r>
            <a:r>
              <a:rPr lang="en-US" dirty="0" smtClean="0"/>
              <a:t>(ETRI)</a:t>
            </a:r>
          </a:p>
        </p:txBody>
      </p:sp>
      <p:sp>
        <p:nvSpPr>
          <p:cNvPr id="7" name="슬라이드 번호 개체 틀 6"/>
          <p:cNvSpPr>
            <a:spLocks noGrp="1"/>
          </p:cNvSpPr>
          <p:nvPr>
            <p:ph type="sldNum" sz="quarter" idx="11"/>
          </p:nvPr>
        </p:nvSpPr>
        <p:spPr>
          <a:xfrm>
            <a:off x="4421189" y="6523038"/>
            <a:ext cx="530225" cy="182562"/>
          </a:xfrm>
        </p:spPr>
        <p:txBody>
          <a:bodyPr/>
          <a:lstStyle/>
          <a:p>
            <a:pPr>
              <a:defRPr/>
            </a:pPr>
            <a:r>
              <a:rPr lang="en-US" dirty="0" smtClean="0"/>
              <a:t>Slide </a:t>
            </a:r>
            <a:fld id="{CBB17340-4413-48FA-98F5-B0F34060CDC9}" type="slidenum">
              <a:rPr lang="en-US" smtClean="0"/>
              <a:pPr>
                <a:defRPr/>
              </a:pPr>
              <a:t>3</a:t>
            </a:fld>
            <a:endParaRPr lang="en-US" dirty="0"/>
          </a:p>
        </p:txBody>
      </p:sp>
      <p:sp>
        <p:nvSpPr>
          <p:cNvPr id="11"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pic>
        <p:nvPicPr>
          <p:cNvPr id="8" name="table"/>
          <p:cNvPicPr>
            <a:picLocks noChangeAspect="1"/>
          </p:cNvPicPr>
          <p:nvPr/>
        </p:nvPicPr>
        <p:blipFill>
          <a:blip r:embed="rId3"/>
          <a:stretch>
            <a:fillRect/>
          </a:stretch>
        </p:blipFill>
        <p:spPr>
          <a:xfrm>
            <a:off x="266699" y="1447800"/>
            <a:ext cx="8610601" cy="4800600"/>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762000"/>
          </a:xfrm>
        </p:spPr>
        <p:txBody>
          <a:bodyPr/>
          <a:lstStyle/>
          <a:p>
            <a:pPr marL="361950" indent="-361950"/>
            <a:r>
              <a:rPr lang="en-US" b="1" dirty="0" smtClean="0"/>
              <a:t>TG4m Closing Report  </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4</a:t>
            </a:fld>
            <a:endParaRPr lang="en-US"/>
          </a:p>
        </p:txBody>
      </p:sp>
      <p:sp>
        <p:nvSpPr>
          <p:cNvPr id="9" name="Content Placeholder 2"/>
          <p:cNvSpPr txBox="1">
            <a:spLocks/>
          </p:cNvSpPr>
          <p:nvPr/>
        </p:nvSpPr>
        <p:spPr bwMode="auto">
          <a:xfrm>
            <a:off x="299357" y="1143000"/>
            <a:ext cx="8675914" cy="5334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63538" lvl="1" indent="-363538">
              <a:spcBef>
                <a:spcPts val="600"/>
              </a:spcBef>
              <a:spcAft>
                <a:spcPts val="0"/>
              </a:spcAft>
              <a:buFontTx/>
              <a:buChar char="•"/>
            </a:pPr>
            <a:r>
              <a:rPr lang="en-US" altLang="ko-KR" dirty="0"/>
              <a:t>The Sponsor Ballot  was closed on September 7, 2013</a:t>
            </a:r>
            <a:r>
              <a:rPr lang="en-US" altLang="ko-KR" dirty="0" smtClean="0">
                <a:cs typeface="Calibri" pitchFamily="34" charset="0"/>
              </a:rPr>
              <a:t>    </a:t>
            </a:r>
          </a:p>
          <a:p>
            <a:pPr marL="0" lvl="1" indent="0">
              <a:spcBef>
                <a:spcPts val="0"/>
              </a:spcBef>
              <a:spcAft>
                <a:spcPts val="0"/>
              </a:spcAft>
              <a:buNone/>
            </a:pPr>
            <a:r>
              <a:rPr lang="en-US" altLang="ja-JP" dirty="0" smtClean="0">
                <a:cs typeface="Calibri" pitchFamily="34" charset="0"/>
              </a:rPr>
              <a:t>     - 94% of affirmative responses </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(yes votes: 103, No votes: 6, Abstain votes: 6)</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 Total comments 388</a:t>
            </a:r>
          </a:p>
          <a:p>
            <a:pPr marL="0" lvl="1" indent="0">
              <a:spcBef>
                <a:spcPts val="0"/>
              </a:spcBef>
              <a:spcAft>
                <a:spcPts val="0"/>
              </a:spcAft>
              <a:buNone/>
            </a:pPr>
            <a:r>
              <a:rPr lang="en-US" altLang="ja-JP" dirty="0">
                <a:cs typeface="Calibri" pitchFamily="34" charset="0"/>
              </a:rPr>
              <a:t> </a:t>
            </a:r>
            <a:r>
              <a:rPr lang="en-US" altLang="ja-JP" dirty="0" smtClean="0">
                <a:cs typeface="Calibri" pitchFamily="34" charset="0"/>
              </a:rPr>
              <a:t>      (Editorial 242, General &amp; Technical 146)</a:t>
            </a:r>
            <a:endParaRPr lang="en-US" altLang="ja-JP" dirty="0" smtClean="0"/>
          </a:p>
          <a:p>
            <a:pPr marL="360363" lvl="1" indent="-360363">
              <a:spcBef>
                <a:spcPts val="600"/>
              </a:spcBef>
              <a:spcAft>
                <a:spcPts val="0"/>
              </a:spcAft>
              <a:buFont typeface="Arial" pitchFamily="34" charset="0"/>
              <a:buChar char="•"/>
            </a:pPr>
            <a:r>
              <a:rPr lang="en-US" altLang="ko-KR" dirty="0"/>
              <a:t>The BRC </a:t>
            </a:r>
            <a:r>
              <a:rPr lang="en-US" altLang="ko-KR" dirty="0" smtClean="0"/>
              <a:t>took </a:t>
            </a:r>
            <a:r>
              <a:rPr lang="en-US" altLang="ko-KR" dirty="0"/>
              <a:t>care of </a:t>
            </a:r>
            <a:r>
              <a:rPr lang="en-US" altLang="ko-KR" dirty="0" smtClean="0"/>
              <a:t>comments in </a:t>
            </a:r>
            <a:r>
              <a:rPr lang="en-US" altLang="ko-KR" dirty="0"/>
              <a:t>this </a:t>
            </a:r>
            <a:r>
              <a:rPr lang="en-US" altLang="ko-KR" dirty="0" smtClean="0"/>
              <a:t>meeting</a:t>
            </a:r>
          </a:p>
          <a:p>
            <a:pPr marL="620713" lvl="1" indent="-620713">
              <a:spcBef>
                <a:spcPts val="0"/>
              </a:spcBef>
              <a:spcAft>
                <a:spcPts val="0"/>
              </a:spcAft>
              <a:buNone/>
            </a:pPr>
            <a:r>
              <a:rPr lang="en-US" altLang="ko-KR" dirty="0" smtClean="0">
                <a:cs typeface="Calibri" pitchFamily="34" charset="0"/>
              </a:rPr>
              <a:t>    - BRC assigned volunteers to resolve all comments , and  resolved most of comments in this </a:t>
            </a:r>
            <a:r>
              <a:rPr lang="en-US" altLang="ko-KR" dirty="0" smtClean="0">
                <a:cs typeface="Calibri" pitchFamily="34" charset="0"/>
              </a:rPr>
              <a:t>meeting.</a:t>
            </a:r>
            <a:endParaRPr lang="en-US" altLang="ko-KR" dirty="0" smtClean="0">
              <a:cs typeface="Calibri" pitchFamily="34" charset="0"/>
            </a:endParaRPr>
          </a:p>
          <a:p>
            <a:pPr marL="538163" lvl="1" indent="-538163">
              <a:spcBef>
                <a:spcPts val="0"/>
              </a:spcBef>
              <a:spcAft>
                <a:spcPts val="0"/>
              </a:spcAft>
              <a:buNone/>
            </a:pPr>
            <a:r>
              <a:rPr lang="en-US" altLang="ko-KR" dirty="0">
                <a:cs typeface="Calibri" pitchFamily="34" charset="0"/>
              </a:rPr>
              <a:t> </a:t>
            </a:r>
            <a:r>
              <a:rPr lang="en-US" altLang="ko-KR" dirty="0" smtClean="0">
                <a:cs typeface="Calibri" pitchFamily="34" charset="0"/>
              </a:rPr>
              <a:t>   </a:t>
            </a:r>
            <a:endParaRPr lang="en-US" altLang="ko-KR" dirty="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spTree>
    <p:extLst>
      <p:ext uri="{BB962C8B-B14F-4D97-AF65-F5344CB8AC3E}">
        <p14:creationId xmlns:p14="http://schemas.microsoft.com/office/powerpoint/2010/main" val="407801351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153400" cy="762000"/>
          </a:xfrm>
        </p:spPr>
        <p:txBody>
          <a:bodyPr/>
          <a:lstStyle/>
          <a:p>
            <a:pPr marL="361950" indent="-361950"/>
            <a:r>
              <a:rPr lang="en-US" b="1" dirty="0" smtClean="0"/>
              <a:t>TG4m Closing Report  </a:t>
            </a:r>
            <a:endParaRPr lang="en-US" b="1" dirty="0"/>
          </a:p>
        </p:txBody>
      </p:sp>
      <p:sp>
        <p:nvSpPr>
          <p:cNvPr id="4" name="Footer Placeholder 3"/>
          <p:cNvSpPr>
            <a:spLocks noGrp="1"/>
          </p:cNvSpPr>
          <p:nvPr>
            <p:ph type="ftr" sz="quarter" idx="10"/>
          </p:nvPr>
        </p:nvSpPr>
        <p:spPr/>
        <p:txBody>
          <a:bodyPr/>
          <a:lstStyle/>
          <a:p>
            <a:r>
              <a:rPr lang="en-US" smtClean="0"/>
              <a:t>Sangsung Choi(ETRI)</a:t>
            </a:r>
            <a:endParaRPr lang="en-US" dirty="0" smtClean="0"/>
          </a:p>
        </p:txBody>
      </p:sp>
      <p:sp>
        <p:nvSpPr>
          <p:cNvPr id="5" name="Slide Number Placeholder 4"/>
          <p:cNvSpPr>
            <a:spLocks noGrp="1"/>
          </p:cNvSpPr>
          <p:nvPr>
            <p:ph type="sldNum" sz="quarter" idx="11"/>
          </p:nvPr>
        </p:nvSpPr>
        <p:spPr/>
        <p:txBody>
          <a:bodyPr/>
          <a:lstStyle/>
          <a:p>
            <a:pPr>
              <a:defRPr/>
            </a:pPr>
            <a:r>
              <a:rPr lang="en-US" smtClean="0"/>
              <a:t>Slide </a:t>
            </a:r>
            <a:fld id="{8B5D78B0-BB83-45FA-8FDC-083E863CA06D}" type="slidenum">
              <a:rPr lang="en-US" smtClean="0"/>
              <a:pPr>
                <a:defRPr/>
              </a:pPr>
              <a:t>5</a:t>
            </a:fld>
            <a:endParaRPr lang="en-US"/>
          </a:p>
        </p:txBody>
      </p:sp>
      <p:sp>
        <p:nvSpPr>
          <p:cNvPr id="9" name="Content Placeholder 2"/>
          <p:cNvSpPr txBox="1">
            <a:spLocks/>
          </p:cNvSpPr>
          <p:nvPr/>
        </p:nvSpPr>
        <p:spPr bwMode="auto">
          <a:xfrm>
            <a:off x="228600" y="3962400"/>
            <a:ext cx="8746671" cy="1981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106" charset="-128"/>
                <a:cs typeface="ＭＳ Ｐゴシック" pitchFamily="-106"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6"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6"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6" charset="-128"/>
              </a:defRPr>
            </a:lvl9pPr>
          </a:lstStyle>
          <a:p>
            <a:pPr marL="360363" lvl="1" indent="-360363">
              <a:spcBef>
                <a:spcPts val="600"/>
              </a:spcBef>
              <a:spcAft>
                <a:spcPts val="0"/>
              </a:spcAft>
              <a:buFont typeface="Arial" pitchFamily="34" charset="0"/>
              <a:buChar char="•"/>
            </a:pPr>
            <a:r>
              <a:rPr lang="en-US" altLang="ko-KR" dirty="0" smtClean="0">
                <a:cs typeface="Calibri" pitchFamily="34" charset="0"/>
              </a:rPr>
              <a:t>- </a:t>
            </a:r>
            <a:r>
              <a:rPr lang="en-US" altLang="ko-KR" dirty="0" smtClean="0">
                <a:cs typeface="Calibri" pitchFamily="34" charset="0"/>
              </a:rPr>
              <a:t>BRC will complete comment </a:t>
            </a:r>
            <a:r>
              <a:rPr lang="en-US" altLang="ko-KR" smtClean="0">
                <a:cs typeface="Calibri" pitchFamily="34" charset="0"/>
              </a:rPr>
              <a:t>resolutions </a:t>
            </a:r>
            <a:r>
              <a:rPr lang="en-US" altLang="ko-KR" smtClean="0">
                <a:cs typeface="Calibri" pitchFamily="34" charset="0"/>
              </a:rPr>
              <a:t>by teleconference </a:t>
            </a:r>
            <a:r>
              <a:rPr lang="en-US" altLang="ko-KR" dirty="0" smtClean="0">
                <a:cs typeface="Calibri" pitchFamily="34" charset="0"/>
              </a:rPr>
              <a:t>in next few weeks </a:t>
            </a:r>
          </a:p>
          <a:p>
            <a:pPr marL="538163" lvl="1" indent="-538163">
              <a:spcBef>
                <a:spcPts val="0"/>
              </a:spcBef>
              <a:spcAft>
                <a:spcPts val="0"/>
              </a:spcAft>
              <a:buNone/>
            </a:pPr>
            <a:r>
              <a:rPr lang="en-US" altLang="ko-KR" dirty="0">
                <a:cs typeface="Calibri" pitchFamily="34" charset="0"/>
              </a:rPr>
              <a:t> </a:t>
            </a:r>
            <a:r>
              <a:rPr lang="en-US" altLang="ko-KR" dirty="0" smtClean="0">
                <a:cs typeface="Calibri" pitchFamily="34" charset="0"/>
              </a:rPr>
              <a:t>   - BRC </a:t>
            </a:r>
            <a:r>
              <a:rPr lang="en-US" altLang="ko-KR" dirty="0" smtClean="0">
                <a:cs typeface="Calibri" pitchFamily="34" charset="0"/>
              </a:rPr>
              <a:t>plans </a:t>
            </a:r>
            <a:r>
              <a:rPr lang="en-US" altLang="ko-KR" dirty="0" smtClean="0">
                <a:cs typeface="Calibri" pitchFamily="34" charset="0"/>
              </a:rPr>
              <a:t>2 </a:t>
            </a:r>
            <a:r>
              <a:rPr lang="en-US" altLang="ko-KR" dirty="0" smtClean="0">
                <a:cs typeface="Calibri" pitchFamily="34" charset="0"/>
              </a:rPr>
              <a:t>recirculation ballots before November </a:t>
            </a:r>
            <a:r>
              <a:rPr lang="en-US" altLang="ko-KR" dirty="0" smtClean="0">
                <a:cs typeface="Calibri" pitchFamily="34" charset="0"/>
              </a:rPr>
              <a:t>2013 meeting</a:t>
            </a:r>
            <a:endParaRPr lang="en-US" altLang="ko-KR" dirty="0">
              <a:cs typeface="Calibri" pitchFamily="34" charset="0"/>
            </a:endParaRPr>
          </a:p>
        </p:txBody>
      </p:sp>
      <p:sp>
        <p:nvSpPr>
          <p:cNvPr id="10" name="Rectangle 13"/>
          <p:cNvSpPr>
            <a:spLocks noGrp="1" noChangeArrowheads="1"/>
          </p:cNvSpPr>
          <p:nvPr>
            <p:ph type="dt" sz="quarter" idx="12"/>
          </p:nvPr>
        </p:nvSpPr>
        <p:spPr>
          <a:xfrm>
            <a:off x="533400" y="304800"/>
            <a:ext cx="1905000" cy="304800"/>
          </a:xfrm>
          <a:noFill/>
        </p:spPr>
        <p:txBody>
          <a:bodyPr/>
          <a:lstStyle/>
          <a:p>
            <a:r>
              <a:rPr lang="en-US" altLang="ko-KR" smtClean="0"/>
              <a:t>September 2013</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60000224"/>
              </p:ext>
            </p:extLst>
          </p:nvPr>
        </p:nvGraphicFramePr>
        <p:xfrm>
          <a:off x="1524000" y="1397000"/>
          <a:ext cx="6096000" cy="2225040"/>
        </p:xfrm>
        <a:graphic>
          <a:graphicData uri="http://schemas.openxmlformats.org/drawingml/2006/table">
            <a:tbl>
              <a:tblPr firstRow="1" bandRow="1">
                <a:tableStyleId>{3C2FFA5D-87B4-456A-9821-1D502468CF0F}</a:tableStyleId>
              </a:tblPr>
              <a:tblGrid>
                <a:gridCol w="1524000"/>
                <a:gridCol w="1524000"/>
                <a:gridCol w="1524000"/>
                <a:gridCol w="1524000"/>
              </a:tblGrid>
              <a:tr h="370840">
                <a:tc>
                  <a:txBody>
                    <a:bodyPr/>
                    <a:lstStyle/>
                    <a:p>
                      <a:endParaRPr lang="ja-JP" altLang="en-US" sz="1200" dirty="0">
                        <a:effectLst/>
                        <a:latin typeface="Arial"/>
                        <a:cs typeface="Arial"/>
                      </a:endParaRPr>
                    </a:p>
                  </a:txBody>
                  <a:tcPr marL="68580" marR="68580" marT="0" marB="0" anchor="ctr"/>
                </a:tc>
                <a:tc>
                  <a:txBody>
                    <a:bodyPr/>
                    <a:lstStyle/>
                    <a:p>
                      <a:pPr algn="ctr"/>
                      <a:r>
                        <a:rPr lang="en-US" sz="1200" dirty="0">
                          <a:effectLst/>
                          <a:latin typeface="Arial"/>
                          <a:cs typeface="Arial"/>
                        </a:rPr>
                        <a:t>Tech/Gen</a:t>
                      </a:r>
                    </a:p>
                  </a:txBody>
                  <a:tcPr marL="68580" marR="68580" marT="0" marB="0" anchor="ctr"/>
                </a:tc>
                <a:tc>
                  <a:txBody>
                    <a:bodyPr/>
                    <a:lstStyle/>
                    <a:p>
                      <a:pPr algn="ctr"/>
                      <a:r>
                        <a:rPr lang="en-US" sz="1200">
                          <a:effectLst/>
                          <a:latin typeface="Arial"/>
                          <a:cs typeface="Arial"/>
                        </a:rPr>
                        <a:t>Editorial</a:t>
                      </a:r>
                    </a:p>
                  </a:txBody>
                  <a:tcPr marL="68580" marR="68580" marT="0" marB="0" anchor="ctr"/>
                </a:tc>
                <a:tc>
                  <a:txBody>
                    <a:bodyPr/>
                    <a:lstStyle/>
                    <a:p>
                      <a:pPr algn="ctr"/>
                      <a:r>
                        <a:rPr lang="en-US" sz="1200">
                          <a:effectLst/>
                          <a:latin typeface="Arial"/>
                          <a:cs typeface="Arial"/>
                        </a:rPr>
                        <a:t>Overall</a:t>
                      </a:r>
                    </a:p>
                  </a:txBody>
                  <a:tcPr marL="68580" marR="68580" marT="0" marB="0" anchor="ctr"/>
                </a:tc>
              </a:tr>
              <a:tr h="370840">
                <a:tc>
                  <a:txBody>
                    <a:bodyPr/>
                    <a:lstStyle/>
                    <a:p>
                      <a:pPr algn="r"/>
                      <a:r>
                        <a:rPr lang="en-GB" altLang="ja-JP" sz="1200" dirty="0" smtClean="0">
                          <a:effectLst/>
                          <a:latin typeface="Arial"/>
                          <a:cs typeface="Arial"/>
                        </a:rPr>
                        <a:t>Total</a:t>
                      </a:r>
                      <a:endParaRPr lang="ja-JP" altLang="en-US" sz="1200" dirty="0">
                        <a:effectLst/>
                        <a:latin typeface="Arial"/>
                        <a:cs typeface="Arial"/>
                      </a:endParaRPr>
                    </a:p>
                  </a:txBody>
                  <a:tcPr marL="68580" marR="68580" marT="0" marB="0" anchor="ctr"/>
                </a:tc>
                <a:tc>
                  <a:txBody>
                    <a:bodyPr/>
                    <a:lstStyle/>
                    <a:p>
                      <a:pPr algn="ctr"/>
                      <a:r>
                        <a:rPr lang="en-US" altLang="ja-JP" sz="1200" dirty="0">
                          <a:effectLst/>
                          <a:latin typeface="Arial"/>
                          <a:cs typeface="Arial"/>
                        </a:rPr>
                        <a:t>146</a:t>
                      </a:r>
                      <a:endParaRPr lang="ja-JP" altLang="en-US" sz="1200" dirty="0">
                        <a:effectLst/>
                        <a:latin typeface="Arial"/>
                        <a:cs typeface="Arial"/>
                      </a:endParaRPr>
                    </a:p>
                  </a:txBody>
                  <a:tcPr marL="68580" marR="68580" marT="0" marB="0" anchor="ctr"/>
                </a:tc>
                <a:tc>
                  <a:txBody>
                    <a:bodyPr/>
                    <a:lstStyle/>
                    <a:p>
                      <a:pPr algn="ctr"/>
                      <a:r>
                        <a:rPr lang="en-US" altLang="ja-JP" sz="1200">
                          <a:effectLst/>
                          <a:latin typeface="Arial"/>
                          <a:cs typeface="Arial"/>
                        </a:rPr>
                        <a:t>242</a:t>
                      </a:r>
                      <a:endParaRPr lang="ja-JP" altLang="en-US" sz="1200">
                        <a:effectLst/>
                        <a:latin typeface="Arial"/>
                        <a:cs typeface="Arial"/>
                      </a:endParaRPr>
                    </a:p>
                  </a:txBody>
                  <a:tcPr marL="68580" marR="68580" marT="0" marB="0" anchor="ctr"/>
                </a:tc>
                <a:tc>
                  <a:txBody>
                    <a:bodyPr/>
                    <a:lstStyle/>
                    <a:p>
                      <a:pPr algn="ctr"/>
                      <a:r>
                        <a:rPr lang="en-US" altLang="ja-JP" sz="1200">
                          <a:effectLst/>
                          <a:latin typeface="Arial"/>
                          <a:cs typeface="Arial"/>
                        </a:rPr>
                        <a:t>388</a:t>
                      </a:r>
                      <a:endParaRPr lang="ja-JP" altLang="en-US" sz="1200">
                        <a:effectLst/>
                        <a:latin typeface="Arial"/>
                        <a:cs typeface="Arial"/>
                      </a:endParaRPr>
                    </a:p>
                  </a:txBody>
                  <a:tcPr marL="68580" marR="68580" marT="0" marB="0" anchor="ctr"/>
                </a:tc>
              </a:tr>
              <a:tr h="370840">
                <a:tc>
                  <a:txBody>
                    <a:bodyPr/>
                    <a:lstStyle/>
                    <a:p>
                      <a:pPr algn="r"/>
                      <a:r>
                        <a:rPr lang="en-US" sz="1200" dirty="0">
                          <a:effectLst/>
                          <a:latin typeface="Arial"/>
                          <a:cs typeface="Arial"/>
                        </a:rPr>
                        <a:t>Total processed</a:t>
                      </a:r>
                    </a:p>
                  </a:txBody>
                  <a:tcPr marL="68580" marR="68580" marT="0" marB="0" anchor="ctr"/>
                </a:tc>
                <a:tc>
                  <a:txBody>
                    <a:bodyPr/>
                    <a:lstStyle/>
                    <a:p>
                      <a:pPr algn="ctr"/>
                      <a:r>
                        <a:rPr lang="en-US" altLang="ja-JP" sz="1200" dirty="0">
                          <a:effectLst/>
                          <a:latin typeface="Arial"/>
                          <a:cs typeface="Arial"/>
                        </a:rPr>
                        <a:t>82</a:t>
                      </a:r>
                      <a:endParaRPr lang="ja-JP" altLang="en-US" sz="1200" dirty="0">
                        <a:effectLst/>
                        <a:latin typeface="Arial"/>
                        <a:cs typeface="Arial"/>
                      </a:endParaRPr>
                    </a:p>
                  </a:txBody>
                  <a:tcPr marL="68580" marR="68580" marT="0" marB="0" anchor="ctr"/>
                </a:tc>
                <a:tc>
                  <a:txBody>
                    <a:bodyPr/>
                    <a:lstStyle/>
                    <a:p>
                      <a:pPr algn="ctr"/>
                      <a:r>
                        <a:rPr lang="en-US" altLang="ja-JP" sz="1200">
                          <a:effectLst/>
                          <a:latin typeface="Arial"/>
                          <a:cs typeface="Arial"/>
                        </a:rPr>
                        <a:t>242</a:t>
                      </a:r>
                      <a:endParaRPr lang="ja-JP" altLang="en-US" sz="1200">
                        <a:effectLst/>
                        <a:latin typeface="Arial"/>
                        <a:cs typeface="Arial"/>
                      </a:endParaRPr>
                    </a:p>
                  </a:txBody>
                  <a:tcPr marL="68580" marR="68580" marT="0" marB="0" anchor="ctr"/>
                </a:tc>
                <a:tc>
                  <a:txBody>
                    <a:bodyPr/>
                    <a:lstStyle/>
                    <a:p>
                      <a:pPr algn="ctr"/>
                      <a:r>
                        <a:rPr lang="en-US" altLang="ja-JP" sz="1200">
                          <a:effectLst/>
                          <a:latin typeface="Arial"/>
                          <a:cs typeface="Arial"/>
                        </a:rPr>
                        <a:t>324</a:t>
                      </a:r>
                      <a:endParaRPr lang="ja-JP" altLang="en-US" sz="1200">
                        <a:effectLst/>
                        <a:latin typeface="Arial"/>
                        <a:cs typeface="Arial"/>
                      </a:endParaRPr>
                    </a:p>
                  </a:txBody>
                  <a:tcPr marL="68580" marR="68580" marT="0" marB="0" anchor="ctr"/>
                </a:tc>
              </a:tr>
              <a:tr h="370840">
                <a:tc>
                  <a:txBody>
                    <a:bodyPr/>
                    <a:lstStyle/>
                    <a:p>
                      <a:pPr algn="r"/>
                      <a:r>
                        <a:rPr lang="en-US" sz="1200" dirty="0">
                          <a:effectLst/>
                          <a:latin typeface="Arial"/>
                          <a:cs typeface="Arial"/>
                        </a:rPr>
                        <a:t>Percent processed</a:t>
                      </a:r>
                    </a:p>
                  </a:txBody>
                  <a:tcPr marL="68580" marR="68580" marT="0" marB="0" anchor="ctr"/>
                </a:tc>
                <a:tc>
                  <a:txBody>
                    <a:bodyPr/>
                    <a:lstStyle/>
                    <a:p>
                      <a:pPr algn="ctr"/>
                      <a:r>
                        <a:rPr lang="en-US" altLang="ja-JP" sz="1200" dirty="0">
                          <a:effectLst/>
                          <a:latin typeface="Arial"/>
                          <a:cs typeface="Arial"/>
                        </a:rPr>
                        <a:t>57%</a:t>
                      </a:r>
                      <a:endParaRPr lang="ja-JP" altLang="en-US" sz="1200" dirty="0">
                        <a:effectLst/>
                        <a:latin typeface="Arial"/>
                        <a:cs typeface="Arial"/>
                      </a:endParaRPr>
                    </a:p>
                  </a:txBody>
                  <a:tcPr marL="68580" marR="68580" marT="0" marB="0" anchor="ctr"/>
                </a:tc>
                <a:tc>
                  <a:txBody>
                    <a:bodyPr/>
                    <a:lstStyle/>
                    <a:p>
                      <a:pPr algn="ctr"/>
                      <a:r>
                        <a:rPr lang="en-US" altLang="ja-JP" sz="1200">
                          <a:effectLst/>
                          <a:latin typeface="Arial"/>
                          <a:cs typeface="Arial"/>
                        </a:rPr>
                        <a:t>100%</a:t>
                      </a:r>
                      <a:endParaRPr lang="ja-JP" altLang="en-US" sz="1200">
                        <a:effectLst/>
                        <a:latin typeface="Arial"/>
                        <a:cs typeface="Arial"/>
                      </a:endParaRPr>
                    </a:p>
                  </a:txBody>
                  <a:tcPr marL="68580" marR="68580" marT="0" marB="0" anchor="ctr"/>
                </a:tc>
                <a:tc>
                  <a:txBody>
                    <a:bodyPr/>
                    <a:lstStyle/>
                    <a:p>
                      <a:pPr algn="ctr"/>
                      <a:r>
                        <a:rPr lang="en-US" altLang="ja-JP" sz="1200">
                          <a:effectLst/>
                          <a:latin typeface="Arial"/>
                          <a:cs typeface="Arial"/>
                        </a:rPr>
                        <a:t>84%</a:t>
                      </a:r>
                      <a:endParaRPr lang="ja-JP" altLang="en-US" sz="1200">
                        <a:effectLst/>
                        <a:latin typeface="Arial"/>
                        <a:cs typeface="Arial"/>
                      </a:endParaRPr>
                    </a:p>
                  </a:txBody>
                  <a:tcPr marL="68580" marR="68580" marT="0" marB="0" anchor="ctr"/>
                </a:tc>
              </a:tr>
              <a:tr h="370840">
                <a:tc>
                  <a:txBody>
                    <a:bodyPr/>
                    <a:lstStyle/>
                    <a:p>
                      <a:pPr algn="r"/>
                      <a:r>
                        <a:rPr lang="en-US" sz="1200" dirty="0">
                          <a:effectLst/>
                          <a:latin typeface="Arial"/>
                          <a:cs typeface="Arial"/>
                        </a:rPr>
                        <a:t>Total </a:t>
                      </a:r>
                      <a:r>
                        <a:rPr lang="en-US" sz="1200" dirty="0" smtClean="0">
                          <a:effectLst/>
                          <a:latin typeface="Arial"/>
                          <a:cs typeface="Arial"/>
                        </a:rPr>
                        <a:t>remaining</a:t>
                      </a:r>
                      <a:endParaRPr lang="en-US" sz="1200" dirty="0">
                        <a:effectLst/>
                        <a:latin typeface="Arial"/>
                        <a:cs typeface="Arial"/>
                      </a:endParaRPr>
                    </a:p>
                  </a:txBody>
                  <a:tcPr marL="68580" marR="68580" marT="0" marB="0" anchor="ctr"/>
                </a:tc>
                <a:tc>
                  <a:txBody>
                    <a:bodyPr/>
                    <a:lstStyle/>
                    <a:p>
                      <a:pPr algn="ctr"/>
                      <a:r>
                        <a:rPr lang="en-US" altLang="ja-JP" sz="1200" dirty="0">
                          <a:effectLst/>
                          <a:latin typeface="Arial"/>
                          <a:cs typeface="Arial"/>
                        </a:rPr>
                        <a:t>64</a:t>
                      </a:r>
                      <a:endParaRPr lang="ja-JP" altLang="en-US" sz="1200" dirty="0">
                        <a:effectLst/>
                        <a:latin typeface="Arial"/>
                        <a:cs typeface="Arial"/>
                      </a:endParaRPr>
                    </a:p>
                  </a:txBody>
                  <a:tcPr marL="68580" marR="68580" marT="0" marB="0" anchor="ctr"/>
                </a:tc>
                <a:tc>
                  <a:txBody>
                    <a:bodyPr/>
                    <a:lstStyle/>
                    <a:p>
                      <a:pPr algn="ctr"/>
                      <a:r>
                        <a:rPr lang="en-US" altLang="ja-JP" sz="1200">
                          <a:effectLst/>
                          <a:latin typeface="Arial"/>
                          <a:cs typeface="Arial"/>
                        </a:rPr>
                        <a:t>0</a:t>
                      </a:r>
                      <a:endParaRPr lang="ja-JP" altLang="en-US" sz="1200">
                        <a:effectLst/>
                        <a:latin typeface="Arial"/>
                        <a:cs typeface="Arial"/>
                      </a:endParaRPr>
                    </a:p>
                  </a:txBody>
                  <a:tcPr marL="68580" marR="68580" marT="0" marB="0" anchor="ctr"/>
                </a:tc>
                <a:tc>
                  <a:txBody>
                    <a:bodyPr/>
                    <a:lstStyle/>
                    <a:p>
                      <a:pPr algn="ctr"/>
                      <a:r>
                        <a:rPr lang="en-US" altLang="ja-JP" sz="1200">
                          <a:effectLst/>
                          <a:latin typeface="Arial"/>
                          <a:cs typeface="Arial"/>
                        </a:rPr>
                        <a:t>64</a:t>
                      </a:r>
                      <a:endParaRPr lang="ja-JP" altLang="en-US" sz="1200">
                        <a:effectLst/>
                        <a:latin typeface="Arial"/>
                        <a:cs typeface="Arial"/>
                      </a:endParaRPr>
                    </a:p>
                  </a:txBody>
                  <a:tcPr marL="68580" marR="68580" marT="0" marB="0" anchor="ctr"/>
                </a:tc>
              </a:tr>
              <a:tr h="370840">
                <a:tc>
                  <a:txBody>
                    <a:bodyPr/>
                    <a:lstStyle/>
                    <a:p>
                      <a:pPr algn="r"/>
                      <a:r>
                        <a:rPr lang="en-US" sz="1200" dirty="0">
                          <a:effectLst/>
                          <a:latin typeface="Arial"/>
                          <a:cs typeface="Arial"/>
                        </a:rPr>
                        <a:t>Percent </a:t>
                      </a:r>
                      <a:r>
                        <a:rPr lang="en-US" sz="1200" dirty="0" smtClean="0">
                          <a:effectLst/>
                          <a:latin typeface="Arial"/>
                          <a:cs typeface="Arial"/>
                        </a:rPr>
                        <a:t>remaining</a:t>
                      </a:r>
                      <a:endParaRPr lang="en-US" sz="1200" dirty="0">
                        <a:effectLst/>
                        <a:latin typeface="Arial"/>
                        <a:cs typeface="Arial"/>
                      </a:endParaRPr>
                    </a:p>
                  </a:txBody>
                  <a:tcPr marL="68580" marR="68580" marT="0" marB="0" anchor="ctr"/>
                </a:tc>
                <a:tc>
                  <a:txBody>
                    <a:bodyPr/>
                    <a:lstStyle/>
                    <a:p>
                      <a:pPr algn="ctr"/>
                      <a:r>
                        <a:rPr lang="en-US" altLang="ja-JP" sz="1200" dirty="0">
                          <a:effectLst/>
                          <a:latin typeface="Arial"/>
                          <a:cs typeface="Arial"/>
                        </a:rPr>
                        <a:t>44%</a:t>
                      </a:r>
                      <a:endParaRPr lang="ja-JP" altLang="en-US" sz="1200" dirty="0">
                        <a:effectLst/>
                        <a:latin typeface="Arial"/>
                        <a:cs typeface="Arial"/>
                      </a:endParaRPr>
                    </a:p>
                  </a:txBody>
                  <a:tcPr marL="68580" marR="68580" marT="0" marB="0" anchor="ctr"/>
                </a:tc>
                <a:tc>
                  <a:txBody>
                    <a:bodyPr/>
                    <a:lstStyle/>
                    <a:p>
                      <a:pPr algn="ctr"/>
                      <a:r>
                        <a:rPr lang="en-US" altLang="ja-JP" sz="1200" dirty="0">
                          <a:effectLst/>
                          <a:latin typeface="Arial"/>
                          <a:cs typeface="Arial"/>
                        </a:rPr>
                        <a:t>0%</a:t>
                      </a:r>
                      <a:endParaRPr lang="ja-JP" altLang="en-US" sz="1200" dirty="0">
                        <a:effectLst/>
                        <a:latin typeface="Arial"/>
                        <a:cs typeface="Arial"/>
                      </a:endParaRPr>
                    </a:p>
                  </a:txBody>
                  <a:tcPr marL="68580" marR="68580" marT="0" marB="0" anchor="ctr"/>
                </a:tc>
                <a:tc>
                  <a:txBody>
                    <a:bodyPr/>
                    <a:lstStyle/>
                    <a:p>
                      <a:pPr algn="ctr"/>
                      <a:r>
                        <a:rPr lang="en-US" altLang="ja-JP" sz="1200" dirty="0">
                          <a:effectLst/>
                          <a:latin typeface="Arial"/>
                          <a:cs typeface="Arial"/>
                        </a:rPr>
                        <a:t>16%</a:t>
                      </a:r>
                      <a:endParaRPr lang="ja-JP" altLang="en-US" sz="1200" dirty="0">
                        <a:effectLst/>
                        <a:latin typeface="Arial"/>
                        <a:cs typeface="Arial"/>
                      </a:endParaRPr>
                    </a:p>
                  </a:txBody>
                  <a:tcPr marL="68580" marR="68580" marT="0" marB="0" anchor="ctr"/>
                </a:tc>
              </a:tr>
            </a:tbl>
          </a:graphicData>
        </a:graphic>
      </p:graphicFrame>
    </p:spTree>
    <p:extLst>
      <p:ext uri="{BB962C8B-B14F-4D97-AF65-F5344CB8AC3E}">
        <p14:creationId xmlns:p14="http://schemas.microsoft.com/office/powerpoint/2010/main" val="373850417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762000"/>
            <a:ext cx="8458200" cy="762000"/>
          </a:xfrm>
        </p:spPr>
        <p:txBody>
          <a:bodyPr/>
          <a:lstStyle/>
          <a:p>
            <a:r>
              <a:rPr lang="en-US" b="1" dirty="0" smtClean="0"/>
              <a:t>Future Plan/Timeline (1)</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5" name="Rectangle 4"/>
          <p:cNvSpPr>
            <a:spLocks noChangeArrowheads="1"/>
          </p:cNvSpPr>
          <p:nvPr/>
        </p:nvSpPr>
        <p:spPr bwMode="auto">
          <a:xfrm>
            <a:off x="533400" y="1600200"/>
            <a:ext cx="8229600" cy="4724400"/>
          </a:xfrm>
          <a:prstGeom prst="rect">
            <a:avLst/>
          </a:prstGeom>
          <a:noFill/>
          <a:ln w="9525">
            <a:noFill/>
            <a:miter lim="800000"/>
            <a:headEnd/>
            <a:tailEnd/>
          </a:ln>
        </p:spPr>
        <p:txBody>
          <a:bodyPr/>
          <a:lstStyle/>
          <a:p>
            <a:pPr marL="228600" lvl="1" indent="-228600">
              <a:spcBef>
                <a:spcPts val="0"/>
              </a:spcBef>
              <a:buFont typeface="Arial" pitchFamily="34" charset="0"/>
              <a:buChar char="•"/>
            </a:pPr>
            <a:r>
              <a:rPr lang="en-US" altLang="ko-KR" sz="2800" dirty="0" smtClean="0"/>
              <a:t>Form a New Task Group </a:t>
            </a:r>
          </a:p>
          <a:p>
            <a:pPr marL="228600" lvl="1" indent="-228600">
              <a:spcBef>
                <a:spcPts val="0"/>
              </a:spcBef>
            </a:pPr>
            <a:r>
              <a:rPr lang="en-US" sz="2400" dirty="0" smtClean="0">
                <a:solidFill>
                  <a:srgbClr val="0070C0"/>
                </a:solidFill>
              </a:rPr>
              <a:t>   </a:t>
            </a:r>
            <a:r>
              <a:rPr lang="en-US" sz="2000" dirty="0" smtClean="0">
                <a:solidFill>
                  <a:srgbClr val="0070C0"/>
                </a:solidFill>
              </a:rPr>
              <a:t>- Affirm new officers for TG4m                                              September 2011</a:t>
            </a:r>
          </a:p>
          <a:p>
            <a:pPr marL="228600" lvl="1" indent="-228600">
              <a:spcBef>
                <a:spcPts val="0"/>
              </a:spcBef>
            </a:pPr>
            <a:r>
              <a:rPr lang="en-US" sz="2000" dirty="0" smtClean="0">
                <a:solidFill>
                  <a:srgbClr val="0066FF"/>
                </a:solidFill>
              </a:rPr>
              <a:t>    - Prepare the TGD                                           November, 2011, January 2012                        </a:t>
            </a:r>
            <a:r>
              <a:rPr lang="en-US" sz="2000" dirty="0" smtClean="0">
                <a:solidFill>
                  <a:srgbClr val="FF3300"/>
                </a:solidFill>
              </a:rPr>
              <a:t>- </a:t>
            </a:r>
            <a:r>
              <a:rPr lang="en-US" sz="2000" dirty="0" smtClean="0">
                <a:solidFill>
                  <a:srgbClr val="0070C0"/>
                </a:solidFill>
              </a:rPr>
              <a:t>Finalizing </a:t>
            </a:r>
            <a:r>
              <a:rPr lang="en-US" altLang="ko-KR" sz="2000" dirty="0" smtClean="0">
                <a:solidFill>
                  <a:srgbClr val="0070C0"/>
                </a:solidFill>
              </a:rPr>
              <a:t>the </a:t>
            </a:r>
            <a:r>
              <a:rPr lang="ko-KR" altLang="en-US" sz="2000" dirty="0" smtClean="0">
                <a:solidFill>
                  <a:srgbClr val="0070C0"/>
                </a:solidFill>
              </a:rPr>
              <a:t> </a:t>
            </a:r>
            <a:r>
              <a:rPr lang="en-US" altLang="ko-KR" sz="2000" dirty="0" smtClean="0">
                <a:solidFill>
                  <a:srgbClr val="0070C0"/>
                </a:solidFill>
              </a:rPr>
              <a:t>TGD &amp; Call for Proposal                                   March  2012</a:t>
            </a:r>
            <a:r>
              <a:rPr lang="en-US" altLang="ko-KR" sz="2400" dirty="0" smtClean="0"/>
              <a:t> </a:t>
            </a:r>
          </a:p>
          <a:p>
            <a:pPr marL="228600" lvl="1" indent="-228600">
              <a:spcBef>
                <a:spcPts val="600"/>
              </a:spcBef>
              <a:buFont typeface="Arial" pitchFamily="34" charset="0"/>
              <a:buChar char="•"/>
            </a:pPr>
            <a:r>
              <a:rPr lang="en-US" altLang="ko-KR" sz="2800" dirty="0" smtClean="0"/>
              <a:t>Proposal Effort</a:t>
            </a:r>
          </a:p>
          <a:p>
            <a:pPr>
              <a:spcBef>
                <a:spcPts val="0"/>
              </a:spcBef>
            </a:pPr>
            <a:r>
              <a:rPr lang="en-US" altLang="ko-KR" sz="2000" dirty="0" smtClean="0">
                <a:solidFill>
                  <a:srgbClr val="0066FF"/>
                </a:solidFill>
              </a:rPr>
              <a:t>   - Preliminary Proposals  &amp; Presentations                                      May 6  2012 </a:t>
            </a:r>
          </a:p>
          <a:p>
            <a:pPr>
              <a:spcBef>
                <a:spcPts val="0"/>
              </a:spcBef>
            </a:pPr>
            <a:r>
              <a:rPr lang="en-US" altLang="ko-KR" sz="2000" dirty="0" smtClean="0">
                <a:solidFill>
                  <a:srgbClr val="0066FF"/>
                </a:solidFill>
              </a:rPr>
              <a:t>   - Final Proposals                                                                            July  9, 2012</a:t>
            </a:r>
          </a:p>
          <a:p>
            <a:pPr>
              <a:spcBef>
                <a:spcPts val="0"/>
              </a:spcBef>
            </a:pPr>
            <a:r>
              <a:rPr lang="en-US" altLang="ko-KR" sz="2000" dirty="0" smtClean="0">
                <a:solidFill>
                  <a:srgbClr val="0066FF"/>
                </a:solidFill>
              </a:rPr>
              <a:t>   - Proposal Presentations   	                                                  July  , 2012</a:t>
            </a:r>
          </a:p>
          <a:p>
            <a:pPr>
              <a:spcBef>
                <a:spcPts val="0"/>
              </a:spcBef>
            </a:pPr>
            <a:r>
              <a:rPr lang="en-US" altLang="ko-KR" sz="2000" dirty="0" smtClean="0">
                <a:solidFill>
                  <a:srgbClr val="0066FF"/>
                </a:solidFill>
              </a:rPr>
              <a:t>   - Merge Proposals                                                                    September 2012</a:t>
            </a:r>
          </a:p>
          <a:p>
            <a:pPr>
              <a:spcBef>
                <a:spcPts val="0"/>
              </a:spcBef>
            </a:pPr>
            <a:r>
              <a:rPr lang="en-US" altLang="ko-KR" sz="2000" dirty="0" smtClean="0">
                <a:solidFill>
                  <a:srgbClr val="0066FF"/>
                </a:solidFill>
              </a:rPr>
              <a:t>    - Adopt Baseline	 		                           </a:t>
            </a:r>
            <a:r>
              <a:rPr lang="en-US" altLang="ko-KR" sz="2000" dirty="0">
                <a:solidFill>
                  <a:srgbClr val="0066FF"/>
                </a:solidFill>
              </a:rPr>
              <a:t> </a:t>
            </a:r>
            <a:r>
              <a:rPr lang="en-US" altLang="ko-KR" sz="2000" dirty="0" smtClean="0">
                <a:solidFill>
                  <a:srgbClr val="0066FF"/>
                </a:solidFill>
              </a:rPr>
              <a:t>September 2012</a:t>
            </a:r>
          </a:p>
          <a:p>
            <a:pPr>
              <a:spcBef>
                <a:spcPts val="600"/>
              </a:spcBef>
              <a:buFont typeface="Arial" pitchFamily="34" charset="0"/>
              <a:buChar char="•"/>
              <a:tabLst>
                <a:tab pos="7448550" algn="l"/>
              </a:tabLst>
            </a:pPr>
            <a:r>
              <a:rPr lang="en-US" altLang="ko-KR" sz="2400" dirty="0" smtClean="0">
                <a:solidFill>
                  <a:srgbClr val="0066FF"/>
                </a:solidFill>
              </a:rPr>
              <a:t> </a:t>
            </a:r>
            <a:r>
              <a:rPr lang="en-US" altLang="ko-KR" sz="2400" dirty="0" smtClean="0"/>
              <a:t>D</a:t>
            </a:r>
            <a:r>
              <a:rPr lang="en-US" altLang="ko-KR" sz="2800" dirty="0" smtClean="0"/>
              <a:t>rafting</a:t>
            </a:r>
            <a:endParaRPr lang="en-US" altLang="ko-KR" sz="2800" dirty="0"/>
          </a:p>
          <a:p>
            <a:pPr>
              <a:tabLst>
                <a:tab pos="7448550" algn="l"/>
              </a:tabLst>
            </a:pPr>
            <a:r>
              <a:rPr lang="en-US" altLang="ko-KR" sz="2000" dirty="0">
                <a:solidFill>
                  <a:srgbClr val="0066FF"/>
                </a:solidFill>
              </a:rPr>
              <a:t>   - Preliminary draft document                           </a:t>
            </a:r>
            <a:r>
              <a:rPr lang="en-US" altLang="ko-KR" sz="2000" dirty="0" smtClean="0">
                <a:solidFill>
                  <a:srgbClr val="0066FF"/>
                </a:solidFill>
              </a:rPr>
              <a:t>                        </a:t>
            </a:r>
            <a:r>
              <a:rPr lang="en-US" altLang="ko-KR" sz="2000" dirty="0">
                <a:solidFill>
                  <a:srgbClr val="0066FF"/>
                </a:solidFill>
              </a:rPr>
              <a:t>November 2012</a:t>
            </a:r>
          </a:p>
          <a:p>
            <a:pPr>
              <a:tabLst>
                <a:tab pos="7448550" algn="l"/>
              </a:tabLst>
            </a:pPr>
            <a:r>
              <a:rPr lang="en-US" altLang="ko-KR" sz="2000" dirty="0">
                <a:solidFill>
                  <a:srgbClr val="0066FF"/>
                </a:solidFill>
              </a:rPr>
              <a:t>   - Final draft (ready for WG Letter Ballot)         </a:t>
            </a:r>
            <a:r>
              <a:rPr lang="en-US" altLang="ko-KR" sz="2000" dirty="0" smtClean="0">
                <a:solidFill>
                  <a:srgbClr val="0066FF"/>
                </a:solidFill>
              </a:rPr>
              <a:t>                          </a:t>
            </a:r>
            <a:r>
              <a:rPr lang="en-US" altLang="ko-KR" sz="2000" dirty="0">
                <a:solidFill>
                  <a:srgbClr val="0066FF"/>
                </a:solidFill>
              </a:rPr>
              <a:t>January  2013</a:t>
            </a:r>
          </a:p>
          <a:p>
            <a:pPr>
              <a:spcBef>
                <a:spcPts val="0"/>
              </a:spcBef>
              <a:buFont typeface="Arial" pitchFamily="34" charset="0"/>
              <a:buChar char="•"/>
            </a:pPr>
            <a:endParaRPr lang="en-US" altLang="ko-KR" sz="2000" dirty="0" smtClean="0">
              <a:solidFill>
                <a:srgbClr val="0066FF"/>
              </a:solidFill>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6</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6</a:t>
            </a:fld>
            <a:endParaRPr lang="en-US"/>
          </a:p>
        </p:txBody>
      </p:sp>
    </p:spTree>
    <p:extLst>
      <p:ext uri="{BB962C8B-B14F-4D97-AF65-F5344CB8AC3E}">
        <p14:creationId xmlns:p14="http://schemas.microsoft.com/office/powerpoint/2010/main" val="2310055989"/>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2"/>
          <p:cNvSpPr>
            <a:spLocks noGrp="1" noChangeArrowheads="1"/>
          </p:cNvSpPr>
          <p:nvPr>
            <p:ph type="title" idx="4294967295"/>
          </p:nvPr>
        </p:nvSpPr>
        <p:spPr>
          <a:xfrm>
            <a:off x="304800" y="609600"/>
            <a:ext cx="8458200" cy="762000"/>
          </a:xfrm>
        </p:spPr>
        <p:txBody>
          <a:bodyPr/>
          <a:lstStyle/>
          <a:p>
            <a:r>
              <a:rPr lang="en-US" b="1" dirty="0" smtClean="0"/>
              <a:t>Future Plan/Timeline (2)</a:t>
            </a:r>
          </a:p>
        </p:txBody>
      </p:sp>
      <p:sp>
        <p:nvSpPr>
          <p:cNvPr id="12294" name="Rectangle 3"/>
          <p:cNvSpPr>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1" hangingPunct="1"/>
            <a:endParaRPr lang="en-GB" b="1" u="sng">
              <a:solidFill>
                <a:srgbClr val="000099"/>
              </a:solidFill>
              <a:latin typeface="Helvetica" pitchFamily="-65" charset="0"/>
            </a:endParaRPr>
          </a:p>
        </p:txBody>
      </p:sp>
      <p:sp>
        <p:nvSpPr>
          <p:cNvPr id="12297" name="Slide Number Placeholder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t>Slide </a:t>
            </a:r>
            <a:fld id="{DE64F999-9CCB-40DD-B227-1F4176102BE5}" type="slidenum">
              <a:rPr lang="en-US"/>
              <a:pPr algn="ctr"/>
              <a:t>7</a:t>
            </a:fld>
            <a:endParaRPr lang="en-US"/>
          </a:p>
        </p:txBody>
      </p:sp>
      <p:sp>
        <p:nvSpPr>
          <p:cNvPr id="10" name="Date Placeholder 5"/>
          <p:cNvSpPr>
            <a:spLocks noGrp="1"/>
          </p:cNvSpPr>
          <p:nvPr>
            <p:ph type="dt" sz="quarter" idx="12"/>
          </p:nvPr>
        </p:nvSpPr>
        <p:spPr>
          <a:xfrm>
            <a:off x="609600" y="304800"/>
            <a:ext cx="1905000" cy="247650"/>
          </a:xfrm>
          <a:noFill/>
        </p:spPr>
        <p:txBody>
          <a:bodyPr/>
          <a:lstStyle/>
          <a:p>
            <a:r>
              <a:rPr lang="en-US" altLang="ko-KR" dirty="0" smtClean="0"/>
              <a:t>September 2013</a:t>
            </a:r>
            <a:endParaRPr lang="en-US" dirty="0"/>
          </a:p>
        </p:txBody>
      </p:sp>
      <p:sp>
        <p:nvSpPr>
          <p:cNvPr id="11" name="Footer Placeholder 3"/>
          <p:cNvSpPr>
            <a:spLocks noGrp="1"/>
          </p:cNvSpPr>
          <p:nvPr>
            <p:ph type="ftr" sz="quarter" idx="10"/>
          </p:nvPr>
        </p:nvSpPr>
        <p:spPr>
          <a:xfrm>
            <a:off x="6096000" y="6492875"/>
            <a:ext cx="2438400" cy="184666"/>
          </a:xfrm>
        </p:spPr>
        <p:txBody>
          <a:bodyPr/>
          <a:lstStyle/>
          <a:p>
            <a:r>
              <a:rPr lang="en-US" dirty="0" err="1" smtClean="0"/>
              <a:t>Sangsung</a:t>
            </a:r>
            <a:r>
              <a:rPr lang="en-US" dirty="0" smtClean="0"/>
              <a:t> </a:t>
            </a:r>
            <a:r>
              <a:rPr lang="en-US" dirty="0" err="1" smtClean="0"/>
              <a:t>Choi</a:t>
            </a:r>
            <a:r>
              <a:rPr lang="en-US" dirty="0" smtClean="0"/>
              <a:t> (ETRI)</a:t>
            </a:r>
          </a:p>
        </p:txBody>
      </p:sp>
      <p:sp>
        <p:nvSpPr>
          <p:cNvPr id="8" name="슬라이드 번호 개체 틀 7"/>
          <p:cNvSpPr>
            <a:spLocks noGrp="1"/>
          </p:cNvSpPr>
          <p:nvPr>
            <p:ph type="sldNum" sz="quarter" idx="11"/>
          </p:nvPr>
        </p:nvSpPr>
        <p:spPr/>
        <p:txBody>
          <a:bodyPr/>
          <a:lstStyle/>
          <a:p>
            <a:pPr>
              <a:defRPr/>
            </a:pPr>
            <a:r>
              <a:rPr lang="en-US" smtClean="0"/>
              <a:t>Slide </a:t>
            </a:r>
            <a:fld id="{CBB17340-4413-48FA-98F5-B0F34060CDC9}" type="slidenum">
              <a:rPr lang="en-US" smtClean="0"/>
              <a:pPr>
                <a:defRPr/>
              </a:pPr>
              <a:t>7</a:t>
            </a:fld>
            <a:endParaRPr lang="en-US"/>
          </a:p>
        </p:txBody>
      </p:sp>
      <p:sp>
        <p:nvSpPr>
          <p:cNvPr id="9" name="Rectangle 4"/>
          <p:cNvSpPr>
            <a:spLocks noChangeArrowheads="1"/>
          </p:cNvSpPr>
          <p:nvPr/>
        </p:nvSpPr>
        <p:spPr bwMode="auto">
          <a:xfrm>
            <a:off x="608635" y="1295400"/>
            <a:ext cx="8229600" cy="5027613"/>
          </a:xfrm>
          <a:prstGeom prst="rect">
            <a:avLst/>
          </a:prstGeom>
          <a:noFill/>
          <a:ln w="9525">
            <a:noFill/>
            <a:miter lim="800000"/>
            <a:headEnd/>
            <a:tailEnd/>
          </a:ln>
        </p:spPr>
        <p:txBody>
          <a:bodyPr/>
          <a:lstStyle/>
          <a:p>
            <a:pPr>
              <a:buFont typeface="Arial" pitchFamily="34" charset="0"/>
              <a:buChar char="•"/>
              <a:tabLst>
                <a:tab pos="7448550" algn="l"/>
              </a:tabLst>
            </a:pPr>
            <a:r>
              <a:rPr lang="en-US" altLang="ko-KR" sz="2400" dirty="0" smtClean="0"/>
              <a:t>  </a:t>
            </a:r>
            <a:r>
              <a:rPr lang="en-US" altLang="ko-KR" sz="2800" dirty="0" smtClean="0"/>
              <a:t>WG Letter Balloting</a:t>
            </a:r>
            <a:endParaRPr lang="en-US" altLang="ko-KR" sz="2800" dirty="0"/>
          </a:p>
          <a:p>
            <a:pPr>
              <a:tabLst>
                <a:tab pos="7448550" algn="l"/>
              </a:tabLst>
            </a:pPr>
            <a:r>
              <a:rPr lang="en-US" altLang="ko-KR" sz="2000" dirty="0" smtClean="0">
                <a:latin typeface="+mj-lt"/>
              </a:rPr>
              <a:t>    - </a:t>
            </a:r>
            <a:r>
              <a:rPr lang="en-US" altLang="ko-KR" sz="2000" dirty="0" smtClean="0">
                <a:solidFill>
                  <a:srgbClr val="0066FF"/>
                </a:solidFill>
                <a:latin typeface="+mj-lt"/>
                <a:ea typeface="ＭＳ Ｐゴシック" charset="0"/>
              </a:rPr>
              <a:t>Initial Release/</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February/March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 </a:t>
            </a:r>
            <a:r>
              <a:rPr lang="en-US" altLang="ko-KR" sz="2000" dirty="0" smtClean="0">
                <a:solidFill>
                  <a:srgbClr val="0066FF"/>
                </a:solidFill>
                <a:latin typeface="+mj-lt"/>
                <a:ea typeface="ＭＳ Ｐゴシック" charset="0"/>
              </a:rPr>
              <a:t>Release /</a:t>
            </a:r>
            <a:r>
              <a:rPr lang="en-US" altLang="ko-KR" sz="2000" dirty="0" smtClean="0">
                <a:solidFill>
                  <a:srgbClr val="0066FF"/>
                </a:solidFill>
                <a:ea typeface="ＭＳ Ｐゴシック" charset="0"/>
              </a:rPr>
              <a:t>Comment Resolution</a:t>
            </a:r>
            <a:r>
              <a:rPr lang="en-US" altLang="ko-KR" sz="2000" dirty="0" smtClean="0">
                <a:solidFill>
                  <a:srgbClr val="0066FF"/>
                </a:solidFill>
                <a:latin typeface="+mj-lt"/>
                <a:ea typeface="ＭＳ Ｐゴシック" charset="0"/>
              </a:rPr>
              <a:t>                March/April 2013</a:t>
            </a:r>
          </a:p>
          <a:p>
            <a:pPr>
              <a:tabLst>
                <a:tab pos="7448550" algn="l"/>
              </a:tabLst>
            </a:pPr>
            <a:r>
              <a:rPr lang="en-US" altLang="ko-KR" sz="2000" dirty="0" smtClean="0">
                <a:solidFill>
                  <a:srgbClr val="0066FF"/>
                </a:solidFill>
                <a:latin typeface="+mj-lt"/>
                <a:ea typeface="ＭＳ Ｐゴシック" charset="0"/>
              </a:rPr>
              <a:t>    - Recirculation </a:t>
            </a:r>
            <a:r>
              <a:rPr lang="en-US" altLang="ko-KR" sz="2000" dirty="0">
                <a:solidFill>
                  <a:srgbClr val="0066FF"/>
                </a:solidFill>
                <a:latin typeface="+mj-lt"/>
                <a:ea typeface="ＭＳ Ｐゴシック" charset="0"/>
              </a:rPr>
              <a:t>II </a:t>
            </a:r>
            <a:r>
              <a:rPr lang="en-US" altLang="ko-KR" sz="2000" dirty="0" smtClean="0">
                <a:solidFill>
                  <a:srgbClr val="0066FF"/>
                </a:solidFill>
                <a:latin typeface="+mj-lt"/>
                <a:ea typeface="ＭＳ Ｐゴシック" charset="0"/>
              </a:rPr>
              <a:t>Release</a:t>
            </a:r>
            <a:r>
              <a:rPr lang="en-US" altLang="ko-KR" sz="2000" dirty="0" smtClean="0">
                <a:solidFill>
                  <a:srgbClr val="0066FF"/>
                </a:solidFill>
                <a:ea typeface="ＭＳ Ｐゴシック" charset="0"/>
              </a:rPr>
              <a:t> /Comment Resolution</a:t>
            </a:r>
            <a:r>
              <a:rPr lang="en-US" altLang="ko-KR" sz="2000" dirty="0" smtClean="0">
                <a:solidFill>
                  <a:srgbClr val="0066FF"/>
                </a:solidFill>
                <a:latin typeface="+mj-lt"/>
                <a:ea typeface="ＭＳ Ｐゴシック" charset="0"/>
              </a:rPr>
              <a:t>                  April /May2013</a:t>
            </a:r>
            <a:endParaRPr lang="en-US" altLang="ko-KR" sz="2000" dirty="0" smtClean="0">
              <a:solidFill>
                <a:srgbClr val="0066FF"/>
              </a:solidFill>
              <a:ea typeface="ＭＳ Ｐゴシック" charset="0"/>
            </a:endParaRPr>
          </a:p>
          <a:p>
            <a:pPr>
              <a:tabLst>
                <a:tab pos="7448550" algn="l"/>
              </a:tabLst>
            </a:pPr>
            <a:r>
              <a:rPr lang="en-US" altLang="ko-KR" sz="2000" dirty="0" smtClean="0">
                <a:solidFill>
                  <a:srgbClr val="0066FF"/>
                </a:solidFill>
                <a:ea typeface="ＭＳ Ｐゴシック" charset="0"/>
              </a:rPr>
              <a:t>    - Recirculation III Release /Comment Resolution                  May/June 2013</a:t>
            </a:r>
          </a:p>
          <a:p>
            <a:pPr>
              <a:buFont typeface="Arial" pitchFamily="34" charset="0"/>
              <a:buChar char="•"/>
              <a:tabLst>
                <a:tab pos="7448550" algn="l"/>
              </a:tabLst>
            </a:pPr>
            <a:r>
              <a:rPr lang="en-US" altLang="ko-KR" sz="3200" dirty="0" smtClean="0"/>
              <a:t> </a:t>
            </a:r>
            <a:r>
              <a:rPr lang="en-US" altLang="ko-KR" sz="2800" dirty="0" smtClean="0"/>
              <a:t>Sponsor Balloting</a:t>
            </a:r>
            <a:endParaRPr lang="en-US" altLang="ko-KR" sz="2800" dirty="0"/>
          </a:p>
          <a:p>
            <a:pPr>
              <a:tabLst>
                <a:tab pos="7448550" algn="l"/>
              </a:tabLst>
            </a:pPr>
            <a:r>
              <a:rPr lang="en-US" altLang="ko-KR" sz="2000" dirty="0">
                <a:solidFill>
                  <a:srgbClr val="0066FF"/>
                </a:solidFill>
              </a:rPr>
              <a:t>  </a:t>
            </a:r>
            <a:r>
              <a:rPr lang="en-US" altLang="ko-KR" sz="2000" dirty="0" smtClean="0">
                <a:solidFill>
                  <a:srgbClr val="0066FF"/>
                </a:solidFill>
              </a:rPr>
              <a:t>  </a:t>
            </a:r>
            <a:r>
              <a:rPr lang="en-US" altLang="ko-KR" sz="2000" dirty="0">
                <a:solidFill>
                  <a:srgbClr val="0066FF"/>
                </a:solidFill>
              </a:rPr>
              <a:t>- </a:t>
            </a:r>
            <a:r>
              <a:rPr lang="en-US" altLang="ko-KR" sz="2000" dirty="0">
                <a:solidFill>
                  <a:srgbClr val="0066FF"/>
                </a:solidFill>
                <a:ea typeface="ＭＳ Ｐゴシック" charset="0"/>
              </a:rPr>
              <a:t>Initial Release    </a:t>
            </a:r>
            <a:r>
              <a:rPr lang="en-US" altLang="ko-KR" sz="2000" dirty="0" smtClean="0">
                <a:solidFill>
                  <a:srgbClr val="0066FF"/>
                </a:solidFill>
                <a:ea typeface="ＭＳ Ｐゴシック" charset="0"/>
              </a:rPr>
              <a:t>                                                                            July </a:t>
            </a:r>
            <a:r>
              <a:rPr lang="en-US" altLang="ko-KR" sz="2000" dirty="0">
                <a:solidFill>
                  <a:srgbClr val="0066FF"/>
                </a:solidFill>
                <a:ea typeface="ＭＳ Ｐゴシック" charset="0"/>
              </a:rPr>
              <a:t>2013</a:t>
            </a:r>
          </a:p>
          <a:p>
            <a:pPr>
              <a:tabLst>
                <a:tab pos="7448550" algn="l"/>
              </a:tabLst>
            </a:pPr>
            <a:r>
              <a:rPr lang="en-US" altLang="ko-KR" sz="2000" dirty="0">
                <a:solidFill>
                  <a:srgbClr val="FF0000"/>
                </a:solidFill>
                <a:ea typeface="ＭＳ Ｐゴシック" charset="0"/>
              </a:rPr>
              <a:t>    - </a:t>
            </a:r>
            <a:r>
              <a:rPr lang="en-US" altLang="ko-KR" sz="2000" dirty="0" smtClean="0">
                <a:solidFill>
                  <a:srgbClr val="FF0000"/>
                </a:solidFill>
                <a:ea typeface="ＭＳ Ｐゴシック" charset="0"/>
              </a:rPr>
              <a:t>Comment </a:t>
            </a:r>
            <a:r>
              <a:rPr lang="en-US" altLang="ko-KR" sz="2000" dirty="0">
                <a:solidFill>
                  <a:srgbClr val="FF0000"/>
                </a:solidFill>
                <a:ea typeface="ＭＳ Ｐゴシック" charset="0"/>
              </a:rPr>
              <a:t>R</a:t>
            </a:r>
            <a:r>
              <a:rPr lang="en-US" altLang="ko-KR" sz="2000" dirty="0" smtClean="0">
                <a:solidFill>
                  <a:srgbClr val="FF0000"/>
                </a:solidFill>
                <a:ea typeface="ＭＳ Ｐゴシック" charset="0"/>
              </a:rPr>
              <a:t>esolution                                                           September </a:t>
            </a:r>
            <a:r>
              <a:rPr lang="en-US" altLang="ko-KR" sz="2000" dirty="0">
                <a:solidFill>
                  <a:srgbClr val="FF0000"/>
                </a:solidFill>
                <a:ea typeface="ＭＳ Ｐゴシック" charset="0"/>
              </a:rPr>
              <a:t>2013</a:t>
            </a:r>
          </a:p>
          <a:p>
            <a:pPr>
              <a:tabLst>
                <a:tab pos="7448550" algn="l"/>
              </a:tabLst>
            </a:pPr>
            <a:r>
              <a:rPr lang="en-US" altLang="ko-KR" sz="2000" dirty="0">
                <a:ea typeface="ＭＳ Ｐゴシック" charset="0"/>
              </a:rPr>
              <a:t>    - </a:t>
            </a:r>
            <a:r>
              <a:rPr lang="en-US" altLang="ko-KR" sz="2000" dirty="0" smtClean="0">
                <a:ea typeface="ＭＳ Ｐゴシック" charset="0"/>
              </a:rPr>
              <a:t>SB Recirculation I </a:t>
            </a:r>
            <a:r>
              <a:rPr lang="en-US" altLang="ko-KR" sz="2000" dirty="0">
                <a:ea typeface="ＭＳ Ｐゴシック" charset="0"/>
              </a:rPr>
              <a:t>R</a:t>
            </a:r>
            <a:r>
              <a:rPr lang="en-US" altLang="ko-KR" sz="2000" dirty="0" smtClean="0">
                <a:ea typeface="ＭＳ Ｐゴシック" charset="0"/>
              </a:rPr>
              <a:t>elease                                                       October 2013</a:t>
            </a:r>
            <a:endParaRPr lang="en-US" altLang="ko-KR" sz="2000" dirty="0">
              <a:ea typeface="ＭＳ Ｐゴシック" charset="0"/>
            </a:endParaRPr>
          </a:p>
          <a:p>
            <a:pPr>
              <a:tabLst>
                <a:tab pos="7448550" algn="l"/>
              </a:tabLst>
            </a:pPr>
            <a:r>
              <a:rPr lang="en-US" altLang="ko-KR" sz="2000" dirty="0">
                <a:ea typeface="ＭＳ Ｐゴシック" charset="0"/>
              </a:rPr>
              <a:t>    - </a:t>
            </a:r>
            <a:r>
              <a:rPr lang="en-US" altLang="ko-KR" sz="2000" dirty="0" smtClean="0">
                <a:ea typeface="ＭＳ Ｐゴシック" charset="0"/>
              </a:rPr>
              <a:t>SB Recirculation </a:t>
            </a:r>
            <a:r>
              <a:rPr lang="en-US" altLang="ko-KR" sz="2000" dirty="0">
                <a:ea typeface="ＭＳ Ｐゴシック" charset="0"/>
              </a:rPr>
              <a:t>I </a:t>
            </a:r>
            <a:r>
              <a:rPr lang="en-US" altLang="ko-KR" sz="2000" dirty="0" smtClean="0">
                <a:ea typeface="ＭＳ Ｐゴシック" charset="0"/>
              </a:rPr>
              <a:t>Comment Resolution                                October  2013</a:t>
            </a:r>
            <a:endParaRPr lang="en-US" altLang="ko-KR" sz="2000" dirty="0">
              <a:ea typeface="ＭＳ Ｐゴシック" charset="0"/>
            </a:endParaRPr>
          </a:p>
          <a:p>
            <a:pPr>
              <a:tabLst>
                <a:tab pos="7448550" algn="l"/>
              </a:tabLst>
            </a:pPr>
            <a:r>
              <a:rPr lang="en-US" altLang="ko-KR" sz="2000" dirty="0">
                <a:ea typeface="ＭＳ Ｐゴシック" charset="0"/>
              </a:rPr>
              <a:t>    - SB Recirculation </a:t>
            </a:r>
            <a:r>
              <a:rPr lang="en-US" altLang="ko-KR" sz="2000" dirty="0" smtClean="0">
                <a:ea typeface="ＭＳ Ｐゴシック" charset="0"/>
              </a:rPr>
              <a:t>II Comment </a:t>
            </a:r>
            <a:r>
              <a:rPr lang="en-US" altLang="ko-KR" sz="2000" dirty="0">
                <a:ea typeface="ＭＳ Ｐゴシック" charset="0"/>
              </a:rPr>
              <a:t>Resolution                        </a:t>
            </a:r>
            <a:r>
              <a:rPr lang="en-US" altLang="ko-KR" sz="2000" dirty="0" smtClean="0">
                <a:ea typeface="ＭＳ Ｐゴシック" charset="0"/>
              </a:rPr>
              <a:t>  </a:t>
            </a:r>
            <a:r>
              <a:rPr lang="en-US" altLang="ko-KR" sz="2000" dirty="0" smtClean="0">
                <a:solidFill>
                  <a:srgbClr val="000000"/>
                </a:solidFill>
                <a:ea typeface="ＭＳ Ｐゴシック" charset="0"/>
              </a:rPr>
              <a:t> Novembe</a:t>
            </a:r>
            <a:r>
              <a:rPr lang="en-US" altLang="ko-KR" sz="2000" dirty="0">
                <a:solidFill>
                  <a:srgbClr val="000000"/>
                </a:solidFill>
                <a:ea typeface="ＭＳ Ｐゴシック" charset="0"/>
              </a:rPr>
              <a:t>r</a:t>
            </a:r>
            <a:r>
              <a:rPr lang="en-US" altLang="ko-KR" sz="2000" dirty="0" smtClean="0">
                <a:ea typeface="ＭＳ Ｐゴシック" charset="0"/>
              </a:rPr>
              <a:t> </a:t>
            </a:r>
            <a:r>
              <a:rPr lang="en-US" altLang="ko-KR" sz="2000" dirty="0">
                <a:ea typeface="ＭＳ Ｐゴシック" charset="0"/>
              </a:rPr>
              <a:t>2013</a:t>
            </a:r>
          </a:p>
          <a:p>
            <a:pPr>
              <a:tabLst>
                <a:tab pos="7448550" algn="l"/>
              </a:tabLst>
            </a:pPr>
            <a:r>
              <a:rPr lang="en-US" altLang="ko-KR" sz="2000" dirty="0" smtClean="0">
                <a:ea typeface="ＭＳ Ｐゴシック" charset="0"/>
              </a:rPr>
              <a:t>    </a:t>
            </a:r>
            <a:r>
              <a:rPr lang="en-US" altLang="ko-KR" sz="2000" dirty="0">
                <a:ea typeface="ＭＳ Ｐゴシック" charset="0"/>
              </a:rPr>
              <a:t>- SB Recirculation </a:t>
            </a:r>
            <a:r>
              <a:rPr lang="en-US" altLang="ko-KR" sz="2000" dirty="0" smtClean="0">
                <a:ea typeface="ＭＳ Ｐゴシック" charset="0"/>
              </a:rPr>
              <a:t>III </a:t>
            </a:r>
            <a:r>
              <a:rPr lang="en-US" altLang="ko-KR" sz="2000" dirty="0">
                <a:ea typeface="ＭＳ Ｐゴシック" charset="0"/>
              </a:rPr>
              <a:t>Comment Resolution                       </a:t>
            </a:r>
            <a:r>
              <a:rPr lang="en-US" altLang="ko-KR" sz="2000" dirty="0" smtClean="0">
                <a:ea typeface="ＭＳ Ｐゴシック" charset="0"/>
              </a:rPr>
              <a:t>   November </a:t>
            </a:r>
            <a:r>
              <a:rPr lang="en-US" altLang="ko-KR" sz="2000" dirty="0">
                <a:ea typeface="ＭＳ Ｐゴシック" charset="0"/>
              </a:rPr>
              <a:t>2013</a:t>
            </a:r>
            <a:endParaRPr lang="en-US" altLang="ko-KR" sz="2000" dirty="0" smtClean="0">
              <a:ea typeface="ＭＳ Ｐゴシック" charset="0"/>
            </a:endParaRPr>
          </a:p>
          <a:p>
            <a:pPr marL="228600" indent="-228600">
              <a:buFont typeface="Arial" pitchFamily="34" charset="0"/>
              <a:buChar char="•"/>
            </a:pPr>
            <a:r>
              <a:rPr lang="en-US" sz="2800" dirty="0" err="1" smtClean="0">
                <a:solidFill>
                  <a:srgbClr val="000000"/>
                </a:solidFill>
                <a:latin typeface="+mn-lt"/>
                <a:ea typeface="ＭＳ Ｐゴシック" charset="0"/>
              </a:rPr>
              <a:t>RevCom</a:t>
            </a:r>
            <a:endParaRPr lang="en-US" sz="2800" dirty="0" smtClean="0">
              <a:solidFill>
                <a:srgbClr val="000000"/>
              </a:solidFill>
              <a:latin typeface="+mn-lt"/>
              <a:ea typeface="ＭＳ Ｐゴシック" charset="0"/>
            </a:endParaRPr>
          </a:p>
          <a:p>
            <a:pPr marL="228600" indent="-228600"/>
            <a:r>
              <a:rPr lang="en-US" sz="2000" dirty="0" smtClean="0">
                <a:solidFill>
                  <a:srgbClr val="000000"/>
                </a:solidFill>
                <a:latin typeface="+mn-lt"/>
                <a:ea typeface="ＭＳ Ｐゴシック" charset="0"/>
              </a:rPr>
              <a:t>   - EC approval   			              	                            November 2013</a:t>
            </a:r>
          </a:p>
          <a:p>
            <a:pPr marL="228600" indent="-228600"/>
            <a:r>
              <a:rPr lang="en-US" sz="2000" dirty="0" smtClean="0">
                <a:solidFill>
                  <a:srgbClr val="000000"/>
                </a:solidFill>
                <a:latin typeface="+mn-lt"/>
                <a:ea typeface="ＭＳ Ｐゴシック" charset="0"/>
              </a:rPr>
              <a:t>   - </a:t>
            </a:r>
            <a:r>
              <a:rPr lang="en-US" sz="2000" dirty="0" err="1" smtClean="0">
                <a:solidFill>
                  <a:srgbClr val="000000"/>
                </a:solidFill>
                <a:latin typeface="+mn-lt"/>
                <a:ea typeface="ＭＳ Ｐゴシック" charset="0"/>
              </a:rPr>
              <a:t>RevCom</a:t>
            </a:r>
            <a:r>
              <a:rPr lang="en-US" sz="2000" dirty="0" smtClean="0">
                <a:solidFill>
                  <a:srgbClr val="000000"/>
                </a:solidFill>
                <a:latin typeface="+mn-lt"/>
                <a:ea typeface="ＭＳ Ｐゴシック" charset="0"/>
              </a:rPr>
              <a:t> approval				                  </a:t>
            </a:r>
            <a:r>
              <a:rPr lang="en-US" sz="2000" dirty="0" smtClean="0">
                <a:solidFill>
                  <a:srgbClr val="000000"/>
                </a:solidFill>
                <a:latin typeface="+mn-lt"/>
                <a:ea typeface="ＭＳ Ｐゴシック" charset="0"/>
              </a:rPr>
              <a:t>March 2014</a:t>
            </a:r>
            <a:endParaRPr lang="en-US" sz="2000" dirty="0" smtClean="0">
              <a:solidFill>
                <a:srgbClr val="000000"/>
              </a:solidFill>
              <a:latin typeface="+mn-lt"/>
              <a:ea typeface="ＭＳ Ｐゴシック" charset="0"/>
            </a:endParaRPr>
          </a:p>
          <a:p>
            <a:pPr>
              <a:tabLst>
                <a:tab pos="7448550" algn="l"/>
              </a:tabLst>
            </a:pPr>
            <a:endParaRPr lang="en-US" altLang="ko-KR" sz="2000" dirty="0">
              <a:latin typeface="+mj-lt"/>
              <a:ea typeface="ＭＳ Ｐゴシック" charset="0"/>
            </a:endParaRPr>
          </a:p>
        </p:txBody>
      </p:sp>
    </p:spTree>
    <p:extLst>
      <p:ext uri="{BB962C8B-B14F-4D97-AF65-F5344CB8AC3E}">
        <p14:creationId xmlns:p14="http://schemas.microsoft.com/office/powerpoint/2010/main" val="243420754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6"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21199</TotalTime>
  <Words>553</Words>
  <Application>Microsoft Macintosh PowerPoint</Application>
  <PresentationFormat>On-screen Show (4:3)</PresentationFormat>
  <Paragraphs>126</Paragraphs>
  <Slides>7</Slides>
  <Notes>6</Notes>
  <HiddenSlides>0</HiddenSlides>
  <MMClips>0</MMClips>
  <ScaleCrop>false</ScaleCrop>
  <HeadingPairs>
    <vt:vector size="4" baseType="variant">
      <vt:variant>
        <vt:lpstr>Theme</vt:lpstr>
      </vt:variant>
      <vt:variant>
        <vt:i4>6</vt:i4>
      </vt:variant>
      <vt:variant>
        <vt:lpstr>Slide Titles</vt:lpstr>
      </vt:variant>
      <vt:variant>
        <vt:i4>7</vt:i4>
      </vt:variant>
    </vt:vector>
  </HeadingPairs>
  <TitlesOfParts>
    <vt:vector size="13" baseType="lpstr">
      <vt:lpstr>Default Design</vt:lpstr>
      <vt:lpstr>4_Custom Design</vt:lpstr>
      <vt:lpstr>Custom Design</vt:lpstr>
      <vt:lpstr>1_Custom Design</vt:lpstr>
      <vt:lpstr>2_Custom Design</vt:lpstr>
      <vt:lpstr>3_Custom Design</vt:lpstr>
      <vt:lpstr>PowerPoint Presentation</vt:lpstr>
      <vt:lpstr>Meeting Goal This Week</vt:lpstr>
      <vt:lpstr>Meeting Slots</vt:lpstr>
      <vt:lpstr>TG4m Closing Report  </vt:lpstr>
      <vt:lpstr>TG4m Closing Report  </vt:lpstr>
      <vt:lpstr>Future Plan/Timeline (1)</vt:lpstr>
      <vt:lpstr>Future Plan/Timeline (2)</vt:lpstr>
    </vt:vector>
  </TitlesOfParts>
  <Company>ETRI</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SG4TV Closing Report Mar 2013</dc:title>
  <dc:creator>Sangsung Choi</dc:creator>
  <cp:lastModifiedBy>Phil Beecher</cp:lastModifiedBy>
  <cp:revision>1098</cp:revision>
  <cp:lastPrinted>2000-03-07T00:55:37Z</cp:lastPrinted>
  <dcterms:created xsi:type="dcterms:W3CDTF">2008-07-14T18:46:05Z</dcterms:created>
  <dcterms:modified xsi:type="dcterms:W3CDTF">2013-09-19T08:32:42Z</dcterms:modified>
</cp:coreProperties>
</file>