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3"/>
  </p:notesMasterIdLst>
  <p:handoutMasterIdLst>
    <p:handoutMasterId r:id="rId14"/>
  </p:handoutMasterIdLst>
  <p:sldIdLst>
    <p:sldId id="383" r:id="rId7"/>
    <p:sldId id="392" r:id="rId8"/>
    <p:sldId id="403" r:id="rId9"/>
    <p:sldId id="409" r:id="rId10"/>
    <p:sldId id="410" r:id="rId11"/>
    <p:sldId id="411" r:id="rId12"/>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44" d="100"/>
          <a:sy n="44" d="100"/>
        </p:scale>
        <p:origin x="-1114"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9/19/2013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9/19/2013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9/19/2013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5</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5</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15-13-0575-00-004m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September 2013</a:t>
            </a:r>
            <a:endParaRPr lang="en-US" sz="1800" dirty="0"/>
          </a:p>
          <a:p>
            <a:pPr marL="914400" indent="-914400" eaLnBrk="0" hangingPunct="0">
              <a:spcBef>
                <a:spcPts val="600"/>
              </a:spcBef>
              <a:defRPr/>
            </a:pPr>
            <a:r>
              <a:rPr lang="en-US" sz="1800" b="1" dirty="0"/>
              <a:t>Date Submitted: </a:t>
            </a:r>
            <a:r>
              <a:rPr lang="en-US" sz="1800" dirty="0" smtClean="0"/>
              <a:t>19 September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September 2013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Nanjing</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ea typeface="ＭＳ Ｐゴシック" pitchFamily="-106" charset="-128"/>
              </a:rPr>
              <a:t>Resolve all the comments from the Sponsor Ballot.</a:t>
            </a:r>
          </a:p>
          <a:p>
            <a:pPr marL="342900" lvl="0" indent="-342900" eaLnBrk="0" hangingPunct="0">
              <a:spcBef>
                <a:spcPct val="20000"/>
              </a:spcBef>
              <a:buFontTx/>
              <a:buChar char="•"/>
            </a:pPr>
            <a:r>
              <a:rPr lang="en-US" altLang="ko-KR" sz="3200" kern="0" dirty="0">
                <a:solidFill>
                  <a:srgbClr val="000000"/>
                </a:solidFill>
                <a:latin typeface="Times New Roman"/>
              </a:rPr>
              <a:t>Hear and discuss the contribution presentations.</a:t>
            </a:r>
          </a:p>
          <a:p>
            <a:pPr marL="342900" lvl="0" indent="-342900" eaLnBrk="0" hangingPunct="0">
              <a:spcBef>
                <a:spcPts val="1200"/>
              </a:spcBef>
              <a:buFontTx/>
              <a:buChar char="•"/>
            </a:pPr>
            <a:r>
              <a:rPr lang="en-US" altLang="ko-KR" sz="32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pic>
        <p:nvPicPr>
          <p:cNvPr id="8" name="table"/>
          <p:cNvPicPr>
            <a:picLocks noChangeAspect="1"/>
          </p:cNvPicPr>
          <p:nvPr/>
        </p:nvPicPr>
        <p:blipFill>
          <a:blip r:embed="rId3"/>
          <a:stretch>
            <a:fillRect/>
          </a:stretch>
        </p:blipFill>
        <p:spPr>
          <a:xfrm>
            <a:off x="266699" y="1447800"/>
            <a:ext cx="8610601" cy="4800600"/>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762000"/>
          </a:xfrm>
        </p:spPr>
        <p:txBody>
          <a:bodyPr/>
          <a:lstStyle/>
          <a:p>
            <a:pPr marL="361950" indent="-361950"/>
            <a:r>
              <a:rPr lang="en-US" b="1" dirty="0" smtClean="0"/>
              <a:t>TG4m Closing Report  </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99357" y="1143000"/>
            <a:ext cx="8675914" cy="5334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63538" lvl="1" indent="-363538">
              <a:spcBef>
                <a:spcPts val="600"/>
              </a:spcBef>
              <a:spcAft>
                <a:spcPts val="0"/>
              </a:spcAft>
              <a:buFontTx/>
              <a:buChar char="•"/>
            </a:pPr>
            <a:r>
              <a:rPr lang="en-US" altLang="ko-KR" dirty="0"/>
              <a:t>The Sponsor Ballot  was closed on September 7, 2013</a:t>
            </a:r>
            <a:r>
              <a:rPr lang="en-US" altLang="ko-KR" dirty="0" smtClean="0">
                <a:cs typeface="Calibri" pitchFamily="34" charset="0"/>
              </a:rPr>
              <a:t>    </a:t>
            </a:r>
          </a:p>
          <a:p>
            <a:pPr marL="0" lvl="1" indent="0">
              <a:spcBef>
                <a:spcPts val="0"/>
              </a:spcBef>
              <a:spcAft>
                <a:spcPts val="0"/>
              </a:spcAft>
              <a:buNone/>
            </a:pPr>
            <a:r>
              <a:rPr lang="en-US" altLang="ja-JP" dirty="0" smtClean="0">
                <a:cs typeface="Calibri" pitchFamily="34" charset="0"/>
              </a:rPr>
              <a:t>     - 94% of affirmative responses </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(yes votes: 103, No votes: 6, Abstain votes: 6)</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 Total comments 388</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(Editorial 242, General &amp; Technical 146)</a:t>
            </a:r>
            <a:endParaRPr lang="en-US" altLang="ja-JP" dirty="0" smtClean="0"/>
          </a:p>
          <a:p>
            <a:pPr marL="360363" lvl="1" indent="-360363">
              <a:spcBef>
                <a:spcPts val="600"/>
              </a:spcBef>
              <a:spcAft>
                <a:spcPts val="0"/>
              </a:spcAft>
              <a:buFont typeface="Arial" pitchFamily="34" charset="0"/>
              <a:buChar char="•"/>
            </a:pPr>
            <a:r>
              <a:rPr lang="en-US" altLang="ko-KR" dirty="0"/>
              <a:t>The BRC </a:t>
            </a:r>
            <a:r>
              <a:rPr lang="en-US" altLang="ko-KR" dirty="0" smtClean="0"/>
              <a:t>took </a:t>
            </a:r>
            <a:r>
              <a:rPr lang="en-US" altLang="ko-KR" dirty="0"/>
              <a:t>care of </a:t>
            </a:r>
            <a:r>
              <a:rPr lang="en-US" altLang="ko-KR" dirty="0" smtClean="0"/>
              <a:t>comments in </a:t>
            </a:r>
            <a:r>
              <a:rPr lang="en-US" altLang="ko-KR" dirty="0"/>
              <a:t>this </a:t>
            </a:r>
            <a:r>
              <a:rPr lang="en-US" altLang="ko-KR" dirty="0" smtClean="0"/>
              <a:t>meeting</a:t>
            </a:r>
          </a:p>
          <a:p>
            <a:pPr marL="620713" lvl="1" indent="-620713">
              <a:spcBef>
                <a:spcPts val="0"/>
              </a:spcBef>
              <a:spcAft>
                <a:spcPts val="0"/>
              </a:spcAft>
              <a:buNone/>
            </a:pPr>
            <a:r>
              <a:rPr lang="en-US" altLang="ko-KR" dirty="0" smtClean="0">
                <a:cs typeface="Calibri" pitchFamily="34" charset="0"/>
              </a:rPr>
              <a:t>    - BRC assigned volunteers to resolve all comments , and  resolved most of comments in this meeting.</a:t>
            </a:r>
          </a:p>
          <a:p>
            <a:pPr marL="538163" lvl="1" indent="-538163">
              <a:spcBef>
                <a:spcPts val="0"/>
              </a:spcBef>
              <a:spcAft>
                <a:spcPts val="0"/>
              </a:spcAft>
              <a:buNone/>
            </a:pPr>
            <a:r>
              <a:rPr lang="en-US" altLang="ko-KR" dirty="0">
                <a:cs typeface="Calibri" pitchFamily="34" charset="0"/>
              </a:rPr>
              <a:t> </a:t>
            </a:r>
            <a:r>
              <a:rPr lang="en-US" altLang="ko-KR" dirty="0" smtClean="0">
                <a:cs typeface="Calibri" pitchFamily="34" charset="0"/>
              </a:rPr>
              <a:t>   - BRC will complete comment resolutions throughout teleconference in next few weeks </a:t>
            </a:r>
          </a:p>
          <a:p>
            <a:pPr marL="538163" lvl="1" indent="-538163">
              <a:spcBef>
                <a:spcPts val="0"/>
              </a:spcBef>
              <a:spcAft>
                <a:spcPts val="0"/>
              </a:spcAft>
              <a:buNone/>
            </a:pPr>
            <a:r>
              <a:rPr lang="en-US" altLang="ko-KR" dirty="0">
                <a:cs typeface="Calibri" pitchFamily="34" charset="0"/>
              </a:rPr>
              <a:t> </a:t>
            </a:r>
            <a:r>
              <a:rPr lang="en-US" altLang="ko-KR" dirty="0" smtClean="0">
                <a:cs typeface="Calibri" pitchFamily="34" charset="0"/>
              </a:rPr>
              <a:t>   - BRC will try to have 2 recirculation ballots before November meeting</a:t>
            </a:r>
            <a:endParaRPr lang="en-US" altLang="ko-KR" dirty="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0"/>
              </a:spcBef>
              <a:buFont typeface="Arial" pitchFamily="34" charset="0"/>
              <a:buChar char="•"/>
            </a:pPr>
            <a:r>
              <a:rPr lang="en-US" altLang="ko-KR" sz="2800" dirty="0" smtClean="0"/>
              <a:t>Form a New Task Group </a:t>
            </a:r>
          </a:p>
          <a:p>
            <a:pPr marL="228600" lvl="1" indent="-228600">
              <a:spcBef>
                <a:spcPts val="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t>Proposal Effort</a:t>
            </a:r>
          </a:p>
          <a:p>
            <a:pPr>
              <a:spcBef>
                <a:spcPts val="0"/>
              </a:spcBef>
            </a:pPr>
            <a:r>
              <a:rPr lang="en-US" altLang="ko-KR" sz="2000" dirty="0" smtClean="0">
                <a:solidFill>
                  <a:srgbClr val="0066FF"/>
                </a:solidFill>
              </a:rPr>
              <a:t>   - Preliminary Proposals  &amp; Presentations                                      May 6  2012 </a:t>
            </a:r>
          </a:p>
          <a:p>
            <a:pPr>
              <a:spcBef>
                <a:spcPts val="0"/>
              </a:spcBef>
            </a:pPr>
            <a:r>
              <a:rPr lang="en-US" altLang="ko-KR" sz="2000" dirty="0" smtClean="0">
                <a:solidFill>
                  <a:srgbClr val="0066FF"/>
                </a:solidFill>
              </a:rPr>
              <a:t>   - Final Proposals                                                                            July  9, 2012</a:t>
            </a:r>
          </a:p>
          <a:p>
            <a:pPr>
              <a:spcBef>
                <a:spcPts val="0"/>
              </a:spcBef>
            </a:pPr>
            <a:r>
              <a:rPr lang="en-US" altLang="ko-KR" sz="2000" dirty="0" smtClean="0">
                <a:solidFill>
                  <a:srgbClr val="0066FF"/>
                </a:solidFill>
              </a:rPr>
              <a:t>   - Proposal Presentations   	                                                  July  , 2012</a:t>
            </a:r>
          </a:p>
          <a:p>
            <a:pPr>
              <a:spcBef>
                <a:spcPts val="0"/>
              </a:spcBef>
            </a:pPr>
            <a:r>
              <a:rPr lang="en-US" altLang="ko-KR" sz="2000" dirty="0" smtClean="0">
                <a:solidFill>
                  <a:srgbClr val="0066FF"/>
                </a:solidFill>
              </a:rPr>
              <a:t>   - Merge Proposals                                                                    September 2012</a:t>
            </a:r>
          </a:p>
          <a:p>
            <a:pPr>
              <a:spcBef>
                <a:spcPts val="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spcBef>
                <a:spcPts val="600"/>
              </a:spcBef>
              <a:buFont typeface="Arial" pitchFamily="34" charset="0"/>
              <a:buChar char="•"/>
              <a:tabLst>
                <a:tab pos="7448550" algn="l"/>
              </a:tabLst>
            </a:pPr>
            <a:r>
              <a:rPr lang="en-US" altLang="ko-KR" sz="2400" dirty="0" smtClean="0">
                <a:solidFill>
                  <a:srgbClr val="0066FF"/>
                </a:solidFill>
              </a:rPr>
              <a:t> </a:t>
            </a:r>
            <a:r>
              <a:rPr lang="en-US" altLang="ko-KR" sz="2400" dirty="0" smtClean="0"/>
              <a:t>D</a:t>
            </a:r>
            <a:r>
              <a:rPr lang="en-US" altLang="ko-KR" sz="2800" dirty="0" smtClean="0"/>
              <a:t>rafting</a:t>
            </a:r>
            <a:endParaRPr lang="en-US" altLang="ko-KR" sz="2800" dirty="0"/>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a:t>
            </a:r>
            <a:r>
              <a:rPr lang="en-US" altLang="ko-KR" sz="2000" dirty="0">
                <a:solidFill>
                  <a:srgbClr val="0066FF"/>
                </a:solidFill>
              </a:rPr>
              <a:t>November 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a:t>
            </a:r>
            <a:r>
              <a:rPr lang="en-US" altLang="ko-KR" sz="2000" dirty="0">
                <a:solidFill>
                  <a:srgbClr val="0066FF"/>
                </a:solidFill>
              </a:rPr>
              <a:t>January  2013</a:t>
            </a:r>
          </a:p>
          <a:p>
            <a:pPr>
              <a:spcBef>
                <a:spcPts val="0"/>
              </a:spcBef>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5</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5</a:t>
            </a:fld>
            <a:endParaRPr lang="en-US"/>
          </a:p>
        </p:txBody>
      </p:sp>
    </p:spTree>
    <p:extLst>
      <p:ext uri="{BB962C8B-B14F-4D97-AF65-F5344CB8AC3E}">
        <p14:creationId xmlns:p14="http://schemas.microsoft.com/office/powerpoint/2010/main" val="231005598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
        <p:nvSpPr>
          <p:cNvPr id="9" name="Rectangle 4"/>
          <p:cNvSpPr>
            <a:spLocks noChangeArrowheads="1"/>
          </p:cNvSpPr>
          <p:nvPr/>
        </p:nvSpPr>
        <p:spPr bwMode="auto">
          <a:xfrm>
            <a:off x="608635" y="1295400"/>
            <a:ext cx="8229600" cy="50276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000" dirty="0" smtClean="0">
                <a:latin typeface="+mj-lt"/>
              </a:rPr>
              <a:t>    - </a:t>
            </a:r>
            <a:r>
              <a:rPr lang="en-US" altLang="ko-KR" sz="2000" dirty="0" smtClean="0">
                <a:solidFill>
                  <a:srgbClr val="0066FF"/>
                </a:solidFill>
                <a:latin typeface="+mj-lt"/>
                <a:ea typeface="ＭＳ Ｐゴシック" charset="0"/>
              </a:rPr>
              <a:t>Initial Release/</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February/March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 </a:t>
            </a:r>
            <a:r>
              <a:rPr lang="en-US" altLang="ko-KR" sz="2000" dirty="0" smtClean="0">
                <a:solidFill>
                  <a:srgbClr val="0066FF"/>
                </a:solidFill>
                <a:latin typeface="+mj-lt"/>
                <a:ea typeface="ＭＳ Ｐゴシック" charset="0"/>
              </a:rPr>
              <a:t>Release /</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March/April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II </a:t>
            </a:r>
            <a:r>
              <a:rPr lang="en-US" altLang="ko-KR" sz="2000" dirty="0" smtClean="0">
                <a:solidFill>
                  <a:srgbClr val="0066FF"/>
                </a:solidFill>
                <a:latin typeface="+mj-lt"/>
                <a:ea typeface="ＭＳ Ｐゴシック" charset="0"/>
              </a:rPr>
              <a:t>Release</a:t>
            </a:r>
            <a:r>
              <a:rPr lang="en-US" altLang="ko-KR" sz="2000" dirty="0" smtClean="0">
                <a:solidFill>
                  <a:srgbClr val="0066FF"/>
                </a:solidFill>
                <a:ea typeface="ＭＳ Ｐゴシック" charset="0"/>
              </a:rPr>
              <a:t> /Comment Resolution</a:t>
            </a:r>
            <a:r>
              <a:rPr lang="en-US" altLang="ko-KR" sz="2000" dirty="0" smtClean="0">
                <a:solidFill>
                  <a:srgbClr val="0066FF"/>
                </a:solidFill>
                <a:latin typeface="+mj-lt"/>
                <a:ea typeface="ＭＳ Ｐゴシック" charset="0"/>
              </a:rPr>
              <a:t>                  April /May2013</a:t>
            </a:r>
            <a:endParaRPr lang="en-US" altLang="ko-KR" sz="2000" dirty="0" smtClean="0">
              <a:solidFill>
                <a:srgbClr val="0066FF"/>
              </a:solidFill>
              <a:ea typeface="ＭＳ Ｐゴシック" charset="0"/>
            </a:endParaRPr>
          </a:p>
          <a:p>
            <a:pPr>
              <a:tabLst>
                <a:tab pos="7448550" algn="l"/>
              </a:tabLst>
            </a:pPr>
            <a:r>
              <a:rPr lang="en-US" altLang="ko-KR" sz="2000" dirty="0" smtClean="0">
                <a:solidFill>
                  <a:srgbClr val="0066FF"/>
                </a:solidFill>
                <a:ea typeface="ＭＳ Ｐゴシック" charset="0"/>
              </a:rPr>
              <a:t>    - Recirculation III Release /Comment Resolution                  May/June 2013</a:t>
            </a:r>
          </a:p>
          <a:p>
            <a:pPr>
              <a:buFont typeface="Arial" pitchFamily="34" charset="0"/>
              <a:buChar char="•"/>
              <a:tabLst>
                <a:tab pos="7448550" algn="l"/>
              </a:tabLst>
            </a:pPr>
            <a:r>
              <a:rPr lang="en-US" altLang="ko-KR" sz="3200" dirty="0" smtClean="0"/>
              <a:t> </a:t>
            </a:r>
            <a:r>
              <a:rPr lang="en-US" altLang="ko-KR" sz="2800" dirty="0" smtClean="0"/>
              <a:t>Sponsor Balloting</a:t>
            </a:r>
            <a:endParaRPr lang="en-US" altLang="ko-KR" sz="2800" dirty="0"/>
          </a:p>
          <a:p>
            <a:pPr>
              <a:tabLst>
                <a:tab pos="7448550" algn="l"/>
              </a:tabLst>
            </a:pPr>
            <a:r>
              <a:rPr lang="en-US" altLang="ko-KR" sz="2000" dirty="0">
                <a:solidFill>
                  <a:srgbClr val="0066FF"/>
                </a:solidFill>
              </a:rPr>
              <a:t>  </a:t>
            </a:r>
            <a:r>
              <a:rPr lang="en-US" altLang="ko-KR" sz="2000" dirty="0" smtClean="0">
                <a:solidFill>
                  <a:srgbClr val="0066FF"/>
                </a:solidFill>
              </a:rPr>
              <a:t>  </a:t>
            </a:r>
            <a:r>
              <a:rPr lang="en-US" altLang="ko-KR" sz="2000" dirty="0">
                <a:solidFill>
                  <a:srgbClr val="0066FF"/>
                </a:solidFill>
              </a:rPr>
              <a:t>- </a:t>
            </a:r>
            <a:r>
              <a:rPr lang="en-US" altLang="ko-KR" sz="2000" dirty="0">
                <a:solidFill>
                  <a:srgbClr val="0066FF"/>
                </a:solidFill>
                <a:ea typeface="ＭＳ Ｐゴシック" charset="0"/>
              </a:rPr>
              <a:t>Initial Release    </a:t>
            </a:r>
            <a:r>
              <a:rPr lang="en-US" altLang="ko-KR" sz="2000" dirty="0" smtClean="0">
                <a:solidFill>
                  <a:srgbClr val="0066FF"/>
                </a:solidFill>
                <a:ea typeface="ＭＳ Ｐゴシック" charset="0"/>
              </a:rPr>
              <a:t>                                                                            July </a:t>
            </a:r>
            <a:r>
              <a:rPr lang="en-US" altLang="ko-KR" sz="2000" dirty="0">
                <a:solidFill>
                  <a:srgbClr val="0066FF"/>
                </a:solidFill>
                <a:ea typeface="ＭＳ Ｐゴシック" charset="0"/>
              </a:rPr>
              <a:t>2013</a:t>
            </a:r>
          </a:p>
          <a:p>
            <a:pPr>
              <a:tabLst>
                <a:tab pos="7448550" algn="l"/>
              </a:tabLst>
            </a:pPr>
            <a:r>
              <a:rPr lang="en-US" altLang="ko-KR" sz="2000" dirty="0">
                <a:solidFill>
                  <a:srgbClr val="FF0000"/>
                </a:solidFill>
                <a:ea typeface="ＭＳ Ｐゴシック" charset="0"/>
              </a:rPr>
              <a:t>    - </a:t>
            </a:r>
            <a:r>
              <a:rPr lang="en-US" altLang="ko-KR" sz="2000" dirty="0" smtClean="0">
                <a:solidFill>
                  <a:srgbClr val="FF0000"/>
                </a:solidFill>
                <a:ea typeface="ＭＳ Ｐゴシック" charset="0"/>
              </a:rPr>
              <a:t>Comment </a:t>
            </a:r>
            <a:r>
              <a:rPr lang="en-US" altLang="ko-KR" sz="2000" dirty="0">
                <a:solidFill>
                  <a:srgbClr val="FF0000"/>
                </a:solidFill>
                <a:ea typeface="ＭＳ Ｐゴシック" charset="0"/>
              </a:rPr>
              <a:t>R</a:t>
            </a:r>
            <a:r>
              <a:rPr lang="en-US" altLang="ko-KR" sz="2000" dirty="0" smtClean="0">
                <a:solidFill>
                  <a:srgbClr val="FF0000"/>
                </a:solidFill>
                <a:ea typeface="ＭＳ Ｐゴシック" charset="0"/>
              </a:rPr>
              <a:t>esolution                                                           September </a:t>
            </a:r>
            <a:r>
              <a:rPr lang="en-US" altLang="ko-KR" sz="2000" dirty="0">
                <a:solidFill>
                  <a:srgbClr val="FF0000"/>
                </a:solidFill>
                <a:ea typeface="ＭＳ Ｐゴシック" charset="0"/>
              </a:rPr>
              <a:t>2013</a:t>
            </a:r>
          </a:p>
          <a:p>
            <a:pPr>
              <a:tabLst>
                <a:tab pos="7448550" algn="l"/>
              </a:tabLst>
            </a:pPr>
            <a:r>
              <a:rPr lang="en-US" altLang="ko-KR" sz="2000" dirty="0">
                <a:ea typeface="ＭＳ Ｐゴシック" charset="0"/>
              </a:rPr>
              <a:t>    - </a:t>
            </a:r>
            <a:r>
              <a:rPr lang="en-US" altLang="ko-KR" sz="2000" dirty="0" smtClean="0">
                <a:ea typeface="ＭＳ Ｐゴシック" charset="0"/>
              </a:rPr>
              <a:t>SB Recirculation I </a:t>
            </a:r>
            <a:r>
              <a:rPr lang="en-US" altLang="ko-KR" sz="2000" dirty="0">
                <a:ea typeface="ＭＳ Ｐゴシック" charset="0"/>
              </a:rPr>
              <a:t>R</a:t>
            </a:r>
            <a:r>
              <a:rPr lang="en-US" altLang="ko-KR" sz="2000" dirty="0" smtClean="0">
                <a:ea typeface="ＭＳ Ｐゴシック" charset="0"/>
              </a:rPr>
              <a:t>elease                                                       October 2013</a:t>
            </a:r>
            <a:endParaRPr lang="en-US" altLang="ko-KR" sz="2000" dirty="0">
              <a:ea typeface="ＭＳ Ｐゴシック" charset="0"/>
            </a:endParaRPr>
          </a:p>
          <a:p>
            <a:pPr>
              <a:tabLst>
                <a:tab pos="7448550" algn="l"/>
              </a:tabLst>
            </a:pPr>
            <a:r>
              <a:rPr lang="en-US" altLang="ko-KR" sz="2000" dirty="0">
                <a:ea typeface="ＭＳ Ｐゴシック" charset="0"/>
              </a:rPr>
              <a:t>    - </a:t>
            </a:r>
            <a:r>
              <a:rPr lang="en-US" altLang="ko-KR" sz="2000" dirty="0" smtClean="0">
                <a:ea typeface="ＭＳ Ｐゴシック" charset="0"/>
              </a:rPr>
              <a:t>SB Recirculation </a:t>
            </a:r>
            <a:r>
              <a:rPr lang="en-US" altLang="ko-KR" sz="2000" dirty="0">
                <a:ea typeface="ＭＳ Ｐゴシック" charset="0"/>
              </a:rPr>
              <a:t>I </a:t>
            </a:r>
            <a:r>
              <a:rPr lang="en-US" altLang="ko-KR" sz="2000" dirty="0" smtClean="0">
                <a:ea typeface="ＭＳ Ｐゴシック" charset="0"/>
              </a:rPr>
              <a:t>Comment Resolution                                October  2013</a:t>
            </a:r>
            <a:endParaRPr lang="en-US" altLang="ko-KR" sz="2000" dirty="0">
              <a:ea typeface="ＭＳ Ｐゴシック" charset="0"/>
            </a:endParaRPr>
          </a:p>
          <a:p>
            <a:pPr>
              <a:tabLst>
                <a:tab pos="7448550" algn="l"/>
              </a:tabLst>
            </a:pPr>
            <a:r>
              <a:rPr lang="en-US" altLang="ko-KR" sz="2000" dirty="0">
                <a:ea typeface="ＭＳ Ｐゴシック" charset="0"/>
              </a:rPr>
              <a:t>    - SB Recirculation </a:t>
            </a:r>
            <a:r>
              <a:rPr lang="en-US" altLang="ko-KR" sz="2000" dirty="0" smtClean="0">
                <a:ea typeface="ＭＳ Ｐゴシック" charset="0"/>
              </a:rPr>
              <a:t>II Comment </a:t>
            </a:r>
            <a:r>
              <a:rPr lang="en-US" altLang="ko-KR" sz="2000" dirty="0">
                <a:ea typeface="ＭＳ Ｐゴシック" charset="0"/>
              </a:rPr>
              <a:t>Resolution                        </a:t>
            </a:r>
            <a:r>
              <a:rPr lang="en-US" altLang="ko-KR" sz="2000" dirty="0" smtClean="0">
                <a:ea typeface="ＭＳ Ｐゴシック" charset="0"/>
              </a:rPr>
              <a:t>  </a:t>
            </a:r>
            <a:r>
              <a:rPr lang="en-US" altLang="ko-KR" sz="2000" dirty="0" smtClean="0">
                <a:solidFill>
                  <a:srgbClr val="000000"/>
                </a:solidFill>
                <a:ea typeface="ＭＳ Ｐゴシック" charset="0"/>
              </a:rPr>
              <a:t> Novembe</a:t>
            </a:r>
            <a:r>
              <a:rPr lang="en-US" altLang="ko-KR" sz="2000" dirty="0">
                <a:solidFill>
                  <a:srgbClr val="000000"/>
                </a:solidFill>
                <a:ea typeface="ＭＳ Ｐゴシック" charset="0"/>
              </a:rPr>
              <a:t>r</a:t>
            </a:r>
            <a:r>
              <a:rPr lang="en-US" altLang="ko-KR" sz="2000" dirty="0" smtClean="0">
                <a:ea typeface="ＭＳ Ｐゴシック" charset="0"/>
              </a:rPr>
              <a:t> </a:t>
            </a:r>
            <a:r>
              <a:rPr lang="en-US" altLang="ko-KR" sz="2000" dirty="0">
                <a:ea typeface="ＭＳ Ｐゴシック" charset="0"/>
              </a:rPr>
              <a:t>2013</a:t>
            </a:r>
          </a:p>
          <a:p>
            <a:pPr>
              <a:tabLst>
                <a:tab pos="7448550" algn="l"/>
              </a:tabLst>
            </a:pPr>
            <a:r>
              <a:rPr lang="en-US" altLang="ko-KR" sz="2000" dirty="0" smtClean="0">
                <a:ea typeface="ＭＳ Ｐゴシック" charset="0"/>
              </a:rPr>
              <a:t>    </a:t>
            </a:r>
            <a:r>
              <a:rPr lang="en-US" altLang="ko-KR" sz="2000" dirty="0">
                <a:ea typeface="ＭＳ Ｐゴシック" charset="0"/>
              </a:rPr>
              <a:t>- SB Recirculation </a:t>
            </a:r>
            <a:r>
              <a:rPr lang="en-US" altLang="ko-KR" sz="2000" dirty="0" smtClean="0">
                <a:ea typeface="ＭＳ Ｐゴシック" charset="0"/>
              </a:rPr>
              <a:t>III </a:t>
            </a:r>
            <a:r>
              <a:rPr lang="en-US" altLang="ko-KR" sz="2000" dirty="0">
                <a:ea typeface="ＭＳ Ｐゴシック" charset="0"/>
              </a:rPr>
              <a:t>Comment Resolution                       </a:t>
            </a:r>
            <a:r>
              <a:rPr lang="en-US" altLang="ko-KR" sz="2000" dirty="0" smtClean="0">
                <a:ea typeface="ＭＳ Ｐゴシック" charset="0"/>
              </a:rPr>
              <a:t>   November </a:t>
            </a:r>
            <a:r>
              <a:rPr lang="en-US" altLang="ko-KR" sz="2000" dirty="0">
                <a:ea typeface="ＭＳ Ｐゴシック" charset="0"/>
              </a:rPr>
              <a:t>2013</a:t>
            </a:r>
            <a:endParaRPr lang="en-US" altLang="ko-KR" sz="2000" dirty="0" smtClean="0">
              <a:ea typeface="ＭＳ Ｐゴシック" charset="0"/>
            </a:endParaRPr>
          </a:p>
          <a:p>
            <a:pPr marL="228600" indent="-228600">
              <a:buFont typeface="Arial" pitchFamily="34" charset="0"/>
              <a:buChar char="•"/>
            </a:pPr>
            <a:r>
              <a:rPr lang="en-US" sz="2800" dirty="0" err="1" smtClean="0">
                <a:solidFill>
                  <a:srgbClr val="000000"/>
                </a:solidFill>
                <a:latin typeface="+mn-lt"/>
                <a:ea typeface="ＭＳ Ｐゴシック" charset="0"/>
              </a:rPr>
              <a:t>RevCom</a:t>
            </a:r>
            <a:endParaRPr lang="en-US" sz="2800" dirty="0" smtClean="0">
              <a:solidFill>
                <a:srgbClr val="000000"/>
              </a:solidFill>
              <a:latin typeface="+mn-lt"/>
              <a:ea typeface="ＭＳ Ｐゴシック" charset="0"/>
            </a:endParaRPr>
          </a:p>
          <a:p>
            <a:pPr marL="228600" indent="-228600"/>
            <a:r>
              <a:rPr lang="en-US" sz="2000" dirty="0" smtClean="0">
                <a:solidFill>
                  <a:srgbClr val="000000"/>
                </a:solidFill>
                <a:latin typeface="+mn-lt"/>
                <a:ea typeface="ＭＳ Ｐゴシック" charset="0"/>
              </a:rPr>
              <a:t>   - EC approval   			              	                            November 2013</a:t>
            </a:r>
          </a:p>
          <a:p>
            <a:pPr marL="228600" indent="-228600"/>
            <a:r>
              <a:rPr lang="en-US" sz="2000" dirty="0" smtClean="0">
                <a:solidFill>
                  <a:srgbClr val="000000"/>
                </a:solidFill>
                <a:latin typeface="+mn-lt"/>
                <a:ea typeface="ＭＳ Ｐゴシック" charset="0"/>
              </a:rPr>
              <a:t>   - </a:t>
            </a:r>
            <a:r>
              <a:rPr lang="en-US" sz="2000" dirty="0" err="1" smtClean="0">
                <a:solidFill>
                  <a:srgbClr val="000000"/>
                </a:solidFill>
                <a:latin typeface="+mn-lt"/>
                <a:ea typeface="ＭＳ Ｐゴシック" charset="0"/>
              </a:rPr>
              <a:t>RevCom</a:t>
            </a:r>
            <a:r>
              <a:rPr lang="en-US" sz="2000" dirty="0" smtClean="0">
                <a:solidFill>
                  <a:srgbClr val="000000"/>
                </a:solidFill>
                <a:latin typeface="+mn-lt"/>
                <a:ea typeface="ＭＳ Ｐゴシック" charset="0"/>
              </a:rPr>
              <a:t> approval				                  January 2014</a:t>
            </a:r>
          </a:p>
          <a:p>
            <a:pPr>
              <a:tabLst>
                <a:tab pos="7448550" algn="l"/>
              </a:tabLst>
            </a:pPr>
            <a:endParaRPr lang="en-US" altLang="ko-KR" sz="2000" dirty="0">
              <a:latin typeface="+mj-lt"/>
              <a:ea typeface="ＭＳ Ｐゴシック" charset="0"/>
            </a:endParaRPr>
          </a:p>
        </p:txBody>
      </p:sp>
    </p:spTree>
    <p:extLst>
      <p:ext uri="{BB962C8B-B14F-4D97-AF65-F5344CB8AC3E}">
        <p14:creationId xmlns:p14="http://schemas.microsoft.com/office/powerpoint/2010/main" val="243420754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21159</TotalTime>
  <Words>449</Words>
  <Application>Microsoft Office PowerPoint</Application>
  <PresentationFormat>화면 슬라이드 쇼(4:3)</PresentationFormat>
  <Paragraphs>96</Paragraphs>
  <Slides>6</Slides>
  <Notes>5</Notes>
  <HiddenSlides>0</HiddenSlides>
  <MMClips>0</MMClips>
  <ScaleCrop>false</ScaleCrop>
  <HeadingPairs>
    <vt:vector size="4" baseType="variant">
      <vt:variant>
        <vt:lpstr>테마</vt:lpstr>
      </vt:variant>
      <vt:variant>
        <vt:i4>6</vt:i4>
      </vt:variant>
      <vt:variant>
        <vt:lpstr>슬라이드 제목</vt:lpstr>
      </vt:variant>
      <vt:variant>
        <vt:i4>6</vt:i4>
      </vt:variant>
    </vt:vector>
  </HeadingPairs>
  <TitlesOfParts>
    <vt:vector size="12"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  </vt:lpstr>
      <vt:lpstr>Future Plan/Timeline (1)</vt:lpstr>
      <vt:lpstr>Future Plan/Timeline (2)</vt:lpstr>
    </vt:vector>
  </TitlesOfParts>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creator>Sangsung Choi</dc:creator>
  <cp:lastModifiedBy>user</cp:lastModifiedBy>
  <cp:revision>1095</cp:revision>
  <cp:lastPrinted>2000-03-07T00:55:37Z</cp:lastPrinted>
  <dcterms:created xsi:type="dcterms:W3CDTF">2008-07-14T18:46:05Z</dcterms:created>
  <dcterms:modified xsi:type="dcterms:W3CDTF">2013-09-19T04:33:33Z</dcterms:modified>
</cp:coreProperties>
</file>