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6"/>
  </p:notesMasterIdLst>
  <p:handoutMasterIdLst>
    <p:handoutMasterId r:id="rId17"/>
  </p:handoutMasterIdLst>
  <p:sldIdLst>
    <p:sldId id="259" r:id="rId3"/>
    <p:sldId id="347" r:id="rId4"/>
    <p:sldId id="350" r:id="rId5"/>
    <p:sldId id="348" r:id="rId6"/>
    <p:sldId id="361" r:id="rId7"/>
    <p:sldId id="355" r:id="rId8"/>
    <p:sldId id="360" r:id="rId9"/>
    <p:sldId id="367" r:id="rId10"/>
    <p:sldId id="363" r:id="rId11"/>
    <p:sldId id="354" r:id="rId12"/>
    <p:sldId id="352" r:id="rId13"/>
    <p:sldId id="362" r:id="rId14"/>
    <p:sldId id="357"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E8E8F6"/>
    <a:srgbClr val="CDCDEC"/>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392" autoAdjust="0"/>
    <p:restoredTop sz="91697" autoAdjust="0"/>
  </p:normalViewPr>
  <p:slideViewPr>
    <p:cSldViewPr>
      <p:cViewPr varScale="1">
        <p:scale>
          <a:sx n="70" d="100"/>
          <a:sy n="70" d="100"/>
        </p:scale>
        <p:origin x="-1830" y="-108"/>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914" y="-84"/>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xmlns=""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xmlns=""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8</a:t>
            </a:fld>
            <a:endParaRPr lang="en-US" altLang="ko-K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9</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&lt;September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&lt;September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&lt;September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altLang="ko-KR" dirty="0" smtClean="0"/>
              <a:t>&lt;September 2013&gt;</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&lt;July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&lt;July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&lt;July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&lt;July 2013&gt;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&lt;July 2013&gt;</a:t>
            </a:r>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&lt;July 2013&gt;</a:t>
            </a:r>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&lt;July 2013&gt;</a:t>
            </a:r>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dirty="0" smtClean="0"/>
              <a:t>&lt;September 2013&gt;</a:t>
            </a:r>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&lt;July 2013&gt;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&lt;July 2013&gt;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&lt;July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&lt;July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&lt;September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&lt;September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dirty="0" smtClean="0"/>
              <a:t>&lt;September 2013&gt;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dirty="0" smtClean="0"/>
              <a:t>&lt;September 2013&gt;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dirty="0" smtClean="0"/>
              <a:t>&lt;September 2013&gt;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&lt;September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&lt;September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&lt;September 2013&gt;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sz="1400" b="1" dirty="0" smtClean="0"/>
              <a:t>15-13-0558-00-0008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hf hdr="0" ft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&lt;July 2013&gt;</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September </a:t>
            </a:r>
            <a:r>
              <a:rPr lang="en-US" altLang="ko-KR" sz="1600" b="1" dirty="0" smtClean="0">
                <a:solidFill>
                  <a:srgbClr val="FF0000"/>
                </a:solidFill>
                <a:ea typeface="굴림" pitchFamily="50" charset="-127"/>
              </a:rPr>
              <a:t>18,</a:t>
            </a:r>
            <a:r>
              <a:rPr lang="en-US" altLang="ko-KR" sz="1600" dirty="0" smtClean="0">
                <a:solidFill>
                  <a:srgbClr val="FF0000"/>
                </a:solidFill>
                <a:ea typeface="굴림" pitchFamily="50" charset="-127"/>
              </a:rPr>
              <a:t> 2013</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a:t>
            </a:r>
            <a:r>
              <a:rPr lang="en-US" altLang="ja-JP" sz="1600" dirty="0" smtClean="0">
                <a:solidFill>
                  <a:schemeClr val="tx2"/>
                </a:solidFill>
                <a:ea typeface="굴림" pitchFamily="50" charset="-127"/>
              </a:rPr>
              <a:t>], Huan-Bang Li [NICT], Suhwook Kim [LG Electronics]</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a:t>
            </a:r>
            <a:r>
              <a:rPr lang="en-US" altLang="ko-KR" sz="1600" dirty="0" smtClean="0">
                <a:solidFill>
                  <a:srgbClr val="FF0000"/>
                </a:solidFill>
                <a:ea typeface="굴림" pitchFamily="50" charset="-127"/>
              </a:rPr>
              <a:t>September 2013 Interim </a:t>
            </a:r>
            <a:r>
              <a:rPr lang="en-US" altLang="ko-KR" sz="1600" dirty="0" smtClean="0">
                <a:solidFill>
                  <a:srgbClr val="FF0000"/>
                </a:solidFill>
                <a:ea typeface="굴림" pitchFamily="50" charset="-127"/>
              </a:rPr>
              <a:t>Meeting at </a:t>
            </a:r>
            <a:r>
              <a:rPr lang="en-US" altLang="ko-KR" sz="1600" dirty="0" smtClean="0">
                <a:solidFill>
                  <a:srgbClr val="FF0000"/>
                </a:solidFill>
                <a:ea typeface="굴림" pitchFamily="50" charset="-127"/>
              </a:rPr>
              <a:t>Nanjing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dirty="0"/>
              <a:t>&lt;September 2013&gt;</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t>PAC Framework Document/Call for contribution	         Nov. 13</a:t>
            </a:r>
          </a:p>
          <a:p>
            <a:r>
              <a:rPr lang="en-US" altLang="ko-KR" sz="2000" dirty="0" smtClean="0"/>
              <a:t>Contribution presentation				      March 14</a:t>
            </a:r>
          </a:p>
          <a:p>
            <a:r>
              <a:rPr lang="en-US" altLang="ko-KR" sz="2000" dirty="0" smtClean="0"/>
              <a:t>Draft spec (P802.15.8 D1.0) complete/Letter Ballot       Sept 14           </a:t>
            </a:r>
          </a:p>
          <a:p>
            <a:r>
              <a:rPr lang="en-US" altLang="ko-KR" sz="2000" dirty="0" smtClean="0"/>
              <a:t>LB Comment resolution/ LB recirculation		         Nov 14</a:t>
            </a:r>
          </a:p>
          <a:p>
            <a:r>
              <a:rPr lang="en-US" altLang="ko-KR" sz="2000" dirty="0" smtClean="0"/>
              <a:t>Sponsor Ballot 					         July 15</a:t>
            </a:r>
          </a:p>
          <a:p>
            <a:r>
              <a:rPr lang="en-US" altLang="ko-KR" sz="2000" dirty="0" err="1" smtClean="0"/>
              <a:t>RevCom</a:t>
            </a:r>
            <a:r>
              <a:rPr lang="en-US" altLang="ko-KR" sz="2000" dirty="0" smtClean="0"/>
              <a:t> submission 				          Jan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10</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r>
              <a:rPr lang="en-US" altLang="ko-KR" dirty="0"/>
              <a:t>&lt;September 2013&gt;</a:t>
            </a:r>
            <a:endParaRPr lang="en-US" altLang="ko-K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Move to accept “</a:t>
            </a:r>
            <a:r>
              <a:rPr lang="en-US" altLang="ko-KR" sz="2400" dirty="0" smtClean="0"/>
              <a:t>Comment </a:t>
            </a:r>
            <a:r>
              <a:rPr lang="en-US" altLang="ko-KR" sz="2400" dirty="0" smtClean="0"/>
              <a:t>and resolution to </a:t>
            </a:r>
            <a:r>
              <a:rPr lang="en-US" altLang="ko-KR" sz="2400" dirty="0" smtClean="0"/>
              <a:t>TGD” </a:t>
            </a:r>
            <a:r>
              <a:rPr lang="en-US" sz="2400" dirty="0" smtClean="0"/>
              <a:t>(DCN: 407r1) as part of Technical Guidanc</a:t>
            </a:r>
            <a:r>
              <a:rPr lang="en-US" sz="2400" dirty="0" smtClean="0"/>
              <a:t>e Document (9.4.1.1 ES/N0 Calculation) (DCN: </a:t>
            </a:r>
            <a:r>
              <a:rPr lang="en-US" altLang="ko-KR" sz="2400" dirty="0" smtClean="0"/>
              <a:t>568</a:t>
            </a:r>
            <a:r>
              <a:rPr lang="en-US" sz="2400" dirty="0" smtClean="0"/>
              <a:t>r7)</a:t>
            </a:r>
          </a:p>
          <a:p>
            <a:endParaRPr lang="en-US" sz="2400" dirty="0" smtClean="0"/>
          </a:p>
          <a:p>
            <a:r>
              <a:rPr lang="en-US" sz="2400" dirty="0" smtClean="0"/>
              <a:t>Moved by: Marco Hernandez</a:t>
            </a:r>
          </a:p>
          <a:p>
            <a:r>
              <a:rPr lang="en-US" sz="2400" dirty="0" smtClean="0"/>
              <a:t>Seconded by: </a:t>
            </a:r>
            <a:r>
              <a:rPr lang="en-US" altLang="ko-KR" sz="2400" dirty="0" err="1" smtClean="0"/>
              <a:t>Seung-Hoon</a:t>
            </a:r>
            <a:r>
              <a:rPr lang="en-US" altLang="ko-KR" sz="2400" dirty="0" smtClean="0"/>
              <a:t> Park </a:t>
            </a:r>
            <a:endParaRPr lang="en-US" sz="2400" dirty="0" smtClean="0"/>
          </a:p>
          <a:p>
            <a:r>
              <a:rPr lang="en-US" sz="2400" dirty="0" smtClean="0"/>
              <a:t>Result: y-8 n-0 a-2</a:t>
            </a:r>
          </a:p>
          <a:p>
            <a:r>
              <a:rPr lang="en-US" sz="2400" dirty="0" smtClean="0"/>
              <a:t>Motion passed</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11</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&lt;September 2013&gt;</a:t>
            </a:r>
            <a:endParaRPr lang="en-US" altLang="ko-K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 </a:t>
            </a:r>
            <a:r>
              <a:rPr lang="en-US" sz="2000" dirty="0" err="1" smtClean="0"/>
              <a:t>Suhwook</a:t>
            </a:r>
            <a:r>
              <a:rPr lang="en-US" sz="2000" dirty="0" smtClean="0"/>
              <a:t> Kim (LGE)</a:t>
            </a:r>
            <a:endParaRPr lang="en-US" sz="2400" dirty="0" smtClean="0"/>
          </a:p>
          <a:p>
            <a:r>
              <a:rPr lang="en-US" sz="2400" dirty="0" smtClean="0"/>
              <a:t>Editors: </a:t>
            </a:r>
          </a:p>
          <a:p>
            <a:pPr>
              <a:buNone/>
            </a:pPr>
            <a:r>
              <a:rPr lang="en-US" sz="2400" dirty="0" smtClean="0"/>
              <a:t>    </a:t>
            </a:r>
            <a:r>
              <a:rPr lang="en-US" sz="2000" dirty="0" err="1" smtClean="0"/>
              <a:t>Seung-Hoon</a:t>
            </a:r>
            <a:r>
              <a:rPr lang="en-US" sz="2000" dirty="0" smtClean="0"/>
              <a:t> </a:t>
            </a:r>
            <a:r>
              <a:rPr lang="en-US" sz="2000" dirty="0" smtClean="0"/>
              <a:t>Park (Samsung), </a:t>
            </a:r>
            <a:r>
              <a:rPr lang="en-US" sz="2000" dirty="0" err="1" smtClean="0"/>
              <a:t>Byung</a:t>
            </a:r>
            <a:r>
              <a:rPr lang="en-US" sz="2000" dirty="0" smtClean="0"/>
              <a:t>-Jae </a:t>
            </a:r>
            <a:r>
              <a:rPr lang="en-US" sz="2000" dirty="0" err="1" smtClean="0"/>
              <a:t>Kwak</a:t>
            </a:r>
            <a:r>
              <a:rPr lang="en-US" sz="2000" dirty="0" smtClean="0"/>
              <a:t> (ETRI</a:t>
            </a:r>
            <a:r>
              <a:rPr lang="en-US" sz="2400" dirty="0" smtClean="0"/>
              <a:t>)</a:t>
            </a:r>
          </a:p>
          <a:p>
            <a:r>
              <a:rPr lang="en-US" sz="2400" dirty="0" smtClean="0"/>
              <a:t>Secretary pro tem</a:t>
            </a:r>
            <a:endParaRPr lang="en-US" sz="1200" dirty="0" smtClean="0"/>
          </a:p>
          <a:p>
            <a:pPr>
              <a:buNone/>
            </a:pPr>
            <a:r>
              <a:rPr lang="en-US" sz="2400" dirty="0" smtClean="0"/>
              <a:t>    </a:t>
            </a:r>
            <a:r>
              <a:rPr lang="en-US" sz="2000" dirty="0" err="1" smtClean="0"/>
              <a:t>SeungKwon</a:t>
            </a:r>
            <a:r>
              <a:rPr lang="en-US" sz="2000" dirty="0" smtClean="0"/>
              <a:t> Cho (ETRI)</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12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&lt;September 2013&gt;</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13</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dirty="0" smtClean="0"/>
              <a:t>&lt;September 2013&gt;</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800" dirty="0" smtClean="0"/>
              <a:t>September </a:t>
            </a:r>
            <a:r>
              <a:rPr lang="en-US" sz="2800" dirty="0" smtClean="0"/>
              <a:t>18, 2013</a:t>
            </a:r>
          </a:p>
          <a:p>
            <a:endParaRPr lang="en-US" sz="2800" dirty="0" smtClean="0"/>
          </a:p>
          <a:p>
            <a:r>
              <a:rPr lang="en-US" sz="2800" dirty="0" smtClean="0"/>
              <a:t>Myung Lee  </a:t>
            </a:r>
          </a:p>
          <a:p>
            <a:r>
              <a:rPr lang="en-US" sz="2400" dirty="0" smtClean="0"/>
              <a:t>TG8 </a:t>
            </a:r>
            <a:r>
              <a:rPr lang="en-US" sz="2400" dirty="0" smtClean="0"/>
              <a:t>Chair</a:t>
            </a:r>
          </a:p>
          <a:p>
            <a:r>
              <a:rPr lang="en-US" sz="2800" dirty="0" smtClean="0"/>
              <a:t>Huan-Bang Li, Suhwook Kim</a:t>
            </a:r>
          </a:p>
          <a:p>
            <a:r>
              <a:rPr lang="en-US" sz="2400" dirty="0" smtClean="0"/>
              <a:t>TG8 Vice-chair</a:t>
            </a: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&lt;September 2013&gt;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000" dirty="0" smtClean="0"/>
              <a:t>Technical Proposal Classification </a:t>
            </a:r>
            <a:endParaRPr lang="en-US" sz="2000" dirty="0" smtClean="0"/>
          </a:p>
          <a:p>
            <a:r>
              <a:rPr lang="en-US" sz="2000" dirty="0" smtClean="0"/>
              <a:t>Discussion </a:t>
            </a:r>
            <a:r>
              <a:rPr lang="en-US" sz="2000" dirty="0" smtClean="0"/>
              <a:t>on PAC Framework Document </a:t>
            </a:r>
          </a:p>
          <a:p>
            <a:r>
              <a:rPr lang="en-US" sz="2000" dirty="0" smtClean="0"/>
              <a:t>Harmonization among proposals</a:t>
            </a:r>
          </a:p>
          <a:p>
            <a:r>
              <a:rPr lang="en-US" sz="2000" dirty="0" smtClean="0"/>
              <a:t>Discussion </a:t>
            </a:r>
            <a:r>
              <a:rPr lang="en-US" sz="2000" dirty="0" smtClean="0"/>
              <a:t>on Project Plan </a:t>
            </a:r>
          </a:p>
        </p:txBody>
      </p:sp>
      <p:sp>
        <p:nvSpPr>
          <p:cNvPr id="4" name="Date Placeholder 3"/>
          <p:cNvSpPr>
            <a:spLocks noGrp="1"/>
          </p:cNvSpPr>
          <p:nvPr>
            <p:ph type="dt" sz="half" idx="10"/>
          </p:nvPr>
        </p:nvSpPr>
        <p:spPr/>
        <p:txBody>
          <a:bodyPr/>
          <a:lstStyle/>
          <a:p>
            <a:pPr>
              <a:defRPr/>
            </a:pPr>
            <a:r>
              <a:rPr lang="en-US" altLang="ko-KR" dirty="0"/>
              <a:t>&lt;September 2013&gt;</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57148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4348" y="1643050"/>
            <a:ext cx="7772400" cy="4114800"/>
          </a:xfrm>
        </p:spPr>
        <p:txBody>
          <a:bodyPr/>
          <a:lstStyle/>
          <a:p>
            <a:r>
              <a:rPr lang="en-US" sz="2000" dirty="0" smtClean="0"/>
              <a:t>7 </a:t>
            </a:r>
            <a:r>
              <a:rPr lang="en-US" sz="2000" dirty="0" smtClean="0"/>
              <a:t>time slots used at this meeting</a:t>
            </a:r>
          </a:p>
          <a:p>
            <a:r>
              <a:rPr lang="en-US" sz="2000" dirty="0" smtClean="0"/>
              <a:t>5 </a:t>
            </a:r>
            <a:r>
              <a:rPr lang="en-US" sz="2000" dirty="0" smtClean="0"/>
              <a:t>Proposals </a:t>
            </a:r>
            <a:r>
              <a:rPr lang="en-US" sz="2000" dirty="0" smtClean="0"/>
              <a:t>related </a:t>
            </a:r>
            <a:r>
              <a:rPr lang="en-US" altLang="ko-KR" sz="2000" dirty="0" smtClean="0"/>
              <a:t>enhancing </a:t>
            </a:r>
            <a:r>
              <a:rPr lang="en-US" altLang="ko-KR" sz="2000" dirty="0" smtClean="0"/>
              <a:t>and missing simulations</a:t>
            </a:r>
            <a:r>
              <a:rPr lang="en-US" sz="2000" dirty="0" smtClean="0"/>
              <a:t> </a:t>
            </a:r>
            <a:r>
              <a:rPr lang="en-US" sz="2000" dirty="0" smtClean="0"/>
              <a:t>have </a:t>
            </a:r>
            <a:r>
              <a:rPr lang="en-US" sz="2000" dirty="0" smtClean="0"/>
              <a:t>been </a:t>
            </a:r>
            <a:r>
              <a:rPr lang="en-US" sz="2000" dirty="0" smtClean="0"/>
              <a:t>presented</a:t>
            </a:r>
          </a:p>
          <a:p>
            <a:pPr lvl="1"/>
            <a:r>
              <a:rPr lang="en-US" sz="1800" dirty="0" smtClean="0"/>
              <a:t>DCN 485r0</a:t>
            </a:r>
            <a:r>
              <a:rPr lang="en-US" sz="1800" dirty="0" smtClean="0"/>
              <a:t>: Simulation Results for Final Proposal </a:t>
            </a:r>
            <a:r>
              <a:rPr lang="en-US" sz="1800" dirty="0" smtClean="0"/>
              <a:t>15-3-0380 (Qing Li)</a:t>
            </a:r>
          </a:p>
          <a:p>
            <a:pPr lvl="1"/>
            <a:r>
              <a:rPr lang="en-US" sz="1800" dirty="0" smtClean="0"/>
              <a:t>DCN 518r0: Performance evaluation for query-based </a:t>
            </a:r>
            <a:r>
              <a:rPr lang="en-US" sz="1800" dirty="0" smtClean="0"/>
              <a:t>discovery (Suhwook Kim)</a:t>
            </a:r>
          </a:p>
          <a:p>
            <a:pPr lvl="1"/>
            <a:r>
              <a:rPr lang="en-US" sz="1800" dirty="0" smtClean="0"/>
              <a:t>DCN 529r0: New Simulation Results on PAC </a:t>
            </a:r>
            <a:r>
              <a:rPr lang="en-US" sz="1800" dirty="0" smtClean="0"/>
              <a:t>Discovery (Huan-Bang Li)</a:t>
            </a:r>
          </a:p>
          <a:p>
            <a:pPr lvl="1"/>
            <a:r>
              <a:rPr lang="en-US" sz="1800" dirty="0" smtClean="0"/>
              <a:t>DCN 486r0: Enhancing and missing simulation result for PAC operating in synchronous mode (PHY) (</a:t>
            </a:r>
            <a:r>
              <a:rPr lang="en-US" sz="1800" dirty="0" err="1" smtClean="0"/>
              <a:t>Hyungjin</a:t>
            </a:r>
            <a:r>
              <a:rPr lang="en-US" sz="1800" dirty="0" smtClean="0"/>
              <a:t> </a:t>
            </a:r>
            <a:r>
              <a:rPr lang="en-US" sz="1800" dirty="0" smtClean="0"/>
              <a:t>Kim)</a:t>
            </a:r>
          </a:p>
          <a:p>
            <a:pPr lvl="1"/>
            <a:r>
              <a:rPr lang="en-US" sz="1800" dirty="0" smtClean="0"/>
              <a:t>DCN 487r0: </a:t>
            </a:r>
            <a:r>
              <a:rPr lang="en-US" altLang="ko-KR" sz="1800" dirty="0" smtClean="0"/>
              <a:t>Enhancing and missing simulation result for PAC operating in synchronous mode (MAC) </a:t>
            </a:r>
            <a:r>
              <a:rPr lang="en-US" altLang="ko-KR" sz="1800" dirty="0" smtClean="0"/>
              <a:t>(</a:t>
            </a:r>
            <a:r>
              <a:rPr lang="en-US" altLang="ko-KR" sz="1800" dirty="0" err="1" smtClean="0"/>
              <a:t>Soojung</a:t>
            </a:r>
            <a:r>
              <a:rPr lang="en-US" altLang="ko-KR" sz="1800" dirty="0" smtClean="0"/>
              <a:t> Jung)</a:t>
            </a: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&lt;September 2013&gt;</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571480"/>
            <a:ext cx="7772400" cy="1066800"/>
          </a:xfrm>
        </p:spPr>
        <p:txBody>
          <a:bodyPr/>
          <a:lstStyle/>
          <a:p>
            <a:r>
              <a:rPr lang="en-US" dirty="0" smtClean="0"/>
              <a:t>Achievements </a:t>
            </a:r>
            <a:r>
              <a:rPr lang="en-US" altLang="ko-KR" dirty="0" smtClean="0"/>
              <a:t>(</a:t>
            </a:r>
            <a:r>
              <a:rPr lang="en-US" altLang="ko-KR" dirty="0" smtClean="0"/>
              <a:t>cont)</a:t>
            </a:r>
            <a:endParaRPr lang="en-US" dirty="0"/>
          </a:p>
        </p:txBody>
      </p:sp>
      <p:sp>
        <p:nvSpPr>
          <p:cNvPr id="3" name="Content Placeholder 2"/>
          <p:cNvSpPr>
            <a:spLocks noGrp="1"/>
          </p:cNvSpPr>
          <p:nvPr>
            <p:ph idx="1"/>
          </p:nvPr>
        </p:nvSpPr>
        <p:spPr>
          <a:xfrm>
            <a:off x="714348" y="1643050"/>
            <a:ext cx="7772400" cy="4114800"/>
          </a:xfrm>
        </p:spPr>
        <p:txBody>
          <a:bodyPr/>
          <a:lstStyle/>
          <a:p>
            <a:r>
              <a:rPr lang="en-US" sz="2000" dirty="0" smtClean="0"/>
              <a:t>2 </a:t>
            </a:r>
            <a:r>
              <a:rPr lang="en-US" sz="2000" dirty="0" smtClean="0"/>
              <a:t>Proposals </a:t>
            </a:r>
            <a:r>
              <a:rPr lang="en-US" sz="2000" dirty="0" smtClean="0"/>
              <a:t>related </a:t>
            </a:r>
            <a:r>
              <a:rPr lang="en-US" altLang="ko-KR" sz="2000" dirty="0" smtClean="0"/>
              <a:t>channel model and TGD </a:t>
            </a:r>
            <a:r>
              <a:rPr lang="en-US" sz="2000" dirty="0" smtClean="0"/>
              <a:t>have </a:t>
            </a:r>
            <a:r>
              <a:rPr lang="en-US" sz="2000" dirty="0" smtClean="0"/>
              <a:t>been </a:t>
            </a:r>
            <a:r>
              <a:rPr lang="en-US" sz="2000" dirty="0" smtClean="0"/>
              <a:t>presented</a:t>
            </a:r>
          </a:p>
          <a:p>
            <a:pPr lvl="1"/>
            <a:r>
              <a:rPr lang="en-US" sz="1800" dirty="0" smtClean="0"/>
              <a:t>DCN 407r1: </a:t>
            </a:r>
            <a:r>
              <a:rPr lang="en-US" altLang="ko-KR" sz="1800" dirty="0" smtClean="0"/>
              <a:t>Comment and resolution to </a:t>
            </a:r>
            <a:r>
              <a:rPr lang="en-US" altLang="ko-KR" sz="1800" dirty="0" smtClean="0"/>
              <a:t>TGD </a:t>
            </a:r>
            <a:r>
              <a:rPr lang="en-US" sz="1800" dirty="0" smtClean="0"/>
              <a:t>(</a:t>
            </a:r>
            <a:r>
              <a:rPr lang="en-US" altLang="ko-KR" sz="1800" dirty="0" smtClean="0"/>
              <a:t>Marco Hernandez</a:t>
            </a:r>
            <a:r>
              <a:rPr lang="en-US" sz="1800" dirty="0" smtClean="0"/>
              <a:t>)</a:t>
            </a:r>
          </a:p>
          <a:p>
            <a:pPr lvl="1"/>
            <a:r>
              <a:rPr lang="en-US" sz="1800" dirty="0" smtClean="0"/>
              <a:t>DCN </a:t>
            </a:r>
            <a:r>
              <a:rPr lang="en-US" sz="1800" dirty="0" smtClean="0"/>
              <a:t>492r0</a:t>
            </a:r>
            <a:r>
              <a:rPr lang="en-US" sz="1800" dirty="0" smtClean="0"/>
              <a:t>: </a:t>
            </a:r>
            <a:r>
              <a:rPr lang="en-US" altLang="ko-KR" sz="1800" dirty="0" smtClean="0"/>
              <a:t>Comment and resolution for system level simulations in TGD </a:t>
            </a:r>
            <a:r>
              <a:rPr lang="en-US" altLang="ko-KR" sz="1800" dirty="0" smtClean="0"/>
              <a:t> (Marco Hernandez)</a:t>
            </a:r>
          </a:p>
          <a:p>
            <a:r>
              <a:rPr lang="en-US" altLang="ko-KR" sz="2000" dirty="0" smtClean="0"/>
              <a:t>4 proposals related technical issue </a:t>
            </a:r>
            <a:r>
              <a:rPr lang="en-US" altLang="ko-KR" sz="2000" dirty="0" smtClean="0"/>
              <a:t>have been presented</a:t>
            </a:r>
          </a:p>
          <a:p>
            <a:pPr lvl="1"/>
            <a:r>
              <a:rPr lang="en-US" altLang="ko-KR" sz="1800" dirty="0" smtClean="0"/>
              <a:t>DCN 508r0 : multi channel </a:t>
            </a:r>
            <a:r>
              <a:rPr lang="en-US" altLang="ko-KR" sz="1800" dirty="0" smtClean="0"/>
              <a:t>operation (</a:t>
            </a:r>
            <a:r>
              <a:rPr lang="en-US" altLang="ko-KR" sz="1800" dirty="0" err="1" smtClean="0"/>
              <a:t>Jinyoung</a:t>
            </a:r>
            <a:r>
              <a:rPr lang="en-US" altLang="ko-KR" sz="1800" dirty="0" smtClean="0"/>
              <a:t> Chun)</a:t>
            </a:r>
            <a:endParaRPr lang="en-US" altLang="ko-KR" sz="1800" dirty="0" smtClean="0"/>
          </a:p>
          <a:p>
            <a:pPr lvl="1"/>
            <a:r>
              <a:rPr lang="en-US" sz="1800" dirty="0" smtClean="0"/>
              <a:t>DCN 553r0 : </a:t>
            </a:r>
            <a:r>
              <a:rPr lang="en-US" altLang="ko-KR" sz="1800" dirty="0" smtClean="0"/>
              <a:t>Technical Discussion on Peer </a:t>
            </a:r>
            <a:r>
              <a:rPr lang="en-US" altLang="ko-KR" sz="1800" dirty="0" smtClean="0"/>
              <a:t>Discovery (</a:t>
            </a:r>
            <a:r>
              <a:rPr lang="en-US" altLang="ko-KR" sz="1800" dirty="0" err="1" smtClean="0"/>
              <a:t>Seung-Hoon</a:t>
            </a:r>
            <a:r>
              <a:rPr lang="en-US" altLang="ko-KR" sz="1800" dirty="0" smtClean="0"/>
              <a:t> Park)</a:t>
            </a:r>
          </a:p>
          <a:p>
            <a:pPr lvl="1"/>
            <a:r>
              <a:rPr lang="en-US" sz="1800" dirty="0" smtClean="0"/>
              <a:t>DCN 557r0 : </a:t>
            </a:r>
            <a:r>
              <a:rPr lang="en-US" altLang="ko-KR" sz="1800" dirty="0" smtClean="0"/>
              <a:t>Interference Avoidance Issues for the Distributed Controlled Multiple Peer Networks (</a:t>
            </a:r>
            <a:r>
              <a:rPr lang="en-US" altLang="ko-KR" sz="1800" dirty="0" err="1" smtClean="0"/>
              <a:t>Seong</a:t>
            </a:r>
            <a:r>
              <a:rPr lang="en-US" altLang="ko-KR" sz="1800" dirty="0" smtClean="0"/>
              <a:t>-Soon </a:t>
            </a:r>
            <a:r>
              <a:rPr lang="en-US" altLang="ko-KR" sz="1800" dirty="0" err="1" smtClean="0"/>
              <a:t>Joo</a:t>
            </a:r>
            <a:r>
              <a:rPr lang="en-US" altLang="ko-KR" sz="1800" dirty="0" smtClean="0"/>
              <a:t>)</a:t>
            </a:r>
            <a:endParaRPr lang="en-US" altLang="ko-KR" sz="1800" dirty="0" smtClean="0"/>
          </a:p>
          <a:p>
            <a:pPr lvl="1"/>
            <a:r>
              <a:rPr lang="en-US" sz="1800" dirty="0" smtClean="0"/>
              <a:t>DCN 559r0 : </a:t>
            </a:r>
            <a:r>
              <a:rPr lang="en-US" altLang="ko-KR" sz="1800" dirty="0" smtClean="0"/>
              <a:t>Revisit the Rational of Fully Distributed </a:t>
            </a:r>
            <a:r>
              <a:rPr lang="en-US" altLang="ko-KR" sz="1800" dirty="0" smtClean="0"/>
              <a:t>Coordination </a:t>
            </a:r>
            <a:r>
              <a:rPr lang="en-US" altLang="ko-KR" sz="1800" dirty="0" smtClean="0"/>
              <a:t>(</a:t>
            </a:r>
            <a:r>
              <a:rPr lang="en-US" altLang="ko-KR" sz="1800" dirty="0" err="1" smtClean="0"/>
              <a:t>Seung-Hoon</a:t>
            </a:r>
            <a:r>
              <a:rPr lang="en-US" altLang="ko-KR" sz="1800" dirty="0" smtClean="0"/>
              <a:t> Park)</a:t>
            </a:r>
            <a:endParaRPr lang="en-US" sz="18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&lt;September 2013&gt;</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42910" y="1571612"/>
            <a:ext cx="7772400" cy="4114800"/>
          </a:xfrm>
        </p:spPr>
        <p:txBody>
          <a:bodyPr/>
          <a:lstStyle/>
          <a:p>
            <a:r>
              <a:rPr lang="en-US" sz="2000" dirty="0" smtClean="0"/>
              <a:t>Discussion </a:t>
            </a:r>
            <a:r>
              <a:rPr lang="en-US" sz="2000" dirty="0" smtClean="0"/>
              <a:t>on </a:t>
            </a:r>
            <a:r>
              <a:rPr lang="en-US" sz="2000" dirty="0" smtClean="0"/>
              <a:t>“</a:t>
            </a:r>
            <a:r>
              <a:rPr lang="en-US" altLang="ko-KR" sz="2000" dirty="0" smtClean="0"/>
              <a:t>Template of Proposal </a:t>
            </a:r>
            <a:r>
              <a:rPr lang="en-US" altLang="ko-KR" sz="2000" dirty="0" smtClean="0"/>
              <a:t>Categorization”</a:t>
            </a:r>
            <a:endParaRPr lang="en-US" sz="2000" dirty="0" smtClean="0"/>
          </a:p>
          <a:p>
            <a:pPr lvl="1"/>
            <a:r>
              <a:rPr lang="en-US" sz="1800" dirty="0" smtClean="0"/>
              <a:t>Doc. </a:t>
            </a:r>
            <a:r>
              <a:rPr lang="en-US" sz="1800" dirty="0" smtClean="0"/>
              <a:t>427r3: </a:t>
            </a:r>
            <a:r>
              <a:rPr lang="en-US" altLang="ko-KR" sz="1800" dirty="0" err="1" smtClean="0"/>
              <a:t>Byung</a:t>
            </a:r>
            <a:r>
              <a:rPr lang="en-US" altLang="ko-KR" sz="1800" dirty="0" smtClean="0"/>
              <a:t>-Jae </a:t>
            </a:r>
            <a:r>
              <a:rPr lang="en-US" altLang="ko-KR" sz="1800" dirty="0" err="1" smtClean="0"/>
              <a:t>Kwak</a:t>
            </a:r>
            <a:r>
              <a:rPr lang="en-US" altLang="ko-KR" sz="1800" dirty="0" smtClean="0"/>
              <a:t>, </a:t>
            </a:r>
            <a:r>
              <a:rPr lang="en-US" sz="1800" dirty="0" smtClean="0"/>
              <a:t>Shannon Park</a:t>
            </a:r>
          </a:p>
          <a:p>
            <a:r>
              <a:rPr lang="en-US" sz="2000" dirty="0" smtClean="0"/>
              <a:t>Continuing discussion </a:t>
            </a:r>
            <a:r>
              <a:rPr lang="en-US" sz="2000" dirty="0" smtClean="0"/>
              <a:t>on “</a:t>
            </a:r>
            <a:r>
              <a:rPr lang="en-US" altLang="ko-KR" sz="2000" dirty="0" smtClean="0"/>
              <a:t>Summary of E-mail Discussion on PAC technical Issues”</a:t>
            </a:r>
            <a:endParaRPr lang="en-US" sz="2000" dirty="0" smtClean="0"/>
          </a:p>
          <a:p>
            <a:pPr lvl="1"/>
            <a:r>
              <a:rPr lang="en-US" altLang="ko-KR" sz="1800" dirty="0" smtClean="0"/>
              <a:t>DCN </a:t>
            </a:r>
            <a:r>
              <a:rPr lang="en-US" altLang="ko-KR" sz="1800" dirty="0" smtClean="0"/>
              <a:t>520r5: </a:t>
            </a:r>
            <a:r>
              <a:rPr lang="en-US" altLang="ko-KR" sz="1800" dirty="0" err="1" smtClean="0"/>
              <a:t>Byung</a:t>
            </a:r>
            <a:r>
              <a:rPr lang="en-US" altLang="ko-KR" sz="1800" dirty="0" smtClean="0"/>
              <a:t>-Jae </a:t>
            </a:r>
            <a:r>
              <a:rPr lang="en-US" altLang="ko-KR" sz="1800" dirty="0" err="1" smtClean="0"/>
              <a:t>Kwak</a:t>
            </a:r>
            <a:r>
              <a:rPr lang="en-US" altLang="ko-KR" sz="1800" dirty="0" smtClean="0"/>
              <a:t>, Shannon Park</a:t>
            </a:r>
          </a:p>
          <a:p>
            <a:endParaRPr lang="en-US" altLang="ja-JP" sz="2200" dirty="0" smtClean="0"/>
          </a:p>
          <a:p>
            <a:pPr lvl="1"/>
            <a:endParaRPr lang="en-US" altLang="ja-JP" sz="1800" dirty="0"/>
          </a:p>
          <a:p>
            <a:pPr lvl="1"/>
            <a:endParaRPr lang="en-US" sz="18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&lt;September 2013&gt;</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a:t>
            </a:r>
            <a:r>
              <a:rPr lang="en-US" dirty="0" smtClean="0"/>
              <a:t>November </a:t>
            </a:r>
            <a:r>
              <a:rPr lang="en-US" dirty="0" smtClean="0"/>
              <a:t>Meeting</a:t>
            </a:r>
            <a:endParaRPr lang="en-US" dirty="0"/>
          </a:p>
        </p:txBody>
      </p:sp>
      <p:sp>
        <p:nvSpPr>
          <p:cNvPr id="3" name="Content Placeholder 2"/>
          <p:cNvSpPr>
            <a:spLocks noGrp="1"/>
          </p:cNvSpPr>
          <p:nvPr>
            <p:ph idx="1"/>
          </p:nvPr>
        </p:nvSpPr>
        <p:spPr>
          <a:xfrm>
            <a:off x="642910" y="1571612"/>
            <a:ext cx="7772400" cy="4752988"/>
          </a:xfrm>
        </p:spPr>
        <p:txBody>
          <a:bodyPr/>
          <a:lstStyle/>
          <a:p>
            <a:r>
              <a:rPr lang="en-US" altLang="ko-KR" sz="2400" dirty="0" smtClean="0"/>
              <a:t>Discussed items in </a:t>
            </a:r>
            <a:r>
              <a:rPr lang="en-US" altLang="ko-KR" sz="2400" dirty="0" smtClean="0">
                <a:solidFill>
                  <a:srgbClr val="000000"/>
                </a:solidFill>
              </a:rPr>
              <a:t>“Summary </a:t>
            </a:r>
            <a:r>
              <a:rPr lang="en-US" altLang="ko-KR" sz="2400" dirty="0" smtClean="0">
                <a:solidFill>
                  <a:srgbClr val="000000"/>
                </a:solidFill>
              </a:rPr>
              <a:t>of E-mail Discussion on PAC technical Issues</a:t>
            </a:r>
            <a:r>
              <a:rPr lang="en-US" altLang="ko-KR" sz="2400" dirty="0" smtClean="0">
                <a:solidFill>
                  <a:srgbClr val="000000"/>
                </a:solidFill>
              </a:rPr>
              <a:t>”</a:t>
            </a:r>
          </a:p>
          <a:p>
            <a:pPr lvl="1"/>
            <a:r>
              <a:rPr lang="en-US" altLang="ko-KR" sz="2000" dirty="0" smtClean="0"/>
              <a:t>Discussion on Network </a:t>
            </a:r>
            <a:r>
              <a:rPr lang="en-US" altLang="ko-KR" sz="2000" dirty="0" smtClean="0"/>
              <a:t>Synchronization</a:t>
            </a:r>
          </a:p>
          <a:p>
            <a:pPr lvl="1"/>
            <a:r>
              <a:rPr lang="en-US" sz="2000" dirty="0" smtClean="0"/>
              <a:t>Discovery type</a:t>
            </a:r>
          </a:p>
          <a:p>
            <a:pPr lvl="1"/>
            <a:r>
              <a:rPr lang="en-US" sz="2000" dirty="0" smtClean="0"/>
              <a:t>Discovery ID: </a:t>
            </a:r>
            <a:r>
              <a:rPr lang="en-US" sz="2000" dirty="0" smtClean="0">
                <a:solidFill>
                  <a:srgbClr val="0000FF"/>
                </a:solidFill>
              </a:rPr>
              <a:t>SS </a:t>
            </a:r>
            <a:r>
              <a:rPr lang="en-US" sz="2000" dirty="0" err="1" smtClean="0">
                <a:solidFill>
                  <a:srgbClr val="0000FF"/>
                </a:solidFill>
              </a:rPr>
              <a:t>Joo</a:t>
            </a:r>
            <a:endParaRPr lang="en-US" sz="2000" dirty="0" smtClean="0">
              <a:solidFill>
                <a:srgbClr val="0000FF"/>
              </a:solidFill>
            </a:endParaRPr>
          </a:p>
          <a:p>
            <a:pPr lvl="1"/>
            <a:r>
              <a:rPr lang="en-US" altLang="ko-KR" sz="2000" dirty="0" smtClean="0"/>
              <a:t>PHY issues (Duplex: </a:t>
            </a:r>
            <a:r>
              <a:rPr lang="en-US" altLang="ko-KR" sz="2000" dirty="0" smtClean="0">
                <a:solidFill>
                  <a:srgbClr val="0000FF"/>
                </a:solidFill>
              </a:rPr>
              <a:t>Marco</a:t>
            </a:r>
            <a:r>
              <a:rPr lang="en-US" altLang="ko-KR" sz="2000" dirty="0" smtClean="0"/>
              <a:t>, Multiplex, Multiple access, channelization)</a:t>
            </a:r>
            <a:endParaRPr lang="en-US" altLang="ko-KR" sz="2000" dirty="0" smtClean="0"/>
          </a:p>
          <a:p>
            <a:pPr lvl="1"/>
            <a:r>
              <a:rPr lang="en-US" altLang="ko-KR" sz="2000" dirty="0" smtClean="0"/>
              <a:t>Application-specific </a:t>
            </a:r>
            <a:r>
              <a:rPr lang="en-US" altLang="ko-KR" sz="2000" dirty="0" smtClean="0"/>
              <a:t>network </a:t>
            </a:r>
            <a:r>
              <a:rPr lang="en-US" altLang="ko-KR" sz="2000" dirty="0" smtClean="0"/>
              <a:t>management: </a:t>
            </a:r>
            <a:r>
              <a:rPr lang="en-US" altLang="ko-KR" sz="2000" dirty="0" smtClean="0">
                <a:solidFill>
                  <a:srgbClr val="0000FF"/>
                </a:solidFill>
              </a:rPr>
              <a:t>Qing</a:t>
            </a:r>
          </a:p>
          <a:p>
            <a:pPr marL="342900" lvl="1" indent="-342900">
              <a:buClr>
                <a:srgbClr val="002060"/>
              </a:buClr>
              <a:buSzPct val="120000"/>
              <a:buFont typeface="Wingdings" pitchFamily="2" charset="2"/>
              <a:buChar char="§"/>
            </a:pPr>
            <a:r>
              <a:rPr lang="en-US" altLang="ko-KR" sz="2400" dirty="0" smtClean="0">
                <a:solidFill>
                  <a:srgbClr val="000000"/>
                </a:solidFill>
              </a:rPr>
              <a:t>Blue name in each item will initiate e-mail thread before the 1</a:t>
            </a:r>
            <a:r>
              <a:rPr lang="en-US" altLang="ko-KR" sz="2400" baseline="30000" dirty="0" smtClean="0">
                <a:solidFill>
                  <a:srgbClr val="000000"/>
                </a:solidFill>
              </a:rPr>
              <a:t>st</a:t>
            </a:r>
            <a:r>
              <a:rPr lang="en-US" altLang="ko-KR" sz="2400" dirty="0" smtClean="0">
                <a:solidFill>
                  <a:srgbClr val="000000"/>
                </a:solidFill>
              </a:rPr>
              <a:t> teleconference</a:t>
            </a:r>
          </a:p>
          <a:p>
            <a:endParaRPr lang="en-US" sz="2400" dirty="0" smtClean="0">
              <a:solidFill>
                <a:srgbClr val="0000FF"/>
              </a:solidFill>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&lt;September 2013&gt;</a:t>
            </a:r>
            <a:endParaRPr lang="en-US" altLang="ko-K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a:t>
            </a:r>
            <a:r>
              <a:rPr lang="en-US" dirty="0" smtClean="0"/>
              <a:t>November </a:t>
            </a:r>
            <a:r>
              <a:rPr lang="en-US" dirty="0" smtClean="0"/>
              <a:t>Meeting</a:t>
            </a:r>
            <a:endParaRPr lang="en-US" dirty="0"/>
          </a:p>
        </p:txBody>
      </p:sp>
      <p:sp>
        <p:nvSpPr>
          <p:cNvPr id="3" name="Content Placeholder 2"/>
          <p:cNvSpPr>
            <a:spLocks noGrp="1"/>
          </p:cNvSpPr>
          <p:nvPr>
            <p:ph idx="1"/>
          </p:nvPr>
        </p:nvSpPr>
        <p:spPr>
          <a:xfrm>
            <a:off x="642910" y="1571612"/>
            <a:ext cx="7772400" cy="4752988"/>
          </a:xfrm>
        </p:spPr>
        <p:txBody>
          <a:bodyPr/>
          <a:lstStyle/>
          <a:p>
            <a:pPr lvl="0"/>
            <a:r>
              <a:rPr lang="en-US" altLang="ko-KR" sz="2400" dirty="0" smtClean="0">
                <a:solidFill>
                  <a:srgbClr val="000000"/>
                </a:solidFill>
              </a:rPr>
              <a:t>TG members who has comments on any technical issue are strongly recommended to join/initiate discussion in e-mail reflector</a:t>
            </a:r>
          </a:p>
          <a:p>
            <a:r>
              <a:rPr lang="en-US" altLang="ko-KR" sz="2400" dirty="0" smtClean="0">
                <a:solidFill>
                  <a:srgbClr val="000000"/>
                </a:solidFill>
              </a:rPr>
              <a:t>Items in “Summary of E-mail Discussion on PAC technical Issues” is </a:t>
            </a:r>
            <a:r>
              <a:rPr lang="en-US" altLang="ko-KR" sz="2400" dirty="0" smtClean="0">
                <a:solidFill>
                  <a:srgbClr val="000000"/>
                </a:solidFill>
              </a:rPr>
              <a:t>1</a:t>
            </a:r>
            <a:r>
              <a:rPr lang="en-US" altLang="ko-KR" sz="2400" baseline="30000" dirty="0" smtClean="0">
                <a:solidFill>
                  <a:srgbClr val="000000"/>
                </a:solidFill>
              </a:rPr>
              <a:t>st </a:t>
            </a:r>
            <a:r>
              <a:rPr lang="en-US" altLang="ko-KR" sz="2400" dirty="0" smtClean="0">
                <a:solidFill>
                  <a:srgbClr val="000000"/>
                </a:solidFill>
              </a:rPr>
              <a:t> priority </a:t>
            </a:r>
            <a:r>
              <a:rPr lang="en-US" altLang="ko-KR" sz="2400" dirty="0" smtClean="0">
                <a:solidFill>
                  <a:srgbClr val="000000"/>
                </a:solidFill>
              </a:rPr>
              <a:t>of </a:t>
            </a:r>
            <a:r>
              <a:rPr lang="en-US" altLang="ko-KR" sz="2400" dirty="0" smtClean="0">
                <a:solidFill>
                  <a:srgbClr val="000000"/>
                </a:solidFill>
              </a:rPr>
              <a:t>discussion on </a:t>
            </a:r>
            <a:r>
              <a:rPr lang="en-US" altLang="ko-KR" sz="2400" dirty="0" smtClean="0">
                <a:solidFill>
                  <a:srgbClr val="000000"/>
                </a:solidFill>
              </a:rPr>
              <a:t>reflector</a:t>
            </a:r>
          </a:p>
          <a:p>
            <a:pPr lvl="0"/>
            <a:r>
              <a:rPr lang="en-US" altLang="ko-KR" sz="2400" dirty="0" smtClean="0">
                <a:solidFill>
                  <a:srgbClr val="000000"/>
                </a:solidFill>
              </a:rPr>
              <a:t>All TG members who has technical proposal which is categorized in DCN</a:t>
            </a:r>
            <a:r>
              <a:rPr lang="en-US" altLang="ko-KR" sz="2400" dirty="0" smtClean="0"/>
              <a:t> 520r5 </a:t>
            </a:r>
            <a:r>
              <a:rPr lang="en-US" altLang="ko-KR" sz="2400" dirty="0" smtClean="0">
                <a:solidFill>
                  <a:srgbClr val="000000"/>
                </a:solidFill>
              </a:rPr>
              <a:t>are recommended to prepare report for discussion on technical issue for November meeting and prepare text for PFD if possible</a:t>
            </a:r>
          </a:p>
          <a:p>
            <a:endParaRPr lang="en-US" altLang="ko-KR" dirty="0" smtClean="0">
              <a:solidFill>
                <a:srgbClr val="000000"/>
              </a:solidFill>
            </a:endParaRPr>
          </a:p>
          <a:p>
            <a:pPr lvl="1">
              <a:buNone/>
            </a:pPr>
            <a:endParaRPr lang="en-US" altLang="ko-KR" sz="2400" dirty="0" smtClean="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&lt;September 2013&gt;</a:t>
            </a:r>
            <a:endParaRPr lang="en-US" altLang="ko-K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a:t>
            </a:r>
            <a:r>
              <a:rPr lang="en-US" dirty="0" smtClean="0"/>
              <a:t>November </a:t>
            </a:r>
            <a:r>
              <a:rPr lang="en-US" dirty="0" smtClean="0"/>
              <a:t>Meeting</a:t>
            </a:r>
            <a:endParaRPr lang="en-US" dirty="0"/>
          </a:p>
        </p:txBody>
      </p:sp>
      <p:sp>
        <p:nvSpPr>
          <p:cNvPr id="3" name="Content Placeholder 2"/>
          <p:cNvSpPr>
            <a:spLocks noGrp="1"/>
          </p:cNvSpPr>
          <p:nvPr>
            <p:ph idx="1"/>
          </p:nvPr>
        </p:nvSpPr>
        <p:spPr>
          <a:xfrm>
            <a:off x="642910" y="1571612"/>
            <a:ext cx="7772400" cy="4114800"/>
          </a:xfrm>
        </p:spPr>
        <p:txBody>
          <a:bodyPr/>
          <a:lstStyle/>
          <a:p>
            <a:r>
              <a:rPr lang="en-US" sz="2400" dirty="0" smtClean="0"/>
              <a:t>First </a:t>
            </a:r>
            <a:r>
              <a:rPr lang="en-US" sz="2400" dirty="0" smtClean="0"/>
              <a:t>Teleconference:</a:t>
            </a:r>
          </a:p>
          <a:p>
            <a:pPr lvl="1"/>
            <a:r>
              <a:rPr lang="en-US" sz="2000" dirty="0" smtClean="0"/>
              <a:t>October 15, </a:t>
            </a:r>
            <a:r>
              <a:rPr lang="en-US" sz="2000" dirty="0" smtClean="0"/>
              <a:t>Tuesday 8:00PM US </a:t>
            </a:r>
            <a:r>
              <a:rPr lang="en-US" sz="2000" dirty="0" smtClean="0"/>
              <a:t>EDT (9 AM WED KOREA/JAPAN)</a:t>
            </a:r>
          </a:p>
          <a:p>
            <a:pPr lvl="1"/>
            <a:r>
              <a:rPr lang="en-US" sz="2000" dirty="0" smtClean="0"/>
              <a:t>Agenda: Discussion on pre-fixed items based on e-mail threads</a:t>
            </a:r>
            <a:endParaRPr lang="en-US" sz="2000" dirty="0" smtClean="0"/>
          </a:p>
          <a:p>
            <a:r>
              <a:rPr lang="en-US" sz="2400" dirty="0" smtClean="0"/>
              <a:t>Second Teleconference:</a:t>
            </a:r>
          </a:p>
          <a:p>
            <a:pPr lvl="1"/>
            <a:r>
              <a:rPr lang="en-US" sz="2000" dirty="0" smtClean="0"/>
              <a:t>October 29, </a:t>
            </a:r>
            <a:r>
              <a:rPr lang="en-US" sz="2000" dirty="0" smtClean="0"/>
              <a:t>Tuesday  9:00 AM US </a:t>
            </a:r>
            <a:r>
              <a:rPr lang="en-US" sz="2000" dirty="0" smtClean="0"/>
              <a:t>EDT (10 PM TUE KOREA/JAPAN)</a:t>
            </a:r>
          </a:p>
          <a:p>
            <a:pPr lvl="1"/>
            <a:r>
              <a:rPr lang="en-US" sz="2000" dirty="0" smtClean="0"/>
              <a:t>Agenda: Discussion on harmonization report is possible</a:t>
            </a:r>
            <a:endParaRPr lang="en-US" sz="2000" dirty="0" smtClean="0"/>
          </a:p>
          <a:p>
            <a:pPr>
              <a:buNone/>
            </a:pPr>
            <a:endParaRPr lang="en-US" altLang="ja-JP" sz="2200" dirty="0" smtClean="0"/>
          </a:p>
          <a:p>
            <a:pPr lvl="1"/>
            <a:endParaRPr lang="en-US" altLang="ja-JP" sz="1800" dirty="0"/>
          </a:p>
          <a:p>
            <a:pPr lvl="1"/>
            <a:endParaRPr lang="en-US" sz="18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&lt;September 2013&gt;</a:t>
            </a:r>
            <a:endParaRPr lang="en-US"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29117</TotalTime>
  <Words>794</Words>
  <Application>Microsoft Office PowerPoint</Application>
  <PresentationFormat>화면 슬라이드 쇼(4:3)</PresentationFormat>
  <Paragraphs>163</Paragraphs>
  <Slides>13</Slides>
  <Notes>8</Notes>
  <HiddenSlides>0</HiddenSlides>
  <MMClips>0</MMClips>
  <ScaleCrop>false</ScaleCrop>
  <HeadingPairs>
    <vt:vector size="4" baseType="variant">
      <vt:variant>
        <vt:lpstr>테마</vt:lpstr>
      </vt:variant>
      <vt:variant>
        <vt:i4>2</vt:i4>
      </vt:variant>
      <vt:variant>
        <vt:lpstr>슬라이드 제목</vt:lpstr>
      </vt:variant>
      <vt:variant>
        <vt:i4>13</vt:i4>
      </vt:variant>
    </vt:vector>
  </HeadingPairs>
  <TitlesOfParts>
    <vt:vector size="15" baseType="lpstr">
      <vt:lpstr>Blank Presentation</vt:lpstr>
      <vt:lpstr>Custom Design</vt:lpstr>
      <vt:lpstr>슬라이드 1</vt:lpstr>
      <vt:lpstr>TG8 PAC Closing Report</vt:lpstr>
      <vt:lpstr>Meeting Objectives</vt:lpstr>
      <vt:lpstr>Achievements</vt:lpstr>
      <vt:lpstr>Achievements (cont)</vt:lpstr>
      <vt:lpstr>Achievements (cont)</vt:lpstr>
      <vt:lpstr>Plan for November Meeting</vt:lpstr>
      <vt:lpstr>Plan for November Meeting</vt:lpstr>
      <vt:lpstr>Plan for November Meeting</vt:lpstr>
      <vt:lpstr>Timeline</vt:lpstr>
      <vt:lpstr>Motion</vt:lpstr>
      <vt:lpstr>TG8 PAC Officers </vt:lpstr>
      <vt:lpstr> Thank you!</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suhwook.kim</cp:lastModifiedBy>
  <cp:revision>962</cp:revision>
  <cp:lastPrinted>1998-02-10T13:28:06Z</cp:lastPrinted>
  <dcterms:created xsi:type="dcterms:W3CDTF">1999-11-08T18:59:45Z</dcterms:created>
  <dcterms:modified xsi:type="dcterms:W3CDTF">2013-09-18T01:06:51Z</dcterms:modified>
</cp:coreProperties>
</file>