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4"/>
  </p:notesMasterIdLst>
  <p:handoutMasterIdLst>
    <p:handoutMasterId r:id="rId45"/>
  </p:handoutMasterIdLst>
  <p:sldIdLst>
    <p:sldId id="342" r:id="rId2"/>
    <p:sldId id="407" r:id="rId3"/>
    <p:sldId id="422" r:id="rId4"/>
    <p:sldId id="445" r:id="rId5"/>
    <p:sldId id="446" r:id="rId6"/>
    <p:sldId id="447" r:id="rId7"/>
    <p:sldId id="448" r:id="rId8"/>
    <p:sldId id="449" r:id="rId9"/>
    <p:sldId id="464" r:id="rId10"/>
    <p:sldId id="465" r:id="rId11"/>
    <p:sldId id="452" r:id="rId12"/>
    <p:sldId id="453" r:id="rId13"/>
    <p:sldId id="468" r:id="rId14"/>
    <p:sldId id="469" r:id="rId15"/>
    <p:sldId id="470" r:id="rId16"/>
    <p:sldId id="471" r:id="rId17"/>
    <p:sldId id="472" r:id="rId18"/>
    <p:sldId id="473" r:id="rId19"/>
    <p:sldId id="474" r:id="rId20"/>
    <p:sldId id="475" r:id="rId21"/>
    <p:sldId id="484" r:id="rId22"/>
    <p:sldId id="485" r:id="rId23"/>
    <p:sldId id="476" r:id="rId24"/>
    <p:sldId id="477" r:id="rId25"/>
    <p:sldId id="478" r:id="rId26"/>
    <p:sldId id="479" r:id="rId27"/>
    <p:sldId id="480" r:id="rId28"/>
    <p:sldId id="481" r:id="rId29"/>
    <p:sldId id="482" r:id="rId30"/>
    <p:sldId id="483" r:id="rId31"/>
    <p:sldId id="454" r:id="rId32"/>
    <p:sldId id="455" r:id="rId33"/>
    <p:sldId id="486" r:id="rId34"/>
    <p:sldId id="487" r:id="rId35"/>
    <p:sldId id="488" r:id="rId36"/>
    <p:sldId id="489" r:id="rId37"/>
    <p:sldId id="490" r:id="rId38"/>
    <p:sldId id="491" r:id="rId39"/>
    <p:sldId id="492" r:id="rId40"/>
    <p:sldId id="493" r:id="rId41"/>
    <p:sldId id="494" r:id="rId42"/>
    <p:sldId id="495" r:id="rId43"/>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9900"/>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15" autoAdjust="0"/>
    <p:restoredTop sz="99663" autoAdjust="0"/>
  </p:normalViewPr>
  <p:slideViewPr>
    <p:cSldViewPr>
      <p:cViewPr varScale="1">
        <p:scale>
          <a:sx n="70" d="100"/>
          <a:sy n="70" d="100"/>
        </p:scale>
        <p:origin x="-1356" y="-10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notesViewPr>
    <p:cSldViewPr>
      <p:cViewPr>
        <p:scale>
          <a:sx n="120" d="100"/>
          <a:sy n="120" d="100"/>
        </p:scale>
        <p:origin x="-1146" y="-72"/>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 xmlns:p14="http://schemas.microsoft.com/office/powerpoint/2010/main"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 xmlns:p14="http://schemas.microsoft.com/office/powerpoint/2010/main"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September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IEEE802.15-13-0552-01-004m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ea typeface="+mn-ea"/>
              </a:rPr>
              <a:t>Soo-Young</a:t>
            </a:r>
            <a:r>
              <a:rPr lang="de-DE" altLang="ko-KR" baseline="0" dirty="0" smtClean="0">
                <a:ea typeface="+mn-ea"/>
              </a:rPr>
              <a:t> Chang (SYCA)</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785926"/>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TMCTP related comment resolutions </a:t>
            </a:r>
            <a:r>
              <a:rPr lang="en-US" altLang="ko-KR" sz="1800" dirty="0"/>
              <a:t>for </a:t>
            </a:r>
            <a:r>
              <a:rPr lang="en-US" altLang="ko-KR" sz="1800" dirty="0" smtClean="0"/>
              <a:t>TG4m Sponsor Ballot</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September </a:t>
            </a:r>
            <a:r>
              <a:rPr lang="en-US" altLang="ko-KR" sz="1600" dirty="0" smtClean="0">
                <a:ea typeface="굴림" pitchFamily="50" charset="-127"/>
              </a:rPr>
              <a:t>19, </a:t>
            </a:r>
            <a:r>
              <a:rPr lang="en-US" altLang="ko-KR" sz="1600" dirty="0" smtClean="0">
                <a:ea typeface="굴림" pitchFamily="50" charset="-127"/>
              </a:rPr>
              <a:t>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a:t>
            </a:r>
            <a:r>
              <a:rPr lang="en-GB" altLang="ko-KR" sz="1600" dirty="0" err="1" smtClean="0"/>
              <a:t>Jaehwan</a:t>
            </a:r>
            <a:r>
              <a:rPr lang="en-GB" altLang="ko-KR" sz="1600" dirty="0" smtClean="0"/>
              <a:t> Kim, Mi-</a:t>
            </a:r>
            <a:r>
              <a:rPr lang="en-GB" altLang="ko-KR" sz="1600" dirty="0" err="1" smtClean="0"/>
              <a:t>kyung</a:t>
            </a:r>
            <a:r>
              <a:rPr lang="en-GB" altLang="ko-KR" sz="1600" dirty="0" smtClean="0"/>
              <a:t> Oh, </a:t>
            </a:r>
            <a:r>
              <a:rPr lang="en-GB" altLang="ko-KR" sz="1600" dirty="0" err="1" smtClean="0"/>
              <a:t>Sangjae</a:t>
            </a:r>
            <a:r>
              <a:rPr lang="en-GB" altLang="ko-KR" sz="1600" dirty="0" smtClean="0"/>
              <a:t> </a:t>
            </a:r>
            <a:r>
              <a:rPr lang="en-GB" altLang="ko-KR" sz="1600" dirty="0" smtClean="0"/>
              <a:t>Lee, </a:t>
            </a:r>
            <a:r>
              <a:rPr lang="en-GB" altLang="ko-KR" sz="1600" dirty="0" err="1" smtClean="0"/>
              <a:t>Youngae</a:t>
            </a:r>
            <a:r>
              <a:rPr lang="en-GB" altLang="ko-KR" sz="1600" dirty="0" smtClean="0"/>
              <a:t> </a:t>
            </a:r>
            <a:r>
              <a:rPr lang="en-GB" altLang="ko-KR" sz="1600" dirty="0" err="1" smtClean="0"/>
              <a:t>Jeon</a:t>
            </a:r>
            <a:r>
              <a:rPr lang="en-GB" altLang="ko-KR" sz="1600" dirty="0" smtClean="0"/>
              <a:t>, </a:t>
            </a:r>
            <a:r>
              <a:rPr lang="en-GB" altLang="ko-KR" sz="1600" dirty="0" err="1" smtClean="0"/>
              <a:t>Sangsung</a:t>
            </a:r>
            <a:r>
              <a:rPr lang="en-GB" altLang="ko-KR" sz="1600" dirty="0" smtClean="0"/>
              <a:t> </a:t>
            </a:r>
            <a:r>
              <a:rPr lang="en-GB" altLang="ko-KR" sz="1600" dirty="0" err="1" smtClean="0"/>
              <a:t>Choi</a:t>
            </a:r>
            <a:r>
              <a:rPr lang="en-GB" altLang="ko-KR" sz="1600" dirty="0" smtClean="0"/>
              <a:t> (ETRI</a:t>
            </a:r>
            <a:r>
              <a:rPr lang="en-GB" altLang="ko-KR" sz="1600" dirty="0" smtClean="0"/>
              <a:t>), and </a:t>
            </a:r>
            <a:r>
              <a:rPr lang="en-GB" altLang="ko-KR" sz="1600" dirty="0" err="1" smtClean="0"/>
              <a:t>Soo</a:t>
            </a:r>
            <a:r>
              <a:rPr lang="en-GB" altLang="ko-KR" sz="1600" dirty="0" smtClean="0"/>
              <a:t>-Young Chang (SYCA</a:t>
            </a:r>
            <a:r>
              <a:rPr lang="en-GB" altLang="ko-KR" sz="1600" dirty="0" smtClean="0"/>
              <a:t>)</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smtClean="0">
                <a:ea typeface="굴림" pitchFamily="50" charset="-127"/>
              </a:rPr>
              <a:t>sychang@ecs.csus.edu</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smtClean="0">
                <a:solidFill>
                  <a:schemeClr val="tx2"/>
                </a:solidFill>
                <a:ea typeface="굴림" pitchFamily="50" charset="-127"/>
              </a:rPr>
              <a:t>+1-530-574-2741</a:t>
            </a:r>
            <a:r>
              <a:rPr lang="en-US" altLang="ko-KR" sz="1600" dirty="0" smtClean="0">
                <a:ea typeface="굴림" pitchFamily="50" charset="-127"/>
              </a:rPr>
              <a:t> </a:t>
            </a:r>
            <a:r>
              <a:rPr lang="en-US" altLang="ko-KR" sz="1600" dirty="0">
                <a:ea typeface="굴림" pitchFamily="50" charset="-127"/>
              </a:rPr>
              <a:t>E-Mail: </a:t>
            </a:r>
            <a:r>
              <a:rPr lang="en-US" altLang="ko-KR" sz="1600" dirty="0" smtClean="0">
                <a:ea typeface="굴림" pitchFamily="50" charset="-127"/>
              </a:rPr>
              <a:t>sychang@ecs.csus.edu</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TMCTP resolutions for TG4m Sponsor Ballot.</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a:t>
            </a:r>
            <a:r>
              <a:rPr lang="en-US" altLang="ko-KR" sz="1600" dirty="0" smtClean="0"/>
              <a:t>TMCTP related comments from TG4m sponsor ballot.</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45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chemeClr val="tx1"/>
                </a:solidFill>
              </a:rPr>
              <a:t>Proposed resolution of CID 61 (1)</a:t>
            </a:r>
            <a:endParaRPr lang="ko-KR" altLang="en-US" b="1" dirty="0">
              <a:solidFill>
                <a:schemeClr val="tx1"/>
              </a:solidFill>
            </a:endParaRPr>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5.1.1.1	page 9	line 7</a:t>
            </a:r>
          </a:p>
          <a:p>
            <a:r>
              <a:rPr lang="en-US" sz="2000" b="1" dirty="0" smtClean="0"/>
              <a:t>Comment</a:t>
            </a:r>
          </a:p>
          <a:p>
            <a:pPr lvl="1"/>
            <a:r>
              <a:rPr lang="en-US" sz="1600" dirty="0" smtClean="0"/>
              <a:t>Why is TMCTP unique to TVWS operation?</a:t>
            </a:r>
          </a:p>
          <a:p>
            <a:r>
              <a:rPr lang="en-US" altLang="ko-KR" sz="2000" b="1" dirty="0" smtClean="0"/>
              <a:t>Proposed change from commenter</a:t>
            </a:r>
          </a:p>
          <a:p>
            <a:pPr lvl="1"/>
            <a:r>
              <a:rPr lang="en-US" altLang="ko-KR" sz="1600" dirty="0" smtClean="0"/>
              <a:t>n/a</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61 (2)</a:t>
            </a:r>
            <a:endParaRPr lang="ko-KR" altLang="en-US" b="1" dirty="0"/>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a:ea typeface="굴림" charset="-127"/>
              </a:rPr>
              <a:t>Accept in Principle</a:t>
            </a:r>
          </a:p>
          <a:p>
            <a:pPr lvl="1"/>
            <a:r>
              <a:rPr lang="en-US" altLang="ko-KR" sz="1600" dirty="0" smtClean="0">
                <a:ea typeface="굴림" charset="-127"/>
              </a:rPr>
              <a:t>Delete </a:t>
            </a:r>
            <a:r>
              <a:rPr lang="en-US" altLang="ko-KR" sz="1600" dirty="0">
                <a:ea typeface="굴림" charset="-127"/>
              </a:rPr>
              <a:t>"For TVWS operation," and change "when </a:t>
            </a:r>
            <a:r>
              <a:rPr lang="en-US" altLang="ko-KR" sz="1600" dirty="0" smtClean="0">
                <a:ea typeface="굴림" charset="-127"/>
              </a:rPr>
              <a:t>…..</a:t>
            </a:r>
            <a:r>
              <a:rPr lang="en-US" altLang="ko-KR" sz="1600" dirty="0" smtClean="0">
                <a:ea typeface="굴림" charset="-127"/>
              </a:rPr>
              <a:t>" </a:t>
            </a:r>
            <a:r>
              <a:rPr lang="en-US" altLang="ko-KR" sz="1600" dirty="0">
                <a:ea typeface="굴림" charset="-127"/>
              </a:rPr>
              <a:t>to "When </a:t>
            </a:r>
            <a:r>
              <a:rPr lang="en-US" altLang="ko-KR" sz="1600" dirty="0" smtClean="0">
                <a:ea typeface="굴림" charset="-127"/>
              </a:rPr>
              <a:t>…….</a:t>
            </a:r>
            <a:r>
              <a:rPr lang="en-US" altLang="ko-KR" sz="1600" dirty="0" smtClean="0">
                <a:ea typeface="굴림" charset="-127"/>
              </a:rPr>
              <a:t>".</a:t>
            </a:r>
            <a:endParaRPr lang="en-US" altLang="ko-KR" sz="1600" dirty="0" smtClean="0">
              <a:ea typeface="굴림" charset="-127"/>
            </a:endParaRPr>
          </a:p>
          <a:p>
            <a:pPr lvl="1"/>
            <a:r>
              <a:rPr lang="en-US" altLang="ko-KR" sz="1600" dirty="0" smtClean="0">
                <a:ea typeface="굴림" charset="-127"/>
              </a:rPr>
              <a:t>TMCTP concepts can be applied to other WPAN networks. </a:t>
            </a:r>
            <a:endParaRPr lang="en-US" altLang="ko-KR" sz="1600" dirty="0">
              <a:ea typeface="굴림" charset="-127"/>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62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5.1.1.1.3	page 9	line 15</a:t>
            </a:r>
          </a:p>
          <a:p>
            <a:r>
              <a:rPr lang="en-US" sz="2000" b="1" dirty="0" smtClean="0"/>
              <a:t>Comment</a:t>
            </a:r>
          </a:p>
          <a:p>
            <a:pPr lvl="1"/>
            <a:r>
              <a:rPr lang="en-US" sz="1600" dirty="0" smtClean="0"/>
              <a:t>Does the BOP exist if there is no CFP?  If so clarify the language so that we know where it would be.</a:t>
            </a:r>
          </a:p>
          <a:p>
            <a:r>
              <a:rPr lang="en-US" altLang="ko-KR" sz="2000" b="1" dirty="0" smtClean="0"/>
              <a:t>Proposed change from commenter</a:t>
            </a:r>
          </a:p>
          <a:p>
            <a:pPr lvl="1"/>
            <a:r>
              <a:rPr lang="en-US" altLang="ko-KR" sz="1600" dirty="0" smtClean="0"/>
              <a:t>Either add "The BOP requires the CFP be present' or add "when there is no CFP the BOP shall follow the CAP" depending on what is intended.</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62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a:ea typeface="굴림" charset="-127"/>
              </a:rPr>
              <a:t>Accept</a:t>
            </a:r>
          </a:p>
          <a:p>
            <a:pPr lvl="1"/>
            <a:r>
              <a:rPr lang="en-US" altLang="ko-KR" sz="1600" dirty="0">
                <a:ea typeface="굴림" charset="-127"/>
              </a:rPr>
              <a:t>Add </a:t>
            </a:r>
            <a:r>
              <a:rPr lang="en-US" altLang="ko-KR" sz="1600" dirty="0" smtClean="0">
                <a:ea typeface="굴림" charset="-127"/>
              </a:rPr>
              <a:t>“When </a:t>
            </a:r>
            <a:r>
              <a:rPr lang="en-US" altLang="ko-KR" sz="1600" dirty="0">
                <a:ea typeface="굴림" charset="-127"/>
              </a:rPr>
              <a:t>there is no </a:t>
            </a:r>
            <a:r>
              <a:rPr lang="en-US" altLang="ko-KR" sz="1600" dirty="0" smtClean="0">
                <a:ea typeface="굴림" charset="-127"/>
              </a:rPr>
              <a:t>CFP, </a:t>
            </a:r>
            <a:r>
              <a:rPr lang="en-US" altLang="ko-KR" sz="1600" dirty="0">
                <a:ea typeface="굴림" charset="-127"/>
              </a:rPr>
              <a:t>the BOP shall follow the </a:t>
            </a:r>
            <a:r>
              <a:rPr lang="en-US" altLang="ko-KR" sz="1600" dirty="0" smtClean="0">
                <a:ea typeface="굴림" charset="-127"/>
              </a:rPr>
              <a:t>CAP.“ after the first sentence starting “When present, …”.</a:t>
            </a:r>
            <a:endParaRPr lang="en-US" altLang="ko-KR" sz="1600" dirty="0">
              <a:ea typeface="굴림" charset="-127"/>
            </a:endParaRPr>
          </a:p>
          <a:p>
            <a:pPr marL="457200" lvl="1" indent="0">
              <a:buNone/>
            </a:pPr>
            <a:endParaRPr lang="en-US" altLang="ko-KR" sz="1600" dirty="0" smtClean="0"/>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64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5.1.1.1.3	page 9	line 19</a:t>
            </a:r>
          </a:p>
          <a:p>
            <a:r>
              <a:rPr lang="en-US" sz="2000" b="1" dirty="0" smtClean="0"/>
              <a:t>Comment</a:t>
            </a:r>
          </a:p>
          <a:p>
            <a:pPr lvl="1"/>
            <a:r>
              <a:rPr lang="en-US" sz="1600" dirty="0" smtClean="0"/>
              <a:t>Need to refine the first phrase. </a:t>
            </a:r>
          </a:p>
          <a:p>
            <a:r>
              <a:rPr lang="en-US" altLang="ko-KR" sz="2000" b="1" dirty="0" smtClean="0"/>
              <a:t>Proposed change from commenter</a:t>
            </a:r>
          </a:p>
          <a:p>
            <a:pPr lvl="1"/>
            <a:r>
              <a:rPr lang="en-US" altLang="ko-KR" sz="1600" dirty="0" smtClean="0"/>
              <a:t>Change "BOP slots" to " A fixed number of BOP slots".</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64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a:ea typeface="굴림" charset="-127"/>
              </a:rPr>
              <a:t>Accept in Principle</a:t>
            </a:r>
          </a:p>
          <a:p>
            <a:pPr lvl="1"/>
            <a:r>
              <a:rPr lang="en-US" altLang="ko-KR" sz="1600" dirty="0">
                <a:ea typeface="굴림" charset="-127"/>
              </a:rPr>
              <a:t>Change "BOP slots" to "DBSs in the </a:t>
            </a:r>
            <a:r>
              <a:rPr lang="en-US" altLang="ko-KR" sz="1600" dirty="0" smtClean="0">
                <a:ea typeface="굴림" charset="-127"/>
              </a:rPr>
              <a:t>BOP“.</a:t>
            </a:r>
            <a:endParaRPr lang="en-US" altLang="ko-KR" sz="1600" dirty="0">
              <a:ea typeface="굴림" charset="-127"/>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66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5.1.1.1.3	page 9	line 23</a:t>
            </a:r>
          </a:p>
          <a:p>
            <a:r>
              <a:rPr lang="en-US" sz="2000" b="1" dirty="0" smtClean="0"/>
              <a:t>Comment</a:t>
            </a:r>
          </a:p>
          <a:p>
            <a:pPr lvl="1"/>
            <a:r>
              <a:rPr lang="en-US" sz="1600" dirty="0" smtClean="0"/>
              <a:t>"No beacon transmissions within the BOP shall use a CSMA-CA mechanism to access the dedicated channel" is awkward </a:t>
            </a:r>
            <a:r>
              <a:rPr lang="en-US" sz="1600" dirty="0" smtClean="0"/>
              <a:t>E</a:t>
            </a:r>
            <a:r>
              <a:rPr lang="en-US" sz="1600" dirty="0" smtClean="0"/>
              <a:t>nglish </a:t>
            </a:r>
            <a:r>
              <a:rPr lang="en-US" sz="1600" dirty="0" smtClean="0"/>
              <a:t>and an </a:t>
            </a:r>
            <a:r>
              <a:rPr lang="en-US" sz="1600" dirty="0" err="1" smtClean="0"/>
              <a:t>unerifiable</a:t>
            </a:r>
            <a:r>
              <a:rPr lang="en-US" sz="1600" dirty="0" smtClean="0"/>
              <a:t> "shall". Yes this language was borrowed form 15.4-2011 but it's not correct. </a:t>
            </a:r>
          </a:p>
          <a:p>
            <a:r>
              <a:rPr lang="en-US" altLang="ko-KR" sz="2000" b="1" dirty="0" smtClean="0"/>
              <a:t>Proposed change from commenter</a:t>
            </a:r>
          </a:p>
          <a:p>
            <a:pPr lvl="1"/>
            <a:r>
              <a:rPr lang="en-US" altLang="ko-KR" sz="1600" dirty="0" smtClean="0"/>
              <a:t>Change to "CSMA is not required for beacon transmissions in the BOP".</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66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 in principle</a:t>
            </a:r>
            <a:endParaRPr lang="en-US" altLang="ko-KR" sz="1600" dirty="0" smtClean="0"/>
          </a:p>
          <a:p>
            <a:pPr lvl="1"/>
            <a:r>
              <a:rPr lang="en-US" altLang="ko-KR" sz="1600" dirty="0" smtClean="0"/>
              <a:t>Change</a:t>
            </a:r>
            <a:r>
              <a:rPr lang="en-US" altLang="ko-KR" sz="1600" dirty="0" smtClean="0"/>
              <a:t> </a:t>
            </a:r>
            <a:r>
              <a:rPr lang="en-US" altLang="ko-KR" sz="1600" dirty="0" smtClean="0"/>
              <a:t>to "CSMA is not </a:t>
            </a:r>
            <a:r>
              <a:rPr lang="en-US" altLang="ko-KR" sz="1600" dirty="0" smtClean="0"/>
              <a:t>used </a:t>
            </a:r>
            <a:r>
              <a:rPr lang="en-US" altLang="ko-KR" sz="1600" dirty="0" smtClean="0"/>
              <a:t>for beacon transmissions in the BOP".</a:t>
            </a:r>
          </a:p>
          <a:p>
            <a:pPr lvl="1">
              <a:buNone/>
            </a:pPr>
            <a:endParaRPr lang="en-US" altLang="ko-KR" sz="1600" dirty="0" smtClean="0"/>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69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5.1.1.3	page 9	line 26</a:t>
            </a:r>
          </a:p>
          <a:p>
            <a:r>
              <a:rPr lang="en-US" sz="2000" b="1" dirty="0" smtClean="0"/>
              <a:t>Comment</a:t>
            </a:r>
          </a:p>
          <a:p>
            <a:pPr lvl="1"/>
            <a:r>
              <a:rPr lang="en-US" sz="1400" dirty="0" smtClean="0"/>
              <a:t>Need to account for the cases where </a:t>
            </a:r>
            <a:r>
              <a:rPr lang="en-US" sz="1400" dirty="0" err="1" smtClean="0"/>
              <a:t>aTurnaroundTime</a:t>
            </a:r>
            <a:r>
              <a:rPr lang="en-US" sz="1400" dirty="0" smtClean="0"/>
              <a:t> is larger than the IFS time</a:t>
            </a:r>
            <a:r>
              <a:rPr lang="en-US" sz="1600" dirty="0" smtClean="0"/>
              <a:t>. </a:t>
            </a:r>
          </a:p>
          <a:p>
            <a:r>
              <a:rPr lang="en-US" altLang="ko-KR" sz="2000" b="1" dirty="0" smtClean="0"/>
              <a:t>Proposed change from commenter</a:t>
            </a:r>
          </a:p>
          <a:p>
            <a:pPr lvl="1"/>
            <a:r>
              <a:rPr lang="en-US" altLang="ko-KR" sz="1400" dirty="0" smtClean="0"/>
              <a:t>Insert instructions to the editor to modify the first paragraph of 5.1.1.3 as follows: "The MAC </a:t>
            </a:r>
            <a:r>
              <a:rPr lang="en-US" altLang="ko-KR" sz="1400" dirty="0" err="1" smtClean="0"/>
              <a:t>sublayer</a:t>
            </a:r>
            <a:r>
              <a:rPr lang="en-US" altLang="ko-KR" sz="1400" dirty="0" smtClean="0"/>
              <a:t> needs a finite amount of time to process data received by the PHY. To allow for this, two successive frames transmitted from a device shall be separated by at least an IFS period; if the first transmission requires an acknowledgment, the separation between the acknowledgment frame and the second transmission shall be at least the IFS period or </a:t>
            </a:r>
            <a:r>
              <a:rPr lang="en-US" altLang="ko-KR" sz="1400" dirty="0" err="1" smtClean="0"/>
              <a:t>aTurnaroundTime</a:t>
            </a:r>
            <a:r>
              <a:rPr lang="en-US" altLang="ko-KR" sz="1400" dirty="0" smtClean="0"/>
              <a:t>, whichever is greater. The length of the IFS period is dependent on the size of the frame that has just been transmitted. Frames (i.e., MPDUs) of up to </a:t>
            </a:r>
            <a:r>
              <a:rPr lang="en-US" altLang="ko-KR" sz="1400" dirty="0" err="1" smtClean="0"/>
              <a:t>aMaxSIFSFrameSize</a:t>
            </a:r>
            <a:r>
              <a:rPr lang="en-US" altLang="ko-KR" sz="1400" dirty="0" smtClean="0"/>
              <a:t> shall be followed by a short </a:t>
            </a:r>
            <a:r>
              <a:rPr lang="en-US" altLang="ko-KR" sz="1400" dirty="0" err="1" smtClean="0"/>
              <a:t>interfame</a:t>
            </a:r>
            <a:r>
              <a:rPr lang="en-US" altLang="ko-KR" sz="1400" dirty="0" smtClean="0"/>
              <a:t> space (SIFS) period of a duration of at least </a:t>
            </a:r>
            <a:r>
              <a:rPr lang="en-US" altLang="ko-KR" sz="1400" dirty="0" err="1" smtClean="0"/>
              <a:t>macSIFSPeriod</a:t>
            </a:r>
            <a:r>
              <a:rPr lang="en-US" altLang="ko-KR" sz="1400" dirty="0" smtClean="0"/>
              <a:t>. Frames (i.e., MPDUs) with lengths greater than </a:t>
            </a:r>
            <a:r>
              <a:rPr lang="en-US" altLang="ko-KR" sz="1400" dirty="0" err="1" smtClean="0"/>
              <a:t>aMaxSIFSFrameSize</a:t>
            </a:r>
            <a:r>
              <a:rPr lang="en-US" altLang="ko-KR" sz="1400" dirty="0" smtClean="0"/>
              <a:t> shall be followed by a long </a:t>
            </a:r>
            <a:r>
              <a:rPr lang="en-US" altLang="ko-KR" sz="1400" dirty="0" err="1" smtClean="0"/>
              <a:t>interframe</a:t>
            </a:r>
            <a:r>
              <a:rPr lang="en-US" altLang="ko-KR" sz="1400" dirty="0" smtClean="0"/>
              <a:t> spacing (LIFS) period of a duration of at least </a:t>
            </a:r>
            <a:r>
              <a:rPr lang="en-US" altLang="ko-KR" sz="1400" dirty="0" err="1" smtClean="0"/>
              <a:t>macLIFSPeriod</a:t>
            </a:r>
            <a:r>
              <a:rPr lang="en-US" altLang="ko-KR" sz="1400" dirty="0" smtClean="0"/>
              <a:t>. These concepts are illustrated in Figure 10." Insert instructions to the editor to modify Figure 10 to show that for the </a:t>
            </a:r>
            <a:r>
              <a:rPr lang="en-US" altLang="ko-KR" sz="1400" dirty="0" err="1" smtClean="0"/>
              <a:t>Acknolwedged</a:t>
            </a:r>
            <a:r>
              <a:rPr lang="en-US" altLang="ko-KR" sz="1400" dirty="0" smtClean="0"/>
              <a:t> transmission, the LIFS becomes max(LIFS, </a:t>
            </a:r>
            <a:r>
              <a:rPr lang="en-US" altLang="ko-KR" sz="1400" dirty="0" err="1" smtClean="0"/>
              <a:t>aTurnaroundTime</a:t>
            </a:r>
            <a:r>
              <a:rPr lang="en-US" altLang="ko-KR" sz="1400" dirty="0" smtClean="0"/>
              <a: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dirty="0" smtClean="0"/>
              <a:t>Comments regarding OFDM PHY</a:t>
            </a:r>
            <a:endParaRPr lang="ko-KR" altLang="en-US" dirty="0">
              <a:ea typeface="굴림" pitchFamily="34" charset="-127"/>
            </a:endParaRPr>
          </a:p>
        </p:txBody>
      </p:sp>
      <p:sp>
        <p:nvSpPr>
          <p:cNvPr id="3" name="내용 개체 틀 2"/>
          <p:cNvSpPr>
            <a:spLocks noGrp="1"/>
          </p:cNvSpPr>
          <p:nvPr>
            <p:ph sz="half" idx="1"/>
          </p:nvPr>
        </p:nvSpPr>
        <p:spPr/>
        <p:txBody>
          <a:bodyPr/>
          <a:lstStyle/>
          <a:p>
            <a:r>
              <a:rPr lang="en-US" sz="2000" dirty="0" smtClean="0"/>
              <a:t>CID 35</a:t>
            </a:r>
          </a:p>
          <a:p>
            <a:r>
              <a:rPr lang="en-US" sz="2000" dirty="0" smtClean="0"/>
              <a:t>CID 36</a:t>
            </a:r>
          </a:p>
          <a:p>
            <a:r>
              <a:rPr lang="en-US" sz="2000" dirty="0" smtClean="0"/>
              <a:t>CID 43</a:t>
            </a:r>
          </a:p>
          <a:p>
            <a:r>
              <a:rPr lang="en-US" sz="2000" dirty="0" smtClean="0"/>
              <a:t>CID 45</a:t>
            </a:r>
          </a:p>
          <a:p>
            <a:r>
              <a:rPr lang="en-US" sz="2000" dirty="0" smtClean="0"/>
              <a:t>CID </a:t>
            </a:r>
            <a:r>
              <a:rPr lang="en-US" sz="2000" dirty="0" smtClean="0"/>
              <a:t>61</a:t>
            </a:r>
          </a:p>
          <a:p>
            <a:r>
              <a:rPr lang="en-US" sz="2000" dirty="0" smtClean="0"/>
              <a:t>CID 62</a:t>
            </a:r>
          </a:p>
          <a:p>
            <a:r>
              <a:rPr lang="en-US" sz="2000" dirty="0" smtClean="0"/>
              <a:t>CID 64</a:t>
            </a:r>
          </a:p>
          <a:p>
            <a:r>
              <a:rPr lang="en-US" sz="2000" dirty="0" smtClean="0"/>
              <a:t>CID 66</a:t>
            </a:r>
          </a:p>
          <a:p>
            <a:r>
              <a:rPr lang="en-US" sz="2000" dirty="0" smtClean="0"/>
              <a:t>CID 69</a:t>
            </a:r>
          </a:p>
          <a:p>
            <a:r>
              <a:rPr lang="en-US" sz="2000" dirty="0" smtClean="0"/>
              <a:t>CID </a:t>
            </a:r>
            <a:r>
              <a:rPr lang="en-US" sz="2000" dirty="0" smtClean="0"/>
              <a:t>73</a:t>
            </a:r>
            <a:endParaRPr lang="en-US" sz="2000" dirty="0" smtClean="0"/>
          </a:p>
        </p:txBody>
      </p:sp>
      <p:sp>
        <p:nvSpPr>
          <p:cNvPr id="4" name="Content Placeholder 3"/>
          <p:cNvSpPr>
            <a:spLocks noGrp="1"/>
          </p:cNvSpPr>
          <p:nvPr>
            <p:ph sz="half" idx="2"/>
          </p:nvPr>
        </p:nvSpPr>
        <p:spPr/>
        <p:txBody>
          <a:bodyPr/>
          <a:lstStyle/>
          <a:p>
            <a:r>
              <a:rPr lang="en-US" sz="2000" dirty="0" smtClean="0"/>
              <a:t>CID </a:t>
            </a:r>
            <a:r>
              <a:rPr lang="en-US" sz="2000" dirty="0" smtClean="0"/>
              <a:t>76</a:t>
            </a:r>
          </a:p>
          <a:p>
            <a:r>
              <a:rPr lang="en-US" sz="2000" dirty="0" smtClean="0"/>
              <a:t>CID 80</a:t>
            </a:r>
          </a:p>
          <a:p>
            <a:r>
              <a:rPr lang="en-US" sz="2000" dirty="0" smtClean="0"/>
              <a:t>CID 83</a:t>
            </a:r>
          </a:p>
          <a:p>
            <a:r>
              <a:rPr lang="en-US" sz="2000" dirty="0" smtClean="0"/>
              <a:t>CID 85</a:t>
            </a:r>
          </a:p>
          <a:p>
            <a:r>
              <a:rPr lang="en-US" sz="2000" dirty="0" smtClean="0"/>
              <a:t>CID 121</a:t>
            </a:r>
          </a:p>
          <a:p>
            <a:r>
              <a:rPr lang="en-US" sz="2000" dirty="0" smtClean="0"/>
              <a:t>CID 122</a:t>
            </a:r>
          </a:p>
          <a:p>
            <a:r>
              <a:rPr lang="en-US" sz="2000" dirty="0" smtClean="0"/>
              <a:t>CID 123</a:t>
            </a:r>
          </a:p>
          <a:p>
            <a:r>
              <a:rPr lang="en-US" sz="2000" dirty="0" smtClean="0"/>
              <a:t>CID 125</a:t>
            </a:r>
          </a:p>
          <a:p>
            <a:r>
              <a:rPr lang="en-US" sz="2000" dirty="0" smtClean="0"/>
              <a:t>CID 132</a:t>
            </a:r>
          </a:p>
          <a:p>
            <a:r>
              <a:rPr lang="en-US" sz="2000" dirty="0" smtClean="0"/>
              <a:t>CID 133</a:t>
            </a:r>
          </a:p>
        </p:txBody>
      </p:sp>
    </p:spTree>
    <p:extLst>
      <p:ext uri="{BB962C8B-B14F-4D97-AF65-F5344CB8AC3E}">
        <p14:creationId xmlns="" xmlns:p14="http://schemas.microsoft.com/office/powerpoint/2010/main" val="24352305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69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Reject</a:t>
            </a:r>
          </a:p>
          <a:p>
            <a:pPr lvl="1"/>
            <a:r>
              <a:rPr lang="en-US" altLang="ko-KR" sz="1600" dirty="0" smtClean="0"/>
              <a:t>Out of scope, because this </a:t>
            </a:r>
            <a:r>
              <a:rPr lang="en-US" altLang="ko-KR" sz="1600" dirty="0" err="1" smtClean="0"/>
              <a:t>subclause</a:t>
            </a:r>
            <a:r>
              <a:rPr lang="en-US" altLang="ko-KR" sz="1600" dirty="0" smtClean="0"/>
              <a:t> does not exist in the draft.</a:t>
            </a:r>
            <a:endParaRPr lang="en-US" altLang="ko-KR" sz="1600" dirty="0" smtClean="0"/>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73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5.1.1.1.8	page 9	line 47</a:t>
            </a:r>
          </a:p>
          <a:p>
            <a:r>
              <a:rPr lang="en-US" sz="2000" b="1" dirty="0" smtClean="0"/>
              <a:t>Comment</a:t>
            </a:r>
          </a:p>
          <a:p>
            <a:pPr lvl="1"/>
            <a:r>
              <a:rPr lang="en-US" sz="1600" dirty="0" smtClean="0"/>
              <a:t>TMCTP-parent PAN coordinator can have multiple TMCTP-child PAN coordinators. Need to change the sentence.</a:t>
            </a:r>
          </a:p>
          <a:p>
            <a:r>
              <a:rPr lang="en-US" altLang="ko-KR" sz="2000" b="1" dirty="0" smtClean="0"/>
              <a:t>Proposed change from commenter</a:t>
            </a:r>
          </a:p>
          <a:p>
            <a:pPr lvl="1"/>
            <a:r>
              <a:rPr lang="en-US" altLang="ko-KR" sz="1600" dirty="0" smtClean="0"/>
              <a:t>Change "between the TMCTP-parent PAN coordinator (including the SPC) and the TMCTP-child PAN coordinator" to "between a TMCTP-parent PAN coordinator (including the SPC) and one of its TMCTP-child PAN coordinator(s)".</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73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76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5.1.1.1.8	page 10	line 9</a:t>
            </a:r>
          </a:p>
          <a:p>
            <a:r>
              <a:rPr lang="en-US" sz="2000" b="1" dirty="0" smtClean="0"/>
              <a:t>Comment</a:t>
            </a:r>
          </a:p>
          <a:p>
            <a:pPr lvl="1"/>
            <a:r>
              <a:rPr lang="en-US" sz="1600" dirty="0" smtClean="0"/>
              <a:t>Need to refine the phrase.</a:t>
            </a:r>
          </a:p>
          <a:p>
            <a:r>
              <a:rPr lang="en-US" altLang="ko-KR" sz="2000" b="1" dirty="0" smtClean="0"/>
              <a:t>Proposed change from commenter</a:t>
            </a:r>
          </a:p>
          <a:p>
            <a:pPr lvl="1"/>
            <a:r>
              <a:rPr lang="en-US" altLang="ko-KR" sz="1600" dirty="0" smtClean="0"/>
              <a:t>Change "The BOP consists of DBSs." to "The BOP consists of multiple DBSs."</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76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80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5.1.1.1.8	page 10	line 16</a:t>
            </a:r>
          </a:p>
          <a:p>
            <a:r>
              <a:rPr lang="en-US" sz="2000" b="1" dirty="0" smtClean="0"/>
              <a:t>Comment</a:t>
            </a:r>
          </a:p>
          <a:p>
            <a:pPr lvl="1"/>
            <a:r>
              <a:rPr lang="en-US" sz="1600" dirty="0" smtClean="0"/>
              <a:t>Need to refine the phrase.</a:t>
            </a:r>
          </a:p>
          <a:p>
            <a:r>
              <a:rPr lang="en-US" altLang="ko-KR" sz="2000" b="1" dirty="0" smtClean="0"/>
              <a:t>Proposed change from commenter</a:t>
            </a:r>
          </a:p>
          <a:p>
            <a:pPr lvl="1"/>
            <a:r>
              <a:rPr lang="en-US" altLang="ko-KR" sz="1600" dirty="0" smtClean="0"/>
              <a:t>Add "various values of"  before "the </a:t>
            </a:r>
            <a:r>
              <a:rPr lang="en-US" altLang="ko-KR" sz="1600" dirty="0" err="1" smtClean="0"/>
              <a:t>macBeaconOrder</a:t>
            </a:r>
            <a:r>
              <a:rPr lang="en-US" altLang="ko-KR" sz="1600" dirty="0" smtClean="0"/>
              <a: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80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ea typeface="굴림" charset="-127"/>
              </a:rPr>
              <a:t>Accept</a:t>
            </a:r>
            <a:endParaRPr lang="en-US" altLang="ko-KR" sz="1600" dirty="0">
              <a:ea typeface="굴림" charset="-127"/>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83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5.1.1.1.8	page 10	line 21</a:t>
            </a:r>
          </a:p>
          <a:p>
            <a:r>
              <a:rPr lang="en-US" sz="2000" b="1" dirty="0" smtClean="0"/>
              <a:t>Comment</a:t>
            </a:r>
          </a:p>
          <a:p>
            <a:pPr lvl="1"/>
            <a:r>
              <a:rPr lang="en-US" sz="1600" dirty="0" smtClean="0"/>
              <a:t>Need to correct the figure.</a:t>
            </a:r>
          </a:p>
          <a:p>
            <a:r>
              <a:rPr lang="en-US" altLang="ko-KR" sz="2000" b="1" dirty="0" smtClean="0"/>
              <a:t>Proposed change from commenter</a:t>
            </a:r>
          </a:p>
          <a:p>
            <a:pPr lvl="1"/>
            <a:r>
              <a:rPr lang="en-US" altLang="ko-KR" sz="1600" dirty="0" smtClean="0"/>
              <a:t>Figure 11ha should be modified for the beacon signal to occupy full duration of the first slot.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83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a:ea typeface="굴림" charset="-127"/>
              </a:rPr>
              <a:t>Reject</a:t>
            </a:r>
          </a:p>
          <a:p>
            <a:pPr lvl="1"/>
            <a:r>
              <a:rPr lang="en-US" altLang="ko-KR" sz="1600" dirty="0">
                <a:ea typeface="굴림" charset="-127"/>
              </a:rPr>
              <a:t>The beacon signal may or may not </a:t>
            </a:r>
            <a:r>
              <a:rPr lang="en-US" altLang="ko-KR" sz="1600" dirty="0" smtClean="0">
                <a:ea typeface="굴림" charset="-127"/>
              </a:rPr>
              <a:t>occupy </a:t>
            </a:r>
            <a:r>
              <a:rPr lang="en-US" altLang="ko-KR" sz="1600" dirty="0">
                <a:ea typeface="굴림" charset="-127"/>
              </a:rPr>
              <a:t>full duration of the first slot.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85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5.1.1.1.8	page 10	line 31</a:t>
            </a:r>
          </a:p>
          <a:p>
            <a:r>
              <a:rPr lang="en-US" sz="2000" b="1" dirty="0" smtClean="0"/>
              <a:t>Comment</a:t>
            </a:r>
          </a:p>
          <a:p>
            <a:pPr lvl="1"/>
            <a:r>
              <a:rPr lang="en-US" sz="1600" dirty="0" smtClean="0"/>
              <a:t>Need to define "BO", "SO", and "EO" in Figure 11ha..</a:t>
            </a:r>
          </a:p>
          <a:p>
            <a:r>
              <a:rPr lang="en-US" altLang="ko-KR" sz="2000" b="1" dirty="0" smtClean="0"/>
              <a:t>Proposed change from commenter</a:t>
            </a:r>
          </a:p>
          <a:p>
            <a:pPr lvl="1"/>
            <a:r>
              <a:rPr lang="en-US" altLang="ko-KR" sz="1600" dirty="0" smtClean="0"/>
              <a:t>Add descriptions to define "BO", "SO", and "EO" in Figure 11ha.</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35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4.2	page 5	line 8</a:t>
            </a:r>
          </a:p>
          <a:p>
            <a:r>
              <a:rPr lang="en-US" sz="2000" b="1" dirty="0" smtClean="0"/>
              <a:t>Comment</a:t>
            </a:r>
          </a:p>
          <a:p>
            <a:pPr lvl="1"/>
            <a:r>
              <a:rPr lang="en-US" sz="1600" dirty="0" smtClean="0"/>
              <a:t>An FFD in a TMCTP can be a PAN coordinator or an SPC or merely a member of the network.</a:t>
            </a:r>
          </a:p>
          <a:p>
            <a:r>
              <a:rPr lang="en-US" altLang="ko-KR" sz="2000" b="1" dirty="0" smtClean="0"/>
              <a:t>Proposed change from commenter</a:t>
            </a:r>
          </a:p>
          <a:p>
            <a:pPr lvl="1"/>
            <a:r>
              <a:rPr lang="en-US" altLang="ko-KR" sz="1600" dirty="0" smtClean="0"/>
              <a:t>Change "operates as both the PAN coordinator and the super PAN coordinator (SPC)" to "can operate as a PAN coordinator or an SPC or merely a member of the network".</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85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a:ea typeface="굴림" charset="-127"/>
              </a:rPr>
              <a:t>Accept in </a:t>
            </a:r>
            <a:r>
              <a:rPr lang="en-US" altLang="ko-KR" sz="1600" dirty="0" smtClean="0">
                <a:ea typeface="굴림" charset="-127"/>
              </a:rPr>
              <a:t>Principle</a:t>
            </a:r>
          </a:p>
          <a:p>
            <a:pPr lvl="1"/>
            <a:r>
              <a:rPr lang="en-US" altLang="ko-KR" sz="1600" dirty="0" smtClean="0">
                <a:ea typeface="굴림" charset="-127"/>
              </a:rPr>
              <a:t>Change</a:t>
            </a:r>
            <a:r>
              <a:rPr lang="en-US" altLang="ko-KR" sz="1600" dirty="0" smtClean="0">
                <a:ea typeface="굴림" charset="-127"/>
              </a:rPr>
              <a:t> </a:t>
            </a:r>
            <a:r>
              <a:rPr lang="en-US" altLang="ko-KR" sz="1600" dirty="0" smtClean="0">
                <a:ea typeface="굴림" charset="-127"/>
              </a:rPr>
              <a:t>the</a:t>
            </a:r>
            <a:r>
              <a:rPr lang="en-US" altLang="ko-KR" sz="1600" dirty="0" smtClean="0">
                <a:ea typeface="굴림" charset="-127"/>
              </a:rPr>
              <a:t> </a:t>
            </a:r>
            <a:r>
              <a:rPr lang="en-US" altLang="ko-KR" sz="1600" dirty="0" smtClean="0">
                <a:ea typeface="굴림" charset="-127"/>
              </a:rPr>
              <a:t>sentence </a:t>
            </a:r>
            <a:r>
              <a:rPr lang="en-US" altLang="ko-KR" sz="1600" dirty="0" smtClean="0">
                <a:ea typeface="굴림" charset="-127"/>
              </a:rPr>
              <a:t>in</a:t>
            </a:r>
            <a:r>
              <a:rPr lang="en-US" altLang="ko-KR" sz="1600" dirty="0" smtClean="0">
                <a:ea typeface="굴림" charset="-127"/>
              </a:rPr>
              <a:t> </a:t>
            </a:r>
            <a:r>
              <a:rPr lang="en-US" altLang="ko-KR" sz="1600" dirty="0" smtClean="0">
                <a:ea typeface="굴림" charset="-127"/>
              </a:rPr>
              <a:t>Line </a:t>
            </a:r>
            <a:r>
              <a:rPr lang="en-US" altLang="ko-KR" sz="1600" dirty="0" smtClean="0">
                <a:ea typeface="굴림" charset="-127"/>
              </a:rPr>
              <a:t>16 </a:t>
            </a:r>
            <a:r>
              <a:rPr lang="en-US" altLang="ko-KR" sz="1600" dirty="0" smtClean="0">
                <a:ea typeface="굴림" charset="-127"/>
              </a:rPr>
              <a:t>of Page 10, </a:t>
            </a:r>
            <a:r>
              <a:rPr lang="en-US" altLang="ko-KR" sz="1600" dirty="0" smtClean="0">
                <a:ea typeface="굴림" charset="-127"/>
              </a:rPr>
              <a:t>“</a:t>
            </a:r>
            <a:r>
              <a:rPr lang="en-US" sz="1600" dirty="0" smtClean="0"/>
              <a:t>according to the </a:t>
            </a:r>
            <a:r>
              <a:rPr lang="en-US" sz="1600" i="1" dirty="0" err="1" smtClean="0"/>
              <a:t>macBeaconOrder</a:t>
            </a:r>
            <a:r>
              <a:rPr lang="en-US" sz="1600" i="1" dirty="0" smtClean="0"/>
              <a:t> (BO), </a:t>
            </a:r>
            <a:r>
              <a:rPr lang="en-US" sz="1600" dirty="0" smtClean="0"/>
              <a:t>the </a:t>
            </a:r>
            <a:r>
              <a:rPr lang="en-US" sz="1600" i="1" dirty="0" err="1" smtClean="0"/>
              <a:t>macSuperframeOrder</a:t>
            </a:r>
            <a:r>
              <a:rPr lang="en-US" sz="1600" i="1" dirty="0" smtClean="0"/>
              <a:t> (SO) </a:t>
            </a:r>
            <a:r>
              <a:rPr lang="en-US" sz="1600" i="1" dirty="0" smtClean="0"/>
              <a:t>and the </a:t>
            </a:r>
            <a:r>
              <a:rPr lang="en-US" sz="1600" i="1" dirty="0" err="1" smtClean="0"/>
              <a:t>macTmctpExtendedOrder</a:t>
            </a:r>
            <a:r>
              <a:rPr lang="en-US" sz="1600" i="1" dirty="0" smtClean="0"/>
              <a:t> (EO) </a:t>
            </a:r>
            <a:r>
              <a:rPr lang="en-US" sz="1600" i="1" dirty="0" smtClean="0"/>
              <a:t>as shown in Figure </a:t>
            </a:r>
            <a:r>
              <a:rPr lang="en-US" sz="1600" i="1" dirty="0" smtClean="0"/>
              <a:t>11ha</a:t>
            </a:r>
            <a:r>
              <a:rPr lang="en-US" altLang="ko-KR" sz="1600" dirty="0" smtClean="0">
                <a:ea typeface="굴림" charset="-127"/>
              </a:rPr>
              <a:t>“.</a:t>
            </a:r>
            <a:endParaRPr lang="en-US" altLang="ko-KR" sz="1600" dirty="0">
              <a:ea typeface="굴림" charset="-127"/>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121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5.1.14.1	page 14	line 44</a:t>
            </a:r>
          </a:p>
          <a:p>
            <a:r>
              <a:rPr lang="en-US" sz="2000" b="1" dirty="0" smtClean="0"/>
              <a:t>Comment</a:t>
            </a:r>
          </a:p>
          <a:p>
            <a:pPr lvl="1"/>
            <a:r>
              <a:rPr lang="en-US" sz="1600" dirty="0" smtClean="0"/>
              <a:t>According to Fig. 34ta, the SPC sends its own beacon frame in Step C, not in Step D.</a:t>
            </a:r>
          </a:p>
          <a:p>
            <a:r>
              <a:rPr lang="en-US" altLang="ko-KR" sz="2000" b="1" dirty="0" smtClean="0"/>
              <a:t>Proposed change from </a:t>
            </a:r>
            <a:r>
              <a:rPr lang="en-US" altLang="ko-KR" sz="2000" b="1" dirty="0" smtClean="0"/>
              <a:t>commenter</a:t>
            </a:r>
            <a:endParaRPr lang="en-US" altLang="ko-KR" sz="2000" b="1" dirty="0" smtClean="0"/>
          </a:p>
          <a:p>
            <a:pPr lvl="1"/>
            <a:r>
              <a:rPr lang="en-US" altLang="ko-KR" sz="1600" dirty="0" smtClean="0"/>
              <a:t>Clarification is needed or modification of the figure is needed.</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121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ea typeface="굴림" charset="-127"/>
              </a:rPr>
              <a:t>Accept</a:t>
            </a:r>
            <a:endParaRPr lang="en-US" altLang="ko-KR" sz="1600" dirty="0">
              <a:ea typeface="굴림" charset="-127"/>
            </a:endParaRPr>
          </a:p>
          <a:p>
            <a:pPr lvl="1"/>
            <a:r>
              <a:rPr lang="en-US" altLang="ko-KR" sz="1600" dirty="0" smtClean="0">
                <a:ea typeface="굴림" charset="-127"/>
              </a:rPr>
              <a:t>Refer doc. </a:t>
            </a:r>
            <a:r>
              <a:rPr lang="en-US" altLang="ko-KR" sz="1600" dirty="0" smtClean="0">
                <a:ea typeface="굴림" charset="-127"/>
              </a:rPr>
              <a:t>15-13-0548-01.</a:t>
            </a:r>
            <a:endParaRPr lang="en-US" altLang="ko-KR" sz="1600" dirty="0">
              <a:ea typeface="굴림" charset="-127"/>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122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5.1.14.1	page 14	line 44</a:t>
            </a:r>
          </a:p>
          <a:p>
            <a:r>
              <a:rPr lang="en-US" sz="2000" b="1" dirty="0" smtClean="0"/>
              <a:t>Comment</a:t>
            </a:r>
          </a:p>
          <a:p>
            <a:pPr lvl="1"/>
            <a:r>
              <a:rPr lang="en-US" sz="1600" dirty="0" smtClean="0"/>
              <a:t>"The SPC switches into the channel allocated to the PAN coordinator and receives the beacon frame..." Is this done in order to assess the correct DBS allocation? What happens if no beacon is received by SPC?</a:t>
            </a:r>
          </a:p>
          <a:p>
            <a:r>
              <a:rPr lang="en-US" altLang="ko-KR" sz="2000" b="1" dirty="0" smtClean="0"/>
              <a:t>Proposed change from commenter</a:t>
            </a:r>
          </a:p>
          <a:p>
            <a:pPr lvl="1"/>
            <a:r>
              <a:rPr lang="en-US" altLang="ko-KR" sz="1600" dirty="0" smtClean="0"/>
              <a:t>n/a</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122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ea typeface="굴림" charset="-127"/>
              </a:rPr>
              <a:t>Accept in principle</a:t>
            </a:r>
          </a:p>
          <a:p>
            <a:pPr lvl="1"/>
            <a:r>
              <a:rPr lang="en-US" altLang="ko-KR" sz="1600" dirty="0">
                <a:ea typeface="굴림" charset="-127"/>
              </a:rPr>
              <a:t>Refer doc. </a:t>
            </a:r>
            <a:r>
              <a:rPr lang="en-US" altLang="ko-KR" sz="1600" dirty="0" smtClean="0">
                <a:ea typeface="굴림" charset="-127"/>
              </a:rPr>
              <a:t>15-13-0548-01.</a:t>
            </a:r>
            <a:endParaRPr lang="en-US" altLang="ko-KR" sz="1600" dirty="0">
              <a:ea typeface="굴림" charset="-127"/>
            </a:endParaRPr>
          </a:p>
          <a:p>
            <a:pPr lvl="1"/>
            <a:endParaRPr lang="en-US" altLang="ko-KR" sz="1600" dirty="0" smtClean="0">
              <a:ea typeface="굴림" charset="-127"/>
            </a:endParaRPr>
          </a:p>
          <a:p>
            <a:pPr lvl="1"/>
            <a:endParaRPr lang="en-US" altLang="ko-KR" sz="1600" dirty="0">
              <a:ea typeface="굴림" charset="-127"/>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123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5.1.14.1	page 14	line 51</a:t>
            </a:r>
          </a:p>
          <a:p>
            <a:r>
              <a:rPr lang="en-US" sz="2000" b="1" dirty="0" smtClean="0"/>
              <a:t>Comment</a:t>
            </a:r>
          </a:p>
          <a:p>
            <a:pPr lvl="1"/>
            <a:r>
              <a:rPr lang="en-US" sz="1600" dirty="0" smtClean="0"/>
              <a:t>Need to correct an error.</a:t>
            </a:r>
          </a:p>
          <a:p>
            <a:r>
              <a:rPr lang="en-US" altLang="ko-KR" sz="2000" b="1" dirty="0" smtClean="0"/>
              <a:t>Proposed change from </a:t>
            </a:r>
            <a:r>
              <a:rPr lang="en-US" altLang="ko-KR" sz="2000" b="1" dirty="0" smtClean="0"/>
              <a:t>commenter</a:t>
            </a:r>
            <a:endParaRPr lang="en-US" altLang="ko-KR" sz="2000" b="1" dirty="0" smtClean="0"/>
          </a:p>
          <a:p>
            <a:pPr lvl="1"/>
            <a:r>
              <a:rPr lang="en-US" altLang="ko-KR" sz="1600" dirty="0" smtClean="0"/>
              <a:t>Change "the CAP" to "the BOP" .</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123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a:ea typeface="굴림" charset="-127"/>
              </a:rPr>
              <a:t>Reject</a:t>
            </a:r>
          </a:p>
          <a:p>
            <a:pPr lvl="1"/>
            <a:r>
              <a:rPr lang="en-US" altLang="ko-KR" sz="1600" dirty="0">
                <a:ea typeface="굴림" charset="-127"/>
              </a:rPr>
              <a:t>The DBS request/response commands send/receive during the </a:t>
            </a:r>
            <a:r>
              <a:rPr lang="en-US" altLang="ko-KR" sz="1600" dirty="0" smtClean="0">
                <a:ea typeface="굴림" charset="-127"/>
              </a:rPr>
              <a:t>CAP.</a:t>
            </a:r>
            <a:endParaRPr lang="en-US" altLang="ko-KR" sz="1600" dirty="0">
              <a:ea typeface="굴림" charset="-127"/>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125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5.1.14.1	page 15	line 7</a:t>
            </a:r>
          </a:p>
          <a:p>
            <a:r>
              <a:rPr lang="en-US" sz="2000" b="1" dirty="0" smtClean="0"/>
              <a:t>Comment</a:t>
            </a:r>
          </a:p>
          <a:p>
            <a:pPr lvl="1"/>
            <a:r>
              <a:rPr lang="en-US" sz="1600" dirty="0" smtClean="0"/>
              <a:t>Fig. 34ta lacks of details discussed in text.</a:t>
            </a:r>
          </a:p>
          <a:p>
            <a:r>
              <a:rPr lang="en-US" altLang="ko-KR" sz="2000" b="1" dirty="0" smtClean="0"/>
              <a:t>Proposed change from commenter</a:t>
            </a:r>
          </a:p>
          <a:p>
            <a:pPr lvl="1"/>
            <a:r>
              <a:rPr lang="en-US" altLang="ko-KR" sz="1600" dirty="0" smtClean="0"/>
              <a:t>n/a</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125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a:t>
            </a:r>
          </a:p>
          <a:p>
            <a:pPr lvl="1"/>
            <a:r>
              <a:rPr lang="en-US" altLang="ko-KR" sz="1600" dirty="0" smtClean="0">
                <a:ea typeface="굴림" charset="-127"/>
              </a:rPr>
              <a:t>Refer doc. </a:t>
            </a:r>
            <a:r>
              <a:rPr lang="en-US" altLang="ko-KR" sz="1600" dirty="0" smtClean="0">
                <a:ea typeface="굴림" charset="-127"/>
              </a:rPr>
              <a:t>15-13-0548-01</a:t>
            </a:r>
            <a:r>
              <a:rPr lang="en-US" altLang="ko-KR" sz="1600" dirty="0" smtClean="0">
                <a:solidFill>
                  <a:srgbClr val="FF0000"/>
                </a:solidFill>
              </a:rPr>
              <a:t>.</a:t>
            </a:r>
            <a:endParaRPr lang="en-US" altLang="ko-KR" sz="1600" dirty="0" smtClean="0">
              <a:solidFill>
                <a:srgbClr val="FF0000"/>
              </a:solidFill>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132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5.1.14.1	page 17	line 23</a:t>
            </a:r>
          </a:p>
          <a:p>
            <a:r>
              <a:rPr lang="en-US" sz="2000" b="1" dirty="0" smtClean="0"/>
              <a:t>Comment</a:t>
            </a:r>
          </a:p>
          <a:p>
            <a:pPr lvl="1"/>
            <a:r>
              <a:rPr lang="en-US" sz="1600" dirty="0" smtClean="0"/>
              <a:t>Need to refine the phrase.</a:t>
            </a:r>
          </a:p>
          <a:p>
            <a:r>
              <a:rPr lang="en-US" altLang="ko-KR" sz="2000" b="1" dirty="0" smtClean="0"/>
              <a:t>Proposed change from commenter</a:t>
            </a:r>
          </a:p>
          <a:p>
            <a:pPr lvl="1"/>
            <a:r>
              <a:rPr lang="en-US" altLang="ko-KR" sz="1600" dirty="0" smtClean="0"/>
              <a:t>Add "to communicate with the TMCTP-child PAN coordinator 5" at the end of the sentence..</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35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a:ea typeface="굴림" charset="-127"/>
              </a:rPr>
              <a:t>Reject</a:t>
            </a:r>
          </a:p>
          <a:p>
            <a:pPr lvl="1"/>
            <a:r>
              <a:rPr lang="en-US" altLang="ko-KR" sz="1600" dirty="0">
                <a:ea typeface="굴림" charset="-127"/>
              </a:rPr>
              <a:t>The sentence means that </a:t>
            </a:r>
            <a:r>
              <a:rPr lang="en-US" altLang="ko-KR" sz="1600" dirty="0" smtClean="0">
                <a:ea typeface="굴림" charset="-127"/>
              </a:rPr>
              <a:t>at least one </a:t>
            </a:r>
            <a:r>
              <a:rPr lang="en-US" altLang="ko-KR" sz="1600" dirty="0">
                <a:ea typeface="굴림" charset="-127"/>
              </a:rPr>
              <a:t>FFD among multiple FFDs must be a PAN coordinator and an SPC in the TMCTP</a:t>
            </a:r>
            <a:r>
              <a:rPr lang="en-US" altLang="ko-KR" sz="1600" dirty="0" smtClean="0">
                <a:ea typeface="굴림" charset="-127"/>
              </a:rPr>
              <a:t>.</a:t>
            </a:r>
            <a:endParaRPr lang="en-US" altLang="ko-KR" sz="1600" dirty="0">
              <a:ea typeface="굴림" charset="-127"/>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132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133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5.1.14.1	page 17	line 44</a:t>
            </a:r>
          </a:p>
          <a:p>
            <a:r>
              <a:rPr lang="en-US" sz="2000" b="1" dirty="0" smtClean="0"/>
              <a:t>Comment</a:t>
            </a:r>
          </a:p>
          <a:p>
            <a:pPr lvl="1"/>
            <a:r>
              <a:rPr lang="en-US" sz="1600" dirty="0" smtClean="0"/>
              <a:t>There is not the </a:t>
            </a:r>
            <a:r>
              <a:rPr lang="en-US" sz="1600" dirty="0" err="1" smtClean="0"/>
              <a:t>deallocation</a:t>
            </a:r>
            <a:r>
              <a:rPr lang="en-US" sz="1600" dirty="0" smtClean="0"/>
              <a:t> procedure about the DBS and the dedicated channel in 5.1.14.1.</a:t>
            </a:r>
          </a:p>
          <a:p>
            <a:r>
              <a:rPr lang="en-US" altLang="ko-KR" sz="2000" b="1" dirty="0" smtClean="0"/>
              <a:t>Proposed change from </a:t>
            </a:r>
            <a:r>
              <a:rPr lang="en-US" altLang="ko-KR" sz="2000" b="1" dirty="0" err="1" smtClean="0"/>
              <a:t>commentor</a:t>
            </a:r>
            <a:endParaRPr lang="en-US" altLang="ko-KR" sz="2000" b="1" dirty="0" smtClean="0"/>
          </a:p>
          <a:p>
            <a:pPr lvl="1"/>
            <a:r>
              <a:rPr lang="en-US" altLang="ko-KR" sz="1600" dirty="0" smtClean="0"/>
              <a:t>Add the </a:t>
            </a:r>
            <a:r>
              <a:rPr lang="en-US" altLang="ko-KR" sz="1600" dirty="0" err="1" smtClean="0"/>
              <a:t>deallocation</a:t>
            </a:r>
            <a:r>
              <a:rPr lang="en-US" altLang="ko-KR" sz="1600" dirty="0" smtClean="0"/>
              <a:t> procedure about the DBS and the dedicated channel in 5.1.14.1.</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133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a:t>
            </a:r>
          </a:p>
          <a:p>
            <a:pPr lvl="1"/>
            <a:r>
              <a:rPr lang="en-US" altLang="ko-KR" sz="1600" dirty="0">
                <a:ea typeface="굴림" charset="-127"/>
              </a:rPr>
              <a:t>Refer doc. </a:t>
            </a:r>
            <a:r>
              <a:rPr lang="en-US" altLang="ko-KR" sz="1600" dirty="0" smtClean="0">
                <a:ea typeface="굴림" charset="-127"/>
              </a:rPr>
              <a:t>15-13-0549-01.</a:t>
            </a:r>
            <a:endParaRPr lang="en-US" altLang="ko-KR" sz="1600" dirty="0" smtClean="0">
              <a:ea typeface="굴림" charset="-127"/>
            </a:endParaRPr>
          </a:p>
          <a:p>
            <a:pPr lvl="1"/>
            <a:endParaRPr lang="en-US" altLang="ko-KR" sz="1600" dirty="0" smtClean="0">
              <a:ea typeface="굴림" charset="-127"/>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36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4.3.2	page 5	line 19</a:t>
            </a:r>
          </a:p>
          <a:p>
            <a:r>
              <a:rPr lang="en-US" sz="2000" b="1" dirty="0" smtClean="0"/>
              <a:t>Comment</a:t>
            </a:r>
          </a:p>
          <a:p>
            <a:pPr lvl="1"/>
            <a:r>
              <a:rPr lang="en-US" sz="1600" dirty="0" smtClean="0"/>
              <a:t>The channel can be the same based on the coordinator geographic location. The sentence need to be modify.</a:t>
            </a:r>
          </a:p>
          <a:p>
            <a:r>
              <a:rPr lang="en-US" altLang="ko-KR" sz="2000" b="1" dirty="0" smtClean="0"/>
              <a:t>Proposed change from commenter</a:t>
            </a:r>
          </a:p>
          <a:p>
            <a:pPr lvl="1"/>
            <a:r>
              <a:rPr lang="en-US" altLang="ko-KR" sz="1600" dirty="0" smtClean="0"/>
              <a:t>Change the sentence to "Each PAN coordinator uses a channel allocated by the SPC"</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36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 in principle</a:t>
            </a:r>
          </a:p>
          <a:p>
            <a:pPr lvl="1"/>
            <a:r>
              <a:rPr lang="en-US" altLang="ko-KR" sz="1600" dirty="0" smtClean="0"/>
              <a:t>Change to "Each PAN coordinator uses a different WPAN channel allocated by the SPC."</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43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4.5.1.5	page 6	line 7</a:t>
            </a:r>
          </a:p>
          <a:p>
            <a:r>
              <a:rPr lang="en-US" sz="2000" b="1" dirty="0" smtClean="0"/>
              <a:t>Comment</a:t>
            </a:r>
          </a:p>
          <a:p>
            <a:pPr lvl="1"/>
            <a:r>
              <a:rPr lang="en-US" sz="1600" dirty="0" smtClean="0"/>
              <a:t>How can the format of the TMCTP </a:t>
            </a:r>
            <a:r>
              <a:rPr lang="en-US" sz="1600" dirty="0" err="1" smtClean="0"/>
              <a:t>superframe</a:t>
            </a:r>
            <a:r>
              <a:rPr lang="en-US" sz="1600" dirty="0" smtClean="0"/>
              <a:t> be defined by the SPC?.</a:t>
            </a:r>
          </a:p>
          <a:p>
            <a:r>
              <a:rPr lang="en-US" altLang="ko-KR" sz="2000" b="1" dirty="0" smtClean="0"/>
              <a:t>Proposed change from commenter</a:t>
            </a:r>
          </a:p>
          <a:p>
            <a:pPr lvl="1"/>
            <a:r>
              <a:rPr lang="en-US" altLang="ko-KR" sz="1600" dirty="0" smtClean="0"/>
              <a:t>Add some words to describe a mechanism for the SPC to define the format.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43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a:ea typeface="굴림" charset="-127"/>
              </a:rPr>
              <a:t>Accept In Principle</a:t>
            </a:r>
          </a:p>
          <a:p>
            <a:pPr lvl="1"/>
            <a:r>
              <a:rPr lang="en-US" altLang="ko-KR" sz="1600" dirty="0">
                <a:ea typeface="굴림" charset="-127"/>
              </a:rPr>
              <a:t>Change “The format of the TMCTP </a:t>
            </a:r>
            <a:r>
              <a:rPr lang="en-US" altLang="ko-KR" sz="1600" dirty="0" err="1">
                <a:ea typeface="굴림" charset="-127"/>
              </a:rPr>
              <a:t>superframe</a:t>
            </a:r>
            <a:r>
              <a:rPr lang="en-US" altLang="ko-KR" sz="1600" dirty="0">
                <a:ea typeface="굴림" charset="-127"/>
              </a:rPr>
              <a:t> is defined by the SPC ” to “The format of the TMCTP </a:t>
            </a:r>
            <a:r>
              <a:rPr lang="en-US" altLang="ko-KR" sz="1600" dirty="0" err="1">
                <a:ea typeface="굴림" charset="-127"/>
              </a:rPr>
              <a:t>superframe</a:t>
            </a:r>
            <a:r>
              <a:rPr lang="en-US" altLang="ko-KR" sz="1600" dirty="0">
                <a:ea typeface="굴림" charset="-127"/>
              </a:rPr>
              <a:t> is defined by the SPC which sends an enhanced beacon containing a TMCTP Specification IE, as in 5.2.4.35.”</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45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4.5.1.5	page 6	line 11</a:t>
            </a:r>
          </a:p>
          <a:p>
            <a:r>
              <a:rPr lang="en-US" sz="2000" b="1" dirty="0" smtClean="0"/>
              <a:t>Comment</a:t>
            </a:r>
          </a:p>
          <a:p>
            <a:pPr lvl="1"/>
            <a:r>
              <a:rPr lang="en-US" sz="1600" dirty="0" smtClean="0"/>
              <a:t>TMCTP-parent PAN coordinator can have multiple TMCTP-child PAN coordinators.</a:t>
            </a:r>
          </a:p>
          <a:p>
            <a:r>
              <a:rPr lang="en-US" altLang="ko-KR" sz="2000" b="1" dirty="0" smtClean="0"/>
              <a:t>Proposed change from commenter</a:t>
            </a:r>
          </a:p>
          <a:p>
            <a:pPr lvl="1"/>
            <a:r>
              <a:rPr lang="en-US" altLang="ko-KR" sz="1600" dirty="0" smtClean="0"/>
              <a:t>Change "between the TMCTP-parent PAN coordinator and the TMCTP-child PAN coordinator" to "between a TMCTP-parent PAN coordinator and one of its TMCTP-child PAN coordinator(s</a:t>
            </a:r>
            <a:r>
              <a:rPr lang="en-US" altLang="ko-KR" sz="1600" dirty="0" smtClean="0"/>
              <a:t>)".</a:t>
            </a:r>
            <a:endParaRPr lang="en-US" altLang="ko-KR" sz="1600" dirty="0" smtClean="0"/>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36743</TotalTime>
  <Words>841</Words>
  <Application>Microsoft Office PowerPoint</Application>
  <PresentationFormat>On-screen Show (4:3)</PresentationFormat>
  <Paragraphs>253</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테마</vt:lpstr>
      <vt:lpstr>Slide 1</vt:lpstr>
      <vt:lpstr>Comments regarding OFDM PHY</vt:lpstr>
      <vt:lpstr>Proposed resolution of CID 35 (1)</vt:lpstr>
      <vt:lpstr>Proposed resolution of CID 35 (2)</vt:lpstr>
      <vt:lpstr>Proposed resolution of CID 36 (1)</vt:lpstr>
      <vt:lpstr>Proposed resolution of CID 36 (2)</vt:lpstr>
      <vt:lpstr>Proposed resolution of CID 43 (1)</vt:lpstr>
      <vt:lpstr>Proposed resolution of CID 43 (2)</vt:lpstr>
      <vt:lpstr>Proposed resolution of CID 45 (1)</vt:lpstr>
      <vt:lpstr>Proposed resolution of CID 45 (2)</vt:lpstr>
      <vt:lpstr>Proposed resolution of CID 61 (1)</vt:lpstr>
      <vt:lpstr>Proposed resolution of CID 61 (2)</vt:lpstr>
      <vt:lpstr>Proposed resolution of CID 62 (1)</vt:lpstr>
      <vt:lpstr>Proposed resolution of CID 62 (2)</vt:lpstr>
      <vt:lpstr>Proposed resolution of CID 64 (1)</vt:lpstr>
      <vt:lpstr>Proposed resolution of CID 64 (2)</vt:lpstr>
      <vt:lpstr>Proposed resolution of CID 66 (1)</vt:lpstr>
      <vt:lpstr>Proposed resolution of CID 66 (2)</vt:lpstr>
      <vt:lpstr>Proposed resolution of CID 69 (1)</vt:lpstr>
      <vt:lpstr>Proposed resolution of CID 69 (2)</vt:lpstr>
      <vt:lpstr>Proposed resolution of CID 73 (1)</vt:lpstr>
      <vt:lpstr>Proposed resolution of CID 73 (2)</vt:lpstr>
      <vt:lpstr>Proposed resolution of CID 76 (1)</vt:lpstr>
      <vt:lpstr>Proposed resolution of CID 76 (2)</vt:lpstr>
      <vt:lpstr>Proposed resolution of CID 80 (1)</vt:lpstr>
      <vt:lpstr>Proposed resolution of CID 80 (2)</vt:lpstr>
      <vt:lpstr>Proposed resolution of CID 83 (1)</vt:lpstr>
      <vt:lpstr>Proposed resolution of CID 83 (2)</vt:lpstr>
      <vt:lpstr>Proposed resolution of CID 85 (1)</vt:lpstr>
      <vt:lpstr>Proposed resolution of CID 85 (2)</vt:lpstr>
      <vt:lpstr>Proposed resolution of CID 121 (1)</vt:lpstr>
      <vt:lpstr>Proposed resolution of CID 121 (2)</vt:lpstr>
      <vt:lpstr>Proposed resolution of CID 122 (1)</vt:lpstr>
      <vt:lpstr>Proposed resolution of CID 122 (2)</vt:lpstr>
      <vt:lpstr>Proposed resolution of CID 123 (1)</vt:lpstr>
      <vt:lpstr>Proposed resolution of CID 123 (2)</vt:lpstr>
      <vt:lpstr>Proposed resolution of CID 125 (1)</vt:lpstr>
      <vt:lpstr>Proposed resolution of CID 125 (2)</vt:lpstr>
      <vt:lpstr>Proposed resolution of CID 132 (1)</vt:lpstr>
      <vt:lpstr>Proposed resolution of CID 132 (2)</vt:lpstr>
      <vt:lpstr>Proposed resolution of CID 133 (1)</vt:lpstr>
      <vt:lpstr>Proposed resolution of CID 133 (2)</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Soo-Young Chang</dc:creator>
  <dc:description>&lt;doc#&gt;</dc:description>
  <cp:lastModifiedBy>Soo-Young Chang</cp:lastModifiedBy>
  <cp:revision>836</cp:revision>
  <cp:lastPrinted>2012-07-09T00:38:43Z</cp:lastPrinted>
  <dcterms:created xsi:type="dcterms:W3CDTF">1999-11-08T18:59:45Z</dcterms:created>
  <dcterms:modified xsi:type="dcterms:W3CDTF">2013-09-19T02:37:05Z</dcterms:modified>
</cp:coreProperties>
</file>