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handoutMasterIdLst>
    <p:handoutMasterId r:id="rId25"/>
  </p:handoutMasterIdLst>
  <p:sldIdLst>
    <p:sldId id="342" r:id="rId2"/>
    <p:sldId id="407" r:id="rId3"/>
    <p:sldId id="422" r:id="rId4"/>
    <p:sldId id="445" r:id="rId5"/>
    <p:sldId id="446" r:id="rId6"/>
    <p:sldId id="447" r:id="rId7"/>
    <p:sldId id="467" r:id="rId8"/>
    <p:sldId id="468" r:id="rId9"/>
    <p:sldId id="450" r:id="rId10"/>
    <p:sldId id="451" r:id="rId11"/>
    <p:sldId id="452" r:id="rId12"/>
    <p:sldId id="453" r:id="rId13"/>
    <p:sldId id="454" r:id="rId14"/>
    <p:sldId id="455" r:id="rId15"/>
    <p:sldId id="456" r:id="rId16"/>
    <p:sldId id="457" r:id="rId17"/>
    <p:sldId id="458" r:id="rId18"/>
    <p:sldId id="459" r:id="rId19"/>
    <p:sldId id="460" r:id="rId20"/>
    <p:sldId id="461" r:id="rId21"/>
    <p:sldId id="462" r:id="rId22"/>
    <p:sldId id="463" r:id="rId23"/>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aximized">
    <p:restoredLeft sz="17739" autoAdjust="0"/>
    <p:restoredTop sz="99663" autoAdjust="0"/>
  </p:normalViewPr>
  <p:slideViewPr>
    <p:cSldViewPr>
      <p:cViewPr varScale="1">
        <p:scale>
          <a:sx n="71" d="100"/>
          <a:sy n="71" d="100"/>
        </p:scale>
        <p:origin x="-102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2013                                                                                     doc</a:t>
            </a:r>
            <a:r>
              <a:rPr lang="en-US" altLang="ko-KR" sz="1400" b="1">
                <a:solidFill>
                  <a:schemeClr val="tx1"/>
                </a:solidFill>
                <a:ea typeface="굴림" pitchFamily="34" charset="-127"/>
              </a:rPr>
              <a:t>.: </a:t>
            </a:r>
            <a:r>
              <a:rPr lang="en-US" altLang="ko-KR" sz="1400" b="1" smtClean="0">
                <a:solidFill>
                  <a:schemeClr val="tx1"/>
                </a:solidFill>
                <a:ea typeface="굴림" pitchFamily="34" charset="-127"/>
              </a:rPr>
              <a:t>IEEE802.15-13-0551-01-004m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ea typeface="+mn-ea"/>
              </a:rPr>
              <a:t>Soo-Young</a:t>
            </a:r>
            <a:r>
              <a:rPr lang="de-DE" altLang="ko-KR" baseline="0" dirty="0" smtClean="0">
                <a:ea typeface="+mn-ea"/>
              </a:rPr>
              <a:t> Chang (SYCA)</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5032147"/>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OFDM  PHY comment resolutions </a:t>
            </a:r>
            <a:r>
              <a:rPr lang="en-US" altLang="ko-KR" sz="1800" dirty="0"/>
              <a:t>for </a:t>
            </a:r>
            <a:r>
              <a:rPr lang="en-US" altLang="ko-KR" sz="1800" dirty="0" smtClean="0"/>
              <a:t>TG4m Sponsor Ballot</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16,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GB" altLang="ko-KR" sz="1600" dirty="0" err="1" smtClean="0"/>
              <a:t>Soo</a:t>
            </a:r>
            <a:r>
              <a:rPr lang="en-GB" altLang="ko-KR" sz="1600" dirty="0" smtClean="0"/>
              <a:t>-Young </a:t>
            </a:r>
            <a:r>
              <a:rPr lang="en-GB" altLang="ko-KR" sz="1600" dirty="0"/>
              <a:t>Chang (SYCA</a:t>
            </a:r>
            <a:r>
              <a:rPr lang="en-GB" altLang="ko-KR" sz="1600" dirty="0" smtClean="0"/>
              <a:t>), </a:t>
            </a:r>
            <a:r>
              <a:rPr lang="en-GB" altLang="ko-KR" sz="1600" dirty="0" err="1" smtClean="0"/>
              <a:t>Cheolho</a:t>
            </a:r>
            <a:r>
              <a:rPr lang="en-GB" altLang="ko-KR" sz="1600" dirty="0" smtClean="0"/>
              <a:t> Shin (ETRI), </a:t>
            </a:r>
            <a:r>
              <a:rPr lang="en-GB" altLang="ko-KR" sz="1600" dirty="0" err="1" smtClean="0"/>
              <a:t>Byounghak</a:t>
            </a:r>
            <a:r>
              <a:rPr lang="en-GB" altLang="ko-KR" sz="1600" dirty="0" smtClean="0"/>
              <a:t> Kim (ETRI), </a:t>
            </a:r>
            <a:r>
              <a:rPr lang="en-GB" altLang="ko-KR" sz="1600" dirty="0" err="1" smtClean="0"/>
              <a:t>Sangsung</a:t>
            </a:r>
            <a:r>
              <a:rPr lang="en-GB" altLang="ko-KR" sz="1600" dirty="0" smtClean="0"/>
              <a:t> </a:t>
            </a:r>
            <a:r>
              <a:rPr lang="en-GB" altLang="ko-KR" sz="1600" dirty="0" err="1" smtClean="0"/>
              <a:t>Choi</a:t>
            </a:r>
            <a:r>
              <a:rPr lang="en-GB" altLang="ko-KR" sz="1600" dirty="0" smtClean="0"/>
              <a:t> (ETRI)</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OFDM resolutions for TG4m Sponsor Ballot.</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OFDM PHY related comments from TG4m sponsor ballot.</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300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paragraph to Page 72 as explained in doc. </a:t>
            </a:r>
            <a:r>
              <a:rPr lang="en-US" altLang="ko-KR" sz="1600" dirty="0" smtClean="0"/>
              <a:t>15-13-0505-00</a:t>
            </a:r>
            <a:r>
              <a:rPr lang="en-US" altLang="ko-KR" sz="1600" dirty="0" smtClean="0"/>
              <a:t>.</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301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20.2.3.3	page 75	line 29</a:t>
            </a:r>
          </a:p>
          <a:p>
            <a:r>
              <a:rPr lang="en-US" sz="2000" b="1" dirty="0" smtClean="0"/>
              <a:t>Comment</a:t>
            </a:r>
          </a:p>
          <a:p>
            <a:pPr lvl="1"/>
            <a:r>
              <a:rPr lang="en-US" sz="1600" dirty="0" smtClean="0"/>
              <a:t>Order of coded bits in a coded symbol is unspecified. </a:t>
            </a:r>
          </a:p>
          <a:p>
            <a:r>
              <a:rPr lang="en-US" altLang="ko-KR" sz="2000" b="1" dirty="0" smtClean="0"/>
              <a:t>Proposed change from commenter</a:t>
            </a:r>
          </a:p>
          <a:p>
            <a:pPr lvl="1"/>
            <a:r>
              <a:rPr lang="en-US" altLang="ko-KR" sz="1600" dirty="0" smtClean="0"/>
              <a:t>State that the first coded bit is Output Data A and the second coded bit is Output Data B.</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301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sentence, “The first coded bit is Output Data A and the second coded bit is Output Data B.” at the end of </a:t>
            </a:r>
            <a:r>
              <a:rPr lang="en-US" altLang="ko-KR" sz="1600" dirty="0" err="1" smtClean="0"/>
              <a:t>Subclause</a:t>
            </a:r>
            <a:r>
              <a:rPr lang="en-US" altLang="ko-KR" sz="1600" dirty="0" smtClean="0"/>
              <a:t> 20.2.3.3. on Page 75.</a:t>
            </a:r>
          </a:p>
          <a:p>
            <a:pPr lvl="1"/>
            <a:endParaRPr lang="en-US" altLang="ko-KR" sz="1600" dirty="0" smtClean="0"/>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303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20.2.3.4	page 75	line 43</a:t>
            </a:r>
          </a:p>
          <a:p>
            <a:r>
              <a:rPr lang="en-US" sz="2000" b="1" dirty="0" smtClean="0"/>
              <a:t>Comment</a:t>
            </a:r>
          </a:p>
          <a:p>
            <a:pPr lvl="1"/>
            <a:r>
              <a:rPr lang="en-US" sz="1600" dirty="0" smtClean="0"/>
              <a:t>The structure of the </a:t>
            </a:r>
            <a:r>
              <a:rPr lang="en-US" sz="1600" dirty="0" err="1" smtClean="0"/>
              <a:t>interleaver</a:t>
            </a:r>
            <a:r>
              <a:rPr lang="en-US" sz="1600" dirty="0" smtClean="0"/>
              <a:t> is not clear, the process of interleaving should be illustrated.</a:t>
            </a:r>
          </a:p>
          <a:p>
            <a:r>
              <a:rPr lang="en-US" altLang="ko-KR" sz="2000" b="1" dirty="0" smtClean="0"/>
              <a:t>Proposed change from commenter</a:t>
            </a:r>
          </a:p>
          <a:p>
            <a:pPr lvl="1"/>
            <a:r>
              <a:rPr lang="en-US" altLang="ko-KR" sz="1600" dirty="0" smtClean="0"/>
              <a:t>Insert a figure to show the corresponding process of interleaving.</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303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figure on Page 75 as explained in doc 15-13-0515-00.</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307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20.2.3.5	page 76	line 50</a:t>
            </a:r>
          </a:p>
          <a:p>
            <a:r>
              <a:rPr lang="en-US" sz="2000" b="1" dirty="0" smtClean="0"/>
              <a:t>Comment</a:t>
            </a:r>
          </a:p>
          <a:p>
            <a:pPr lvl="1"/>
            <a:r>
              <a:rPr lang="en-US" sz="1600" dirty="0" smtClean="0"/>
              <a:t>Manner in which data symbols are mapped to data carriers is left unspecified..</a:t>
            </a:r>
          </a:p>
          <a:p>
            <a:r>
              <a:rPr lang="en-US" altLang="ko-KR" sz="2000" b="1" dirty="0" smtClean="0"/>
              <a:t>Proposed change from </a:t>
            </a:r>
            <a:r>
              <a:rPr lang="en-US" altLang="ko-KR" sz="2000" b="1" dirty="0" err="1" smtClean="0"/>
              <a:t>commentor</a:t>
            </a:r>
            <a:endParaRPr lang="en-US" altLang="ko-KR" sz="2000" b="1" dirty="0" smtClean="0"/>
          </a:p>
          <a:p>
            <a:pPr lvl="1"/>
            <a:r>
              <a:rPr lang="en-US" altLang="ko-KR" sz="1600" dirty="0" smtClean="0"/>
              <a:t>State that the first output symbol is mapped to the most negative data carrier index, etc.</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307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sentence, “The first output symbol is mapped to the most negative data carrier index in data tones and the second output symbol is mapped to the second most negative data carrier index in data tones and so on.” before the sentence in Line 49 of Page 76.</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313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20.2.3.9	page 77	line 53</a:t>
            </a:r>
          </a:p>
          <a:p>
            <a:r>
              <a:rPr lang="en-US" sz="2000" b="1" dirty="0" smtClean="0"/>
              <a:t>Comment</a:t>
            </a:r>
          </a:p>
          <a:p>
            <a:pPr lvl="1"/>
            <a:r>
              <a:rPr lang="en-US" sz="1600" dirty="0" smtClean="0"/>
              <a:t>Need to correct the figure number referenced.</a:t>
            </a:r>
          </a:p>
          <a:p>
            <a:r>
              <a:rPr lang="en-US" altLang="ko-KR" sz="2000" b="1" dirty="0" smtClean="0"/>
              <a:t>Proposed change from </a:t>
            </a:r>
            <a:r>
              <a:rPr lang="en-US" altLang="ko-KR" sz="2000" b="1" dirty="0" smtClean="0"/>
              <a:t>commenter</a:t>
            </a:r>
            <a:endParaRPr lang="en-US" altLang="ko-KR" sz="2000" b="1" dirty="0" smtClean="0"/>
          </a:p>
          <a:p>
            <a:pPr lvl="1"/>
            <a:r>
              <a:rPr lang="en-US" altLang="ko-KR" sz="1600" dirty="0" smtClean="0"/>
              <a:t>Change "PHR, as shown in Figure 102" to "PHR, as shown in Figure 176".</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313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Change as suggested by commenter.</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317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20.2.4.7	page 79	line 51</a:t>
            </a:r>
          </a:p>
          <a:p>
            <a:r>
              <a:rPr lang="en-US" sz="2000" b="1" dirty="0" smtClean="0"/>
              <a:t>Comment</a:t>
            </a:r>
          </a:p>
          <a:p>
            <a:pPr lvl="1"/>
            <a:r>
              <a:rPr lang="en-US" sz="1600" dirty="0" smtClean="0"/>
              <a:t>The subscript f of </a:t>
            </a:r>
            <a:r>
              <a:rPr lang="en-US" sz="1600" dirty="0" err="1" smtClean="0"/>
              <a:t>Nf</a:t>
            </a:r>
            <a:r>
              <a:rPr lang="en-US" sz="1600" dirty="0" smtClean="0"/>
              <a:t> is lower case in the formula, where as in the description it is in upper case.</a:t>
            </a:r>
          </a:p>
          <a:p>
            <a:r>
              <a:rPr lang="en-US" altLang="ko-KR" sz="2000" b="1" dirty="0" smtClean="0"/>
              <a:t>Proposed change from </a:t>
            </a:r>
            <a:r>
              <a:rPr lang="en-US" altLang="ko-KR" sz="2000" b="1" dirty="0" smtClean="0"/>
              <a:t>commenter</a:t>
            </a:r>
            <a:endParaRPr lang="en-US" altLang="ko-KR" sz="2000" b="1" dirty="0" smtClean="0"/>
          </a:p>
          <a:p>
            <a:pPr lvl="1"/>
            <a:r>
              <a:rPr lang="en-US" altLang="ko-KR" sz="1600" dirty="0" smtClean="0"/>
              <a:t>It can be made to NF in the formula, F in the subscript</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t>Comments regarding OFDM PHY</a:t>
            </a:r>
            <a:endParaRPr lang="ko-KR" altLang="en-US" dirty="0">
              <a:ea typeface="굴림" pitchFamily="34" charset="-127"/>
            </a:endParaRPr>
          </a:p>
        </p:txBody>
      </p:sp>
      <p:sp>
        <p:nvSpPr>
          <p:cNvPr id="3" name="내용 개체 틀 2"/>
          <p:cNvSpPr>
            <a:spLocks noGrp="1"/>
          </p:cNvSpPr>
          <p:nvPr>
            <p:ph sz="half" idx="1"/>
          </p:nvPr>
        </p:nvSpPr>
        <p:spPr>
          <a:xfrm>
            <a:off x="685800" y="1981200"/>
            <a:ext cx="7846640" cy="4114800"/>
          </a:xfrm>
        </p:spPr>
        <p:txBody>
          <a:bodyPr/>
          <a:lstStyle/>
          <a:p>
            <a:r>
              <a:rPr lang="en-US" sz="2000" dirty="0" smtClean="0"/>
              <a:t>CID 297</a:t>
            </a:r>
          </a:p>
          <a:p>
            <a:r>
              <a:rPr lang="en-US" sz="2000" dirty="0" smtClean="0"/>
              <a:t>CID 298</a:t>
            </a:r>
          </a:p>
          <a:p>
            <a:r>
              <a:rPr lang="en-US" sz="2000" dirty="0" smtClean="0"/>
              <a:t>CID 299</a:t>
            </a:r>
          </a:p>
          <a:p>
            <a:r>
              <a:rPr lang="en-US" sz="2000" dirty="0" smtClean="0"/>
              <a:t>CID 300</a:t>
            </a:r>
          </a:p>
          <a:p>
            <a:r>
              <a:rPr lang="en-US" sz="2000" dirty="0" smtClean="0"/>
              <a:t>CID 301</a:t>
            </a:r>
          </a:p>
          <a:p>
            <a:r>
              <a:rPr lang="en-US" sz="2000" dirty="0" smtClean="0"/>
              <a:t>CID 303</a:t>
            </a:r>
          </a:p>
          <a:p>
            <a:r>
              <a:rPr lang="en-US" sz="2000" dirty="0" smtClean="0"/>
              <a:t>CID 307</a:t>
            </a:r>
          </a:p>
          <a:p>
            <a:r>
              <a:rPr lang="en-US" sz="2000" dirty="0" smtClean="0"/>
              <a:t>CID 313</a:t>
            </a:r>
          </a:p>
          <a:p>
            <a:r>
              <a:rPr lang="en-US" sz="2000" dirty="0" smtClean="0"/>
              <a:t>CID 317</a:t>
            </a:r>
          </a:p>
          <a:p>
            <a:r>
              <a:rPr lang="en-US" sz="2000" dirty="0" smtClean="0"/>
              <a:t>CID 388</a:t>
            </a:r>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317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Change two “</a:t>
            </a:r>
            <a:r>
              <a:rPr lang="en-US" altLang="ko-KR" sz="1600" dirty="0" err="1" smtClean="0"/>
              <a:t>N</a:t>
            </a:r>
            <a:r>
              <a:rPr lang="en-US" altLang="ko-KR" sz="1600" baseline="-25000" dirty="0" err="1" smtClean="0"/>
              <a:t>f</a:t>
            </a:r>
            <a:r>
              <a:rPr lang="en-US" altLang="ko-KR" sz="1600" dirty="0" err="1" smtClean="0"/>
              <a:t>”s</a:t>
            </a:r>
            <a:r>
              <a:rPr lang="en-US" altLang="ko-KR" sz="1600" dirty="0" smtClean="0"/>
              <a:t> to “N</a:t>
            </a:r>
            <a:r>
              <a:rPr lang="en-US" altLang="ko-KR" sz="1600" baseline="-25000" dirty="0" smtClean="0"/>
              <a:t>F</a:t>
            </a:r>
            <a:r>
              <a:rPr lang="en-US" altLang="ko-KR" sz="1600" dirty="0" smtClean="0"/>
              <a:t>” in the formula in Line 38 of Page 79 as suggested by the commenter and additionally one “</a:t>
            </a:r>
            <a:r>
              <a:rPr lang="en-US" altLang="ko-KR" sz="1600" dirty="0" err="1" smtClean="0"/>
              <a:t>N</a:t>
            </a:r>
            <a:r>
              <a:rPr lang="en-US" altLang="ko-KR" sz="1600" baseline="-25000" dirty="0" err="1" smtClean="0"/>
              <a:t>f</a:t>
            </a:r>
            <a:r>
              <a:rPr lang="en-US" altLang="ko-KR" sz="1600" dirty="0" smtClean="0"/>
              <a:t>” to “N</a:t>
            </a:r>
            <a:r>
              <a:rPr lang="en-US" altLang="ko-KR" sz="1600" baseline="-25000" dirty="0" smtClean="0"/>
              <a:t>F</a:t>
            </a:r>
            <a:r>
              <a:rPr lang="en-US" altLang="ko-KR" sz="1600" dirty="0" smtClean="0"/>
              <a:t>”  in Line 6 of Page 80.</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388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smtClean="0"/>
              <a:t>Annex U	page 119	line 1</a:t>
            </a:r>
          </a:p>
          <a:p>
            <a:r>
              <a:rPr lang="en-US" sz="2000" b="1" dirty="0" smtClean="0"/>
              <a:t>Comment</a:t>
            </a:r>
          </a:p>
          <a:p>
            <a:pPr lvl="1"/>
            <a:r>
              <a:rPr lang="en-US" sz="1600" dirty="0" smtClean="0"/>
              <a:t>Show the example encoding a packet for the TVWS-OFDM PHY to avoid ambiguity.</a:t>
            </a:r>
          </a:p>
          <a:p>
            <a:r>
              <a:rPr lang="en-US" altLang="ko-KR" sz="2400" b="1" dirty="0" smtClean="0"/>
              <a:t>Proposed change from </a:t>
            </a:r>
            <a:r>
              <a:rPr lang="en-US" altLang="ko-KR" sz="2400" b="1" dirty="0" smtClean="0"/>
              <a:t>commenter</a:t>
            </a:r>
            <a:endParaRPr lang="en-US" altLang="ko-KR" sz="2400" b="1" dirty="0" smtClean="0"/>
          </a:p>
          <a:p>
            <a:pPr lvl="1"/>
            <a:r>
              <a:rPr lang="en-US" altLang="ko-KR" sz="1600" dirty="0" smtClean="0"/>
              <a:t>Insert the Annex U for the example encoding a packet for the TVWS-OFDM PHY.</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388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an annex U as suggested by the commenter. (Refer to doc. 15-13-0287-00.) </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297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	page 67	line 1</a:t>
            </a:r>
          </a:p>
          <a:p>
            <a:r>
              <a:rPr lang="en-US" sz="2000" b="1" dirty="0" smtClean="0"/>
              <a:t>Comment</a:t>
            </a:r>
          </a:p>
          <a:p>
            <a:pPr lvl="1"/>
            <a:r>
              <a:rPr lang="en-US" sz="1600" dirty="0" smtClean="0"/>
              <a:t>Previous versions and amendments of the 802.15.4 standard include already well defined OFDM modes. Why is there a need for a different OFDM mode definition? It will make more difficult the adoption of the standard having different implementations, where a common implementation would have been possible.</a:t>
            </a:r>
          </a:p>
          <a:p>
            <a:r>
              <a:rPr lang="en-US" altLang="ko-KR" sz="2000" b="1" dirty="0" smtClean="0"/>
              <a:t>Proposed change from commenter</a:t>
            </a:r>
          </a:p>
          <a:p>
            <a:pPr lvl="1"/>
            <a:r>
              <a:rPr lang="en-US" altLang="ko-KR" sz="1600" dirty="0" smtClean="0"/>
              <a:t>The Working Group must explain in the text the technical reasons for a different OFDM scheme to be selected for this amendment.</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297 (2)</a:t>
            </a:r>
            <a:endParaRPr lang="ko-KR" altLang="en-US" b="1" dirty="0"/>
          </a:p>
        </p:txBody>
      </p:sp>
      <p:sp>
        <p:nvSpPr>
          <p:cNvPr id="3" name="내용 개체 틀 2"/>
          <p:cNvSpPr>
            <a:spLocks noGrp="1"/>
          </p:cNvSpPr>
          <p:nvPr>
            <p:ph idx="1"/>
          </p:nvPr>
        </p:nvSpPr>
        <p:spPr>
          <a:xfrm>
            <a:off x="685800" y="1772816"/>
            <a:ext cx="7772400" cy="4608512"/>
          </a:xfrm>
        </p:spPr>
        <p:txBody>
          <a:bodyPr/>
          <a:lstStyle/>
          <a:p>
            <a:r>
              <a:rPr lang="en-US" altLang="ko-KR" sz="2000" b="1" dirty="0" smtClean="0"/>
              <a:t>Proposed resolution</a:t>
            </a:r>
          </a:p>
          <a:p>
            <a:pPr lvl="1"/>
            <a:r>
              <a:rPr lang="en-US" altLang="ko-KR" sz="1600" dirty="0" smtClean="0"/>
              <a:t>Accept in principle.</a:t>
            </a:r>
          </a:p>
          <a:p>
            <a:pPr lvl="1"/>
            <a:r>
              <a:rPr lang="en-US" altLang="ko-KR" sz="1600" dirty="0" smtClean="0"/>
              <a:t>For TVWS OFDM PHY, considering better radiation propagation characteristics of TVWS signals, transmitter specifications can be simplified to have an appropriate structure which fits better for command and control applications by reducing the number of OFDM symbols for the better packet structure.</a:t>
            </a:r>
          </a:p>
          <a:p>
            <a:pPr lvl="1"/>
            <a:r>
              <a:rPr lang="en-US" altLang="ko-KR" sz="1600" dirty="0" smtClean="0"/>
              <a:t>Add a paragraph at the beginning of Clause, 20 on Page 69, </a:t>
            </a:r>
          </a:p>
          <a:p>
            <a:pPr lvl="1">
              <a:buNone/>
            </a:pPr>
            <a:r>
              <a:rPr lang="en-US" altLang="ko-KR" sz="1600" dirty="0" smtClean="0"/>
              <a:t>	“One of key considerations for a new setting of parameters for TVWS PHYs is how to optimize the parameters to allow 802.15.4 wireless networks to take advantage of the TV white space spectrum for use in large scale device command and control applications. The parameters for three PHYs are identified for TVWS services in this standard, considering this optimization.”</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298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20.2.1.1.2	page 69	line 11</a:t>
            </a:r>
          </a:p>
          <a:p>
            <a:r>
              <a:rPr lang="en-US" sz="2000" b="1" dirty="0" smtClean="0"/>
              <a:t>Comment</a:t>
            </a:r>
          </a:p>
          <a:p>
            <a:pPr lvl="1"/>
            <a:r>
              <a:rPr lang="en-US" sz="1600" dirty="0" smtClean="0"/>
              <a:t>Definition for </a:t>
            </a:r>
            <a:r>
              <a:rPr lang="en-US" sz="1600" dirty="0" err="1" smtClean="0"/>
              <a:t>STF_freq</a:t>
            </a:r>
            <a:r>
              <a:rPr lang="en-US" sz="1600" dirty="0" smtClean="0"/>
              <a:t> is missing. </a:t>
            </a:r>
          </a:p>
          <a:p>
            <a:r>
              <a:rPr lang="en-US" altLang="ko-KR" sz="2000" b="1" dirty="0" smtClean="0"/>
              <a:t>Proposed change from commenter</a:t>
            </a:r>
          </a:p>
          <a:p>
            <a:pPr lvl="1"/>
            <a:r>
              <a:rPr lang="en-US" altLang="ko-KR" sz="1600" dirty="0" smtClean="0"/>
              <a:t>State that </a:t>
            </a:r>
            <a:r>
              <a:rPr lang="en-US" altLang="ko-KR" sz="1600" dirty="0" err="1" smtClean="0"/>
              <a:t>STF_freq</a:t>
            </a:r>
            <a:r>
              <a:rPr lang="en-US" altLang="ko-KR" sz="1600" dirty="0" smtClean="0"/>
              <a:t> is given in Table 203.</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298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statement, “where </a:t>
            </a:r>
            <a:r>
              <a:rPr lang="en-US" altLang="ko-KR" sz="1600" dirty="0" err="1" smtClean="0"/>
              <a:t>STF_freq</a:t>
            </a:r>
            <a:r>
              <a:rPr lang="en-US" altLang="ko-KR" sz="1600" dirty="0" smtClean="0"/>
              <a:t> is given in Table 203.” in Line 12 of Page 69. </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299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20.2.1.1.2	page 69	line 54</a:t>
            </a:r>
          </a:p>
          <a:p>
            <a:r>
              <a:rPr lang="en-US" sz="2000" b="1" dirty="0" smtClean="0"/>
              <a:t>Comment</a:t>
            </a:r>
          </a:p>
          <a:p>
            <a:pPr lvl="1"/>
            <a:r>
              <a:rPr lang="en-US" sz="1600" dirty="0" smtClean="0"/>
              <a:t>Definition for </a:t>
            </a:r>
            <a:r>
              <a:rPr lang="en-US" sz="1600" dirty="0" err="1" smtClean="0"/>
              <a:t>LTF_freq</a:t>
            </a:r>
            <a:r>
              <a:rPr lang="en-US" sz="1600" dirty="0" smtClean="0"/>
              <a:t> is missing. </a:t>
            </a:r>
          </a:p>
          <a:p>
            <a:r>
              <a:rPr lang="en-US" altLang="ko-KR" sz="2000" b="1" dirty="0" smtClean="0"/>
              <a:t>Proposed change from commenter</a:t>
            </a:r>
          </a:p>
          <a:p>
            <a:pPr lvl="1"/>
            <a:r>
              <a:rPr lang="en-US" altLang="ko-KR" sz="1600" dirty="0" smtClean="0"/>
              <a:t>State that </a:t>
            </a:r>
            <a:r>
              <a:rPr lang="en-US" altLang="ko-KR" sz="1600" dirty="0" err="1" smtClean="0"/>
              <a:t>LTF_freq</a:t>
            </a:r>
            <a:r>
              <a:rPr lang="en-US" altLang="ko-KR" sz="1600" dirty="0" smtClean="0"/>
              <a:t> is given in Table 204.</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solidFill>
                  <a:srgbClr val="00B0F0"/>
                </a:solidFill>
              </a:rPr>
              <a:t>Proposed resolution of CID 299 (2)</a:t>
            </a:r>
            <a:endParaRPr lang="ko-KR" altLang="en-US" b="1" dirty="0">
              <a:solidFill>
                <a:srgbClr val="00B0F0"/>
              </a:solidFill>
            </a:endParaRPr>
          </a:p>
        </p:txBody>
      </p:sp>
      <p:sp>
        <p:nvSpPr>
          <p:cNvPr id="3" name="내용 개체 틀 2"/>
          <p:cNvSpPr>
            <a:spLocks noGrp="1"/>
          </p:cNvSpPr>
          <p:nvPr>
            <p:ph idx="1"/>
          </p:nvPr>
        </p:nvSpPr>
        <p:spPr/>
        <p:txBody>
          <a:bodyPr/>
          <a:lstStyle/>
          <a:p>
            <a:r>
              <a:rPr lang="en-US" altLang="ko-KR" sz="2000" b="1" dirty="0" smtClean="0"/>
              <a:t>Proposed resolution</a:t>
            </a:r>
          </a:p>
          <a:p>
            <a:pPr lvl="1"/>
            <a:r>
              <a:rPr lang="en-US" altLang="ko-KR" sz="1600" dirty="0" smtClean="0"/>
              <a:t>Accepted.</a:t>
            </a:r>
          </a:p>
          <a:p>
            <a:pPr lvl="1"/>
            <a:r>
              <a:rPr lang="en-US" altLang="ko-KR" sz="1600" dirty="0" smtClean="0"/>
              <a:t>Add a statement, “where </a:t>
            </a:r>
            <a:r>
              <a:rPr lang="en-US" altLang="ko-KR" sz="1600" dirty="0" err="1" smtClean="0"/>
              <a:t>LTF_freq</a:t>
            </a:r>
            <a:r>
              <a:rPr lang="en-US" altLang="ko-KR" sz="1600" dirty="0" smtClean="0"/>
              <a:t> is given in Table 204.” below Line 54 of Page 69. </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Proposed resolution of CID 300 (1)</a:t>
            </a:r>
            <a:endParaRPr lang="ko-KR" altLang="en-US" b="1" dirty="0"/>
          </a:p>
        </p:txBody>
      </p:sp>
      <p:sp>
        <p:nvSpPr>
          <p:cNvPr id="3" name="내용 개체 틀 2"/>
          <p:cNvSpPr>
            <a:spLocks noGrp="1"/>
          </p:cNvSpPr>
          <p:nvPr>
            <p:ph idx="1"/>
          </p:nvPr>
        </p:nvSpPr>
        <p:spPr/>
        <p:txBody>
          <a:bodyPr/>
          <a:lstStyle/>
          <a:p>
            <a:r>
              <a:rPr lang="en-US" sz="2000" b="1" dirty="0" smtClean="0"/>
              <a:t>Related </a:t>
            </a:r>
            <a:r>
              <a:rPr lang="en-US" sz="2000" b="1" dirty="0" err="1" smtClean="0"/>
              <a:t>subclause</a:t>
            </a:r>
            <a:endParaRPr lang="en-US" sz="2000" b="1" dirty="0" smtClean="0"/>
          </a:p>
          <a:p>
            <a:pPr lvl="1"/>
            <a:r>
              <a:rPr lang="en-US" sz="1600" dirty="0" err="1" smtClean="0"/>
              <a:t>Subclause</a:t>
            </a:r>
            <a:r>
              <a:rPr lang="en-US" sz="1600" dirty="0" smtClean="0"/>
              <a:t> 20.2.1.3	page 72	line 6</a:t>
            </a:r>
          </a:p>
          <a:p>
            <a:r>
              <a:rPr lang="en-US" sz="2000" b="1" dirty="0" smtClean="0"/>
              <a:t>Comment</a:t>
            </a:r>
          </a:p>
          <a:p>
            <a:pPr lvl="1"/>
            <a:r>
              <a:rPr lang="en-US" sz="1600" dirty="0" smtClean="0"/>
              <a:t>Need to clarify the procedure of the HCS calculation by adding some steps of the procedure. </a:t>
            </a:r>
          </a:p>
          <a:p>
            <a:r>
              <a:rPr lang="en-US" altLang="ko-KR" sz="2000" b="1" dirty="0" smtClean="0"/>
              <a:t>Proposed change from commenter</a:t>
            </a:r>
          </a:p>
          <a:p>
            <a:pPr lvl="1"/>
            <a:r>
              <a:rPr lang="en-US" altLang="ko-KR" sz="1600" dirty="0" smtClean="0"/>
              <a:t>Refer to the document to be submitted (</a:t>
            </a:r>
            <a:r>
              <a:rPr lang="en-US" altLang="ko-KR" sz="1600" dirty="0" smtClean="0"/>
              <a:t>15-14-0505-00</a:t>
            </a:r>
            <a:r>
              <a:rPr lang="en-US" altLang="ko-KR" sz="1600" dirty="0" smtClean="0"/>
              <a:t>).</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36163</TotalTime>
  <Words>605</Words>
  <Application>Microsoft Office PowerPoint</Application>
  <PresentationFormat>On-screen Show (4:3)</PresentationFormat>
  <Paragraphs>139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테마</vt:lpstr>
      <vt:lpstr>Slide 1</vt:lpstr>
      <vt:lpstr>Comments regarding OFDM PHY</vt:lpstr>
      <vt:lpstr>Proposed resolution of CID 297 (1)</vt:lpstr>
      <vt:lpstr>Proposed resolution of CID 297 (2)</vt:lpstr>
      <vt:lpstr>Proposed resolution of CID 298 (1)</vt:lpstr>
      <vt:lpstr>Proposed resolution of CID 298 (2)</vt:lpstr>
      <vt:lpstr>Proposed resolution of CID 299 (1)</vt:lpstr>
      <vt:lpstr>Proposed resolution of CID 299 (2)</vt:lpstr>
      <vt:lpstr>Proposed resolution of CID 300 (1)</vt:lpstr>
      <vt:lpstr>Proposed resolution of CID 300 (2)</vt:lpstr>
      <vt:lpstr>Proposed resolution of CID 301 (1)</vt:lpstr>
      <vt:lpstr>Proposed resolution of CID 301 (2)</vt:lpstr>
      <vt:lpstr>Proposed resolution of CID 303 (1)</vt:lpstr>
      <vt:lpstr>Proposed resolution of CID 303 (2)</vt:lpstr>
      <vt:lpstr>Proposed resolution of CID 307 (1)</vt:lpstr>
      <vt:lpstr>Proposed resolution of CID 307 (2)</vt:lpstr>
      <vt:lpstr>Proposed resolution of CID 313 (1)</vt:lpstr>
      <vt:lpstr>Proposed resolution of CID 313 (2)</vt:lpstr>
      <vt:lpstr>Proposed resolution of CID 317 (1)</vt:lpstr>
      <vt:lpstr>Proposed resolution of CID 317 (2)</vt:lpstr>
      <vt:lpstr>Proposed resolution of CID 388 (1)</vt:lpstr>
      <vt:lpstr>Proposed resolution of CID 388 (2)</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Soo-Young Chang</dc:creator>
  <dc:description>&lt;doc#&gt;</dc:description>
  <cp:lastModifiedBy>Soo-Young Chang</cp:lastModifiedBy>
  <cp:revision>816</cp:revision>
  <cp:lastPrinted>2012-07-09T00:38:43Z</cp:lastPrinted>
  <dcterms:created xsi:type="dcterms:W3CDTF">1999-11-08T18:59:45Z</dcterms:created>
  <dcterms:modified xsi:type="dcterms:W3CDTF">2013-09-17T08:45:56Z</dcterms:modified>
</cp:coreProperties>
</file>