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306" r:id="rId3"/>
    <p:sldId id="301" r:id="rId4"/>
    <p:sldId id="295" r:id="rId5"/>
    <p:sldId id="294" r:id="rId6"/>
    <p:sldId id="302" r:id="rId7"/>
    <p:sldId id="305" r:id="rId8"/>
    <p:sldId id="304" r:id="rId9"/>
    <p:sldId id="300" r:id="rId10"/>
    <p:sldId id="303"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4BACC6"/>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56" autoAdjust="0"/>
    <p:restoredTop sz="93362" autoAdjust="0"/>
  </p:normalViewPr>
  <p:slideViewPr>
    <p:cSldViewPr showGuides="1">
      <p:cViewPr>
        <p:scale>
          <a:sx n="66" d="100"/>
          <a:sy n="66" d="100"/>
        </p:scale>
        <p:origin x="-1080" y="-1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2650"/>
            <a:ext cx="2616893" cy="22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30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75428" y="192650"/>
            <a:ext cx="2243713" cy="22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300">
              <a:defRPr sz="1400" b="1"/>
            </a:lvl1pPr>
          </a:lstStyle>
          <a:p>
            <a:r>
              <a:rPr lang="en-US" altLang="ja-JP" smtClean="0"/>
              <a:t>April 2013</a:t>
            </a:r>
            <a:endParaRPr lang="en-US" altLang="ja-JP"/>
          </a:p>
        </p:txBody>
      </p:sp>
      <p:sp>
        <p:nvSpPr>
          <p:cNvPr id="3076" name="Rectangle 4"/>
          <p:cNvSpPr>
            <a:spLocks noGrp="1" noChangeArrowheads="1"/>
          </p:cNvSpPr>
          <p:nvPr>
            <p:ph type="ftr" sz="quarter" idx="2"/>
          </p:nvPr>
        </p:nvSpPr>
        <p:spPr bwMode="auto">
          <a:xfrm>
            <a:off x="4041768"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300">
              <a:defRPr sz="1000"/>
            </a:lvl1pPr>
          </a:lstStyle>
          <a:p>
            <a:r>
              <a:rPr lang="en-US" altLang="ja-JP" smtClean="0"/>
              <a:t>Shoichi Kitazawa (ATR)</a:t>
            </a:r>
            <a:endParaRPr lang="en-US" altLang="ja-JP"/>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300">
              <a:defRPr sz="1000"/>
            </a:lvl1pPr>
          </a:lstStyle>
          <a:p>
            <a:r>
              <a:rPr lang="en-US" altLang="ja-JP"/>
              <a:t>Page </a:t>
            </a:r>
            <a:fld id="{1C9E7F0A-1D88-47D1-B7ED-5CA346B4FD43}" type="slidenum">
              <a:rPr lang="en-US" altLang="ja-JP"/>
              <a:pPr/>
              <a: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5" tIns="45713" rIns="91425" bIns="45713" anchor="ctr"/>
          <a:lstStyle/>
          <a:p>
            <a:endParaRPr lang="ja-JP" altLang="en-US"/>
          </a:p>
        </p:txBody>
      </p:sp>
      <p:sp>
        <p:nvSpPr>
          <p:cNvPr id="3079" name="Rectangle 7"/>
          <p:cNvSpPr>
            <a:spLocks noChangeArrowheads="1"/>
          </p:cNvSpPr>
          <p:nvPr/>
        </p:nvSpPr>
        <p:spPr bwMode="auto">
          <a:xfrm>
            <a:off x="673886"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300"/>
            <a:r>
              <a:rPr lang="en-US" altLang="ja-JP"/>
              <a:t>Submission</a:t>
            </a:r>
          </a:p>
        </p:txBody>
      </p:sp>
      <p:sp>
        <p:nvSpPr>
          <p:cNvPr id="3080" name="Line 8"/>
          <p:cNvSpPr>
            <a:spLocks noChangeShapeType="1"/>
          </p:cNvSpPr>
          <p:nvPr/>
        </p:nvSpPr>
        <p:spPr bwMode="auto">
          <a:xfrm>
            <a:off x="673886"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5" tIns="45713" rIns="91425" bIns="45713" anchor="ctr"/>
          <a:lstStyle/>
          <a:p>
            <a:endParaRPr lang="ja-JP" altLang="en-US"/>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3" y="108265"/>
            <a:ext cx="2734091" cy="22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300">
              <a:defRPr sz="1400" b="1"/>
            </a:lvl1pPr>
          </a:lstStyle>
          <a:p>
            <a:r>
              <a:rPr lang="en-US" altLang="ja-JP"/>
              <a:t>doc.: IEEE 802.15-&lt;doc#&gt;</a:t>
            </a:r>
          </a:p>
        </p:txBody>
      </p:sp>
      <p:sp>
        <p:nvSpPr>
          <p:cNvPr id="2051" name="Rectangle 3"/>
          <p:cNvSpPr>
            <a:spLocks noGrp="1" noChangeArrowheads="1"/>
          </p:cNvSpPr>
          <p:nvPr>
            <p:ph type="dt" idx="1"/>
          </p:nvPr>
        </p:nvSpPr>
        <p:spPr bwMode="auto">
          <a:xfrm>
            <a:off x="635334" y="108265"/>
            <a:ext cx="2658529" cy="22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300">
              <a:defRPr sz="1400" b="1"/>
            </a:lvl1pPr>
          </a:lstStyle>
          <a:p>
            <a:r>
              <a:rPr lang="en-US" altLang="ja-JP" smtClean="0"/>
              <a:t>April 2013</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6" y="4686753"/>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47" tIns="46031" rIns="93647" bIns="46031"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126" lvl="4" algn="r" defTabSz="933300">
              <a:defRPr/>
            </a:lvl5pPr>
          </a:lstStyle>
          <a:p>
            <a:pPr lvl="4"/>
            <a:r>
              <a:rPr lang="en-US" altLang="ja-JP" smtClean="0"/>
              <a:t>Shoichi Kitazawa (ATR)</a:t>
            </a:r>
            <a:endParaRPr lang="en-US" altLang="ja-JP"/>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300">
              <a:defRPr/>
            </a:lvl1pPr>
          </a:lstStyle>
          <a:p>
            <a:r>
              <a:rPr lang="en-US" altLang="ja-JP"/>
              <a:t>Page </a:t>
            </a:r>
            <a:fld id="{DF3F4172-E538-446E-867D-56FDB194A550}" type="slidenum">
              <a:rPr lang="en-US" altLang="ja-JP"/>
              <a:pPr/>
              <a:t>‹#›</a:t>
            </a:fld>
            <a:endParaRPr lang="en-US" altLang="ja-JP"/>
          </a:p>
        </p:txBody>
      </p:sp>
      <p:sp>
        <p:nvSpPr>
          <p:cNvPr id="2056" name="Rectangle 8"/>
          <p:cNvSpPr>
            <a:spLocks noChangeArrowheads="1"/>
          </p:cNvSpPr>
          <p:nvPr/>
        </p:nvSpPr>
        <p:spPr bwMode="auto">
          <a:xfrm>
            <a:off x="703185"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5"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5" tIns="45713" rIns="91425" bIns="45713"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5" tIns="45713" rIns="91425" bIns="45713" anchor="ctr"/>
          <a:lstStyle/>
          <a:p>
            <a:endParaRPr lang="ja-JP" altLang="en-US"/>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April 2013</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F3F4172-E538-446E-867D-56FDB194A550}" type="slidenum">
              <a:rPr lang="en-US" altLang="ja-JP" smtClean="0"/>
              <a:pPr/>
              <a:t>1</a:t>
            </a:fld>
            <a:endParaRPr lang="en-US" altLang="ja-JP"/>
          </a:p>
        </p:txBody>
      </p:sp>
    </p:spTree>
    <p:extLst>
      <p:ext uri="{BB962C8B-B14F-4D97-AF65-F5344CB8AC3E}">
        <p14:creationId xmlns:p14="http://schemas.microsoft.com/office/powerpoint/2010/main" val="3528739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GB" noProof="0" dirty="0" smtClean="0"/>
              <a:t>マスター タイトルの書式設定</a:t>
            </a:r>
            <a:endParaRPr lang="en-GB" altLang="ja-JP" noProof="0"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GB" noProof="0" dirty="0" smtClean="0"/>
              <a:t>マスター サブタイトルの書式設定</a:t>
            </a:r>
            <a:endParaRPr lang="en-GB" altLang="ja-JP" noProof="0" dirty="0"/>
          </a:p>
        </p:txBody>
      </p:sp>
      <p:sp>
        <p:nvSpPr>
          <p:cNvPr id="4" name="日付プレースホルダー 3"/>
          <p:cNvSpPr>
            <a:spLocks noGrp="1"/>
          </p:cNvSpPr>
          <p:nvPr>
            <p:ph type="dt" sz="half" idx="10"/>
          </p:nvPr>
        </p:nvSpPr>
        <p:spPr/>
        <p:txBody>
          <a:bodyPr/>
          <a:lstStyle>
            <a:lvl1pPr>
              <a:defRPr/>
            </a:lvl1pPr>
          </a:lstStyle>
          <a:p>
            <a:r>
              <a:rPr lang="en-US" altLang="ja-JP" noProof="0" smtClean="0"/>
              <a:t>17 Sept 2013</a:t>
            </a:r>
            <a:endParaRPr lang="en-GB" altLang="ja-JP" noProof="0" dirty="0"/>
          </a:p>
        </p:txBody>
      </p:sp>
      <p:sp>
        <p:nvSpPr>
          <p:cNvPr id="5" name="フッター プレースホルダー 4"/>
          <p:cNvSpPr>
            <a:spLocks noGrp="1"/>
          </p:cNvSpPr>
          <p:nvPr>
            <p:ph type="ftr" sz="quarter" idx="11"/>
          </p:nvPr>
        </p:nvSpPr>
        <p:spPr/>
        <p:txBody>
          <a:bodyPr/>
          <a:lstStyle>
            <a:lvl1pPr>
              <a:defRPr/>
            </a:lvl1pPr>
          </a:lstStyle>
          <a:p>
            <a:r>
              <a:rPr lang="pl-PL" altLang="ja-JP" noProof="0" smtClean="0"/>
              <a:t>M Ariyoshi, S Kitazawa (ATR)</a:t>
            </a:r>
            <a:endParaRPr lang="en-GB" altLang="ja-JP" noProof="0" dirty="0"/>
          </a:p>
        </p:txBody>
      </p:sp>
      <p:sp>
        <p:nvSpPr>
          <p:cNvPr id="6" name="スライド番号プレースホルダー 5"/>
          <p:cNvSpPr>
            <a:spLocks noGrp="1"/>
          </p:cNvSpPr>
          <p:nvPr>
            <p:ph type="sldNum" sz="quarter" idx="12"/>
          </p:nvPr>
        </p:nvSpPr>
        <p:spPr/>
        <p:txBody>
          <a:bodyPr/>
          <a:lstStyle>
            <a:lvl1pPr>
              <a:defRPr/>
            </a:lvl1pPr>
          </a:lstStyle>
          <a:p>
            <a:r>
              <a:rPr lang="en-GB" altLang="ja-JP" noProof="0" dirty="0" smtClean="0"/>
              <a:t>Slide </a:t>
            </a:r>
            <a:fld id="{018E0977-DC1B-42DD-B45E-59C02A783531}" type="slidenum">
              <a:rPr lang="en-GB" altLang="ja-JP" noProof="0" smtClean="0"/>
              <a:pPr/>
              <a:t>‹#›</a:t>
            </a:fld>
            <a:endParaRPr lang="en-GB" altLang="ja-JP" noProof="0"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17 Sept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6B3A71F-4814-4FD0-B5BF-45F7AA6F4C8B}" type="slidenum">
              <a:rPr lang="en-US" altLang="ja-JP"/>
              <a:pPr/>
              <a:t>‹#›</a:t>
            </a:fld>
            <a:endParaRPr lang="en-US" altLang="ja-JP"/>
          </a:p>
        </p:txBody>
      </p:sp>
    </p:spTree>
    <p:extLst>
      <p:ext uri="{BB962C8B-B14F-4D97-AF65-F5344CB8AC3E}">
        <p14:creationId xmlns:p14="http://schemas.microsoft.com/office/powerpoint/2010/main" val="27619700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17 Sept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7C47D4F-CAA3-4307-B0EF-8C4B3E0CF21D}" type="slidenum">
              <a:rPr lang="en-US" altLang="ja-JP"/>
              <a:pPr/>
              <a:t>‹#›</a:t>
            </a:fld>
            <a:endParaRPr lang="en-US" altLang="ja-JP"/>
          </a:p>
        </p:txBody>
      </p:sp>
    </p:spTree>
    <p:extLst>
      <p:ext uri="{BB962C8B-B14F-4D97-AF65-F5344CB8AC3E}">
        <p14:creationId xmlns:p14="http://schemas.microsoft.com/office/powerpoint/2010/main" val="22005650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17 Sept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242A585-2600-43B1-ABC9-06D037E96BAE}" type="slidenum">
              <a:rPr lang="en-US" altLang="ja-JP"/>
              <a:pPr/>
              <a:t>‹#›</a:t>
            </a:fld>
            <a:endParaRPr lang="en-US" altLang="ja-JP"/>
          </a:p>
        </p:txBody>
      </p:sp>
    </p:spTree>
    <p:extLst>
      <p:ext uri="{BB962C8B-B14F-4D97-AF65-F5344CB8AC3E}">
        <p14:creationId xmlns:p14="http://schemas.microsoft.com/office/powerpoint/2010/main" val="26344436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17 Sept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4847ECA-0452-41E3-B15B-04905DA18685}" type="slidenum">
              <a:rPr lang="en-US" altLang="ja-JP"/>
              <a:pPr/>
              <a:t>‹#›</a:t>
            </a:fld>
            <a:endParaRPr lang="en-US" altLang="ja-JP"/>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17 Sept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C763230-8612-4F82-9598-E8DB08C9F578}" type="slidenum">
              <a:rPr lang="en-US" altLang="ja-JP"/>
              <a:pPr/>
              <a:t>‹#›</a:t>
            </a:fld>
            <a:endParaRPr lang="en-US" altLang="ja-JP"/>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17 Sept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F345BDCD-0A82-43EF-9F50-431A9535906C}" type="slidenum">
              <a:rPr lang="en-US" altLang="ja-JP"/>
              <a:pPr/>
              <a:t>‹#›</a:t>
            </a:fld>
            <a:endParaRPr lang="en-US" altLang="ja-JP"/>
          </a:p>
        </p:txBody>
      </p:sp>
    </p:spTree>
    <p:extLst>
      <p:ext uri="{BB962C8B-B14F-4D97-AF65-F5344CB8AC3E}">
        <p14:creationId xmlns:p14="http://schemas.microsoft.com/office/powerpoint/2010/main" val="6198729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17 Sept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F80C6039-A5FA-4F5B-9853-58798A63706D}" type="slidenum">
              <a:rPr lang="en-US" altLang="ja-JP"/>
              <a:pPr/>
              <a:t>‹#›</a:t>
            </a:fld>
            <a:endParaRPr lang="en-US" altLang="ja-JP"/>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17 Sept 2013</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266A080E-4E30-4968-B029-7CF782D6220C}" type="slidenum">
              <a:rPr lang="en-US" altLang="ja-JP"/>
              <a:pPr/>
              <a:t>‹#›</a:t>
            </a:fld>
            <a:endParaRPr lang="en-US" altLang="ja-JP"/>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17 Sept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A055100-B070-402A-915F-F75138044036}" type="slidenum">
              <a:rPr lang="en-US" altLang="ja-JP"/>
              <a:pPr/>
              <a:t>‹#›</a:t>
            </a:fld>
            <a:endParaRPr lang="en-US" altLang="ja-JP"/>
          </a:p>
        </p:txBody>
      </p:sp>
    </p:spTree>
    <p:extLst>
      <p:ext uri="{BB962C8B-B14F-4D97-AF65-F5344CB8AC3E}">
        <p14:creationId xmlns:p14="http://schemas.microsoft.com/office/powerpoint/2010/main" val="23915078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17 Sept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6348C59-0566-4162-B54D-0A1849E52EE9}" type="slidenum">
              <a:rPr lang="en-US" altLang="ja-JP"/>
              <a:pPr/>
              <a:t>‹#›</a:t>
            </a:fld>
            <a:endParaRPr lang="en-US" altLang="ja-JP"/>
          </a:p>
        </p:txBody>
      </p:sp>
    </p:spTree>
    <p:extLst>
      <p:ext uri="{BB962C8B-B14F-4D97-AF65-F5344CB8AC3E}">
        <p14:creationId xmlns:p14="http://schemas.microsoft.com/office/powerpoint/2010/main" val="4254658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GB" noProof="0" dirty="0" smtClean="0"/>
              <a:t>マスター タイトルの書式設定</a:t>
            </a:r>
            <a:endParaRPr lang="en-GB" altLang="ja-JP" noProof="0"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GB" noProof="0" dirty="0" smtClean="0"/>
              <a:t>マスター テキストの書式設定</a:t>
            </a:r>
          </a:p>
          <a:p>
            <a:pPr lvl="1"/>
            <a:r>
              <a:rPr lang="ja-JP" altLang="en-GB" noProof="0" dirty="0" smtClean="0"/>
              <a:t>第 </a:t>
            </a:r>
            <a:r>
              <a:rPr lang="en-GB" altLang="ja-JP" noProof="0" dirty="0" smtClean="0"/>
              <a:t>2 </a:t>
            </a:r>
            <a:r>
              <a:rPr lang="ja-JP" altLang="en-GB" noProof="0" dirty="0" smtClean="0"/>
              <a:t>レベル</a:t>
            </a:r>
          </a:p>
          <a:p>
            <a:pPr lvl="2"/>
            <a:r>
              <a:rPr lang="ja-JP" altLang="en-GB" noProof="0" dirty="0" smtClean="0"/>
              <a:t>第 </a:t>
            </a:r>
            <a:r>
              <a:rPr lang="en-GB" altLang="ja-JP" noProof="0" dirty="0" smtClean="0"/>
              <a:t>3 </a:t>
            </a:r>
            <a:r>
              <a:rPr lang="ja-JP" altLang="en-GB" noProof="0" dirty="0" smtClean="0"/>
              <a:t>レベル</a:t>
            </a:r>
          </a:p>
          <a:p>
            <a:pPr lvl="3"/>
            <a:r>
              <a:rPr lang="ja-JP" altLang="en-GB" noProof="0" dirty="0" smtClean="0"/>
              <a:t>第 </a:t>
            </a:r>
            <a:r>
              <a:rPr lang="en-GB" altLang="ja-JP" noProof="0" dirty="0" smtClean="0"/>
              <a:t>4 </a:t>
            </a:r>
            <a:r>
              <a:rPr lang="ja-JP" altLang="en-GB" noProof="0" dirty="0" smtClean="0"/>
              <a:t>レベル</a:t>
            </a:r>
          </a:p>
          <a:p>
            <a:pPr lvl="4"/>
            <a:r>
              <a:rPr lang="ja-JP" altLang="en-GB" noProof="0" dirty="0" smtClean="0"/>
              <a:t>第 </a:t>
            </a:r>
            <a:r>
              <a:rPr lang="en-GB" altLang="ja-JP" noProof="0" dirty="0" smtClean="0"/>
              <a:t>5 </a:t>
            </a:r>
            <a:r>
              <a:rPr lang="ja-JP" altLang="en-GB" noProof="0" dirty="0" smtClean="0"/>
              <a:t>レベル</a:t>
            </a:r>
            <a:endParaRPr lang="en-GB" altLang="ja-JP" noProof="0"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noProof="0" smtClean="0"/>
              <a:t>17 Sept 2013</a:t>
            </a:r>
            <a:endParaRPr lang="en-GB" altLang="ja-JP" noProof="0"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pl-PL" altLang="ja-JP" noProof="0" smtClean="0"/>
              <a:t>M Ariyoshi, S Kitazawa (ATR)</a:t>
            </a:r>
            <a:endParaRPr lang="en-GB" altLang="ja-JP" noProof="0"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GB" altLang="ja-JP" noProof="0" dirty="0" smtClean="0"/>
              <a:t>Slide </a:t>
            </a:r>
            <a:fld id="{EAFD9030-C83D-42D9-9BFB-ADDEB84EB1F4}" type="slidenum">
              <a:rPr lang="en-GB" altLang="ja-JP" noProof="0" smtClean="0"/>
              <a:pPr/>
              <a:t>‹#›</a:t>
            </a:fld>
            <a:endParaRPr lang="en-GB" altLang="ja-JP" noProof="0"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GB" altLang="ja-JP" sz="1400" b="1" noProof="0" dirty="0" smtClean="0">
                <a:ea typeface="ＭＳ Ｐゴシック" charset="-128"/>
              </a:rPr>
              <a:t>doc.: IEEE </a:t>
            </a:r>
            <a:r>
              <a:rPr lang="en-GB" altLang="ja-JP" sz="1400" b="1" noProof="0" dirty="0" smtClean="0">
                <a:ea typeface="ＭＳ Ｐゴシック" charset="-128"/>
              </a:rPr>
              <a:t>802.15-13-0550-01-0sru</a:t>
            </a:r>
            <a:endParaRPr lang="en-GB" altLang="ja-JP" sz="1400" b="1" noProof="0"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tLang="ja-JP" noProof="0" dirty="0"/>
          </a:p>
        </p:txBody>
      </p:sp>
      <p:sp>
        <p:nvSpPr>
          <p:cNvPr id="1033" name="Rectangle 9"/>
          <p:cNvSpPr>
            <a:spLocks noChangeArrowheads="1"/>
          </p:cNvSpPr>
          <p:nvPr/>
        </p:nvSpPr>
        <p:spPr bwMode="auto">
          <a:xfrm>
            <a:off x="685800" y="6475413"/>
            <a:ext cx="711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ja-JP" noProof="0" dirty="0" smtClean="0">
                <a:ea typeface="ＭＳ Ｐゴシック" charset="-128"/>
              </a:rPr>
              <a:t>Submission</a:t>
            </a:r>
            <a:endParaRPr lang="en-GB" altLang="ja-JP" noProof="0" dirty="0">
              <a:ea typeface="ＭＳ Ｐゴシック"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tLang="ja-JP" noProof="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2"/>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3"/>
          <p:cNvSpPr>
            <a:spLocks noGrp="1"/>
          </p:cNvSpPr>
          <p:nvPr>
            <p:ph type="sldNum" sz="quarter" idx="12"/>
          </p:nvPr>
        </p:nvSpPr>
        <p:spPr>
          <a:xfrm>
            <a:off x="4393695" y="6475413"/>
            <a:ext cx="432811" cy="184666"/>
          </a:xfrm>
        </p:spPr>
        <p:txBody>
          <a:bodyPr/>
          <a:lstStyle/>
          <a:p>
            <a:r>
              <a:rPr lang="en-GB" altLang="ja-JP" dirty="0" smtClean="0"/>
              <a:t>Slide </a:t>
            </a:r>
            <a:fld id="{372F3947-031E-4295-B632-0BF31AAEF223}" type="slidenum">
              <a:rPr lang="en-GB" altLang="ja-JP" smtClean="0"/>
              <a:pPr/>
              <a:t>1</a:t>
            </a:fld>
            <a:endParaRPr lang="en-GB"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ja-JP" sz="1800" b="1" u="sng" dirty="0" smtClean="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GB" altLang="ja-JP" sz="1600" b="1" dirty="0" smtClean="0">
              <a:solidFill>
                <a:schemeClr val="tx2"/>
              </a:solidFill>
              <a:ea typeface="ＭＳ Ｐゴシック" charset="-128"/>
            </a:endParaRPr>
          </a:p>
          <a:p>
            <a:endParaRPr lang="en-GB" altLang="ja-JP" sz="1600" dirty="0" smtClean="0">
              <a:solidFill>
                <a:schemeClr val="tx2"/>
              </a:solidFill>
              <a:ea typeface="ＭＳ Ｐゴシック" charset="-128"/>
            </a:endParaRPr>
          </a:p>
          <a:p>
            <a:r>
              <a:rPr lang="en-GB" altLang="ja-JP" sz="1600" b="1" dirty="0" smtClean="0">
                <a:ea typeface="ＭＳ Ｐゴシック" charset="-128"/>
              </a:rPr>
              <a:t>Submission Title:</a:t>
            </a:r>
            <a:r>
              <a:rPr lang="en-GB" altLang="ja-JP" sz="1600" dirty="0" smtClean="0">
                <a:ea typeface="ＭＳ Ｐゴシック" charset="-128"/>
              </a:rPr>
              <a:t> [</a:t>
            </a:r>
            <a:r>
              <a:rPr lang="en-GB" altLang="ja-JP" sz="1600" dirty="0" smtClean="0">
                <a:cs typeface="Times New Roman" pitchFamily="18" charset="0"/>
              </a:rPr>
              <a:t>Initial Proposal on Drafting PAR for Spectrum Resources Usage in WPANs</a:t>
            </a:r>
            <a:r>
              <a:rPr lang="en-GB" altLang="ja-JP" sz="1600" dirty="0" smtClean="0">
                <a:ea typeface="ＭＳ Ｐゴシック" charset="-128"/>
              </a:rPr>
              <a:t>]	</a:t>
            </a:r>
          </a:p>
          <a:p>
            <a:r>
              <a:rPr lang="en-GB" altLang="ja-JP" sz="1600" b="1" dirty="0" smtClean="0">
                <a:ea typeface="ＭＳ Ｐゴシック" charset="-128"/>
              </a:rPr>
              <a:t>Date Submitted: </a:t>
            </a:r>
            <a:r>
              <a:rPr lang="en-GB" altLang="ja-JP" sz="1600" dirty="0" smtClean="0">
                <a:ea typeface="ＭＳ Ｐゴシック" charset="-128"/>
              </a:rPr>
              <a:t>[12 September 2013]	</a:t>
            </a:r>
          </a:p>
          <a:p>
            <a:r>
              <a:rPr lang="en-GB" altLang="ja-JP" sz="1600" b="1" dirty="0" smtClean="0">
                <a:ea typeface="ＭＳ Ｐゴシック" charset="-128"/>
              </a:rPr>
              <a:t>Source:</a:t>
            </a:r>
            <a:r>
              <a:rPr lang="en-GB" altLang="ja-JP" sz="1600" dirty="0" smtClean="0">
                <a:ea typeface="ＭＳ Ｐゴシック" charset="-128"/>
              </a:rPr>
              <a:t> [Masayuki Ariyoshi, Shoichi Kitazawa]</a:t>
            </a:r>
          </a:p>
          <a:p>
            <a:r>
              <a:rPr lang="en-GB" altLang="ja-JP" sz="1600" dirty="0" smtClean="0">
                <a:ea typeface="ＭＳ Ｐゴシック" charset="-128"/>
              </a:rPr>
              <a:t>Company [Advanced Telecommunications Research Institute International (ATR)]</a:t>
            </a:r>
          </a:p>
          <a:p>
            <a:r>
              <a:rPr lang="en-GB" altLang="ja-JP" sz="1600" dirty="0" smtClean="0">
                <a:ea typeface="ＭＳ Ｐゴシック" charset="-128"/>
              </a:rPr>
              <a:t>Address [2-2-2 </a:t>
            </a:r>
            <a:r>
              <a:rPr lang="en-GB" altLang="ja-JP" sz="1600" dirty="0" err="1" smtClean="0">
                <a:ea typeface="ＭＳ Ｐゴシック" charset="-128"/>
              </a:rPr>
              <a:t>Hikaridai</a:t>
            </a:r>
            <a:r>
              <a:rPr lang="en-GB" altLang="ja-JP" sz="1600" dirty="0" smtClean="0">
                <a:ea typeface="ＭＳ Ｐゴシック" charset="-128"/>
              </a:rPr>
              <a:t>, Seika-</a:t>
            </a:r>
            <a:r>
              <a:rPr lang="en-GB" altLang="ja-JP" sz="1600" dirty="0" err="1" smtClean="0">
                <a:ea typeface="ＭＳ Ｐゴシック" charset="-128"/>
              </a:rPr>
              <a:t>cho</a:t>
            </a:r>
            <a:r>
              <a:rPr lang="en-GB" altLang="ja-JP" sz="1600" dirty="0" smtClean="0">
                <a:ea typeface="ＭＳ Ｐゴシック" charset="-128"/>
              </a:rPr>
              <a:t>, Kyoto 619-0288  Japan]</a:t>
            </a:r>
          </a:p>
          <a:p>
            <a:r>
              <a:rPr lang="en-GB" altLang="ja-JP" sz="1600" dirty="0" smtClean="0">
                <a:ea typeface="ＭＳ Ｐゴシック" charset="-128"/>
              </a:rPr>
              <a:t>Voice:[+81-774-95-1141], FAX: [ ], E-Mail:[ariyoshi@atr.jp]</a:t>
            </a:r>
          </a:p>
          <a:p>
            <a:pPr>
              <a:spcBef>
                <a:spcPts val="600"/>
              </a:spcBef>
              <a:spcAft>
                <a:spcPts val="600"/>
              </a:spcAft>
            </a:pPr>
            <a:r>
              <a:rPr lang="en-GB" altLang="ja-JP" sz="1600" b="1" dirty="0" smtClean="0">
                <a:solidFill>
                  <a:schemeClr val="tx2"/>
                </a:solidFill>
                <a:ea typeface="ＭＳ Ｐゴシック" charset="-128"/>
              </a:rPr>
              <a:t>Re:</a:t>
            </a:r>
            <a:r>
              <a:rPr lang="en-GB" altLang="ja-JP" sz="1600" dirty="0" smtClean="0">
                <a:solidFill>
                  <a:schemeClr val="tx2"/>
                </a:solidFill>
                <a:ea typeface="ＭＳ Ｐゴシック" charset="-128"/>
              </a:rPr>
              <a:t> []</a:t>
            </a:r>
          </a:p>
          <a:p>
            <a:pPr>
              <a:spcBef>
                <a:spcPts val="100"/>
              </a:spcBef>
              <a:spcAft>
                <a:spcPts val="100"/>
              </a:spcAft>
            </a:pPr>
            <a:r>
              <a:rPr lang="en-GB" altLang="ja-JP" dirty="0" smtClean="0">
                <a:solidFill>
                  <a:schemeClr val="accent2"/>
                </a:solidFill>
                <a:ea typeface="ＭＳ Ｐゴシック" charset="-128"/>
              </a:rPr>
              <a:t>	</a:t>
            </a:r>
            <a:endParaRPr lang="en-GB" altLang="ja-JP" dirty="0" smtClean="0">
              <a:solidFill>
                <a:schemeClr val="tx2"/>
              </a:solidFill>
              <a:ea typeface="ＭＳ Ｐゴシック" charset="-128"/>
            </a:endParaRPr>
          </a:p>
          <a:p>
            <a:pPr>
              <a:spcBef>
                <a:spcPts val="600"/>
              </a:spcBef>
              <a:spcAft>
                <a:spcPts val="600"/>
              </a:spcAft>
            </a:pPr>
            <a:r>
              <a:rPr lang="en-GB" altLang="ja-JP" sz="1600" b="1" dirty="0" smtClean="0">
                <a:solidFill>
                  <a:schemeClr val="tx2"/>
                </a:solidFill>
                <a:ea typeface="ＭＳ Ｐゴシック" charset="-128"/>
              </a:rPr>
              <a:t>Abstract:</a:t>
            </a:r>
            <a:r>
              <a:rPr lang="en-GB" altLang="ja-JP" sz="1600" dirty="0" smtClean="0">
                <a:solidFill>
                  <a:schemeClr val="tx2"/>
                </a:solidFill>
                <a:ea typeface="ＭＳ Ｐゴシック" charset="-128"/>
              </a:rPr>
              <a:t>	[This document provides an initial proposal for drafting PAR for SRU in WPANs.]</a:t>
            </a:r>
          </a:p>
          <a:p>
            <a:pPr>
              <a:spcBef>
                <a:spcPts val="600"/>
              </a:spcBef>
              <a:spcAft>
                <a:spcPts val="600"/>
              </a:spcAft>
            </a:pPr>
            <a:r>
              <a:rPr lang="en-GB" altLang="ja-JP" sz="1600" b="1" dirty="0" smtClean="0">
                <a:solidFill>
                  <a:schemeClr val="tx2"/>
                </a:solidFill>
                <a:ea typeface="ＭＳ Ｐゴシック" charset="-128"/>
              </a:rPr>
              <a:t>Purpose:</a:t>
            </a:r>
            <a:r>
              <a:rPr lang="en-GB" altLang="ja-JP" sz="1600" dirty="0" smtClean="0">
                <a:solidFill>
                  <a:schemeClr val="tx2"/>
                </a:solidFill>
                <a:ea typeface="ＭＳ Ｐゴシック" charset="-128"/>
              </a:rPr>
              <a:t>	</a:t>
            </a:r>
            <a:r>
              <a:rPr lang="en-GB" altLang="ja-JP" sz="1600" dirty="0" smtClean="0">
                <a:ea typeface="ＭＳ Ｐゴシック" charset="-128"/>
              </a:rPr>
              <a:t>[For SG discussions]</a:t>
            </a:r>
          </a:p>
          <a:p>
            <a:r>
              <a:rPr lang="en-GB" altLang="ja-JP" sz="1600" b="1" dirty="0" smtClean="0">
                <a:solidFill>
                  <a:schemeClr val="tx2"/>
                </a:solidFill>
                <a:ea typeface="ＭＳ Ｐゴシック" charset="-128"/>
              </a:rPr>
              <a:t>Notice:</a:t>
            </a:r>
            <a:r>
              <a:rPr lang="en-GB" altLang="ja-JP" sz="1600" dirty="0" smtClean="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GB" altLang="ja-JP" sz="1600" b="1" dirty="0" smtClean="0">
                <a:solidFill>
                  <a:schemeClr val="tx2"/>
                </a:solidFill>
                <a:ea typeface="ＭＳ Ｐゴシック" charset="-128"/>
              </a:rPr>
              <a:t>Release:</a:t>
            </a:r>
            <a:r>
              <a:rPr lang="en-GB" altLang="ja-JP" sz="1600" dirty="0" smtClean="0">
                <a:solidFill>
                  <a:schemeClr val="tx2"/>
                </a:solidFill>
                <a:ea typeface="ＭＳ Ｐゴシック" charset="-128"/>
              </a:rPr>
              <a:t>	The contributor acknowledges and accepts that this contribution becomes the property of IEEE and may be made publicly available by P802.15.	</a:t>
            </a:r>
            <a:endParaRPr lang="en-GB" altLang="ja-JP" sz="1600" dirty="0">
              <a:solidFill>
                <a:schemeClr val="tx2"/>
              </a:solidFill>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altLang="ja-JP" dirty="0" smtClean="0"/>
              <a:t>Acknowledgement</a:t>
            </a:r>
            <a:endParaRPr kumimoji="1" lang="en-GB"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55223" y="6475413"/>
            <a:ext cx="509755" cy="184666"/>
          </a:xfrm>
        </p:spPr>
        <p:txBody>
          <a:bodyPr/>
          <a:lstStyle/>
          <a:p>
            <a:r>
              <a:rPr lang="en-GB" altLang="ja-JP" dirty="0" smtClean="0"/>
              <a:t>Slide </a:t>
            </a:r>
            <a:fld id="{8242A585-2600-43B1-ABC9-06D037E96BAE}" type="slidenum">
              <a:rPr lang="en-GB" altLang="ja-JP" smtClean="0"/>
              <a:pPr/>
              <a:t>10</a:t>
            </a:fld>
            <a:endParaRPr lang="en-GB" altLang="ja-JP" dirty="0"/>
          </a:p>
        </p:txBody>
      </p:sp>
      <p:sp>
        <p:nvSpPr>
          <p:cNvPr id="7" name="コンテンツ プレースホルダー 2"/>
          <p:cNvSpPr>
            <a:spLocks noGrp="1"/>
          </p:cNvSpPr>
          <p:nvPr>
            <p:ph idx="1"/>
          </p:nvPr>
        </p:nvSpPr>
        <p:spPr>
          <a:xfrm>
            <a:off x="685800" y="1981200"/>
            <a:ext cx="7772400" cy="4114800"/>
          </a:xfrm>
        </p:spPr>
        <p:txBody>
          <a:bodyPr>
            <a:normAutofit/>
          </a:bodyPr>
          <a:lstStyle/>
          <a:p>
            <a:pPr marL="0" indent="0">
              <a:buNone/>
            </a:pPr>
            <a:r>
              <a:rPr lang="en-GB" altLang="ja-JP" sz="2800" dirty="0">
                <a:latin typeface="+mj-lt"/>
              </a:rPr>
              <a:t>This work is supported by the Ministry of Internal Affairs and </a:t>
            </a:r>
            <a:r>
              <a:rPr lang="en-GB" altLang="ja-JP" sz="2800" dirty="0" smtClean="0">
                <a:latin typeface="+mj-lt"/>
              </a:rPr>
              <a:t>Communications, Japan, </a:t>
            </a:r>
            <a:r>
              <a:rPr lang="en-GB" altLang="ja-JP" sz="2800" dirty="0">
                <a:latin typeface="+mj-lt"/>
              </a:rPr>
              <a:t>under a grant entitled "Research and development of dynamic and reconfigurable M2M wireless network technology</a:t>
            </a:r>
            <a:r>
              <a:rPr lang="en-GB" altLang="ja-JP" sz="2800" dirty="0" smtClean="0">
                <a:latin typeface="+mj-lt"/>
              </a:rPr>
              <a:t>."</a:t>
            </a:r>
            <a:endParaRPr lang="en-GB" altLang="ja-JP" sz="2800" dirty="0">
              <a:latin typeface="+mj-lt"/>
            </a:endParaRPr>
          </a:p>
        </p:txBody>
      </p:sp>
    </p:spTree>
    <p:extLst>
      <p:ext uri="{BB962C8B-B14F-4D97-AF65-F5344CB8AC3E}">
        <p14:creationId xmlns:p14="http://schemas.microsoft.com/office/powerpoint/2010/main" val="2556577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17 Sept 2013</a:t>
            </a:r>
            <a:endParaRPr lang="en-GB" altLang="ja-JP" dirty="0"/>
          </a:p>
        </p:txBody>
      </p:sp>
      <p:sp>
        <p:nvSpPr>
          <p:cNvPr id="3" name="フッター プレースホルダー 2"/>
          <p:cNvSpPr>
            <a:spLocks noGrp="1"/>
          </p:cNvSpPr>
          <p:nvPr>
            <p:ph type="ftr" sz="quarter" idx="11"/>
          </p:nvPr>
        </p:nvSpPr>
        <p:spPr/>
        <p:txBody>
          <a:bodyPr/>
          <a:lstStyle/>
          <a:p>
            <a:r>
              <a:rPr lang="pl-PL" altLang="ja-JP" smtClean="0"/>
              <a:t>M Ariyoshi, S Kitazawa (ATR)</a:t>
            </a:r>
            <a:endParaRPr lang="en-GB" altLang="ja-JP" dirty="0"/>
          </a:p>
        </p:txBody>
      </p:sp>
      <p:sp>
        <p:nvSpPr>
          <p:cNvPr id="4" name="スライド番号プレースホルダー 3"/>
          <p:cNvSpPr>
            <a:spLocks noGrp="1"/>
          </p:cNvSpPr>
          <p:nvPr>
            <p:ph type="sldNum" sz="quarter" idx="12"/>
          </p:nvPr>
        </p:nvSpPr>
        <p:spPr>
          <a:xfrm>
            <a:off x="4393695" y="6475413"/>
            <a:ext cx="432811" cy="184666"/>
          </a:xfrm>
        </p:spPr>
        <p:txBody>
          <a:bodyPr/>
          <a:lstStyle/>
          <a:p>
            <a:r>
              <a:rPr lang="en-GB" altLang="ja-JP" dirty="0" smtClean="0"/>
              <a:t>Slide </a:t>
            </a:r>
            <a:fld id="{695CBC65-B846-4A6B-9904-8C0EF9D87513}" type="slidenum">
              <a:rPr lang="en-GB" altLang="ja-JP" smtClean="0"/>
              <a:pPr/>
              <a:t>2</a:t>
            </a:fld>
            <a:endParaRPr lang="en-GB" altLang="ja-JP" dirty="0"/>
          </a:p>
        </p:txBody>
      </p:sp>
      <p:sp>
        <p:nvSpPr>
          <p:cNvPr id="5"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0" dirty="0" smtClean="0">
                <a:ea typeface="ＭＳ Ｐゴシック" pitchFamily="50" charset="-128"/>
              </a:rPr>
              <a:t>Initial Proposal on Drafting PAR</a:t>
            </a:r>
            <a:br>
              <a:rPr lang="en-GB" sz="2800" b="0" dirty="0" smtClean="0">
                <a:ea typeface="ＭＳ Ｐゴシック" pitchFamily="50" charset="-128"/>
              </a:rPr>
            </a:br>
            <a:r>
              <a:rPr lang="en-GB" sz="2800" b="0" dirty="0" smtClean="0">
                <a:ea typeface="ＭＳ Ｐゴシック" pitchFamily="50" charset="-128"/>
              </a:rPr>
              <a:t>for Spectrum Resources Usage in WPANs</a:t>
            </a:r>
            <a:endParaRPr kumimoji="0" lang="en-GB" sz="2800" b="0" i="0" u="none" strike="noStrike" kern="0" cap="none" spc="0" normalizeH="0" baseline="0" dirty="0">
              <a:ln>
                <a:noFill/>
              </a:ln>
              <a:solidFill>
                <a:srgbClr val="000000"/>
              </a:solidFill>
              <a:effectLst/>
              <a:uLnTx/>
              <a:uFillTx/>
              <a:latin typeface="Times New Roman"/>
              <a:ea typeface="MS Gothic"/>
            </a:endParaRPr>
          </a:p>
        </p:txBody>
      </p:sp>
      <p:sp>
        <p:nvSpPr>
          <p:cNvPr id="7" name="Rectangle 4"/>
          <p:cNvSpPr>
            <a:spLocks noChangeArrowheads="1"/>
          </p:cNvSpPr>
          <p:nvPr/>
        </p:nvSpPr>
        <p:spPr bwMode="auto">
          <a:xfrm>
            <a:off x="533400" y="1795907"/>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8" name="表 7"/>
          <p:cNvGraphicFramePr>
            <a:graphicFrameLocks noGrp="1"/>
          </p:cNvGraphicFramePr>
          <p:nvPr>
            <p:extLst>
              <p:ext uri="{D42A27DB-BD31-4B8C-83A1-F6EECF244321}">
                <p14:modId xmlns:p14="http://schemas.microsoft.com/office/powerpoint/2010/main" val="3550762084"/>
              </p:ext>
            </p:extLst>
          </p:nvPr>
        </p:nvGraphicFramePr>
        <p:xfrm>
          <a:off x="683568" y="2276871"/>
          <a:ext cx="7846640" cy="1210940"/>
        </p:xfrm>
        <a:graphic>
          <a:graphicData uri="http://schemas.openxmlformats.org/drawingml/2006/table">
            <a:tbl>
              <a:tblPr firstRow="1" bandRow="1">
                <a:tableStyleId>{5940675A-B579-460E-94D1-54222C63F5DA}</a:tableStyleId>
              </a:tblPr>
              <a:tblGrid>
                <a:gridCol w="1569328"/>
                <a:gridCol w="1569328"/>
                <a:gridCol w="1569328"/>
                <a:gridCol w="1569328"/>
                <a:gridCol w="1569328"/>
              </a:tblGrid>
              <a:tr h="332154">
                <a:tc>
                  <a:txBody>
                    <a:bodyPr/>
                    <a:lstStyle/>
                    <a:p>
                      <a:r>
                        <a:rPr kumimoji="1" lang="en-US" altLang="ja-JP" b="1" dirty="0" smtClean="0">
                          <a:latin typeface="Times New Roman" pitchFamily="18" charset="0"/>
                          <a:ea typeface="+mj-ea"/>
                          <a:cs typeface="Times New Roman" pitchFamily="18" charset="0"/>
                        </a:rPr>
                        <a:t>Name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Affiliations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Address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Phone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email</a:t>
                      </a:r>
                      <a:endParaRPr kumimoji="1" lang="ja-JP" altLang="en-US" b="1" dirty="0">
                        <a:latin typeface="Times New Roman" pitchFamily="18" charset="0"/>
                        <a:ea typeface="+mj-ea"/>
                        <a:cs typeface="Times New Roman" pitchFamily="18" charset="0"/>
                      </a:endParaRPr>
                    </a:p>
                  </a:txBody>
                  <a:tcPr/>
                </a:tc>
              </a:tr>
              <a:tr h="422590">
                <a:tc>
                  <a:txBody>
                    <a:bodyPr/>
                    <a:lstStyle/>
                    <a:p>
                      <a:r>
                        <a:rPr kumimoji="1" lang="en-US" altLang="ja-JP" sz="1200" dirty="0" smtClean="0">
                          <a:latin typeface="Times New Roman" pitchFamily="18" charset="0"/>
                          <a:ea typeface="+mj-ea"/>
                          <a:cs typeface="Times New Roman" pitchFamily="18" charset="0"/>
                        </a:rPr>
                        <a:t>Masayuki Ariyoshi</a:t>
                      </a:r>
                      <a:endParaRPr kumimoji="1" lang="ja-JP" altLang="en-US" sz="1200" dirty="0">
                        <a:latin typeface="Times New Roman" pitchFamily="18" charset="0"/>
                        <a:ea typeface="+mj-ea"/>
                        <a:cs typeface="Times New Roman" pitchFamily="18" charset="0"/>
                      </a:endParaRPr>
                    </a:p>
                  </a:txBody>
                  <a:tcPr/>
                </a:tc>
                <a:tc rowSpan="2">
                  <a:txBody>
                    <a:bodyPr/>
                    <a:lstStyle/>
                    <a:p>
                      <a:r>
                        <a:rPr kumimoji="1" lang="en-US" altLang="ja-JP" sz="1200" dirty="0" smtClean="0">
                          <a:latin typeface="Times New Roman" pitchFamily="18" charset="0"/>
                          <a:ea typeface="+mj-ea"/>
                          <a:cs typeface="Times New Roman" pitchFamily="18" charset="0"/>
                        </a:rPr>
                        <a:t>Advanced Telecommunications</a:t>
                      </a:r>
                      <a:r>
                        <a:rPr kumimoji="1" lang="en-US" altLang="ja-JP" sz="1200" baseline="0" dirty="0" smtClean="0">
                          <a:latin typeface="Times New Roman" pitchFamily="18" charset="0"/>
                          <a:ea typeface="+mj-ea"/>
                          <a:cs typeface="Times New Roman" pitchFamily="18" charset="0"/>
                        </a:rPr>
                        <a:t> Research Institute International (ATR)</a:t>
                      </a:r>
                      <a:endParaRPr kumimoji="1" lang="ja-JP" altLang="en-US" sz="1200" dirty="0">
                        <a:latin typeface="Times New Roman" pitchFamily="18" charset="0"/>
                        <a:ea typeface="+mj-ea"/>
                        <a:cs typeface="Times New Roman" pitchFamily="18" charset="0"/>
                      </a:endParaRPr>
                    </a:p>
                  </a:txBody>
                  <a:tcPr/>
                </a:tc>
                <a:tc rowSpan="2">
                  <a:txBody>
                    <a:bodyPr/>
                    <a:lstStyle/>
                    <a:p>
                      <a:r>
                        <a:rPr kumimoji="1" lang="fi-FI" altLang="ja-JP" sz="1200" dirty="0" smtClean="0">
                          <a:latin typeface="Times New Roman" pitchFamily="18" charset="0"/>
                          <a:ea typeface="+mj-ea"/>
                          <a:cs typeface="Times New Roman" pitchFamily="18" charset="0"/>
                        </a:rPr>
                        <a:t>2-2-2</a:t>
                      </a:r>
                      <a:r>
                        <a:rPr kumimoji="1" lang="fi-FI" altLang="ja-JP" sz="1200" baseline="0" dirty="0" smtClean="0">
                          <a:latin typeface="Times New Roman" pitchFamily="18" charset="0"/>
                          <a:ea typeface="+mj-ea"/>
                          <a:cs typeface="Times New Roman" pitchFamily="18" charset="0"/>
                        </a:rPr>
                        <a:t> Hikari-dai</a:t>
                      </a:r>
                      <a:r>
                        <a:rPr kumimoji="1" lang="en-US" altLang="ja-JP" sz="1200" baseline="0" dirty="0" smtClean="0">
                          <a:latin typeface="Times New Roman" pitchFamily="18" charset="0"/>
                          <a:ea typeface="+mj-ea"/>
                          <a:cs typeface="Times New Roman" pitchFamily="18" charset="0"/>
                        </a:rPr>
                        <a:t>, Seika-</a:t>
                      </a:r>
                      <a:r>
                        <a:rPr kumimoji="1" lang="en-US" altLang="ja-JP" sz="1200" baseline="0" dirty="0" err="1" smtClean="0">
                          <a:latin typeface="Times New Roman" pitchFamily="18" charset="0"/>
                          <a:ea typeface="+mj-ea"/>
                          <a:cs typeface="Times New Roman" pitchFamily="18" charset="0"/>
                        </a:rPr>
                        <a:t>cho</a:t>
                      </a:r>
                      <a:r>
                        <a:rPr kumimoji="1" lang="en-US" altLang="ja-JP" sz="1200" baseline="0" dirty="0" smtClean="0">
                          <a:latin typeface="Times New Roman" pitchFamily="18" charset="0"/>
                          <a:ea typeface="+mj-ea"/>
                          <a:cs typeface="Times New Roman" pitchFamily="18" charset="0"/>
                        </a:rPr>
                        <a:t>, Kyoto</a:t>
                      </a:r>
                      <a:br>
                        <a:rPr kumimoji="1" lang="en-US" altLang="ja-JP" sz="1200" baseline="0" dirty="0" smtClean="0">
                          <a:latin typeface="Times New Roman" pitchFamily="18" charset="0"/>
                          <a:ea typeface="+mj-ea"/>
                          <a:cs typeface="Times New Roman" pitchFamily="18" charset="0"/>
                        </a:rPr>
                      </a:br>
                      <a:r>
                        <a:rPr kumimoji="1" lang="en-US" altLang="ja-JP" sz="1200" baseline="0" dirty="0" smtClean="0">
                          <a:latin typeface="Times New Roman" pitchFamily="18" charset="0"/>
                          <a:ea typeface="+mj-ea"/>
                          <a:cs typeface="Times New Roman" pitchFamily="18" charset="0"/>
                        </a:rPr>
                        <a:t>619-0288  Japan</a:t>
                      </a:r>
                      <a:endParaRPr kumimoji="1" lang="fi-FI" altLang="ja-JP" sz="1200" baseline="0" dirty="0" smtClean="0">
                        <a:latin typeface="Times New Roman" pitchFamily="18" charset="0"/>
                        <a:ea typeface="+mj-ea"/>
                        <a:cs typeface="Times New Roman" pitchFamily="18" charset="0"/>
                      </a:endParaRPr>
                    </a:p>
                  </a:txBody>
                  <a:tcPr/>
                </a:tc>
                <a:tc rowSpan="2">
                  <a:txBody>
                    <a:bodyPr/>
                    <a:lstStyle/>
                    <a:p>
                      <a:r>
                        <a:rPr kumimoji="1" lang="en-US" altLang="ja-JP" sz="1200" dirty="0" smtClean="0">
                          <a:latin typeface="Times New Roman" pitchFamily="18" charset="0"/>
                          <a:ea typeface="+mj-ea"/>
                          <a:cs typeface="Times New Roman" pitchFamily="18" charset="0"/>
                        </a:rPr>
                        <a:t>+81-774-95-1141</a:t>
                      </a:r>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solidFill>
                            <a:schemeClr val="tx1"/>
                          </a:solidFill>
                          <a:latin typeface="Times New Roman" pitchFamily="18" charset="0"/>
                          <a:ea typeface="+mj-ea"/>
                          <a:cs typeface="Times New Roman" pitchFamily="18" charset="0"/>
                        </a:rPr>
                        <a:t>ariyoshi@atr.jp</a:t>
                      </a:r>
                      <a:endParaRPr kumimoji="1" lang="ja-JP" altLang="en-US" sz="1200" dirty="0">
                        <a:solidFill>
                          <a:schemeClr val="tx1"/>
                        </a:solidFill>
                        <a:latin typeface="Times New Roman" pitchFamily="18" charset="0"/>
                        <a:ea typeface="+mj-ea"/>
                        <a:cs typeface="Times New Roman" pitchFamily="18" charset="0"/>
                      </a:endParaRPr>
                    </a:p>
                  </a:txBody>
                  <a:tcPr/>
                </a:tc>
              </a:tr>
              <a:tr h="422590">
                <a:tc>
                  <a:txBody>
                    <a:bodyPr/>
                    <a:lstStyle/>
                    <a:p>
                      <a:r>
                        <a:rPr kumimoji="1" lang="en-US" altLang="ja-JP" sz="1200" dirty="0" err="1" smtClean="0">
                          <a:latin typeface="Times New Roman" pitchFamily="18" charset="0"/>
                          <a:ea typeface="+mj-ea"/>
                          <a:cs typeface="Times New Roman" pitchFamily="18" charset="0"/>
                        </a:rPr>
                        <a:t>Shoichi</a:t>
                      </a:r>
                      <a:r>
                        <a:rPr kumimoji="1" lang="en-US" altLang="ja-JP" sz="1200" dirty="0" smtClean="0">
                          <a:latin typeface="Times New Roman" pitchFamily="18" charset="0"/>
                          <a:ea typeface="+mj-ea"/>
                          <a:cs typeface="Times New Roman" pitchFamily="18" charset="0"/>
                        </a:rPr>
                        <a:t> Kitazawa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solidFill>
                            <a:schemeClr val="tx1"/>
                          </a:solidFill>
                          <a:latin typeface="Times New Roman" pitchFamily="18" charset="0"/>
                          <a:ea typeface="+mj-ea"/>
                          <a:cs typeface="Times New Roman" pitchFamily="18" charset="0"/>
                        </a:rPr>
                        <a:t>kitazawa@atr.jp</a:t>
                      </a:r>
                      <a:endParaRPr kumimoji="1" lang="ja-JP" altLang="en-US" sz="1200" dirty="0">
                        <a:solidFill>
                          <a:schemeClr val="tx1"/>
                        </a:solidFill>
                        <a:latin typeface="Times New Roman" pitchFamily="18" charset="0"/>
                        <a:ea typeface="+mj-ea"/>
                        <a:cs typeface="Times New Roman" pitchFamily="18" charset="0"/>
                      </a:endParaRPr>
                    </a:p>
                  </a:txBody>
                  <a:tcPr/>
                </a:tc>
              </a:tr>
            </a:tbl>
          </a:graphicData>
        </a:graphic>
      </p:graphicFrame>
    </p:spTree>
    <p:extLst>
      <p:ext uri="{BB962C8B-B14F-4D97-AF65-F5344CB8AC3E}">
        <p14:creationId xmlns:p14="http://schemas.microsoft.com/office/powerpoint/2010/main" val="2266854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Outline</a:t>
            </a:r>
            <a:endParaRPr kumimoji="1" lang="en-GB" altLang="ja-JP" dirty="0"/>
          </a:p>
        </p:txBody>
      </p:sp>
      <p:sp>
        <p:nvSpPr>
          <p:cNvPr id="6" name="コンテンツ プレースホルダー 5"/>
          <p:cNvSpPr>
            <a:spLocks noGrp="1"/>
          </p:cNvSpPr>
          <p:nvPr>
            <p:ph idx="1"/>
          </p:nvPr>
        </p:nvSpPr>
        <p:spPr/>
        <p:txBody>
          <a:bodyPr/>
          <a:lstStyle/>
          <a:p>
            <a:r>
              <a:rPr kumimoji="1" lang="en-GB" altLang="ja-JP" sz="2400" dirty="0" smtClean="0">
                <a:latin typeface="+mj-lt"/>
              </a:rPr>
              <a:t>Revisiting the assumed use case</a:t>
            </a:r>
          </a:p>
          <a:p>
            <a:r>
              <a:rPr lang="en-GB" altLang="ja-JP" sz="2400" dirty="0" smtClean="0">
                <a:latin typeface="+mj-lt"/>
              </a:rPr>
              <a:t>Key functions for RRMM</a:t>
            </a:r>
            <a:endParaRPr kumimoji="1" lang="en-GB" altLang="ja-JP" sz="2400" dirty="0" smtClean="0">
              <a:latin typeface="+mj-lt"/>
            </a:endParaRPr>
          </a:p>
          <a:p>
            <a:r>
              <a:rPr kumimoji="1" lang="en-GB" altLang="ja-JP" sz="2400" dirty="0" smtClean="0">
                <a:latin typeface="+mj-lt"/>
              </a:rPr>
              <a:t>Candidate items for standardisation in SRU</a:t>
            </a:r>
          </a:p>
          <a:p>
            <a:r>
              <a:rPr lang="en-GB" altLang="ja-JP" sz="2400" dirty="0" smtClean="0">
                <a:latin typeface="+mj-lt"/>
              </a:rPr>
              <a:t>Initial proposal on PAR for SRU</a:t>
            </a:r>
            <a:endParaRPr kumimoji="1" lang="en-GB" altLang="ja-JP" sz="2400" dirty="0">
              <a:latin typeface="+mj-lt"/>
            </a:endParaRPr>
          </a:p>
        </p:txBody>
      </p:sp>
      <p:sp>
        <p:nvSpPr>
          <p:cNvPr id="3" name="日付プレースホルダー 2"/>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5" name="スライド番号プレースホルダー 4"/>
          <p:cNvSpPr>
            <a:spLocks noGrp="1"/>
          </p:cNvSpPr>
          <p:nvPr>
            <p:ph type="sldNum" sz="quarter" idx="12"/>
          </p:nvPr>
        </p:nvSpPr>
        <p:spPr>
          <a:xfrm>
            <a:off x="4393695" y="6475413"/>
            <a:ext cx="432811" cy="184666"/>
          </a:xfrm>
        </p:spPr>
        <p:txBody>
          <a:bodyPr/>
          <a:lstStyle/>
          <a:p>
            <a:r>
              <a:rPr lang="en-GB" altLang="ja-JP" dirty="0" smtClean="0"/>
              <a:t>Slide </a:t>
            </a:r>
            <a:fld id="{F80C6039-A5FA-4F5B-9853-58798A63706D}" type="slidenum">
              <a:rPr lang="en-GB" altLang="ja-JP" smtClean="0"/>
              <a:pPr/>
              <a:t>3</a:t>
            </a:fld>
            <a:endParaRPr lang="en-GB" altLang="ja-JP" dirty="0"/>
          </a:p>
        </p:txBody>
      </p:sp>
    </p:spTree>
    <p:extLst>
      <p:ext uri="{BB962C8B-B14F-4D97-AF65-F5344CB8AC3E}">
        <p14:creationId xmlns:p14="http://schemas.microsoft.com/office/powerpoint/2010/main" val="606613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Medical/ Health-care Use Case</a:t>
            </a:r>
            <a:endParaRPr kumimoji="1" lang="en-GB"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4</a:t>
            </a:fld>
            <a:endParaRPr lang="en-GB" altLang="ja-JP" dirty="0"/>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3573328"/>
            <a:ext cx="4547616" cy="28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3563888" y="6248345"/>
            <a:ext cx="5449633" cy="276999"/>
          </a:xfrm>
          <a:prstGeom prst="rect">
            <a:avLst/>
          </a:prstGeom>
          <a:noFill/>
        </p:spPr>
        <p:txBody>
          <a:bodyPr wrap="none" rtlCol="0">
            <a:spAutoFit/>
          </a:bodyPr>
          <a:lstStyle/>
          <a:p>
            <a:r>
              <a:rPr lang="en-GB" altLang="ja-JP" dirty="0" smtClean="0"/>
              <a:t>A Use Case of Self-Organizing Wireless Network for Medical System(15-13-0306r0)</a:t>
            </a:r>
            <a:endParaRPr kumimoji="1" lang="en-GB" altLang="ja-JP" dirty="0"/>
          </a:p>
        </p:txBody>
      </p:sp>
      <p:pic>
        <p:nvPicPr>
          <p:cNvPr id="307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233"/>
          <a:stretch/>
        </p:blipFill>
        <p:spPr bwMode="auto">
          <a:xfrm>
            <a:off x="4755360" y="3707607"/>
            <a:ext cx="4137120" cy="2385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コンテンツ プレースホルダー 2"/>
          <p:cNvSpPr>
            <a:spLocks noGrp="1"/>
          </p:cNvSpPr>
          <p:nvPr>
            <p:ph idx="1"/>
          </p:nvPr>
        </p:nvSpPr>
        <p:spPr>
          <a:xfrm>
            <a:off x="469776" y="1554088"/>
            <a:ext cx="8134672" cy="2019240"/>
          </a:xfrm>
          <a:noFill/>
        </p:spPr>
        <p:txBody>
          <a:bodyPr/>
          <a:lstStyle/>
          <a:p>
            <a:r>
              <a:rPr lang="en-GB" altLang="ja-JP" sz="2400" dirty="0" smtClean="0">
                <a:latin typeface="Times New Roman" pitchFamily="18" charset="0"/>
                <a:cs typeface="Times New Roman" pitchFamily="18" charset="0"/>
              </a:rPr>
              <a:t>Numerous nodes generate a variety of application traffic </a:t>
            </a:r>
            <a:r>
              <a:rPr lang="en-GB" altLang="ja-JP" sz="2400" i="1" dirty="0" smtClean="0">
                <a:solidFill>
                  <a:srgbClr val="0070C0"/>
                </a:solidFill>
                <a:latin typeface="Times New Roman" pitchFamily="18" charset="0"/>
                <a:cs typeface="Times New Roman" pitchFamily="18" charset="0"/>
              </a:rPr>
              <a:t>in different required quality</a:t>
            </a:r>
            <a:r>
              <a:rPr lang="en-GB" altLang="ja-JP" sz="2400" dirty="0" smtClean="0">
                <a:latin typeface="Times New Roman" pitchFamily="18" charset="0"/>
                <a:cs typeface="Times New Roman" pitchFamily="18" charset="0"/>
              </a:rPr>
              <a:t> and </a:t>
            </a:r>
            <a:r>
              <a:rPr lang="en-GB" altLang="ja-JP" sz="2400" i="1" dirty="0" smtClean="0">
                <a:solidFill>
                  <a:srgbClr val="0070C0"/>
                </a:solidFill>
                <a:latin typeface="Times New Roman" pitchFamily="18" charset="0"/>
                <a:cs typeface="Times New Roman" pitchFamily="18" charset="0"/>
              </a:rPr>
              <a:t>data size</a:t>
            </a:r>
            <a:r>
              <a:rPr lang="en-GB" altLang="ja-JP" sz="2400" dirty="0" smtClean="0">
                <a:latin typeface="Times New Roman" pitchFamily="18" charset="0"/>
                <a:cs typeface="Times New Roman" pitchFamily="18" charset="0"/>
              </a:rPr>
              <a:t>.</a:t>
            </a:r>
          </a:p>
          <a:p>
            <a:r>
              <a:rPr lang="en-US" altLang="ja-JP" sz="2400" dirty="0" smtClean="0">
                <a:latin typeface="Times New Roman" pitchFamily="18" charset="0"/>
                <a:cs typeface="Times New Roman" pitchFamily="18" charset="0"/>
              </a:rPr>
              <a:t>Based on measured information about radio resources usage, the radio resources are appropriately allocated so that </a:t>
            </a:r>
            <a:r>
              <a:rPr lang="en-US" altLang="ja-JP" sz="2400" i="1" dirty="0" smtClean="0">
                <a:solidFill>
                  <a:srgbClr val="0070C0"/>
                </a:solidFill>
                <a:latin typeface="Times New Roman" pitchFamily="18" charset="0"/>
                <a:cs typeface="Times New Roman" pitchFamily="18" charset="0"/>
              </a:rPr>
              <a:t>more important applications can run in practical quality</a:t>
            </a:r>
            <a:r>
              <a:rPr lang="en-US" altLang="ja-JP" sz="2400" dirty="0" smtClean="0">
                <a:latin typeface="Times New Roman" pitchFamily="18" charset="0"/>
                <a:cs typeface="Times New Roman" pitchFamily="18" charset="0"/>
              </a:rPr>
              <a:t>.</a:t>
            </a:r>
            <a:endParaRPr lang="en-GB" altLang="ja-JP"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773550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Key Functions for RRMM</a:t>
            </a:r>
            <a:endParaRPr lang="en-GB" dirty="0"/>
          </a:p>
        </p:txBody>
      </p:sp>
      <p:sp>
        <p:nvSpPr>
          <p:cNvPr id="3" name="コンテンツ プレースホルダー 2"/>
          <p:cNvSpPr>
            <a:spLocks noGrp="1"/>
          </p:cNvSpPr>
          <p:nvPr>
            <p:ph idx="1"/>
          </p:nvPr>
        </p:nvSpPr>
        <p:spPr/>
        <p:txBody>
          <a:bodyPr>
            <a:normAutofit fontScale="62500" lnSpcReduction="20000"/>
          </a:bodyPr>
          <a:lstStyle/>
          <a:p>
            <a:r>
              <a:rPr lang="en-GB" dirty="0" smtClean="0">
                <a:latin typeface="+mj-lt"/>
              </a:rPr>
              <a:t>Measurement:</a:t>
            </a:r>
          </a:p>
          <a:p>
            <a:pPr lvl="1"/>
            <a:r>
              <a:rPr lang="en-US" dirty="0" smtClean="0">
                <a:latin typeface="+mj-lt"/>
              </a:rPr>
              <a:t>An enhanced function on the Receiver Energy Detection defined in 802.15.4</a:t>
            </a:r>
            <a:endParaRPr lang="en-GB" dirty="0" smtClean="0">
              <a:latin typeface="+mj-lt"/>
            </a:endParaRPr>
          </a:p>
          <a:p>
            <a:pPr lvl="1"/>
            <a:r>
              <a:rPr lang="en-GB" dirty="0" smtClean="0">
                <a:latin typeface="+mj-lt"/>
              </a:rPr>
              <a:t>To get knowledge about surrounding radio environment in the operational frequency band (e.g., 2400-2483.5 MHz)</a:t>
            </a:r>
          </a:p>
          <a:p>
            <a:pPr lvl="1"/>
            <a:r>
              <a:rPr lang="en-GB" dirty="0" smtClean="0">
                <a:latin typeface="+mj-lt"/>
              </a:rPr>
              <a:t>To understand radio resource usage within the operating channel</a:t>
            </a:r>
          </a:p>
          <a:p>
            <a:pPr lvl="1"/>
            <a:endParaRPr lang="en-GB" dirty="0" smtClean="0">
              <a:latin typeface="+mj-lt"/>
            </a:endParaRPr>
          </a:p>
          <a:p>
            <a:r>
              <a:rPr lang="en-GB" dirty="0" smtClean="0">
                <a:latin typeface="+mj-lt"/>
              </a:rPr>
              <a:t>Management:</a:t>
            </a:r>
          </a:p>
          <a:p>
            <a:pPr lvl="1"/>
            <a:r>
              <a:rPr lang="en-GB" dirty="0" smtClean="0">
                <a:latin typeface="+mj-lt"/>
              </a:rPr>
              <a:t>Advanced channel selection for optimising spectrum resources utilisation for WPANs</a:t>
            </a:r>
          </a:p>
          <a:p>
            <a:pPr lvl="1"/>
            <a:r>
              <a:rPr lang="en-GB" dirty="0" smtClean="0">
                <a:latin typeface="+mj-lt"/>
              </a:rPr>
              <a:t>Intelligent radio resource control within the operating PAN</a:t>
            </a:r>
          </a:p>
          <a:p>
            <a:pPr lvl="1"/>
            <a:endParaRPr lang="en-GB" dirty="0" smtClean="0">
              <a:latin typeface="+mj-lt"/>
            </a:endParaRPr>
          </a:p>
          <a:p>
            <a:r>
              <a:rPr lang="en-US" dirty="0" smtClean="0">
                <a:latin typeface="+mj-lt"/>
              </a:rPr>
              <a:t>Messaging for collecting/distributing information</a:t>
            </a:r>
          </a:p>
          <a:p>
            <a:pPr lvl="1"/>
            <a:r>
              <a:rPr lang="en-GB" dirty="0" smtClean="0">
                <a:latin typeface="+mj-lt"/>
              </a:rPr>
              <a:t>Collecting/exchanging the measured information to/with PAN coordinator</a:t>
            </a:r>
            <a:endParaRPr lang="en-GB" dirty="0">
              <a:latin typeface="+mj-lt"/>
            </a:endParaRPr>
          </a:p>
          <a:p>
            <a:pPr lvl="1"/>
            <a:r>
              <a:rPr lang="en-GB" dirty="0">
                <a:latin typeface="+mj-lt"/>
              </a:rPr>
              <a:t>Conveying management </a:t>
            </a:r>
            <a:r>
              <a:rPr lang="en-GB" dirty="0" smtClean="0">
                <a:latin typeface="+mj-lt"/>
              </a:rPr>
              <a:t>commands/information</a:t>
            </a:r>
            <a:endParaRPr lang="en-GB" dirty="0">
              <a:latin typeface="+mj-lt"/>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5</a:t>
            </a:fld>
            <a:endParaRPr lang="en-GB" altLang="ja-JP" dirty="0"/>
          </a:p>
        </p:txBody>
      </p:sp>
    </p:spTree>
    <p:extLst>
      <p:ext uri="{BB962C8B-B14F-4D97-AF65-F5344CB8AC3E}">
        <p14:creationId xmlns:p14="http://schemas.microsoft.com/office/powerpoint/2010/main" val="2221386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685800"/>
            <a:ext cx="8352928" cy="1066800"/>
          </a:xfrm>
        </p:spPr>
        <p:txBody>
          <a:bodyPr/>
          <a:lstStyle/>
          <a:p>
            <a:r>
              <a:rPr kumimoji="1" lang="en-GB" altLang="ja-JP" dirty="0" smtClean="0"/>
              <a:t>Candidate </a:t>
            </a:r>
            <a:r>
              <a:rPr lang="en-GB" altLang="ja-JP" dirty="0" smtClean="0"/>
              <a:t>Items for Standardisation in SRU</a:t>
            </a:r>
            <a:endParaRPr kumimoji="1" lang="en-GB" altLang="ja-JP" dirty="0"/>
          </a:p>
        </p:txBody>
      </p:sp>
      <p:sp>
        <p:nvSpPr>
          <p:cNvPr id="3" name="コンテンツ プレースホルダー 2"/>
          <p:cNvSpPr>
            <a:spLocks noGrp="1"/>
          </p:cNvSpPr>
          <p:nvPr>
            <p:ph idx="1"/>
          </p:nvPr>
        </p:nvSpPr>
        <p:spPr/>
        <p:txBody>
          <a:bodyPr/>
          <a:lstStyle/>
          <a:p>
            <a:r>
              <a:rPr lang="en-US" altLang="ja-JP" sz="2400" dirty="0" smtClean="0">
                <a:latin typeface="Times New Roman" pitchFamily="18" charset="0"/>
                <a:cs typeface="Times New Roman" pitchFamily="18" charset="0"/>
              </a:rPr>
              <a:t>Radio Resource Measurement Entity in PHY/MAC</a:t>
            </a:r>
          </a:p>
          <a:p>
            <a:r>
              <a:rPr lang="en-US" altLang="ja-JP" sz="2400" dirty="0" smtClean="0">
                <a:latin typeface="Times New Roman" pitchFamily="18" charset="0"/>
                <a:cs typeface="Times New Roman" pitchFamily="18" charset="0"/>
              </a:rPr>
              <a:t>Radio Resource Management Entity in MAC</a:t>
            </a:r>
          </a:p>
          <a:p>
            <a:r>
              <a:rPr lang="en-US" altLang="ja-JP" sz="2400" dirty="0" smtClean="0">
                <a:latin typeface="Times New Roman" pitchFamily="18" charset="0"/>
                <a:cs typeface="Times New Roman" pitchFamily="18" charset="0"/>
              </a:rPr>
              <a:t>SAPs (</a:t>
            </a:r>
            <a:r>
              <a:rPr lang="en-US" altLang="ja-JP" sz="2400" dirty="0" err="1" smtClean="0">
                <a:latin typeface="Times New Roman" pitchFamily="18" charset="0"/>
                <a:cs typeface="Times New Roman" pitchFamily="18" charset="0"/>
              </a:rPr>
              <a:t>tbd</a:t>
            </a:r>
            <a:r>
              <a:rPr lang="en-US" altLang="ja-JP" sz="2400" dirty="0" smtClean="0">
                <a:latin typeface="Times New Roman" pitchFamily="18" charset="0"/>
                <a:cs typeface="Times New Roman" pitchFamily="18" charset="0"/>
              </a:rPr>
              <a:t>)</a:t>
            </a:r>
          </a:p>
          <a:p>
            <a:r>
              <a:rPr lang="en-GB" altLang="ja-JP" sz="2400" dirty="0" smtClean="0">
                <a:latin typeface="Times New Roman" pitchFamily="18" charset="0"/>
                <a:cs typeface="Times New Roman" pitchFamily="18" charset="0"/>
              </a:rPr>
              <a:t>Interface to handle RRMM</a:t>
            </a:r>
          </a:p>
          <a:p>
            <a:pPr lvl="1"/>
            <a:r>
              <a:rPr lang="en-US" altLang="ja-JP" sz="2000" dirty="0" smtClean="0">
                <a:latin typeface="Times New Roman" pitchFamily="18" charset="0"/>
                <a:cs typeface="Times New Roman" pitchFamily="18" charset="0"/>
              </a:rPr>
              <a:t>Commands to get information about spectrum usage in whole system frequency band </a:t>
            </a:r>
          </a:p>
          <a:p>
            <a:pPr lvl="1"/>
            <a:r>
              <a:rPr lang="en-US" altLang="ja-JP" sz="2000" dirty="0" smtClean="0">
                <a:latin typeface="Times New Roman" pitchFamily="18" charset="0"/>
                <a:cs typeface="Times New Roman" pitchFamily="18" charset="0"/>
              </a:rPr>
              <a:t>Commands to get information </a:t>
            </a:r>
            <a:r>
              <a:rPr lang="en-GB" altLang="ja-JP" sz="2000" dirty="0">
                <a:latin typeface="Times New Roman" pitchFamily="18" charset="0"/>
                <a:cs typeface="Times New Roman" pitchFamily="18" charset="0"/>
              </a:rPr>
              <a:t>radio resource usage within the operating </a:t>
            </a:r>
            <a:r>
              <a:rPr lang="en-GB" altLang="ja-JP" sz="2000" dirty="0" smtClean="0">
                <a:latin typeface="Times New Roman" pitchFamily="18" charset="0"/>
                <a:cs typeface="Times New Roman" pitchFamily="18" charset="0"/>
              </a:rPr>
              <a:t>channel</a:t>
            </a:r>
            <a:endParaRPr lang="en-US" altLang="ja-JP" sz="2000" dirty="0" smtClean="0">
              <a:latin typeface="Times New Roman" pitchFamily="18" charset="0"/>
              <a:cs typeface="Times New Roman" pitchFamily="18" charset="0"/>
            </a:endParaRPr>
          </a:p>
          <a:p>
            <a:pPr lvl="1"/>
            <a:r>
              <a:rPr lang="en-US" altLang="ja-JP" sz="2000" dirty="0" smtClean="0">
                <a:latin typeface="Times New Roman" pitchFamily="18" charset="0"/>
                <a:cs typeface="Times New Roman" pitchFamily="18" charset="0"/>
              </a:rPr>
              <a:t>Message format for exchanging measurement information</a:t>
            </a:r>
          </a:p>
          <a:p>
            <a:pPr lvl="1"/>
            <a:r>
              <a:rPr lang="en-US" altLang="ja-JP" sz="2000" dirty="0" smtClean="0">
                <a:latin typeface="Times New Roman" pitchFamily="18" charset="0"/>
                <a:cs typeface="Times New Roman" pitchFamily="18" charset="0"/>
              </a:rPr>
              <a:t>Interface to support management mechanisms</a:t>
            </a:r>
          </a:p>
          <a:p>
            <a:pPr lvl="1"/>
            <a:endParaRPr lang="en-GB" altLang="ja-JP" sz="2000" dirty="0" smtClean="0">
              <a:latin typeface="Times New Roman" pitchFamily="18" charset="0"/>
              <a:cs typeface="Times New Roman" pitchFamily="18" charset="0"/>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6</a:t>
            </a:fld>
            <a:endParaRPr lang="en-GB" altLang="ja-JP" dirty="0"/>
          </a:p>
        </p:txBody>
      </p:sp>
    </p:spTree>
    <p:extLst>
      <p:ext uri="{BB962C8B-B14F-4D97-AF65-F5344CB8AC3E}">
        <p14:creationId xmlns:p14="http://schemas.microsoft.com/office/powerpoint/2010/main" val="1471959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Initial Proposal for SRU PAR (1/2)</a:t>
            </a:r>
            <a:endParaRPr kumimoji="1" lang="en-GB" altLang="ja-JP" dirty="0"/>
          </a:p>
        </p:txBody>
      </p:sp>
      <p:sp>
        <p:nvSpPr>
          <p:cNvPr id="3" name="コンテンツ プレースホルダー 2"/>
          <p:cNvSpPr>
            <a:spLocks noGrp="1"/>
          </p:cNvSpPr>
          <p:nvPr>
            <p:ph idx="1"/>
          </p:nvPr>
        </p:nvSpPr>
        <p:spPr/>
        <p:txBody>
          <a:bodyPr>
            <a:normAutofit/>
          </a:bodyPr>
          <a:lstStyle/>
          <a:p>
            <a:r>
              <a:rPr lang="en-US" altLang="ja-JP" sz="2800" dirty="0" smtClean="0">
                <a:latin typeface="+mj-lt"/>
              </a:rPr>
              <a:t>Project Number:</a:t>
            </a:r>
          </a:p>
          <a:p>
            <a:pPr lvl="1"/>
            <a:r>
              <a:rPr lang="en-US" altLang="ja-JP" sz="2400" dirty="0" smtClean="0">
                <a:latin typeface="+mj-lt"/>
              </a:rPr>
              <a:t>802.15.4</a:t>
            </a:r>
            <a:r>
              <a:rPr lang="en-US" altLang="ja-JP" sz="2400" dirty="0" smtClean="0">
                <a:solidFill>
                  <a:srgbClr val="FF0000"/>
                </a:solidFill>
                <a:latin typeface="+mj-lt"/>
              </a:rPr>
              <a:t>x?  </a:t>
            </a:r>
            <a:r>
              <a:rPr lang="en-US" altLang="ja-JP" sz="2400" dirty="0" smtClean="0">
                <a:latin typeface="+mj-lt"/>
              </a:rPr>
              <a:t>(to be assigned by IEEE-SA)</a:t>
            </a:r>
            <a:endParaRPr lang="en-GB" altLang="ja-JP" sz="2400" dirty="0" smtClean="0">
              <a:latin typeface="+mj-lt"/>
            </a:endParaRPr>
          </a:p>
          <a:p>
            <a:r>
              <a:rPr lang="en-GB" altLang="ja-JP" sz="2800" dirty="0" smtClean="0">
                <a:latin typeface="+mj-lt"/>
              </a:rPr>
              <a:t>Title:</a:t>
            </a:r>
          </a:p>
          <a:p>
            <a:pPr lvl="1"/>
            <a:r>
              <a:rPr lang="en-GB" altLang="ja-JP" sz="2400" dirty="0" smtClean="0">
                <a:latin typeface="+mj-lt"/>
              </a:rPr>
              <a:t>Amendment:  Radio Resource Measurement and Management Interface and Data Structures for Efficient Spectrum Resources Usage in WPANs</a:t>
            </a:r>
          </a:p>
          <a:p>
            <a:r>
              <a:rPr lang="en-US" altLang="ja-JP" sz="2800" dirty="0" smtClean="0">
                <a:latin typeface="+mj-lt"/>
              </a:rPr>
              <a:t>Type of Document:</a:t>
            </a:r>
          </a:p>
          <a:p>
            <a:pPr lvl="1"/>
            <a:r>
              <a:rPr lang="en-US" altLang="ja-JP" sz="2400" dirty="0" smtClean="0">
                <a:latin typeface="+mj-lt"/>
              </a:rPr>
              <a:t>New standard</a:t>
            </a:r>
            <a:endParaRPr lang="en-GB" altLang="ja-JP" sz="2400" dirty="0" smtClean="0">
              <a:latin typeface="+mj-lt"/>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7</a:t>
            </a:fld>
            <a:endParaRPr lang="en-GB" altLang="ja-JP" dirty="0"/>
          </a:p>
        </p:txBody>
      </p:sp>
    </p:spTree>
    <p:extLst>
      <p:ext uri="{BB962C8B-B14F-4D97-AF65-F5344CB8AC3E}">
        <p14:creationId xmlns:p14="http://schemas.microsoft.com/office/powerpoint/2010/main" val="79952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Initial Proposal for SRU PAR (2/2)</a:t>
            </a:r>
            <a:endParaRPr kumimoji="1" lang="en-GB" altLang="ja-JP" dirty="0"/>
          </a:p>
        </p:txBody>
      </p:sp>
      <p:sp>
        <p:nvSpPr>
          <p:cNvPr id="3" name="コンテンツ プレースホルダー 2"/>
          <p:cNvSpPr>
            <a:spLocks noGrp="1"/>
          </p:cNvSpPr>
          <p:nvPr>
            <p:ph idx="1"/>
          </p:nvPr>
        </p:nvSpPr>
        <p:spPr/>
        <p:txBody>
          <a:bodyPr>
            <a:normAutofit fontScale="92500" lnSpcReduction="20000"/>
          </a:bodyPr>
          <a:lstStyle/>
          <a:p>
            <a:r>
              <a:rPr lang="en-GB" altLang="ja-JP" sz="2800" dirty="0" smtClean="0">
                <a:latin typeface="+mj-lt"/>
              </a:rPr>
              <a:t>Approximate number of people expected:</a:t>
            </a:r>
            <a:endParaRPr lang="en-GB" altLang="ja-JP" sz="2800" dirty="0" smtClean="0">
              <a:solidFill>
                <a:srgbClr val="FF0000"/>
              </a:solidFill>
              <a:latin typeface="+mj-lt"/>
            </a:endParaRPr>
          </a:p>
          <a:p>
            <a:r>
              <a:rPr lang="en-GB" altLang="ja-JP" sz="2800" dirty="0" smtClean="0">
                <a:latin typeface="+mj-lt"/>
              </a:rPr>
              <a:t>Scope:</a:t>
            </a:r>
          </a:p>
          <a:p>
            <a:pPr lvl="1"/>
            <a:r>
              <a:rPr lang="en-GB" altLang="ja-JP" sz="2400" dirty="0" smtClean="0">
                <a:latin typeface="+mj-lt"/>
              </a:rPr>
              <a:t>This </a:t>
            </a:r>
            <a:r>
              <a:rPr lang="en-GB" altLang="ja-JP" sz="2400" dirty="0">
                <a:latin typeface="+mj-lt"/>
              </a:rPr>
              <a:t>standard defines </a:t>
            </a:r>
            <a:r>
              <a:rPr lang="en-GB" altLang="ja-JP" sz="2400" dirty="0" smtClean="0">
                <a:latin typeface="+mj-lt"/>
              </a:rPr>
              <a:t>information </a:t>
            </a:r>
            <a:r>
              <a:rPr lang="en-GB" altLang="ja-JP" sz="2400" dirty="0">
                <a:latin typeface="+mj-lt"/>
              </a:rPr>
              <a:t>exchange </a:t>
            </a:r>
            <a:r>
              <a:rPr lang="en-GB" altLang="ja-JP" sz="2400" dirty="0" smtClean="0">
                <a:latin typeface="+mj-lt"/>
              </a:rPr>
              <a:t>for radio resource measurement and management functions </a:t>
            </a:r>
            <a:r>
              <a:rPr lang="en-GB" altLang="ja-JP" sz="2400" dirty="0">
                <a:latin typeface="+mj-lt"/>
              </a:rPr>
              <a:t>in </a:t>
            </a:r>
            <a:r>
              <a:rPr lang="en-GB" altLang="ja-JP" sz="2400" dirty="0" smtClean="0">
                <a:latin typeface="+mj-lt"/>
              </a:rPr>
              <a:t>802.15.4 WPANs.  The </a:t>
            </a:r>
            <a:r>
              <a:rPr lang="en-GB" altLang="ja-JP" sz="2400" dirty="0">
                <a:latin typeface="+mj-lt"/>
              </a:rPr>
              <a:t>logical interface and supporting data structures used for information </a:t>
            </a:r>
            <a:r>
              <a:rPr lang="en-GB" altLang="ja-JP" sz="2400" dirty="0" smtClean="0">
                <a:latin typeface="+mj-lt"/>
              </a:rPr>
              <a:t>exchange are </a:t>
            </a:r>
            <a:r>
              <a:rPr lang="en-GB" altLang="ja-JP" sz="2400" dirty="0">
                <a:latin typeface="+mj-lt"/>
              </a:rPr>
              <a:t>defined </a:t>
            </a:r>
            <a:r>
              <a:rPr lang="en-GB" altLang="ja-JP" sz="2400" dirty="0" smtClean="0">
                <a:latin typeface="+mj-lt"/>
              </a:rPr>
              <a:t>without </a:t>
            </a:r>
            <a:r>
              <a:rPr lang="en-GB" altLang="ja-JP" sz="2400" dirty="0">
                <a:latin typeface="+mj-lt"/>
              </a:rPr>
              <a:t>constraining the </a:t>
            </a:r>
            <a:r>
              <a:rPr lang="en-GB" altLang="ja-JP" sz="2400" dirty="0" smtClean="0">
                <a:latin typeface="+mj-lt"/>
              </a:rPr>
              <a:t>algorithms for measurement and management.</a:t>
            </a:r>
            <a:endParaRPr lang="en-GB" altLang="ja-JP" sz="2000" dirty="0" smtClean="0">
              <a:latin typeface="+mj-lt"/>
            </a:endParaRPr>
          </a:p>
          <a:p>
            <a:r>
              <a:rPr lang="en-GB" altLang="ja-JP" sz="2800" dirty="0" smtClean="0">
                <a:latin typeface="+mj-lt"/>
              </a:rPr>
              <a:t>Purposes:</a:t>
            </a:r>
          </a:p>
          <a:p>
            <a:pPr lvl="1"/>
            <a:r>
              <a:rPr lang="en-GB" altLang="ja-JP" sz="2400" dirty="0" smtClean="0">
                <a:latin typeface="+mj-lt"/>
              </a:rPr>
              <a:t>The purpose of this standard is to define radio resource measurement and </a:t>
            </a:r>
            <a:r>
              <a:rPr lang="en-GB" altLang="ja-JP" sz="2400" dirty="0">
                <a:latin typeface="+mj-lt"/>
              </a:rPr>
              <a:t>management interfaces and data structures </a:t>
            </a:r>
            <a:r>
              <a:rPr lang="en-GB" altLang="ja-JP" sz="2400" dirty="0" smtClean="0">
                <a:latin typeface="+mj-lt"/>
              </a:rPr>
              <a:t>in 802.15.4 WPANs  that will facilitate efficient spectrum resources usage in WPAN operational frequency bands.</a:t>
            </a:r>
          </a:p>
          <a:p>
            <a:pPr lvl="1"/>
            <a:endParaRPr lang="en-GB" altLang="ja-JP" sz="2400" dirty="0" smtClean="0">
              <a:latin typeface="+mj-lt"/>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dirty="0"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8</a:t>
            </a:fld>
            <a:endParaRPr lang="en-GB" altLang="ja-JP" dirty="0"/>
          </a:p>
        </p:txBody>
      </p:sp>
    </p:spTree>
    <p:extLst>
      <p:ext uri="{BB962C8B-B14F-4D97-AF65-F5344CB8AC3E}">
        <p14:creationId xmlns:p14="http://schemas.microsoft.com/office/powerpoint/2010/main" val="31961723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altLang="ja-JP" dirty="0" smtClean="0"/>
              <a:t>References</a:t>
            </a:r>
            <a:endParaRPr kumimoji="1" lang="en-GB" altLang="ja-JP" dirty="0"/>
          </a:p>
        </p:txBody>
      </p:sp>
      <p:sp>
        <p:nvSpPr>
          <p:cNvPr id="3" name="コンテンツ プレースホルダー 2"/>
          <p:cNvSpPr>
            <a:spLocks noGrp="1"/>
          </p:cNvSpPr>
          <p:nvPr>
            <p:ph idx="1"/>
          </p:nvPr>
        </p:nvSpPr>
        <p:spPr>
          <a:xfrm>
            <a:off x="251520" y="1981200"/>
            <a:ext cx="8640960" cy="4114800"/>
          </a:xfrm>
        </p:spPr>
        <p:txBody>
          <a:bodyPr/>
          <a:lstStyle/>
          <a:p>
            <a:pPr marL="514350" indent="-514350">
              <a:buFont typeface="+mj-lt"/>
              <a:buAutoNum type="arabicPeriod"/>
            </a:pPr>
            <a:r>
              <a:rPr lang="en-GB" altLang="ja-JP" sz="2000" dirty="0" smtClean="0">
                <a:latin typeface="+mj-lt"/>
                <a:ea typeface="ＭＳ Ｐゴシック" pitchFamily="50" charset="-128"/>
              </a:rPr>
              <a:t>Proposal of  radio resource management architecture(15-13-0285r1)</a:t>
            </a:r>
          </a:p>
          <a:p>
            <a:pPr marL="514350" indent="-514350">
              <a:buFont typeface="+mj-lt"/>
              <a:buAutoNum type="arabicPeriod"/>
            </a:pPr>
            <a:r>
              <a:rPr lang="en-GB" altLang="ja-JP" sz="2000" dirty="0" smtClean="0">
                <a:latin typeface="+mj-lt"/>
              </a:rPr>
              <a:t>A Use Case of Self-Organizing Wireless Network for Medical System(15-13-306-0)</a:t>
            </a:r>
          </a:p>
          <a:p>
            <a:pPr marL="514350" indent="-514350">
              <a:buFont typeface="+mj-lt"/>
              <a:buAutoNum type="arabicPeriod"/>
            </a:pPr>
            <a:r>
              <a:rPr lang="en-GB" altLang="ja-JP" sz="2000" dirty="0" smtClean="0">
                <a:latin typeface="+mj-lt"/>
              </a:rPr>
              <a:t>IG SRU Working Draft RRMM-</a:t>
            </a:r>
            <a:r>
              <a:rPr lang="en-GB" altLang="ja-JP" sz="2000" dirty="0" err="1" smtClean="0">
                <a:latin typeface="+mj-lt"/>
              </a:rPr>
              <a:t>usecases</a:t>
            </a:r>
            <a:r>
              <a:rPr lang="en-GB" altLang="ja-JP" sz="2000" dirty="0" smtClean="0">
                <a:latin typeface="+mj-lt"/>
              </a:rPr>
              <a:t> and 5C(15-13-0294r1)</a:t>
            </a:r>
          </a:p>
          <a:p>
            <a:pPr marL="514350" indent="-514350">
              <a:buFont typeface="+mj-lt"/>
              <a:buAutoNum type="arabicPeriod"/>
            </a:pPr>
            <a:r>
              <a:rPr lang="en-GB" altLang="ja-JP" sz="2000" dirty="0" smtClean="0">
                <a:latin typeface="+mj-lt"/>
              </a:rPr>
              <a:t>IG SRU </a:t>
            </a:r>
            <a:r>
              <a:rPr lang="en-GB" altLang="ja-JP" sz="2000" dirty="0" err="1" smtClean="0">
                <a:latin typeface="+mj-lt"/>
              </a:rPr>
              <a:t>Usecase</a:t>
            </a:r>
            <a:r>
              <a:rPr lang="en-GB" altLang="ja-JP" sz="2000" dirty="0" smtClean="0">
                <a:latin typeface="+mj-lt"/>
              </a:rPr>
              <a:t> requirements table(15-13-0293r1)</a:t>
            </a:r>
          </a:p>
          <a:p>
            <a:pPr marL="514350" indent="-514350">
              <a:buFont typeface="+mj-lt"/>
              <a:buAutoNum type="arabicPeriod"/>
            </a:pPr>
            <a:endParaRPr lang="en-GB" altLang="ja-JP" sz="2000" dirty="0" smtClean="0">
              <a:latin typeface="+mj-lt"/>
            </a:endParaRPr>
          </a:p>
          <a:p>
            <a:pPr marL="514350" indent="-514350">
              <a:buFont typeface="+mj-lt"/>
              <a:buAutoNum type="arabicPeriod"/>
            </a:pPr>
            <a:endParaRPr kumimoji="1" lang="en-GB" altLang="ja-JP" sz="2000" dirty="0">
              <a:latin typeface="+mj-lt"/>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17 Sept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55223" y="6475413"/>
            <a:ext cx="509755" cy="184666"/>
          </a:xfrm>
        </p:spPr>
        <p:txBody>
          <a:bodyPr/>
          <a:lstStyle/>
          <a:p>
            <a:r>
              <a:rPr lang="en-GB" altLang="ja-JP" dirty="0" smtClean="0"/>
              <a:t>Slide </a:t>
            </a:r>
            <a:fld id="{8242A585-2600-43B1-ABC9-06D037E96BAE}" type="slidenum">
              <a:rPr lang="en-GB" altLang="ja-JP" smtClean="0"/>
              <a:pPr/>
              <a:t>9</a:t>
            </a:fld>
            <a:endParaRPr lang="en-GB" altLang="ja-JP" dirty="0"/>
          </a:p>
        </p:txBody>
      </p:sp>
    </p:spTree>
    <p:extLst>
      <p:ext uri="{BB962C8B-B14F-4D97-AF65-F5344CB8AC3E}">
        <p14:creationId xmlns:p14="http://schemas.microsoft.com/office/powerpoint/2010/main" val="2023612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3554</TotalTime>
  <Words>629</Words>
  <Application>Microsoft Office PowerPoint</Application>
  <PresentationFormat>画面に合わせる (4:3)</PresentationFormat>
  <Paragraphs>113</Paragraphs>
  <Slides>10</Slides>
  <Notes>1</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PowerPoint プレゼンテーション</vt:lpstr>
      <vt:lpstr>Outline</vt:lpstr>
      <vt:lpstr>Medical/ Health-care Use Case</vt:lpstr>
      <vt:lpstr>Key Functions for RRMM</vt:lpstr>
      <vt:lpstr>Candidate Items for Standardisation in SRU</vt:lpstr>
      <vt:lpstr>Initial Proposal for SRU PAR (1/2)</vt:lpstr>
      <vt:lpstr>Initial Proposal for SRU PAR (2/2)</vt:lpstr>
      <vt:lpstr>References</vt:lpstr>
      <vt:lpstr>Acknowledgement</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Masayuki Ariyoshi</dc:creator>
  <dc:description>15-13-0550-00-0sru</dc:description>
  <cp:lastModifiedBy>M Ariyoshi</cp:lastModifiedBy>
  <cp:revision>126</cp:revision>
  <cp:lastPrinted>2013-09-13T00:09:45Z</cp:lastPrinted>
  <dcterms:created xsi:type="dcterms:W3CDTF">2013-04-16T01:38:08Z</dcterms:created>
  <dcterms:modified xsi:type="dcterms:W3CDTF">2013-09-17T06:27:21Z</dcterms:modified>
</cp:coreProperties>
</file>