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handoutMasterIdLst>
    <p:handoutMasterId r:id="rId8"/>
  </p:handoutMasterIdLst>
  <p:sldIdLst>
    <p:sldId id="342" r:id="rId2"/>
    <p:sldId id="436" r:id="rId3"/>
    <p:sldId id="433" r:id="rId4"/>
    <p:sldId id="434" r:id="rId5"/>
    <p:sldId id="435" r:id="rId6"/>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p:scale>
          <a:sx n="76" d="100"/>
          <a:sy n="76" d="100"/>
        </p:scale>
        <p:origin x="-648" y="-64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September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IEEE802.15-13-0549-00-004m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55148"/>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600" b="1" dirty="0" smtClean="0">
                <a:ea typeface="굴림" pitchFamily="50" charset="-127"/>
              </a:rPr>
              <a:t>Comment resolution for CID 133</a:t>
            </a:r>
            <a:endParaRPr lang="en-US" altLang="ko-KR" sz="1600" dirty="0" smtClean="0">
              <a:solidFill>
                <a:srgbClr val="FF0000"/>
              </a:solidFill>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September,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a:t>
            </a:r>
            <a:r>
              <a:rPr lang="en-US" altLang="ko-KR" sz="1600" dirty="0" err="1" smtClean="0">
                <a:solidFill>
                  <a:schemeClr val="tx2"/>
                </a:solidFill>
                <a:ea typeface="굴림" charset="-127"/>
              </a:rPr>
              <a:t>Sangjae</a:t>
            </a:r>
            <a:r>
              <a:rPr lang="en-US" altLang="ko-KR" sz="1600" dirty="0" smtClean="0">
                <a:solidFill>
                  <a:schemeClr val="tx2"/>
                </a:solidFill>
                <a:ea typeface="굴림" charset="-127"/>
              </a:rPr>
              <a:t> Lee, </a:t>
            </a:r>
            <a:r>
              <a:rPr lang="en-US" altLang="ko-KR" sz="1600" dirty="0" err="1" smtClean="0">
                <a:solidFill>
                  <a:schemeClr val="tx2"/>
                </a:solidFill>
                <a:ea typeface="굴림" charset="-127"/>
              </a:rPr>
              <a:t>Jaehwan</a:t>
            </a:r>
            <a:r>
              <a:rPr lang="en-US" altLang="ko-KR" sz="1600" dirty="0" smtClean="0">
                <a:solidFill>
                  <a:schemeClr val="tx2"/>
                </a:solidFill>
                <a:ea typeface="굴림" charset="-127"/>
              </a:rPr>
              <a:t> </a:t>
            </a:r>
            <a:r>
              <a:rPr lang="en-US" altLang="ko-KR" sz="1600" dirty="0">
                <a:solidFill>
                  <a:schemeClr val="tx2"/>
                </a:solidFill>
                <a:ea typeface="굴림" charset="-127"/>
              </a:rPr>
              <a:t>Kim</a:t>
            </a:r>
            <a:r>
              <a:rPr lang="en-US" altLang="ko-KR" sz="1600" dirty="0" smtClean="0">
                <a:solidFill>
                  <a:schemeClr val="tx2"/>
                </a:solidFill>
                <a:ea typeface="굴림" charset="-127"/>
              </a:rPr>
              <a:t>, </a:t>
            </a:r>
            <a:r>
              <a:rPr lang="en-US" altLang="ko-KR" sz="1600" dirty="0" smtClean="0">
                <a:solidFill>
                  <a:schemeClr val="tx2"/>
                </a:solidFill>
                <a:ea typeface="굴림" charset="-127"/>
              </a:rPr>
              <a:t>and </a:t>
            </a:r>
            <a:r>
              <a:rPr lang="en-US" altLang="ko-KR" sz="1600" dirty="0">
                <a:solidFill>
                  <a:schemeClr val="tx2"/>
                </a:solidFill>
                <a:ea typeface="굴림" charset="-127"/>
              </a:rPr>
              <a:t>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proposed resolution for CID </a:t>
            </a:r>
            <a:r>
              <a:rPr lang="en-US" altLang="ko-KR" sz="1600" dirty="0" smtClean="0"/>
              <a:t>133 of </a:t>
            </a:r>
            <a:r>
              <a:rPr lang="en-US" altLang="ko-KR" sz="1600" dirty="0"/>
              <a:t>Sponsor Ballot</a:t>
            </a:r>
            <a:endParaRPr lang="en-US" altLang="ko-KR" sz="1600" dirty="0">
              <a:ea typeface="굴림" pitchFamily="50" charset="-127"/>
            </a:endParaRPr>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 133</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 </a:t>
            </a:r>
            <a:r>
              <a:rPr lang="en-US" altLang="ko-KR" sz="1600" dirty="0" smtClean="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smtClean="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2"/>
          <p:cNvSpPr txBox="1">
            <a:spLocks/>
          </p:cNvSpPr>
          <p:nvPr/>
        </p:nvSpPr>
        <p:spPr>
          <a:xfrm>
            <a:off x="683568" y="1410072"/>
            <a:ext cx="7776864" cy="4323184"/>
          </a:xfrm>
          <a:prstGeom prst="rect">
            <a:avLst/>
          </a:prstGeom>
        </p:spPr>
        <p:txBody>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endParaRPr lang="en-US" altLang="ko-KR" sz="1200" kern="0" dirty="0" smtClean="0">
              <a:solidFill>
                <a:srgbClr val="FF0000"/>
              </a:solidFill>
            </a:endParaRPr>
          </a:p>
        </p:txBody>
      </p:sp>
      <p:graphicFrame>
        <p:nvGraphicFramePr>
          <p:cNvPr id="4" name="표 3"/>
          <p:cNvGraphicFramePr>
            <a:graphicFrameLocks noGrp="1"/>
          </p:cNvGraphicFramePr>
          <p:nvPr>
            <p:extLst>
              <p:ext uri="{D42A27DB-BD31-4B8C-83A1-F6EECF244321}">
                <p14:modId xmlns:p14="http://schemas.microsoft.com/office/powerpoint/2010/main" val="905091625"/>
              </p:ext>
            </p:extLst>
          </p:nvPr>
        </p:nvGraphicFramePr>
        <p:xfrm>
          <a:off x="683570" y="1397000"/>
          <a:ext cx="7776860" cy="1238250"/>
        </p:xfrm>
        <a:graphic>
          <a:graphicData uri="http://schemas.openxmlformats.org/drawingml/2006/table">
            <a:tbl>
              <a:tblPr firstRow="1" bandRow="1">
                <a:tableStyleId>{5C22544A-7EE6-4342-B048-85BDC9FD1C3A}</a:tableStyleId>
              </a:tblPr>
              <a:tblGrid>
                <a:gridCol w="504054"/>
                <a:gridCol w="720080"/>
                <a:gridCol w="504056"/>
                <a:gridCol w="2988331"/>
                <a:gridCol w="3060339"/>
              </a:tblGrid>
              <a:tr h="370840">
                <a:tc>
                  <a:txBody>
                    <a:bodyPr/>
                    <a:lstStyle/>
                    <a:p>
                      <a:pPr algn="ctr" fontAlgn="b"/>
                      <a:r>
                        <a:rPr lang="en-US" sz="1600" b="1" i="0" u="none" strike="noStrike" dirty="0">
                          <a:effectLst/>
                          <a:latin typeface="Arial"/>
                        </a:rPr>
                        <a:t>Page</a:t>
                      </a:r>
                    </a:p>
                  </a:txBody>
                  <a:tcPr marL="9525" marR="9525" marT="9525" marB="0" anchor="b"/>
                </a:tc>
                <a:tc>
                  <a:txBody>
                    <a:bodyPr/>
                    <a:lstStyle/>
                    <a:p>
                      <a:pPr algn="ctr" fontAlgn="b"/>
                      <a:r>
                        <a:rPr lang="en-US" sz="1600" b="1" i="0" u="none" strike="noStrike" dirty="0" smtClean="0">
                          <a:effectLst/>
                          <a:latin typeface="Arial"/>
                        </a:rPr>
                        <a:t>Sub-</a:t>
                      </a:r>
                    </a:p>
                    <a:p>
                      <a:pPr algn="ctr" fontAlgn="b"/>
                      <a:r>
                        <a:rPr lang="en-US" sz="1600" b="1" i="0" u="none" strike="noStrike" dirty="0" smtClean="0">
                          <a:effectLst/>
                          <a:latin typeface="Arial"/>
                        </a:rPr>
                        <a:t>clause</a:t>
                      </a:r>
                      <a:endParaRPr lang="en-US" sz="1600" b="1" i="0" u="none" strike="noStrike" dirty="0">
                        <a:effectLst/>
                        <a:latin typeface="Arial"/>
                      </a:endParaRPr>
                    </a:p>
                  </a:txBody>
                  <a:tcPr marL="9525" marR="9525" marT="9525" marB="0" anchor="b"/>
                </a:tc>
                <a:tc>
                  <a:txBody>
                    <a:bodyPr/>
                    <a:lstStyle/>
                    <a:p>
                      <a:pPr algn="ctr" fontAlgn="b"/>
                      <a:r>
                        <a:rPr lang="en-US" sz="1600" b="1" i="0" u="none" strike="noStrike" dirty="0">
                          <a:effectLst/>
                          <a:latin typeface="Arial"/>
                        </a:rPr>
                        <a:t>Line #</a:t>
                      </a:r>
                    </a:p>
                  </a:txBody>
                  <a:tcPr marL="9525" marR="9525" marT="9525" marB="0" anchor="b"/>
                </a:tc>
                <a:tc>
                  <a:txBody>
                    <a:bodyPr/>
                    <a:lstStyle/>
                    <a:p>
                      <a:pPr algn="ctr" fontAlgn="b"/>
                      <a:r>
                        <a:rPr lang="en-US" sz="1600" b="1" i="0" u="none" strike="noStrike" dirty="0">
                          <a:effectLst/>
                          <a:latin typeface="Arial"/>
                        </a:rPr>
                        <a:t>Comment</a:t>
                      </a:r>
                    </a:p>
                  </a:txBody>
                  <a:tcPr marL="9525" marR="9525" marT="9525" marB="0" anchor="b"/>
                </a:tc>
                <a:tc>
                  <a:txBody>
                    <a:bodyPr/>
                    <a:lstStyle/>
                    <a:p>
                      <a:pPr algn="ctr" fontAlgn="b"/>
                      <a:r>
                        <a:rPr lang="en-US" sz="1600" b="1" i="0" u="none" strike="noStrike" dirty="0">
                          <a:effectLst/>
                          <a:latin typeface="Arial"/>
                        </a:rPr>
                        <a:t>Proposed Change</a:t>
                      </a:r>
                    </a:p>
                  </a:txBody>
                  <a:tcPr marL="9525" marR="9525" marT="9525" marB="0" anchor="b"/>
                </a:tc>
              </a:tr>
              <a:tr h="370840">
                <a:tc>
                  <a:txBody>
                    <a:bodyPr/>
                    <a:lstStyle/>
                    <a:p>
                      <a:pPr algn="ctr" fontAlgn="b"/>
                      <a:r>
                        <a:rPr lang="en-US" altLang="ko-KR" sz="1600" b="0" i="0" u="none" strike="noStrike" dirty="0">
                          <a:effectLst/>
                          <a:latin typeface="Arial"/>
                        </a:rPr>
                        <a:t>17</a:t>
                      </a:r>
                    </a:p>
                  </a:txBody>
                  <a:tcPr marL="9525" marR="9525" marT="9525" marB="0" anchor="ctr"/>
                </a:tc>
                <a:tc>
                  <a:txBody>
                    <a:bodyPr/>
                    <a:lstStyle/>
                    <a:p>
                      <a:pPr algn="ctr" fontAlgn="b"/>
                      <a:r>
                        <a:rPr lang="en-US" altLang="ko-KR" sz="1600" b="0" i="0" u="none" strike="noStrike" dirty="0">
                          <a:effectLst/>
                          <a:latin typeface="Arial"/>
                        </a:rPr>
                        <a:t>5.1.14.1</a:t>
                      </a:r>
                    </a:p>
                  </a:txBody>
                  <a:tcPr marL="9525" marR="9525" marT="9525" marB="0" anchor="ctr"/>
                </a:tc>
                <a:tc>
                  <a:txBody>
                    <a:bodyPr/>
                    <a:lstStyle/>
                    <a:p>
                      <a:pPr algn="ctr" fontAlgn="b"/>
                      <a:r>
                        <a:rPr lang="en-US" altLang="ko-KR" sz="1600" b="0" i="0" u="none" strike="noStrike" dirty="0">
                          <a:effectLst/>
                          <a:latin typeface="Arial"/>
                        </a:rPr>
                        <a:t>44</a:t>
                      </a:r>
                    </a:p>
                  </a:txBody>
                  <a:tcPr marL="9525" marR="9525" marT="9525" marB="0" anchor="ctr"/>
                </a:tc>
                <a:tc>
                  <a:txBody>
                    <a:bodyPr/>
                    <a:lstStyle/>
                    <a:p>
                      <a:pPr algn="l" fontAlgn="b"/>
                      <a:r>
                        <a:rPr lang="en-US" sz="1600" b="0" i="0" u="none" strike="noStrike" dirty="0">
                          <a:effectLst/>
                          <a:latin typeface="Arial"/>
                        </a:rPr>
                        <a:t>There is not the </a:t>
                      </a:r>
                      <a:r>
                        <a:rPr lang="en-US" sz="1600" b="0" i="0" u="none" strike="noStrike" dirty="0" err="1" smtClean="0">
                          <a:effectLst/>
                          <a:latin typeface="Arial"/>
                        </a:rPr>
                        <a:t>deallocation</a:t>
                      </a:r>
                      <a:r>
                        <a:rPr lang="en-US" sz="1600" b="0" i="0" u="none" strike="noStrike" dirty="0" smtClean="0">
                          <a:effectLst/>
                          <a:latin typeface="Arial"/>
                        </a:rPr>
                        <a:t> </a:t>
                      </a:r>
                      <a:r>
                        <a:rPr lang="en-US" sz="1600" b="0" i="0" u="none" strike="noStrike" dirty="0">
                          <a:effectLst/>
                          <a:latin typeface="Arial"/>
                        </a:rPr>
                        <a:t>procedure about the DBS and the dedicated channel in 5.1.14.1.</a:t>
                      </a:r>
                    </a:p>
                  </a:txBody>
                  <a:tcPr marL="9525" marR="9525" marT="9525" marB="0" anchor="ctr"/>
                </a:tc>
                <a:tc>
                  <a:txBody>
                    <a:bodyPr/>
                    <a:lstStyle/>
                    <a:p>
                      <a:pPr algn="l" fontAlgn="b"/>
                      <a:r>
                        <a:rPr lang="en-US" sz="1600" b="0" i="0" u="none" strike="noStrike" dirty="0">
                          <a:effectLst/>
                          <a:latin typeface="Arial"/>
                        </a:rPr>
                        <a:t>Add the </a:t>
                      </a:r>
                      <a:r>
                        <a:rPr lang="en-US" sz="1600" b="0" i="0" u="none" strike="noStrike" dirty="0" err="1" smtClean="0">
                          <a:effectLst/>
                          <a:latin typeface="Arial"/>
                        </a:rPr>
                        <a:t>deallocation</a:t>
                      </a:r>
                      <a:r>
                        <a:rPr lang="en-US" sz="1600" b="0" i="0" u="none" strike="noStrike" dirty="0" smtClean="0">
                          <a:effectLst/>
                          <a:latin typeface="Arial"/>
                        </a:rPr>
                        <a:t> </a:t>
                      </a:r>
                      <a:r>
                        <a:rPr lang="en-US" sz="1600" b="0" i="0" u="none" strike="noStrike" dirty="0">
                          <a:effectLst/>
                          <a:latin typeface="Arial"/>
                        </a:rPr>
                        <a:t>procedure about the DBS and the dedicated channel in 5.1.14.1.</a:t>
                      </a:r>
                    </a:p>
                  </a:txBody>
                  <a:tcPr marL="9525" marR="9525" marT="9525" marB="0" anchor="ctr"/>
                </a:tc>
              </a:tr>
            </a:tbl>
          </a:graphicData>
        </a:graphic>
      </p:graphicFrame>
    </p:spTree>
    <p:extLst>
      <p:ext uri="{BB962C8B-B14F-4D97-AF65-F5344CB8AC3E}">
        <p14:creationId xmlns:p14="http://schemas.microsoft.com/office/powerpoint/2010/main" val="2266061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3568" y="1772816"/>
            <a:ext cx="7776864" cy="3960440"/>
          </a:xfrm>
        </p:spPr>
        <p:txBody>
          <a:bodyPr/>
          <a:lstStyle/>
          <a:p>
            <a:r>
              <a:rPr lang="en-US" altLang="ko-KR" sz="2000" dirty="0"/>
              <a:t>Change</a:t>
            </a:r>
            <a:r>
              <a:rPr lang="en-US" altLang="ko-KR" sz="2000" dirty="0" smtClean="0"/>
              <a:t> the 10</a:t>
            </a:r>
            <a:r>
              <a:rPr lang="en-US" altLang="ko-KR" sz="2000" baseline="30000" dirty="0" smtClean="0"/>
              <a:t>th</a:t>
            </a:r>
            <a:r>
              <a:rPr lang="en-US" altLang="ko-KR" sz="2000" dirty="0" smtClean="0"/>
              <a:t> </a:t>
            </a:r>
            <a:r>
              <a:rPr lang="en-US" altLang="ko-KR" sz="2000" dirty="0"/>
              <a:t>paragraph of 5.1.14.1 on page </a:t>
            </a:r>
            <a:r>
              <a:rPr lang="en-US" altLang="ko-KR" sz="2000" dirty="0" smtClean="0"/>
              <a:t>14</a:t>
            </a:r>
            <a:r>
              <a:rPr lang="en-US" altLang="ko-KR" sz="2000" dirty="0"/>
              <a:t>, line </a:t>
            </a:r>
            <a:r>
              <a:rPr lang="en-US" altLang="ko-KR" sz="2000" dirty="0" smtClean="0"/>
              <a:t>34.</a:t>
            </a:r>
            <a:endParaRPr lang="en-US" altLang="ko-KR" sz="2000" dirty="0"/>
          </a:p>
          <a:p>
            <a:pPr lvl="1"/>
            <a:r>
              <a:rPr lang="en-US" altLang="ko-KR" sz="1800" dirty="0"/>
              <a:t>In Step B, the SPC transmits an enhanced beacon containing a TMCTP Extended Superframe </a:t>
            </a:r>
            <a:r>
              <a:rPr lang="en-US" altLang="ko-KR" sz="1800" dirty="0" smtClean="0"/>
              <a:t>Specification IE </a:t>
            </a:r>
            <a:r>
              <a:rPr lang="en-US" altLang="ko-KR" sz="1800" dirty="0"/>
              <a:t>as described in 5.2.4.35. Upon successful reception of the beacon from the SPC, the TMCTP-child </a:t>
            </a:r>
            <a:r>
              <a:rPr lang="en-US" altLang="ko-KR" sz="1800" dirty="0" smtClean="0"/>
              <a:t>PAN coordinator </a:t>
            </a:r>
            <a:r>
              <a:rPr lang="en-US" altLang="ko-KR" sz="1800" dirty="0"/>
              <a:t>may request a DBS </a:t>
            </a:r>
            <a:r>
              <a:rPr lang="en-US" altLang="ko-KR" sz="1800" dirty="0" smtClean="0"/>
              <a:t>allocation </a:t>
            </a:r>
            <a:r>
              <a:rPr lang="en-US" altLang="ko-KR" sz="1800" dirty="0" smtClean="0">
                <a:solidFill>
                  <a:srgbClr val="FF0000"/>
                </a:solidFill>
              </a:rPr>
              <a:t>or </a:t>
            </a:r>
            <a:r>
              <a:rPr lang="en-US" altLang="ko-KR" sz="1800" dirty="0">
                <a:solidFill>
                  <a:srgbClr val="FF0000"/>
                </a:solidFill>
              </a:rPr>
              <a:t>a DBS </a:t>
            </a:r>
            <a:r>
              <a:rPr lang="en-US" altLang="ko-KR" sz="1800" dirty="0" smtClean="0">
                <a:solidFill>
                  <a:srgbClr val="FF0000"/>
                </a:solidFill>
              </a:rPr>
              <a:t>deallocation </a:t>
            </a:r>
            <a:r>
              <a:rPr lang="en-US" altLang="ko-KR" sz="1800" dirty="0"/>
              <a:t>by sending a DBS </a:t>
            </a:r>
            <a:r>
              <a:rPr lang="en-US" altLang="ko-KR" sz="1800" dirty="0" smtClean="0"/>
              <a:t>request frame, </a:t>
            </a:r>
            <a:r>
              <a:rPr lang="en-US" altLang="ko-KR" sz="1800" dirty="0"/>
              <a:t>as described in 5.3.14, to the </a:t>
            </a:r>
            <a:r>
              <a:rPr lang="en-US" altLang="ko-KR" sz="1800" dirty="0" smtClean="0"/>
              <a:t>SPC. Upon </a:t>
            </a:r>
            <a:r>
              <a:rPr lang="en-US" altLang="ko-KR" sz="1800" dirty="0"/>
              <a:t>receiving the DBS </a:t>
            </a:r>
            <a:r>
              <a:rPr lang="en-US" altLang="ko-KR" sz="1800" dirty="0" smtClean="0"/>
              <a:t>request frame, </a:t>
            </a:r>
            <a:r>
              <a:rPr lang="en-US" altLang="ko-KR" sz="1800" dirty="0"/>
              <a:t>the SPC will </a:t>
            </a:r>
            <a:r>
              <a:rPr lang="en-US" altLang="ko-KR" sz="1800" dirty="0" smtClean="0"/>
              <a:t>allocate </a:t>
            </a:r>
            <a:r>
              <a:rPr lang="en-US" altLang="ko-KR" sz="1800" dirty="0" smtClean="0">
                <a:solidFill>
                  <a:srgbClr val="FF0000"/>
                </a:solidFill>
              </a:rPr>
              <a:t>or </a:t>
            </a:r>
            <a:r>
              <a:rPr lang="en-US" altLang="ko-KR" sz="1800" dirty="0" err="1">
                <a:solidFill>
                  <a:srgbClr val="FF0000"/>
                </a:solidFill>
              </a:rPr>
              <a:t>deallocate</a:t>
            </a:r>
            <a:r>
              <a:rPr lang="en-US" altLang="ko-KR" sz="1800" dirty="0">
                <a:solidFill>
                  <a:srgbClr val="FF0000"/>
                </a:solidFill>
              </a:rPr>
              <a:t> </a:t>
            </a:r>
            <a:r>
              <a:rPr lang="en-US" altLang="ko-KR" sz="1800" dirty="0" smtClean="0">
                <a:solidFill>
                  <a:srgbClr val="FF0000"/>
                </a:solidFill>
              </a:rPr>
              <a:t> </a:t>
            </a:r>
            <a:r>
              <a:rPr lang="en-US" altLang="ko-KR" sz="1800" dirty="0"/>
              <a:t>a DBS slot and </a:t>
            </a:r>
            <a:r>
              <a:rPr lang="en-US" altLang="ko-KR" sz="1800" dirty="0" smtClean="0"/>
              <a:t> channel, </a:t>
            </a:r>
            <a:r>
              <a:rPr lang="en-US" altLang="ko-KR" sz="1800" dirty="0"/>
              <a:t>and generate a </a:t>
            </a:r>
            <a:r>
              <a:rPr lang="en-US" altLang="ko-KR" sz="1800" dirty="0" smtClean="0"/>
              <a:t>DBS response frame</a:t>
            </a:r>
            <a:r>
              <a:rPr lang="en-US" altLang="ko-KR" sz="1800" dirty="0" smtClean="0">
                <a:solidFill>
                  <a:srgbClr val="FF0000"/>
                </a:solidFill>
              </a:rPr>
              <a:t>, </a:t>
            </a:r>
            <a:r>
              <a:rPr lang="en-US" altLang="ko-KR" sz="1800" dirty="0">
                <a:solidFill>
                  <a:srgbClr val="FF0000"/>
                </a:solidFill>
              </a:rPr>
              <a:t>as described in </a:t>
            </a:r>
            <a:r>
              <a:rPr lang="en-US" altLang="ko-KR" sz="1800" dirty="0" smtClean="0">
                <a:solidFill>
                  <a:srgbClr val="FF0000"/>
                </a:solidFill>
              </a:rPr>
              <a:t>5.3.15,</a:t>
            </a:r>
            <a:r>
              <a:rPr lang="en-US" altLang="ko-KR" sz="1800" dirty="0" smtClean="0"/>
              <a:t> </a:t>
            </a:r>
            <a:r>
              <a:rPr lang="en-US" altLang="ko-KR" sz="1800" dirty="0"/>
              <a:t>to report the slot and channel </a:t>
            </a:r>
            <a:r>
              <a:rPr lang="en-US" altLang="ko-KR" sz="1800" dirty="0" smtClean="0"/>
              <a:t>allocated </a:t>
            </a:r>
            <a:r>
              <a:rPr lang="en-US" altLang="ko-KR" sz="1800" dirty="0" smtClean="0">
                <a:solidFill>
                  <a:srgbClr val="FF0000"/>
                </a:solidFill>
              </a:rPr>
              <a:t>or </a:t>
            </a:r>
            <a:r>
              <a:rPr lang="en-US" altLang="ko-KR" sz="1800" dirty="0" err="1" smtClean="0">
                <a:solidFill>
                  <a:srgbClr val="FF0000"/>
                </a:solidFill>
              </a:rPr>
              <a:t>deallocated</a:t>
            </a:r>
            <a:r>
              <a:rPr lang="en-US" altLang="ko-KR" sz="1800" dirty="0" smtClean="0">
                <a:solidFill>
                  <a:srgbClr val="FF0000"/>
                </a:solidFill>
              </a:rPr>
              <a:t>. The SPC can generate the DBS </a:t>
            </a:r>
            <a:r>
              <a:rPr lang="en-US" altLang="ko-KR" sz="1800" dirty="0">
                <a:solidFill>
                  <a:srgbClr val="FF0000"/>
                </a:solidFill>
              </a:rPr>
              <a:t>response </a:t>
            </a:r>
            <a:r>
              <a:rPr lang="en-US" altLang="ko-KR" sz="1800" dirty="0" smtClean="0">
                <a:solidFill>
                  <a:srgbClr val="FF0000"/>
                </a:solidFill>
              </a:rPr>
              <a:t>frame for </a:t>
            </a:r>
            <a:r>
              <a:rPr lang="en-US" altLang="ko-KR" sz="1800" dirty="0">
                <a:solidFill>
                  <a:srgbClr val="FF0000"/>
                </a:solidFill>
              </a:rPr>
              <a:t>the </a:t>
            </a:r>
            <a:r>
              <a:rPr lang="en-US" altLang="ko-KR" sz="1800" dirty="0" smtClean="0">
                <a:solidFill>
                  <a:srgbClr val="FF0000"/>
                </a:solidFill>
              </a:rPr>
              <a:t>deallocation without the request of the TMCTP-child </a:t>
            </a:r>
            <a:r>
              <a:rPr lang="en-US" altLang="ko-KR" sz="1800" dirty="0">
                <a:solidFill>
                  <a:srgbClr val="FF0000"/>
                </a:solidFill>
              </a:rPr>
              <a:t>PAN </a:t>
            </a:r>
            <a:r>
              <a:rPr lang="en-US" altLang="ko-KR" sz="1800" dirty="0" smtClean="0">
                <a:solidFill>
                  <a:srgbClr val="FF0000"/>
                </a:solidFill>
              </a:rPr>
              <a:t>coordinator. </a:t>
            </a:r>
          </a:p>
        </p:txBody>
      </p:sp>
      <p:graphicFrame>
        <p:nvGraphicFramePr>
          <p:cNvPr id="6" name="표 5"/>
          <p:cNvGraphicFramePr>
            <a:graphicFrameLocks noGrp="1"/>
          </p:cNvGraphicFramePr>
          <p:nvPr>
            <p:extLst>
              <p:ext uri="{D42A27DB-BD31-4B8C-83A1-F6EECF244321}">
                <p14:modId xmlns:p14="http://schemas.microsoft.com/office/powerpoint/2010/main" val="3363963641"/>
              </p:ext>
            </p:extLst>
          </p:nvPr>
        </p:nvGraphicFramePr>
        <p:xfrm>
          <a:off x="683567" y="820192"/>
          <a:ext cx="7776864" cy="736600"/>
        </p:xfrm>
        <a:graphic>
          <a:graphicData uri="http://schemas.openxmlformats.org/drawingml/2006/table">
            <a:tbl>
              <a:tblPr firstRow="1" bandRow="1">
                <a:tableStyleId>{5C22544A-7EE6-4342-B048-85BDC9FD1C3A}</a:tableStyleId>
              </a:tblPr>
              <a:tblGrid>
                <a:gridCol w="936105"/>
                <a:gridCol w="1296144"/>
                <a:gridCol w="1008112"/>
                <a:gridCol w="1584176"/>
                <a:gridCol w="1008112"/>
                <a:gridCol w="1944215"/>
              </a:tblGrid>
              <a:tr h="360040">
                <a:tc>
                  <a:txBody>
                    <a:bodyPr/>
                    <a:lstStyle/>
                    <a:p>
                      <a:pPr algn="ctr" latinLnBrk="1"/>
                      <a:r>
                        <a:rPr lang="en-US" altLang="ko-KR" dirty="0" smtClean="0"/>
                        <a:t>CID</a:t>
                      </a:r>
                      <a:endParaRPr lang="ko-KR" altLang="en-US" dirty="0"/>
                    </a:p>
                  </a:txBody>
                  <a:tcPr anchor="ctr"/>
                </a:tc>
                <a:tc>
                  <a:txBody>
                    <a:bodyPr/>
                    <a:lstStyle/>
                    <a:p>
                      <a:pPr algn="ctr" latinLnBrk="1"/>
                      <a:r>
                        <a:rPr lang="en-US" altLang="ko-KR" dirty="0" smtClean="0"/>
                        <a:t>Category</a:t>
                      </a:r>
                      <a:endParaRPr lang="ko-KR" altLang="en-US" dirty="0"/>
                    </a:p>
                  </a:txBody>
                  <a:tcPr anchor="ctr"/>
                </a:tc>
                <a:tc>
                  <a:txBody>
                    <a:bodyPr/>
                    <a:lstStyle/>
                    <a:p>
                      <a:pPr algn="ctr" latinLnBrk="1"/>
                      <a:r>
                        <a:rPr lang="en-US" altLang="ko-KR" dirty="0" smtClean="0"/>
                        <a:t>Page</a:t>
                      </a:r>
                      <a:endParaRPr lang="ko-KR" altLang="en-US" dirty="0"/>
                    </a:p>
                  </a:txBody>
                  <a:tcPr anchor="ctr"/>
                </a:tc>
                <a:tc>
                  <a:txBody>
                    <a:bodyPr/>
                    <a:lstStyle/>
                    <a:p>
                      <a:pPr algn="ctr" latinLnBrk="1"/>
                      <a:r>
                        <a:rPr lang="en-US" altLang="ko-KR" dirty="0" smtClean="0"/>
                        <a:t>Sub-clause</a:t>
                      </a:r>
                      <a:endParaRPr lang="ko-KR" altLang="en-US" dirty="0"/>
                    </a:p>
                  </a:txBody>
                  <a:tcPr anchor="ctr"/>
                </a:tc>
                <a:tc>
                  <a:txBody>
                    <a:bodyPr/>
                    <a:lstStyle/>
                    <a:p>
                      <a:pPr algn="ctr" latinLnBrk="1"/>
                      <a:r>
                        <a:rPr lang="en-US" altLang="ko-KR" dirty="0" smtClean="0"/>
                        <a:t>Line #</a:t>
                      </a:r>
                      <a:endParaRPr lang="ko-KR" altLang="en-US" dirty="0"/>
                    </a:p>
                  </a:txBody>
                  <a:tcPr anchor="ctr"/>
                </a:tc>
                <a:tc>
                  <a:txBody>
                    <a:bodyPr/>
                    <a:lstStyle/>
                    <a:p>
                      <a:pPr algn="ctr" latinLnBrk="1"/>
                      <a:r>
                        <a:rPr lang="en-US" altLang="ko-KR" dirty="0" smtClean="0"/>
                        <a:t>Comment State</a:t>
                      </a:r>
                      <a:endParaRPr lang="ko-KR" altLang="en-US" dirty="0"/>
                    </a:p>
                  </a:txBody>
                  <a:tcPr anchor="ctr"/>
                </a:tc>
              </a:tr>
              <a:tr h="370840">
                <a:tc>
                  <a:txBody>
                    <a:bodyPr/>
                    <a:lstStyle/>
                    <a:p>
                      <a:pPr algn="ctr" latinLnBrk="1"/>
                      <a:r>
                        <a:rPr lang="en-US" altLang="ko-KR" dirty="0" smtClean="0"/>
                        <a:t>133</a:t>
                      </a:r>
                      <a:endParaRPr lang="ko-KR" altLang="en-US" dirty="0"/>
                    </a:p>
                  </a:txBody>
                  <a:tcPr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T</a:t>
                      </a:r>
                      <a:endParaRPr lang="ko-KR" altLang="en-US" sz="1800" kern="1200" dirty="0">
                        <a:solidFill>
                          <a:schemeClr val="dk1"/>
                        </a:solidFill>
                        <a:latin typeface="+mn-lt"/>
                        <a:ea typeface="+mn-ea"/>
                        <a:cs typeface="+mn-cs"/>
                      </a:endParaRPr>
                    </a:p>
                  </a:txBody>
                  <a:tcPr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17</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5.1.14.1</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44</a:t>
                      </a:r>
                    </a:p>
                  </a:txBody>
                  <a:tcPr marL="9525" marR="9525" marT="9525" marB="0"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A</a:t>
                      </a:r>
                      <a:endParaRPr lang="ko-KR" altLang="en-US" sz="18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3433472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3568" y="1772816"/>
            <a:ext cx="7776864" cy="3960440"/>
          </a:xfrm>
        </p:spPr>
        <p:txBody>
          <a:bodyPr/>
          <a:lstStyle/>
          <a:p>
            <a:r>
              <a:rPr lang="en-US" altLang="ko-KR" sz="2000" dirty="0" smtClean="0"/>
              <a:t>Change </a:t>
            </a:r>
            <a:r>
              <a:rPr lang="en-US" altLang="ko-KR" sz="2000" dirty="0"/>
              <a:t>the 3</a:t>
            </a:r>
            <a:r>
              <a:rPr lang="en-US" altLang="ko-KR" sz="2000" baseline="30000" dirty="0"/>
              <a:t>th</a:t>
            </a:r>
            <a:r>
              <a:rPr lang="en-US" altLang="ko-KR" sz="2000" dirty="0"/>
              <a:t> paragraph of 5.1.14.1 on page </a:t>
            </a:r>
            <a:r>
              <a:rPr lang="en-US" altLang="ko-KR" sz="2000" dirty="0" smtClean="0"/>
              <a:t>15, </a:t>
            </a:r>
            <a:r>
              <a:rPr lang="en-US" altLang="ko-KR" sz="2000" dirty="0"/>
              <a:t>line </a:t>
            </a:r>
            <a:r>
              <a:rPr lang="en-US" altLang="ko-KR" sz="2000" dirty="0" smtClean="0"/>
              <a:t>53.</a:t>
            </a:r>
            <a:endParaRPr lang="en-US" altLang="ko-KR" sz="2000" dirty="0"/>
          </a:p>
          <a:p>
            <a:pPr lvl="1"/>
            <a:r>
              <a:rPr lang="en-US" altLang="ko-KR" sz="1800" dirty="0"/>
              <a:t>In Step B, the TMCTP-parent PAN coordinator sends an enhanced beacon containing a </a:t>
            </a:r>
            <a:r>
              <a:rPr lang="en-US" altLang="ko-KR" sz="1800" dirty="0" smtClean="0"/>
              <a:t>TMCTP Specification </a:t>
            </a:r>
            <a:r>
              <a:rPr lang="en-US" altLang="ko-KR" sz="1800" dirty="0"/>
              <a:t>IE, as in 5.2.4.35. Upon successful reception of the beacon from the TMCTP-parent </a:t>
            </a:r>
            <a:r>
              <a:rPr lang="en-US" altLang="ko-KR" sz="1800" dirty="0" smtClean="0"/>
              <a:t>PAN coordinator</a:t>
            </a:r>
            <a:r>
              <a:rPr lang="en-US" altLang="ko-KR" sz="1800" dirty="0"/>
              <a:t>, the TMCTP-child PAN coordinator requests a channel and a slot by using the DBS request </a:t>
            </a:r>
            <a:r>
              <a:rPr lang="en-US" altLang="ko-KR" sz="1800" dirty="0" smtClean="0"/>
              <a:t>sent to </a:t>
            </a:r>
            <a:r>
              <a:rPr lang="en-US" altLang="ko-KR" sz="1800" dirty="0"/>
              <a:t>the TMCTP-parent PAN coordinator. Upon receiving the DBS request, the TMCTP-parent </a:t>
            </a:r>
            <a:r>
              <a:rPr lang="en-US" altLang="ko-KR" sz="1800" dirty="0" smtClean="0"/>
              <a:t>PAN coordinator </a:t>
            </a:r>
            <a:r>
              <a:rPr lang="en-US" altLang="ko-KR" sz="1800" dirty="0"/>
              <a:t>directly generates the DBS response frame reporting the slot and channel </a:t>
            </a:r>
            <a:r>
              <a:rPr lang="en-US" altLang="ko-KR" sz="1800" dirty="0" smtClean="0"/>
              <a:t>allocated </a:t>
            </a:r>
            <a:r>
              <a:rPr lang="en-US" altLang="ko-KR" sz="1800" dirty="0" smtClean="0">
                <a:solidFill>
                  <a:srgbClr val="FF0000"/>
                </a:solidFill>
              </a:rPr>
              <a:t>or </a:t>
            </a:r>
            <a:r>
              <a:rPr lang="en-US" altLang="ko-KR" sz="1800" dirty="0" err="1" smtClean="0">
                <a:solidFill>
                  <a:srgbClr val="FF0000"/>
                </a:solidFill>
              </a:rPr>
              <a:t>deallocated</a:t>
            </a:r>
            <a:r>
              <a:rPr lang="en-US" altLang="ko-KR" sz="1800" dirty="0" smtClean="0"/>
              <a:t>, </a:t>
            </a:r>
            <a:r>
              <a:rPr lang="en-US" altLang="ko-KR" sz="1800" dirty="0"/>
              <a:t>or it </a:t>
            </a:r>
            <a:r>
              <a:rPr lang="en-US" altLang="ko-KR" sz="1800" dirty="0" smtClean="0"/>
              <a:t>sends the </a:t>
            </a:r>
            <a:r>
              <a:rPr lang="en-US" altLang="ko-KR" sz="1800" dirty="0"/>
              <a:t>DBS request command frame to the SPC and then receives the DBS response </a:t>
            </a:r>
            <a:r>
              <a:rPr lang="en-US" altLang="ko-KR" sz="1800" dirty="0" smtClean="0"/>
              <a:t>command </a:t>
            </a:r>
            <a:r>
              <a:rPr lang="en-US" altLang="ko-KR" sz="1800" dirty="0"/>
              <a:t>frame from </a:t>
            </a:r>
            <a:r>
              <a:rPr lang="en-US" altLang="ko-KR" sz="1800" dirty="0" smtClean="0"/>
              <a:t>the SPC. </a:t>
            </a:r>
            <a:r>
              <a:rPr lang="en-US" altLang="ko-KR" sz="1800" dirty="0">
                <a:solidFill>
                  <a:srgbClr val="FF0000"/>
                </a:solidFill>
              </a:rPr>
              <a:t>The TMCTP-parent PAN coordinator </a:t>
            </a:r>
            <a:r>
              <a:rPr lang="en-US" altLang="ko-KR" sz="1800" dirty="0" smtClean="0">
                <a:solidFill>
                  <a:srgbClr val="FF0000"/>
                </a:solidFill>
              </a:rPr>
              <a:t>can </a:t>
            </a:r>
            <a:r>
              <a:rPr lang="en-US" altLang="ko-KR" sz="1800" dirty="0">
                <a:solidFill>
                  <a:srgbClr val="FF0000"/>
                </a:solidFill>
              </a:rPr>
              <a:t>generate the DBS response frame for the deallocation without </a:t>
            </a:r>
            <a:r>
              <a:rPr lang="en-US" altLang="ko-KR" sz="1800" dirty="0" smtClean="0">
                <a:solidFill>
                  <a:srgbClr val="FF0000"/>
                </a:solidFill>
              </a:rPr>
              <a:t>a </a:t>
            </a:r>
            <a:r>
              <a:rPr lang="en-US" altLang="ko-KR" sz="1800" dirty="0">
                <a:solidFill>
                  <a:srgbClr val="FF0000"/>
                </a:solidFill>
              </a:rPr>
              <a:t>request of the TMCTP-child PAN coordinator. </a:t>
            </a:r>
          </a:p>
        </p:txBody>
      </p:sp>
      <p:graphicFrame>
        <p:nvGraphicFramePr>
          <p:cNvPr id="6" name="표 5"/>
          <p:cNvGraphicFramePr>
            <a:graphicFrameLocks noGrp="1"/>
          </p:cNvGraphicFramePr>
          <p:nvPr>
            <p:extLst>
              <p:ext uri="{D42A27DB-BD31-4B8C-83A1-F6EECF244321}">
                <p14:modId xmlns:p14="http://schemas.microsoft.com/office/powerpoint/2010/main" val="3480895125"/>
              </p:ext>
            </p:extLst>
          </p:nvPr>
        </p:nvGraphicFramePr>
        <p:xfrm>
          <a:off x="683567" y="820192"/>
          <a:ext cx="7776864" cy="736600"/>
        </p:xfrm>
        <a:graphic>
          <a:graphicData uri="http://schemas.openxmlformats.org/drawingml/2006/table">
            <a:tbl>
              <a:tblPr firstRow="1" bandRow="1">
                <a:tableStyleId>{5C22544A-7EE6-4342-B048-85BDC9FD1C3A}</a:tableStyleId>
              </a:tblPr>
              <a:tblGrid>
                <a:gridCol w="936105"/>
                <a:gridCol w="1296144"/>
                <a:gridCol w="1008112"/>
                <a:gridCol w="1584176"/>
                <a:gridCol w="1008112"/>
                <a:gridCol w="1944215"/>
              </a:tblGrid>
              <a:tr h="360040">
                <a:tc>
                  <a:txBody>
                    <a:bodyPr/>
                    <a:lstStyle/>
                    <a:p>
                      <a:pPr algn="ctr" latinLnBrk="1"/>
                      <a:r>
                        <a:rPr lang="en-US" altLang="ko-KR" dirty="0" smtClean="0"/>
                        <a:t>CID</a:t>
                      </a:r>
                      <a:endParaRPr lang="ko-KR" altLang="en-US" dirty="0"/>
                    </a:p>
                  </a:txBody>
                  <a:tcPr anchor="ctr"/>
                </a:tc>
                <a:tc>
                  <a:txBody>
                    <a:bodyPr/>
                    <a:lstStyle/>
                    <a:p>
                      <a:pPr algn="ctr" latinLnBrk="1"/>
                      <a:r>
                        <a:rPr lang="en-US" altLang="ko-KR" dirty="0" smtClean="0"/>
                        <a:t>Category</a:t>
                      </a:r>
                      <a:endParaRPr lang="ko-KR" altLang="en-US" dirty="0"/>
                    </a:p>
                  </a:txBody>
                  <a:tcPr anchor="ctr"/>
                </a:tc>
                <a:tc>
                  <a:txBody>
                    <a:bodyPr/>
                    <a:lstStyle/>
                    <a:p>
                      <a:pPr algn="ctr" latinLnBrk="1"/>
                      <a:r>
                        <a:rPr lang="en-US" altLang="ko-KR" dirty="0" smtClean="0"/>
                        <a:t>Page</a:t>
                      </a:r>
                      <a:endParaRPr lang="ko-KR" altLang="en-US" dirty="0"/>
                    </a:p>
                  </a:txBody>
                  <a:tcPr anchor="ctr"/>
                </a:tc>
                <a:tc>
                  <a:txBody>
                    <a:bodyPr/>
                    <a:lstStyle/>
                    <a:p>
                      <a:pPr algn="ctr" latinLnBrk="1"/>
                      <a:r>
                        <a:rPr lang="en-US" altLang="ko-KR" dirty="0" smtClean="0"/>
                        <a:t>Sub-clause</a:t>
                      </a:r>
                      <a:endParaRPr lang="ko-KR" altLang="en-US" dirty="0"/>
                    </a:p>
                  </a:txBody>
                  <a:tcPr anchor="ctr"/>
                </a:tc>
                <a:tc>
                  <a:txBody>
                    <a:bodyPr/>
                    <a:lstStyle/>
                    <a:p>
                      <a:pPr algn="ctr" latinLnBrk="1"/>
                      <a:r>
                        <a:rPr lang="en-US" altLang="ko-KR" dirty="0" smtClean="0"/>
                        <a:t>Line #</a:t>
                      </a:r>
                      <a:endParaRPr lang="ko-KR" altLang="en-US" dirty="0"/>
                    </a:p>
                  </a:txBody>
                  <a:tcPr anchor="ctr"/>
                </a:tc>
                <a:tc>
                  <a:txBody>
                    <a:bodyPr/>
                    <a:lstStyle/>
                    <a:p>
                      <a:pPr algn="ctr" latinLnBrk="1"/>
                      <a:r>
                        <a:rPr lang="en-US" altLang="ko-KR" dirty="0" smtClean="0"/>
                        <a:t>Comment State</a:t>
                      </a:r>
                      <a:endParaRPr lang="ko-KR" altLang="en-US" dirty="0"/>
                    </a:p>
                  </a:txBody>
                  <a:tcPr anchor="ctr"/>
                </a:tc>
              </a:tr>
              <a:tr h="370840">
                <a:tc>
                  <a:txBody>
                    <a:bodyPr/>
                    <a:lstStyle/>
                    <a:p>
                      <a:pPr algn="ctr" latinLnBrk="1"/>
                      <a:r>
                        <a:rPr lang="en-US" altLang="ko-KR" dirty="0" smtClean="0"/>
                        <a:t>133</a:t>
                      </a:r>
                      <a:endParaRPr lang="ko-KR" altLang="en-US" dirty="0"/>
                    </a:p>
                  </a:txBody>
                  <a:tcPr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T</a:t>
                      </a:r>
                      <a:endParaRPr lang="ko-KR" altLang="en-US" sz="1800" kern="1200" dirty="0">
                        <a:solidFill>
                          <a:schemeClr val="dk1"/>
                        </a:solidFill>
                        <a:latin typeface="+mn-lt"/>
                        <a:ea typeface="+mn-ea"/>
                        <a:cs typeface="+mn-cs"/>
                      </a:endParaRPr>
                    </a:p>
                  </a:txBody>
                  <a:tcPr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17</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5.1.14.1</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44</a:t>
                      </a:r>
                    </a:p>
                  </a:txBody>
                  <a:tcPr marL="9525" marR="9525" marT="9525" marB="0"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A</a:t>
                      </a:r>
                      <a:endParaRPr lang="ko-KR" altLang="en-US" sz="18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1725319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3568" y="1772816"/>
            <a:ext cx="7776864" cy="3960440"/>
          </a:xfrm>
        </p:spPr>
        <p:txBody>
          <a:bodyPr/>
          <a:lstStyle/>
          <a:p>
            <a:r>
              <a:rPr lang="en-US" altLang="ko-KR" sz="2000" dirty="0" smtClean="0"/>
              <a:t>Change the 4</a:t>
            </a:r>
            <a:r>
              <a:rPr lang="en-US" altLang="ko-KR" sz="2000" baseline="30000" dirty="0" smtClean="0"/>
              <a:t>th</a:t>
            </a:r>
            <a:r>
              <a:rPr lang="en-US" altLang="ko-KR" sz="2000" dirty="0" smtClean="0"/>
              <a:t> paragraph  of  5.3.15.2 on page 36, line 10.</a:t>
            </a:r>
          </a:p>
          <a:p>
            <a:pPr lvl="1"/>
            <a:r>
              <a:rPr lang="en-US" altLang="ko-KR" sz="1800" dirty="0" smtClean="0"/>
              <a:t>The </a:t>
            </a:r>
            <a:r>
              <a:rPr lang="en-US" altLang="ko-KR" sz="1800" dirty="0"/>
              <a:t>Allocated DBS Length field shall contain the length of the allocated DBS</a:t>
            </a:r>
            <a:r>
              <a:rPr lang="en-US" altLang="ko-KR" sz="1800" dirty="0" smtClean="0"/>
              <a:t>. </a:t>
            </a:r>
            <a:r>
              <a:rPr lang="en-US" altLang="ko-KR" sz="1800" dirty="0" smtClean="0">
                <a:solidFill>
                  <a:srgbClr val="FF0000"/>
                </a:solidFill>
              </a:rPr>
              <a:t>If the Allocated DBS Length field is equal to zero, it </a:t>
            </a:r>
            <a:r>
              <a:rPr lang="en-US" altLang="ko-KR" sz="1800" dirty="0">
                <a:solidFill>
                  <a:srgbClr val="FF0000"/>
                </a:solidFill>
              </a:rPr>
              <a:t>indicates </a:t>
            </a:r>
            <a:r>
              <a:rPr lang="en-US" altLang="ko-KR" sz="1800" dirty="0" smtClean="0">
                <a:solidFill>
                  <a:srgbClr val="FF0000"/>
                </a:solidFill>
              </a:rPr>
              <a:t>that the DBS slot and the dedicated channel are </a:t>
            </a:r>
            <a:r>
              <a:rPr lang="en-US" altLang="ko-KR" sz="1800" dirty="0" err="1" smtClean="0">
                <a:solidFill>
                  <a:srgbClr val="FF0000"/>
                </a:solidFill>
              </a:rPr>
              <a:t>deallocated</a:t>
            </a:r>
            <a:r>
              <a:rPr lang="en-US" altLang="ko-KR" sz="1800" dirty="0" smtClean="0">
                <a:solidFill>
                  <a:srgbClr val="FF0000"/>
                </a:solidFill>
              </a:rPr>
              <a:t>.</a:t>
            </a:r>
            <a:endParaRPr lang="en-US" altLang="ko-KR" sz="1800" dirty="0">
              <a:solidFill>
                <a:srgbClr val="FF0000"/>
              </a:solidFill>
            </a:endParaRPr>
          </a:p>
        </p:txBody>
      </p:sp>
      <p:graphicFrame>
        <p:nvGraphicFramePr>
          <p:cNvPr id="6" name="표 5"/>
          <p:cNvGraphicFramePr>
            <a:graphicFrameLocks noGrp="1"/>
          </p:cNvGraphicFramePr>
          <p:nvPr>
            <p:extLst>
              <p:ext uri="{D42A27DB-BD31-4B8C-83A1-F6EECF244321}">
                <p14:modId xmlns:p14="http://schemas.microsoft.com/office/powerpoint/2010/main" val="191625274"/>
              </p:ext>
            </p:extLst>
          </p:nvPr>
        </p:nvGraphicFramePr>
        <p:xfrm>
          <a:off x="683567" y="820192"/>
          <a:ext cx="7776864" cy="736600"/>
        </p:xfrm>
        <a:graphic>
          <a:graphicData uri="http://schemas.openxmlformats.org/drawingml/2006/table">
            <a:tbl>
              <a:tblPr firstRow="1" bandRow="1">
                <a:tableStyleId>{5C22544A-7EE6-4342-B048-85BDC9FD1C3A}</a:tableStyleId>
              </a:tblPr>
              <a:tblGrid>
                <a:gridCol w="936105"/>
                <a:gridCol w="1296144"/>
                <a:gridCol w="1008112"/>
                <a:gridCol w="1584176"/>
                <a:gridCol w="1008112"/>
                <a:gridCol w="1944215"/>
              </a:tblGrid>
              <a:tr h="360040">
                <a:tc>
                  <a:txBody>
                    <a:bodyPr/>
                    <a:lstStyle/>
                    <a:p>
                      <a:pPr algn="ctr" latinLnBrk="1"/>
                      <a:r>
                        <a:rPr lang="en-US" altLang="ko-KR" dirty="0" smtClean="0"/>
                        <a:t>CID</a:t>
                      </a:r>
                      <a:endParaRPr lang="ko-KR" altLang="en-US" dirty="0"/>
                    </a:p>
                  </a:txBody>
                  <a:tcPr anchor="ctr"/>
                </a:tc>
                <a:tc>
                  <a:txBody>
                    <a:bodyPr/>
                    <a:lstStyle/>
                    <a:p>
                      <a:pPr algn="ctr" latinLnBrk="1"/>
                      <a:r>
                        <a:rPr lang="en-US" altLang="ko-KR" dirty="0" smtClean="0"/>
                        <a:t>Category</a:t>
                      </a:r>
                      <a:endParaRPr lang="ko-KR" altLang="en-US" dirty="0"/>
                    </a:p>
                  </a:txBody>
                  <a:tcPr anchor="ctr"/>
                </a:tc>
                <a:tc>
                  <a:txBody>
                    <a:bodyPr/>
                    <a:lstStyle/>
                    <a:p>
                      <a:pPr algn="ctr" latinLnBrk="1"/>
                      <a:r>
                        <a:rPr lang="en-US" altLang="ko-KR" dirty="0" smtClean="0"/>
                        <a:t>Page</a:t>
                      </a:r>
                      <a:endParaRPr lang="ko-KR" altLang="en-US" dirty="0"/>
                    </a:p>
                  </a:txBody>
                  <a:tcPr anchor="ctr"/>
                </a:tc>
                <a:tc>
                  <a:txBody>
                    <a:bodyPr/>
                    <a:lstStyle/>
                    <a:p>
                      <a:pPr algn="ctr" latinLnBrk="1"/>
                      <a:r>
                        <a:rPr lang="en-US" altLang="ko-KR" dirty="0" smtClean="0"/>
                        <a:t>Sub-clause</a:t>
                      </a:r>
                      <a:endParaRPr lang="ko-KR" altLang="en-US" dirty="0"/>
                    </a:p>
                  </a:txBody>
                  <a:tcPr anchor="ctr"/>
                </a:tc>
                <a:tc>
                  <a:txBody>
                    <a:bodyPr/>
                    <a:lstStyle/>
                    <a:p>
                      <a:pPr algn="ctr" latinLnBrk="1"/>
                      <a:r>
                        <a:rPr lang="en-US" altLang="ko-KR" dirty="0" smtClean="0"/>
                        <a:t>Line #</a:t>
                      </a:r>
                      <a:endParaRPr lang="ko-KR" altLang="en-US" dirty="0"/>
                    </a:p>
                  </a:txBody>
                  <a:tcPr anchor="ctr"/>
                </a:tc>
                <a:tc>
                  <a:txBody>
                    <a:bodyPr/>
                    <a:lstStyle/>
                    <a:p>
                      <a:pPr algn="ctr" latinLnBrk="1"/>
                      <a:r>
                        <a:rPr lang="en-US" altLang="ko-KR" dirty="0" smtClean="0"/>
                        <a:t>Comment State</a:t>
                      </a:r>
                      <a:endParaRPr lang="ko-KR" altLang="en-US" dirty="0"/>
                    </a:p>
                  </a:txBody>
                  <a:tcPr anchor="ctr"/>
                </a:tc>
              </a:tr>
              <a:tr h="370840">
                <a:tc>
                  <a:txBody>
                    <a:bodyPr/>
                    <a:lstStyle/>
                    <a:p>
                      <a:pPr algn="ctr" latinLnBrk="1"/>
                      <a:r>
                        <a:rPr lang="en-US" altLang="ko-KR" dirty="0" smtClean="0"/>
                        <a:t>133</a:t>
                      </a:r>
                      <a:endParaRPr lang="ko-KR" altLang="en-US" dirty="0"/>
                    </a:p>
                  </a:txBody>
                  <a:tcPr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T</a:t>
                      </a:r>
                      <a:endParaRPr lang="ko-KR" altLang="en-US" sz="1800" kern="1200" dirty="0">
                        <a:solidFill>
                          <a:schemeClr val="dk1"/>
                        </a:solidFill>
                        <a:latin typeface="+mn-lt"/>
                        <a:ea typeface="+mn-ea"/>
                        <a:cs typeface="+mn-cs"/>
                      </a:endParaRPr>
                    </a:p>
                  </a:txBody>
                  <a:tcPr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17</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5.1.14.1</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44</a:t>
                      </a:r>
                    </a:p>
                  </a:txBody>
                  <a:tcPr marL="9525" marR="9525" marT="9525" marB="0"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A</a:t>
                      </a:r>
                      <a:endParaRPr lang="ko-KR" altLang="en-US" sz="18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1725319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35215</TotalTime>
  <Words>472</Words>
  <Application>Microsoft Office PowerPoint</Application>
  <PresentationFormat>화면 슬라이드 쇼(4:3)</PresentationFormat>
  <Paragraphs>69</Paragraphs>
  <Slides>5</Slides>
  <Notes>1</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Office 테마</vt:lpstr>
      <vt:lpstr>PowerPoint 프레젠테이션</vt:lpstr>
      <vt:lpstr>PowerPoint 프레젠테이션</vt:lpstr>
      <vt:lpstr>PowerPoint 프레젠테이션</vt:lpstr>
      <vt:lpstr>PowerPoint 프레젠테이션</vt:lpstr>
      <vt:lpstr>PowerPoint 프레젠테이션</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jhkim</cp:lastModifiedBy>
  <cp:revision>858</cp:revision>
  <cp:lastPrinted>2012-07-09T00:38:43Z</cp:lastPrinted>
  <dcterms:created xsi:type="dcterms:W3CDTF">1999-11-08T18:59:45Z</dcterms:created>
  <dcterms:modified xsi:type="dcterms:W3CDTF">2013-09-17T02:59:27Z</dcterms:modified>
</cp:coreProperties>
</file>