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7"/>
  </p:notesMasterIdLst>
  <p:handoutMasterIdLst>
    <p:handoutMasterId r:id="rId8"/>
  </p:handoutMasterIdLst>
  <p:sldIdLst>
    <p:sldId id="342" r:id="rId2"/>
    <p:sldId id="436" r:id="rId3"/>
    <p:sldId id="433" r:id="rId4"/>
    <p:sldId id="434" r:id="rId5"/>
    <p:sldId id="435" r:id="rId6"/>
  </p:sldIdLst>
  <p:sldSz cx="9144000" cy="6858000" type="screen4x3"/>
  <p:notesSz cx="6797675" cy="987425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39" autoAdjust="0"/>
    <p:restoredTop sz="99663" autoAdjust="0"/>
  </p:normalViewPr>
  <p:slideViewPr>
    <p:cSldViewPr>
      <p:cViewPr>
        <p:scale>
          <a:sx n="76" d="100"/>
          <a:sy n="76" d="100"/>
        </p:scale>
        <p:origin x="-648" y="-648"/>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0"/>
    </p:cViewPr>
  </p:sorterViewPr>
  <p:notesViewPr>
    <p:cSldViewPr>
      <p:cViewPr>
        <p:scale>
          <a:sx n="120" d="100"/>
          <a:sy n="120" d="100"/>
        </p:scale>
        <p:origin x="-1146" y="-72"/>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38" y="200025"/>
            <a:ext cx="26416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81038" y="200025"/>
            <a:ext cx="226536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078288" y="9556750"/>
            <a:ext cx="2116137"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44775" y="9556750"/>
            <a:ext cx="1357313"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E988F2E2-922E-431E-B06C-4EE79B7F5B83}" type="slidenum">
              <a:rPr lang="en-US" altLang="ko-KR"/>
              <a:pPr>
                <a:defRPr/>
              </a:pPr>
              <a:t>‹#›</a:t>
            </a:fld>
            <a:endParaRPr lang="en-US" altLang="ko-KR"/>
          </a:p>
        </p:txBody>
      </p:sp>
      <p:sp>
        <p:nvSpPr>
          <p:cNvPr id="36870" name="Line 6"/>
          <p:cNvSpPr>
            <a:spLocks noChangeShapeType="1"/>
          </p:cNvSpPr>
          <p:nvPr/>
        </p:nvSpPr>
        <p:spPr bwMode="auto">
          <a:xfrm>
            <a:off x="679450" y="412750"/>
            <a:ext cx="5438775"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6871" name="Rectangle 7"/>
          <p:cNvSpPr>
            <a:spLocks noChangeArrowheads="1"/>
          </p:cNvSpPr>
          <p:nvPr/>
        </p:nvSpPr>
        <p:spPr bwMode="auto">
          <a:xfrm>
            <a:off x="679450" y="9556750"/>
            <a:ext cx="698500" cy="369888"/>
          </a:xfrm>
          <a:prstGeom prst="rect">
            <a:avLst/>
          </a:prstGeom>
          <a:noFill/>
          <a:ln w="9525">
            <a:noFill/>
            <a:miter lim="800000"/>
            <a:headEnd/>
            <a:tailEnd/>
          </a:ln>
        </p:spPr>
        <p:txBody>
          <a:bodyPr lIns="0" tIns="0" rIns="0" bIns="0">
            <a:spAutoFit/>
          </a:bodyPr>
          <a:lstStyle/>
          <a:p>
            <a:pPr defTabSz="933450"/>
            <a:r>
              <a:rPr lang="en-US" altLang="ko-KR">
                <a:ea typeface="굴림" pitchFamily="34" charset="-127"/>
              </a:rPr>
              <a:t>Submission</a:t>
            </a:r>
          </a:p>
        </p:txBody>
      </p:sp>
      <p:sp>
        <p:nvSpPr>
          <p:cNvPr id="36872" name="Line 8"/>
          <p:cNvSpPr>
            <a:spLocks noChangeShapeType="1"/>
          </p:cNvSpPr>
          <p:nvPr/>
        </p:nvSpPr>
        <p:spPr bwMode="auto">
          <a:xfrm>
            <a:off x="679450" y="9545638"/>
            <a:ext cx="5589588"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3022289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8" y="115888"/>
            <a:ext cx="27590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41350" y="115888"/>
            <a:ext cx="26828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2772" name="Rectangle 4"/>
          <p:cNvSpPr>
            <a:spLocks noGrp="1" noRot="1" noChangeAspect="1" noChangeArrowheads="1" noTextEdit="1"/>
          </p:cNvSpPr>
          <p:nvPr>
            <p:ph type="sldImg" idx="2"/>
          </p:nvPr>
        </p:nvSpPr>
        <p:spPr bwMode="auto">
          <a:xfrm>
            <a:off x="938213" y="746125"/>
            <a:ext cx="4921250" cy="369093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6463" y="4691063"/>
            <a:ext cx="4984750" cy="44434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697288" y="9559925"/>
            <a:ext cx="24606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876550" y="9559925"/>
            <a:ext cx="785813"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4C9BD0D1-A2EC-4FF9-9E14-97B5F050AA57}" type="slidenum">
              <a:rPr lang="en-US" altLang="ko-KR"/>
              <a:pPr>
                <a:defRPr/>
              </a:pPr>
              <a:t>‹#›</a:t>
            </a:fld>
            <a:endParaRPr lang="en-US" altLang="ko-KR"/>
          </a:p>
        </p:txBody>
      </p:sp>
      <p:sp>
        <p:nvSpPr>
          <p:cNvPr id="32776" name="Rectangle 8"/>
          <p:cNvSpPr>
            <a:spLocks noChangeArrowheads="1"/>
          </p:cNvSpPr>
          <p:nvPr/>
        </p:nvSpPr>
        <p:spPr bwMode="auto">
          <a:xfrm>
            <a:off x="709613" y="9559925"/>
            <a:ext cx="696912" cy="369888"/>
          </a:xfrm>
          <a:prstGeom prst="rect">
            <a:avLst/>
          </a:prstGeom>
          <a:noFill/>
          <a:ln w="9525">
            <a:noFill/>
            <a:miter lim="800000"/>
            <a:headEnd/>
            <a:tailEnd/>
          </a:ln>
        </p:spPr>
        <p:txBody>
          <a:bodyPr lIns="0" tIns="0" rIns="0" bIns="0">
            <a:spAutoFit/>
          </a:bodyPr>
          <a:lstStyle/>
          <a:p>
            <a:r>
              <a:rPr lang="en-US" altLang="ko-KR">
                <a:ea typeface="굴림" pitchFamily="34" charset="-127"/>
              </a:rPr>
              <a:t>Submission</a:t>
            </a:r>
          </a:p>
        </p:txBody>
      </p:sp>
      <p:sp>
        <p:nvSpPr>
          <p:cNvPr id="32777" name="Line 9"/>
          <p:cNvSpPr>
            <a:spLocks noChangeShapeType="1"/>
          </p:cNvSpPr>
          <p:nvPr/>
        </p:nvSpPr>
        <p:spPr bwMode="auto">
          <a:xfrm>
            <a:off x="709613" y="9558338"/>
            <a:ext cx="537845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2778" name="Line 10"/>
          <p:cNvSpPr>
            <a:spLocks noChangeShapeType="1"/>
          </p:cNvSpPr>
          <p:nvPr/>
        </p:nvSpPr>
        <p:spPr bwMode="auto">
          <a:xfrm>
            <a:off x="635000" y="315913"/>
            <a:ext cx="5527675"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95253730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ko-KR" altLang="en-US" dirty="0" smtClean="0">
              <a:ea typeface="굴림" pitchFamily="34" charset="-127"/>
            </a:endParaRPr>
          </a:p>
        </p:txBody>
      </p:sp>
      <p:sp>
        <p:nvSpPr>
          <p:cNvPr id="33796" name="Header Placeholder 3"/>
          <p:cNvSpPr>
            <a:spLocks noGrp="1"/>
          </p:cNvSpPr>
          <p:nvPr>
            <p:ph type="hdr" sz="quarter"/>
          </p:nvPr>
        </p:nvSpPr>
        <p:spPr>
          <a:xfrm>
            <a:off x="3398838" y="-100013"/>
            <a:ext cx="2759075" cy="431801"/>
          </a:xfrm>
          <a:noFill/>
        </p:spPr>
        <p:txBody>
          <a:bodyPr/>
          <a:lstStyle/>
          <a:p>
            <a:r>
              <a:rPr lang="en-US" altLang="ko-KR" dirty="0" smtClean="0">
                <a:ea typeface="굴림" pitchFamily="34" charset="-127"/>
              </a:rPr>
              <a:t>doc.: IEEE 802.15-09-0114-00-004g-Trends-in-SUN-capacity</a:t>
            </a:r>
          </a:p>
        </p:txBody>
      </p:sp>
      <p:sp>
        <p:nvSpPr>
          <p:cNvPr id="33797" name="Date Placeholder 4"/>
          <p:cNvSpPr>
            <a:spLocks noGrp="1"/>
          </p:cNvSpPr>
          <p:nvPr>
            <p:ph type="dt" sz="quarter" idx="1"/>
          </p:nvPr>
        </p:nvSpPr>
        <p:spPr>
          <a:noFill/>
        </p:spPr>
        <p:txBody>
          <a:bodyPr/>
          <a:lstStyle/>
          <a:p>
            <a:r>
              <a:rPr lang="en-US" altLang="ko-KR" dirty="0" smtClean="0">
                <a:ea typeface="굴림" pitchFamily="34" charset="-127"/>
              </a:rPr>
              <a:t>&lt;month year&gt;</a:t>
            </a:r>
          </a:p>
        </p:txBody>
      </p:sp>
      <p:sp>
        <p:nvSpPr>
          <p:cNvPr id="33798" name="Footer Placeholder 5"/>
          <p:cNvSpPr>
            <a:spLocks noGrp="1"/>
          </p:cNvSpPr>
          <p:nvPr>
            <p:ph type="ftr" sz="quarter" idx="4"/>
          </p:nvPr>
        </p:nvSpPr>
        <p:spPr>
          <a:xfrm>
            <a:off x="3697288" y="9559925"/>
            <a:ext cx="2460625" cy="369888"/>
          </a:xfrm>
          <a:noFill/>
        </p:spPr>
        <p:txBody>
          <a:bodyPr/>
          <a:lstStyle/>
          <a:p>
            <a:pPr lvl="4"/>
            <a:r>
              <a:rPr lang="en-US" altLang="ko-KR" dirty="0" smtClean="0">
                <a:ea typeface="굴림" pitchFamily="34" charset="-127"/>
              </a:rPr>
              <a:t>Emmanuel </a:t>
            </a:r>
            <a:r>
              <a:rPr lang="en-US" altLang="ko-KR" dirty="0" err="1" smtClean="0">
                <a:ea typeface="굴림" pitchFamily="34" charset="-127"/>
              </a:rPr>
              <a:t>Monnerie</a:t>
            </a:r>
            <a:r>
              <a:rPr lang="en-US" altLang="ko-KR" smtClean="0">
                <a:ea typeface="굴림" pitchFamily="34" charset="-127"/>
              </a:rPr>
              <a:t>, Landis+Gyr</a:t>
            </a:r>
          </a:p>
        </p:txBody>
      </p:sp>
      <p:sp>
        <p:nvSpPr>
          <p:cNvPr id="33799" name="Slide Number Placeholder 6"/>
          <p:cNvSpPr>
            <a:spLocks noGrp="1"/>
          </p:cNvSpPr>
          <p:nvPr>
            <p:ph type="sldNum" sz="quarter" idx="5"/>
          </p:nvPr>
        </p:nvSpPr>
        <p:spPr>
          <a:noFill/>
        </p:spPr>
        <p:txBody>
          <a:bodyPr/>
          <a:lstStyle/>
          <a:p>
            <a:r>
              <a:rPr lang="en-US" altLang="ko-KR" smtClean="0">
                <a:ea typeface="굴림" pitchFamily="34" charset="-127"/>
              </a:rPr>
              <a:t>Page </a:t>
            </a:r>
            <a:fld id="{C52D869C-468D-417E-BA4A-90AEA20123A4}" type="slidenum">
              <a:rPr lang="en-US" altLang="ko-KR" smtClean="0">
                <a:ea typeface="굴림" pitchFamily="34" charset="-127"/>
              </a:rPr>
              <a:pPr/>
              <a:t>1</a:t>
            </a:fld>
            <a:endParaRPr lang="en-US" altLang="ko-KR" smtClean="0">
              <a:ea typeface="굴림"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dirty="0" smtClean="0"/>
              <a:t>마스터 텍스트 스타일을 편집합니다</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dirty="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31" name="Rectangle 7"/>
          <p:cNvSpPr>
            <a:spLocks noChangeArrowheads="1"/>
          </p:cNvSpPr>
          <p:nvPr/>
        </p:nvSpPr>
        <p:spPr bwMode="auto">
          <a:xfrm>
            <a:off x="685800" y="397331"/>
            <a:ext cx="7772400" cy="215444"/>
          </a:xfrm>
          <a:prstGeom prst="rect">
            <a:avLst/>
          </a:prstGeom>
          <a:noFill/>
          <a:ln w="9525">
            <a:noFill/>
            <a:miter lim="800000"/>
            <a:headEnd/>
            <a:tailEnd/>
          </a:ln>
        </p:spPr>
        <p:txBody>
          <a:bodyPr wrap="square" lIns="0" tIns="0" rIns="0" bIns="0" anchor="b">
            <a:spAutoFit/>
          </a:bodyPr>
          <a:lstStyle/>
          <a:p>
            <a:pPr marL="0" lvl="4" indent="0" algn="r"/>
            <a:r>
              <a:rPr lang="en-US" altLang="ko-KR" sz="1400" b="1" dirty="0" smtClean="0">
                <a:solidFill>
                  <a:schemeClr val="tx1"/>
                </a:solidFill>
                <a:ea typeface="굴림" pitchFamily="34" charset="-127"/>
              </a:rPr>
              <a:t>September  2013                                                                                     doc</a:t>
            </a:r>
            <a:r>
              <a:rPr lang="en-US" altLang="ko-KR" sz="1400" b="1" dirty="0">
                <a:solidFill>
                  <a:schemeClr val="tx1"/>
                </a:solidFill>
                <a:ea typeface="굴림" pitchFamily="34" charset="-127"/>
              </a:rPr>
              <a:t>.: </a:t>
            </a:r>
            <a:r>
              <a:rPr lang="en-US" altLang="ko-KR" sz="1400" b="1" dirty="0" smtClean="0">
                <a:solidFill>
                  <a:schemeClr val="tx1"/>
                </a:solidFill>
                <a:ea typeface="굴림" pitchFamily="34" charset="-127"/>
              </a:rPr>
              <a:t>IEEE802.15-13-0549-00-004m</a:t>
            </a:r>
            <a:endParaRPr lang="en-US" altLang="ko-KR" sz="1400" b="1" dirty="0">
              <a:solidFill>
                <a:schemeClr val="tx1"/>
              </a:solidFill>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3" name="Rectangle 9"/>
          <p:cNvSpPr>
            <a:spLocks noChangeArrowheads="1"/>
          </p:cNvSpPr>
          <p:nvPr/>
        </p:nvSpPr>
        <p:spPr bwMode="auto">
          <a:xfrm>
            <a:off x="685800" y="6475413"/>
            <a:ext cx="7848600" cy="184666"/>
          </a:xfrm>
          <a:prstGeom prst="rect">
            <a:avLst/>
          </a:prstGeom>
          <a:noFill/>
          <a:ln w="9525">
            <a:noFill/>
            <a:miter lim="800000"/>
            <a:headEnd/>
            <a:tailEnd/>
          </a:ln>
        </p:spPr>
        <p:txBody>
          <a:bodyPr wrap="square" lIns="0" tIns="0" rIns="0" bIns="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altLang="ko-KR" dirty="0" smtClean="0">
                <a:ea typeface="굴림" pitchFamily="34" charset="-127"/>
              </a:rPr>
              <a:t>Submission                                                                             </a:t>
            </a:r>
            <a:fld id="{3AE39EAB-32E7-4F69-8869-344F7DC46521}" type="slidenum">
              <a:rPr lang="en-US" altLang="ko-KR" smtClean="0">
                <a:ea typeface="굴림" pitchFamily="34" charset="-127"/>
              </a:rPr>
              <a:pPr marL="0" marR="0" indent="0" algn="l" defTabSz="914400" rtl="0" eaLnBrk="0" fontAlgn="base" latinLnBrk="0" hangingPunct="0">
                <a:lnSpc>
                  <a:spcPct val="100000"/>
                </a:lnSpc>
                <a:spcBef>
                  <a:spcPct val="0"/>
                </a:spcBef>
                <a:spcAft>
                  <a:spcPct val="0"/>
                </a:spcAft>
                <a:buClrTx/>
                <a:buSzTx/>
                <a:buFontTx/>
                <a:buNone/>
                <a:tabLst/>
                <a:defRPr/>
              </a:pPr>
              <a:t>‹#›</a:t>
            </a:fld>
            <a:r>
              <a:rPr lang="en-US" altLang="ko-KR" dirty="0" smtClean="0">
                <a:ea typeface="굴림" pitchFamily="34" charset="-127"/>
              </a:rPr>
              <a:t>                                                                                              </a:t>
            </a:r>
            <a:r>
              <a:rPr lang="de-DE" altLang="ko-KR" dirty="0" smtClean="0"/>
              <a:t>(ETRI)</a:t>
            </a:r>
            <a:endParaRPr lang="en-US" altLang="ko-KR" dirty="0" smtClean="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21" r:id="rId7"/>
    <p:sldLayoutId id="2147483722" r:id="rId8"/>
    <p:sldLayoutId id="2147483731" r:id="rId9"/>
    <p:sldLayoutId id="2147483723" r:id="rId10"/>
    <p:sldLayoutId id="2147483724"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228600" y="765175"/>
            <a:ext cx="8735888" cy="4755148"/>
          </a:xfrm>
          <a:prstGeom prst="rect">
            <a:avLst/>
          </a:prstGeom>
          <a:noFill/>
          <a:ln w="12700">
            <a:noFill/>
            <a:miter lim="800000"/>
            <a:headEnd type="none" w="sm" len="sm"/>
            <a:tailEnd type="none" w="sm" len="sm"/>
          </a:ln>
          <a:effectLst/>
        </p:spPr>
        <p:txBody>
          <a:bodyPr wrap="square">
            <a:spAutoFit/>
          </a:bodyPr>
          <a:lstStyle/>
          <a:p>
            <a:pPr marL="914400" indent="-914400">
              <a:defRPr/>
            </a:pPr>
            <a:r>
              <a:rPr lang="en-US" altLang="ko-KR" sz="1800" b="1" u="sng" dirty="0">
                <a:effectLst>
                  <a:outerShdw blurRad="38100" dist="38100" dir="2700000" algn="tl">
                    <a:srgbClr val="C0C0C0"/>
                  </a:outerShdw>
                </a:effectLst>
                <a:ea typeface="굴림" pitchFamily="50" charset="-127"/>
              </a:rPr>
              <a:t>Project: IEEE P802.15 Working Group for Wireless Personal Area </a:t>
            </a:r>
            <a:r>
              <a:rPr lang="en-US" altLang="ko-KR" sz="1800" b="1" u="sng" dirty="0" smtClean="0">
                <a:effectLst>
                  <a:outerShdw blurRad="38100" dist="38100" dir="2700000" algn="tl">
                    <a:srgbClr val="C0C0C0"/>
                  </a:outerShdw>
                </a:effectLst>
                <a:ea typeface="굴림" pitchFamily="50" charset="-127"/>
              </a:rPr>
              <a:t>Networks (</a:t>
            </a:r>
            <a:r>
              <a:rPr lang="en-US" altLang="ko-KR" sz="1800" b="1" u="sng" dirty="0">
                <a:effectLst>
                  <a:outerShdw blurRad="38100" dist="38100" dir="2700000" algn="tl">
                    <a:srgbClr val="C0C0C0"/>
                  </a:outerShdw>
                </a:effectLst>
                <a:ea typeface="굴림" pitchFamily="50" charset="-127"/>
              </a:rPr>
              <a:t>WPANs)</a:t>
            </a:r>
            <a:endParaRPr lang="en-US" altLang="ko-KR" sz="1800" b="1" dirty="0">
              <a:ea typeface="굴림" pitchFamily="50" charset="-127"/>
            </a:endParaRPr>
          </a:p>
          <a:p>
            <a:pPr marL="914400" indent="-914400">
              <a:defRPr/>
            </a:pPr>
            <a:endParaRPr lang="en-US" altLang="ko-KR" sz="2000" dirty="0">
              <a:ea typeface="굴림" pitchFamily="50" charset="-127"/>
            </a:endParaRPr>
          </a:p>
          <a:p>
            <a:pPr marL="914400" indent="-914400">
              <a:defRPr/>
            </a:pPr>
            <a:r>
              <a:rPr lang="en-US" altLang="ko-KR" sz="1600" b="1" dirty="0">
                <a:ea typeface="굴림" pitchFamily="50" charset="-127"/>
              </a:rPr>
              <a:t>Submission Title: </a:t>
            </a:r>
            <a:r>
              <a:rPr lang="en-US" altLang="ko-KR" sz="1600" b="1" dirty="0" smtClean="0">
                <a:ea typeface="굴림" pitchFamily="50" charset="-127"/>
              </a:rPr>
              <a:t>Comment resolution for CID 133</a:t>
            </a:r>
            <a:endParaRPr lang="en-US" altLang="ko-KR" sz="1600" dirty="0" smtClean="0">
              <a:solidFill>
                <a:srgbClr val="FF0000"/>
              </a:solidFill>
            </a:endParaRPr>
          </a:p>
          <a:p>
            <a:pPr marL="914400" indent="-914400">
              <a:defRPr/>
            </a:pPr>
            <a:r>
              <a:rPr lang="en-US" altLang="ko-KR" sz="1600" b="1" dirty="0" smtClean="0">
                <a:ea typeface="굴림" pitchFamily="50" charset="-127"/>
              </a:rPr>
              <a:t>Date </a:t>
            </a:r>
            <a:r>
              <a:rPr lang="en-US" altLang="ko-KR" sz="1600" b="1" dirty="0">
                <a:ea typeface="굴림" pitchFamily="50" charset="-127"/>
              </a:rPr>
              <a:t>Submitted: </a:t>
            </a:r>
            <a:r>
              <a:rPr lang="en-US" altLang="ko-KR" sz="1600" dirty="0" smtClean="0">
                <a:ea typeface="굴림" pitchFamily="50" charset="-127"/>
              </a:rPr>
              <a:t>September, 2013</a:t>
            </a:r>
            <a:endParaRPr lang="en-US" altLang="ko-KR" sz="1600" b="1" dirty="0" smtClean="0">
              <a:ea typeface="굴림" pitchFamily="50" charset="-127"/>
            </a:endParaRPr>
          </a:p>
          <a:p>
            <a:pPr marL="914400" indent="-914400">
              <a:spcBef>
                <a:spcPts val="600"/>
              </a:spcBef>
              <a:defRPr/>
            </a:pPr>
            <a:r>
              <a:rPr lang="en-US" altLang="ko-KR" sz="1600" b="1" dirty="0" smtClean="0">
                <a:ea typeface="굴림" pitchFamily="50" charset="-127"/>
              </a:rPr>
              <a:t>Source</a:t>
            </a:r>
            <a:r>
              <a:rPr lang="en-US" altLang="ko-KR" sz="1600" b="1" dirty="0">
                <a:ea typeface="굴림" pitchFamily="50" charset="-127"/>
              </a:rPr>
              <a:t>:</a:t>
            </a:r>
            <a:r>
              <a:rPr lang="en-US" altLang="ko-KR" sz="1600" dirty="0">
                <a:ea typeface="굴림" pitchFamily="50" charset="-127"/>
              </a:rPr>
              <a:t>  Youngae Jeon</a:t>
            </a:r>
            <a:r>
              <a:rPr lang="en-US" altLang="ko-KR" sz="1600" dirty="0">
                <a:solidFill>
                  <a:schemeClr val="tx2"/>
                </a:solidFill>
                <a:ea typeface="굴림" charset="-127"/>
              </a:rPr>
              <a:t>, </a:t>
            </a:r>
            <a:r>
              <a:rPr lang="en-US" altLang="ko-KR" sz="1600" dirty="0" err="1" smtClean="0">
                <a:solidFill>
                  <a:schemeClr val="tx2"/>
                </a:solidFill>
                <a:ea typeface="굴림" charset="-127"/>
              </a:rPr>
              <a:t>Sangjae</a:t>
            </a:r>
            <a:r>
              <a:rPr lang="en-US" altLang="ko-KR" sz="1600" dirty="0" smtClean="0">
                <a:solidFill>
                  <a:schemeClr val="tx2"/>
                </a:solidFill>
                <a:ea typeface="굴림" charset="-127"/>
              </a:rPr>
              <a:t> Lee, </a:t>
            </a:r>
            <a:r>
              <a:rPr lang="en-US" altLang="ko-KR" sz="1600" dirty="0" err="1" smtClean="0">
                <a:solidFill>
                  <a:schemeClr val="tx2"/>
                </a:solidFill>
                <a:ea typeface="굴림" charset="-127"/>
              </a:rPr>
              <a:t>Jaehwan</a:t>
            </a:r>
            <a:r>
              <a:rPr lang="en-US" altLang="ko-KR" sz="1600" dirty="0" smtClean="0">
                <a:solidFill>
                  <a:schemeClr val="tx2"/>
                </a:solidFill>
                <a:ea typeface="굴림" charset="-127"/>
              </a:rPr>
              <a:t> </a:t>
            </a:r>
            <a:r>
              <a:rPr lang="en-US" altLang="ko-KR" sz="1600" dirty="0">
                <a:solidFill>
                  <a:schemeClr val="tx2"/>
                </a:solidFill>
                <a:ea typeface="굴림" charset="-127"/>
              </a:rPr>
              <a:t>Kim</a:t>
            </a:r>
            <a:r>
              <a:rPr lang="en-US" altLang="ko-KR" sz="1600" dirty="0" smtClean="0">
                <a:solidFill>
                  <a:schemeClr val="tx2"/>
                </a:solidFill>
                <a:ea typeface="굴림" charset="-127"/>
              </a:rPr>
              <a:t>, </a:t>
            </a:r>
            <a:r>
              <a:rPr lang="en-US" altLang="ko-KR" sz="1600" dirty="0" smtClean="0">
                <a:solidFill>
                  <a:schemeClr val="tx2"/>
                </a:solidFill>
                <a:ea typeface="굴림" charset="-127"/>
              </a:rPr>
              <a:t>and </a:t>
            </a:r>
            <a:r>
              <a:rPr lang="en-US" altLang="ko-KR" sz="1600" dirty="0">
                <a:solidFill>
                  <a:schemeClr val="tx2"/>
                </a:solidFill>
                <a:ea typeface="굴림" charset="-127"/>
              </a:rPr>
              <a:t>Sangsung Choi </a:t>
            </a:r>
            <a:r>
              <a:rPr lang="en-US" altLang="ko-KR" sz="1600" dirty="0">
                <a:solidFill>
                  <a:schemeClr val="tx2"/>
                </a:solidFill>
                <a:ea typeface="굴림" pitchFamily="50" charset="-127"/>
              </a:rPr>
              <a:t>(ETRI), </a:t>
            </a:r>
            <a:r>
              <a:rPr lang="en-GB" altLang="ko-KR" sz="1600" dirty="0"/>
              <a:t>Soo-Young Chang (SYCA)</a:t>
            </a:r>
            <a:endParaRPr lang="en-US" altLang="ko-KR" sz="1600" dirty="0">
              <a:ea typeface="굴림" pitchFamily="50" charset="-127"/>
            </a:endParaRPr>
          </a:p>
          <a:p>
            <a:pPr marL="914400" indent="-914400">
              <a:spcBef>
                <a:spcPts val="600"/>
              </a:spcBef>
              <a:defRPr/>
            </a:pPr>
            <a:r>
              <a:rPr lang="en-US" altLang="ko-KR" sz="1600" b="1" dirty="0" smtClean="0">
                <a:ea typeface="굴림" pitchFamily="50" charset="-127"/>
              </a:rPr>
              <a:t>	Contact</a:t>
            </a:r>
            <a:r>
              <a:rPr lang="en-US" altLang="ko-KR" sz="1600" b="1" dirty="0">
                <a:ea typeface="굴림" pitchFamily="50" charset="-127"/>
              </a:rPr>
              <a:t>: </a:t>
            </a:r>
            <a:r>
              <a:rPr lang="en-US" altLang="ko-KR" sz="1600" dirty="0">
                <a:ea typeface="굴림" pitchFamily="50" charset="-127"/>
              </a:rPr>
              <a:t>yajeon@etri.re.kr</a:t>
            </a:r>
          </a:p>
          <a:p>
            <a:pPr marL="914400" indent="-914400">
              <a:spcBef>
                <a:spcPts val="600"/>
              </a:spcBef>
              <a:defRPr/>
            </a:pPr>
            <a:r>
              <a:rPr lang="en-US" altLang="ko-KR" sz="1600" b="1" dirty="0" smtClean="0">
                <a:ea typeface="굴림" pitchFamily="50" charset="-127"/>
              </a:rPr>
              <a:t>	Voice</a:t>
            </a:r>
            <a:r>
              <a:rPr lang="en-US" altLang="ko-KR" sz="1600" b="1" dirty="0">
                <a:ea typeface="굴림" pitchFamily="50" charset="-127"/>
              </a:rPr>
              <a:t>:</a:t>
            </a:r>
            <a:r>
              <a:rPr lang="en-US" altLang="ko-KR" sz="1600" dirty="0">
                <a:ea typeface="굴림" pitchFamily="50" charset="-127"/>
              </a:rPr>
              <a:t> </a:t>
            </a:r>
            <a:r>
              <a:rPr lang="en-US" altLang="ko-KR" sz="1600" dirty="0">
                <a:solidFill>
                  <a:schemeClr val="tx2"/>
                </a:solidFill>
                <a:ea typeface="굴림" pitchFamily="50" charset="-127"/>
              </a:rPr>
              <a:t>+82 42 860 6497</a:t>
            </a:r>
            <a:r>
              <a:rPr lang="en-US" altLang="ko-KR" sz="1600" dirty="0">
                <a:ea typeface="굴림" pitchFamily="50" charset="-127"/>
              </a:rPr>
              <a:t>, E-Mail: </a:t>
            </a:r>
            <a:r>
              <a:rPr lang="en-US" altLang="ko-KR" sz="1600" dirty="0" smtClean="0">
                <a:ea typeface="굴림" pitchFamily="50" charset="-127"/>
              </a:rPr>
              <a:t>yajeon@etri.re.kr</a:t>
            </a:r>
            <a:endParaRPr lang="en-US" altLang="ko-KR" sz="1600" b="1" dirty="0" smtClean="0">
              <a:ea typeface="굴림" pitchFamily="50" charset="-127"/>
            </a:endParaRPr>
          </a:p>
          <a:p>
            <a:pPr marL="914400" indent="-914400">
              <a:spcBef>
                <a:spcPts val="600"/>
              </a:spcBef>
              <a:defRPr/>
            </a:pPr>
            <a:r>
              <a:rPr lang="en-US" altLang="ko-KR" sz="1600" b="1" dirty="0" smtClean="0">
                <a:ea typeface="굴림" pitchFamily="50" charset="-127"/>
              </a:rPr>
              <a:t>Re: [</a:t>
            </a:r>
            <a:r>
              <a:rPr lang="en-US" altLang="ko-KR" sz="1600" dirty="0" smtClean="0">
                <a:ea typeface="굴림" pitchFamily="50" charset="-127"/>
              </a:rPr>
              <a:t>802.15 TG4m]</a:t>
            </a:r>
            <a:endParaRPr lang="en-GB" altLang="ko-KR" sz="1600" dirty="0" smtClean="0"/>
          </a:p>
          <a:p>
            <a:pPr marL="914400" indent="-914400">
              <a:defRPr/>
            </a:pPr>
            <a:r>
              <a:rPr lang="en-US" altLang="ko-KR" sz="1600" b="1" dirty="0" smtClean="0">
                <a:ea typeface="굴림" pitchFamily="50" charset="-127"/>
              </a:rPr>
              <a:t>Abstract</a:t>
            </a:r>
            <a:r>
              <a:rPr lang="en-US" altLang="ko-KR" sz="1600" b="1" dirty="0">
                <a:ea typeface="굴림" pitchFamily="50" charset="-127"/>
              </a:rPr>
              <a:t>: </a:t>
            </a:r>
            <a:r>
              <a:rPr lang="en-US" altLang="ko-KR" sz="1600" dirty="0"/>
              <a:t>This document provides proposed resolution for CID </a:t>
            </a:r>
            <a:r>
              <a:rPr lang="en-US" altLang="ko-KR" sz="1600" dirty="0" smtClean="0"/>
              <a:t>133 of </a:t>
            </a:r>
            <a:r>
              <a:rPr lang="en-US" altLang="ko-KR" sz="1600" dirty="0"/>
              <a:t>Sponsor Ballot</a:t>
            </a:r>
            <a:endParaRPr lang="en-US" altLang="ko-KR" sz="1600" dirty="0">
              <a:ea typeface="굴림" pitchFamily="50" charset="-127"/>
            </a:endParaRPr>
          </a:p>
          <a:p>
            <a:pPr marL="914400" indent="-914400">
              <a:defRPr/>
            </a:pPr>
            <a:r>
              <a:rPr lang="en-US" altLang="ko-KR" sz="1600" b="1" dirty="0" smtClean="0">
                <a:ea typeface="굴림" pitchFamily="50" charset="-127"/>
              </a:rPr>
              <a:t>Purpose</a:t>
            </a:r>
            <a:r>
              <a:rPr lang="en-US" altLang="ko-KR" sz="1600" b="1" dirty="0">
                <a:ea typeface="굴림" pitchFamily="50" charset="-127"/>
              </a:rPr>
              <a:t>: </a:t>
            </a:r>
            <a:r>
              <a:rPr lang="en-US" altLang="ko-KR" sz="1600" dirty="0" smtClean="0"/>
              <a:t>To </a:t>
            </a:r>
            <a:r>
              <a:rPr lang="en-US" altLang="ko-KR" sz="1600" dirty="0"/>
              <a:t>provides proposed </a:t>
            </a:r>
            <a:r>
              <a:rPr lang="en-US" altLang="ko-KR" sz="1600" dirty="0" smtClean="0"/>
              <a:t>resolutions </a:t>
            </a:r>
            <a:r>
              <a:rPr lang="en-US" altLang="ko-KR" sz="1600" dirty="0"/>
              <a:t>for </a:t>
            </a:r>
            <a:r>
              <a:rPr lang="en-US" altLang="ko-KR" sz="1600" dirty="0" smtClean="0"/>
              <a:t>CID 133</a:t>
            </a:r>
            <a:endParaRPr lang="en-US" altLang="ko-KR" sz="1600" b="1" dirty="0" smtClean="0">
              <a:ea typeface="굴림" pitchFamily="50" charset="-127"/>
            </a:endParaRPr>
          </a:p>
          <a:p>
            <a:pPr marL="684000" indent="-914400">
              <a:defRPr/>
            </a:pPr>
            <a:r>
              <a:rPr lang="en-US" altLang="ko-KR" sz="1600" b="1" dirty="0" smtClean="0">
                <a:ea typeface="굴림" pitchFamily="50" charset="-127"/>
              </a:rPr>
              <a:t>Notice: </a:t>
            </a:r>
            <a:r>
              <a:rPr lang="en-US" altLang="ko-KR" sz="1600" dirty="0" smtClean="0"/>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en-US" altLang="ko-KR" sz="1600" dirty="0" smtClean="0">
              <a:ea typeface="굴림" pitchFamily="50" charset="-127"/>
            </a:endParaRPr>
          </a:p>
          <a:p>
            <a:pPr marL="774000" indent="-914400">
              <a:spcBef>
                <a:spcPts val="600"/>
              </a:spcBef>
              <a:defRPr/>
            </a:pPr>
            <a:r>
              <a:rPr lang="en-US" altLang="ko-KR" sz="1600" b="1" dirty="0" smtClean="0">
                <a:ea typeface="굴림" pitchFamily="50" charset="-127"/>
              </a:rPr>
              <a:t>Release:</a:t>
            </a:r>
            <a:r>
              <a:rPr lang="en-US" altLang="ko-KR" sz="1600" dirty="0">
                <a:ea typeface="굴림" pitchFamily="50" charset="-127"/>
              </a:rPr>
              <a:t> </a:t>
            </a:r>
            <a:r>
              <a:rPr lang="en-US" altLang="ko-KR" sz="1600" dirty="0" smtClean="0">
                <a:ea typeface="굴림" pitchFamily="50" charset="-127"/>
              </a:rPr>
              <a:t>The </a:t>
            </a:r>
            <a:r>
              <a:rPr lang="en-US" altLang="ko-KR" sz="1600" dirty="0">
                <a:ea typeface="굴림" pitchFamily="50" charset="-127"/>
              </a:rPr>
              <a:t>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2"/>
          <p:cNvSpPr txBox="1">
            <a:spLocks/>
          </p:cNvSpPr>
          <p:nvPr/>
        </p:nvSpPr>
        <p:spPr>
          <a:xfrm>
            <a:off x="683568" y="1410072"/>
            <a:ext cx="7776864" cy="4323184"/>
          </a:xfrm>
          <a:prstGeom prst="rect">
            <a:avLst/>
          </a:prstGeom>
        </p:spPr>
        <p:txBody>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endParaRPr lang="en-US" altLang="ko-KR" sz="1200" kern="0" dirty="0" smtClean="0">
              <a:solidFill>
                <a:srgbClr val="FF0000"/>
              </a:solidFill>
            </a:endParaRPr>
          </a:p>
        </p:txBody>
      </p:sp>
      <p:graphicFrame>
        <p:nvGraphicFramePr>
          <p:cNvPr id="4" name="표 3"/>
          <p:cNvGraphicFramePr>
            <a:graphicFrameLocks noGrp="1"/>
          </p:cNvGraphicFramePr>
          <p:nvPr>
            <p:extLst>
              <p:ext uri="{D42A27DB-BD31-4B8C-83A1-F6EECF244321}">
                <p14:modId xmlns:p14="http://schemas.microsoft.com/office/powerpoint/2010/main" val="905091625"/>
              </p:ext>
            </p:extLst>
          </p:nvPr>
        </p:nvGraphicFramePr>
        <p:xfrm>
          <a:off x="683570" y="1397000"/>
          <a:ext cx="7776860" cy="1238250"/>
        </p:xfrm>
        <a:graphic>
          <a:graphicData uri="http://schemas.openxmlformats.org/drawingml/2006/table">
            <a:tbl>
              <a:tblPr firstRow="1" bandRow="1">
                <a:tableStyleId>{5C22544A-7EE6-4342-B048-85BDC9FD1C3A}</a:tableStyleId>
              </a:tblPr>
              <a:tblGrid>
                <a:gridCol w="504054"/>
                <a:gridCol w="720080"/>
                <a:gridCol w="504056"/>
                <a:gridCol w="2988331"/>
                <a:gridCol w="3060339"/>
              </a:tblGrid>
              <a:tr h="370840">
                <a:tc>
                  <a:txBody>
                    <a:bodyPr/>
                    <a:lstStyle/>
                    <a:p>
                      <a:pPr algn="ctr" fontAlgn="b"/>
                      <a:r>
                        <a:rPr lang="en-US" sz="1600" b="1" i="0" u="none" strike="noStrike" dirty="0">
                          <a:effectLst/>
                          <a:latin typeface="Arial"/>
                        </a:rPr>
                        <a:t>Page</a:t>
                      </a:r>
                    </a:p>
                  </a:txBody>
                  <a:tcPr marL="9525" marR="9525" marT="9525" marB="0" anchor="b"/>
                </a:tc>
                <a:tc>
                  <a:txBody>
                    <a:bodyPr/>
                    <a:lstStyle/>
                    <a:p>
                      <a:pPr algn="ctr" fontAlgn="b"/>
                      <a:r>
                        <a:rPr lang="en-US" sz="1600" b="1" i="0" u="none" strike="noStrike" dirty="0" smtClean="0">
                          <a:effectLst/>
                          <a:latin typeface="Arial"/>
                        </a:rPr>
                        <a:t>Sub-</a:t>
                      </a:r>
                    </a:p>
                    <a:p>
                      <a:pPr algn="ctr" fontAlgn="b"/>
                      <a:r>
                        <a:rPr lang="en-US" sz="1600" b="1" i="0" u="none" strike="noStrike" dirty="0" smtClean="0">
                          <a:effectLst/>
                          <a:latin typeface="Arial"/>
                        </a:rPr>
                        <a:t>clause</a:t>
                      </a:r>
                      <a:endParaRPr lang="en-US" sz="1600" b="1" i="0" u="none" strike="noStrike" dirty="0">
                        <a:effectLst/>
                        <a:latin typeface="Arial"/>
                      </a:endParaRPr>
                    </a:p>
                  </a:txBody>
                  <a:tcPr marL="9525" marR="9525" marT="9525" marB="0" anchor="b"/>
                </a:tc>
                <a:tc>
                  <a:txBody>
                    <a:bodyPr/>
                    <a:lstStyle/>
                    <a:p>
                      <a:pPr algn="ctr" fontAlgn="b"/>
                      <a:r>
                        <a:rPr lang="en-US" sz="1600" b="1" i="0" u="none" strike="noStrike" dirty="0">
                          <a:effectLst/>
                          <a:latin typeface="Arial"/>
                        </a:rPr>
                        <a:t>Line #</a:t>
                      </a:r>
                    </a:p>
                  </a:txBody>
                  <a:tcPr marL="9525" marR="9525" marT="9525" marB="0" anchor="b"/>
                </a:tc>
                <a:tc>
                  <a:txBody>
                    <a:bodyPr/>
                    <a:lstStyle/>
                    <a:p>
                      <a:pPr algn="ctr" fontAlgn="b"/>
                      <a:r>
                        <a:rPr lang="en-US" sz="1600" b="1" i="0" u="none" strike="noStrike" dirty="0">
                          <a:effectLst/>
                          <a:latin typeface="Arial"/>
                        </a:rPr>
                        <a:t>Comment</a:t>
                      </a:r>
                    </a:p>
                  </a:txBody>
                  <a:tcPr marL="9525" marR="9525" marT="9525" marB="0" anchor="b"/>
                </a:tc>
                <a:tc>
                  <a:txBody>
                    <a:bodyPr/>
                    <a:lstStyle/>
                    <a:p>
                      <a:pPr algn="ctr" fontAlgn="b"/>
                      <a:r>
                        <a:rPr lang="en-US" sz="1600" b="1" i="0" u="none" strike="noStrike" dirty="0">
                          <a:effectLst/>
                          <a:latin typeface="Arial"/>
                        </a:rPr>
                        <a:t>Proposed Change</a:t>
                      </a:r>
                    </a:p>
                  </a:txBody>
                  <a:tcPr marL="9525" marR="9525" marT="9525" marB="0" anchor="b"/>
                </a:tc>
              </a:tr>
              <a:tr h="370840">
                <a:tc>
                  <a:txBody>
                    <a:bodyPr/>
                    <a:lstStyle/>
                    <a:p>
                      <a:pPr algn="ctr" fontAlgn="b"/>
                      <a:r>
                        <a:rPr lang="en-US" altLang="ko-KR" sz="1600" b="0" i="0" u="none" strike="noStrike" dirty="0">
                          <a:effectLst/>
                          <a:latin typeface="Arial"/>
                        </a:rPr>
                        <a:t>17</a:t>
                      </a:r>
                    </a:p>
                  </a:txBody>
                  <a:tcPr marL="9525" marR="9525" marT="9525" marB="0" anchor="ctr"/>
                </a:tc>
                <a:tc>
                  <a:txBody>
                    <a:bodyPr/>
                    <a:lstStyle/>
                    <a:p>
                      <a:pPr algn="ctr" fontAlgn="b"/>
                      <a:r>
                        <a:rPr lang="en-US" altLang="ko-KR" sz="1600" b="0" i="0" u="none" strike="noStrike" dirty="0">
                          <a:effectLst/>
                          <a:latin typeface="Arial"/>
                        </a:rPr>
                        <a:t>5.1.14.1</a:t>
                      </a:r>
                    </a:p>
                  </a:txBody>
                  <a:tcPr marL="9525" marR="9525" marT="9525" marB="0" anchor="ctr"/>
                </a:tc>
                <a:tc>
                  <a:txBody>
                    <a:bodyPr/>
                    <a:lstStyle/>
                    <a:p>
                      <a:pPr algn="ctr" fontAlgn="b"/>
                      <a:r>
                        <a:rPr lang="en-US" altLang="ko-KR" sz="1600" b="0" i="0" u="none" strike="noStrike" dirty="0">
                          <a:effectLst/>
                          <a:latin typeface="Arial"/>
                        </a:rPr>
                        <a:t>44</a:t>
                      </a:r>
                    </a:p>
                  </a:txBody>
                  <a:tcPr marL="9525" marR="9525" marT="9525" marB="0" anchor="ctr"/>
                </a:tc>
                <a:tc>
                  <a:txBody>
                    <a:bodyPr/>
                    <a:lstStyle/>
                    <a:p>
                      <a:pPr algn="l" fontAlgn="b"/>
                      <a:r>
                        <a:rPr lang="en-US" sz="1600" b="0" i="0" u="none" strike="noStrike" dirty="0">
                          <a:effectLst/>
                          <a:latin typeface="Arial"/>
                        </a:rPr>
                        <a:t>There is not the </a:t>
                      </a:r>
                      <a:r>
                        <a:rPr lang="en-US" sz="1600" b="0" i="0" u="none" strike="noStrike" dirty="0" err="1" smtClean="0">
                          <a:effectLst/>
                          <a:latin typeface="Arial"/>
                        </a:rPr>
                        <a:t>deallocation</a:t>
                      </a:r>
                      <a:r>
                        <a:rPr lang="en-US" sz="1600" b="0" i="0" u="none" strike="noStrike" dirty="0" smtClean="0">
                          <a:effectLst/>
                          <a:latin typeface="Arial"/>
                        </a:rPr>
                        <a:t> </a:t>
                      </a:r>
                      <a:r>
                        <a:rPr lang="en-US" sz="1600" b="0" i="0" u="none" strike="noStrike" dirty="0">
                          <a:effectLst/>
                          <a:latin typeface="Arial"/>
                        </a:rPr>
                        <a:t>procedure about the DBS and the dedicated channel in 5.1.14.1.</a:t>
                      </a:r>
                    </a:p>
                  </a:txBody>
                  <a:tcPr marL="9525" marR="9525" marT="9525" marB="0" anchor="ctr"/>
                </a:tc>
                <a:tc>
                  <a:txBody>
                    <a:bodyPr/>
                    <a:lstStyle/>
                    <a:p>
                      <a:pPr algn="l" fontAlgn="b"/>
                      <a:r>
                        <a:rPr lang="en-US" sz="1600" b="0" i="0" u="none" strike="noStrike" dirty="0">
                          <a:effectLst/>
                          <a:latin typeface="Arial"/>
                        </a:rPr>
                        <a:t>Add the </a:t>
                      </a:r>
                      <a:r>
                        <a:rPr lang="en-US" sz="1600" b="0" i="0" u="none" strike="noStrike" dirty="0" err="1" smtClean="0">
                          <a:effectLst/>
                          <a:latin typeface="Arial"/>
                        </a:rPr>
                        <a:t>deallocation</a:t>
                      </a:r>
                      <a:r>
                        <a:rPr lang="en-US" sz="1600" b="0" i="0" u="none" strike="noStrike" dirty="0" smtClean="0">
                          <a:effectLst/>
                          <a:latin typeface="Arial"/>
                        </a:rPr>
                        <a:t> </a:t>
                      </a:r>
                      <a:r>
                        <a:rPr lang="en-US" sz="1600" b="0" i="0" u="none" strike="noStrike" dirty="0">
                          <a:effectLst/>
                          <a:latin typeface="Arial"/>
                        </a:rPr>
                        <a:t>procedure about the DBS and the dedicated channel in 5.1.14.1.</a:t>
                      </a:r>
                    </a:p>
                  </a:txBody>
                  <a:tcPr marL="9525" marR="9525" marT="9525" marB="0" anchor="ctr"/>
                </a:tc>
              </a:tr>
            </a:tbl>
          </a:graphicData>
        </a:graphic>
      </p:graphicFrame>
    </p:spTree>
    <p:extLst>
      <p:ext uri="{BB962C8B-B14F-4D97-AF65-F5344CB8AC3E}">
        <p14:creationId xmlns:p14="http://schemas.microsoft.com/office/powerpoint/2010/main" val="2266061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683568" y="1772816"/>
            <a:ext cx="7776864" cy="3960440"/>
          </a:xfrm>
        </p:spPr>
        <p:txBody>
          <a:bodyPr/>
          <a:lstStyle/>
          <a:p>
            <a:r>
              <a:rPr lang="en-US" altLang="ko-KR" sz="2000" dirty="0"/>
              <a:t>Change</a:t>
            </a:r>
            <a:r>
              <a:rPr lang="en-US" altLang="ko-KR" sz="2000" dirty="0" smtClean="0"/>
              <a:t> the 10</a:t>
            </a:r>
            <a:r>
              <a:rPr lang="en-US" altLang="ko-KR" sz="2000" baseline="30000" dirty="0" smtClean="0"/>
              <a:t>th</a:t>
            </a:r>
            <a:r>
              <a:rPr lang="en-US" altLang="ko-KR" sz="2000" dirty="0" smtClean="0"/>
              <a:t> </a:t>
            </a:r>
            <a:r>
              <a:rPr lang="en-US" altLang="ko-KR" sz="2000" dirty="0"/>
              <a:t>paragraph of 5.1.14.1 on page </a:t>
            </a:r>
            <a:r>
              <a:rPr lang="en-US" altLang="ko-KR" sz="2000" dirty="0" smtClean="0"/>
              <a:t>14</a:t>
            </a:r>
            <a:r>
              <a:rPr lang="en-US" altLang="ko-KR" sz="2000" dirty="0"/>
              <a:t>, line </a:t>
            </a:r>
            <a:r>
              <a:rPr lang="en-US" altLang="ko-KR" sz="2000" dirty="0" smtClean="0"/>
              <a:t>34.</a:t>
            </a:r>
            <a:endParaRPr lang="en-US" altLang="ko-KR" sz="2000" dirty="0"/>
          </a:p>
          <a:p>
            <a:pPr lvl="1"/>
            <a:r>
              <a:rPr lang="en-US" altLang="ko-KR" sz="1800" dirty="0"/>
              <a:t>In Step B, the SPC transmits an enhanced beacon containing a TMCTP Extended Superframe </a:t>
            </a:r>
            <a:r>
              <a:rPr lang="en-US" altLang="ko-KR" sz="1800" dirty="0" smtClean="0"/>
              <a:t>Specification IE </a:t>
            </a:r>
            <a:r>
              <a:rPr lang="en-US" altLang="ko-KR" sz="1800" dirty="0"/>
              <a:t>as described in 5.2.4.35. Upon successful reception of the beacon from the SPC, the TMCTP-child </a:t>
            </a:r>
            <a:r>
              <a:rPr lang="en-US" altLang="ko-KR" sz="1800" dirty="0" smtClean="0"/>
              <a:t>PAN coordinator </a:t>
            </a:r>
            <a:r>
              <a:rPr lang="en-US" altLang="ko-KR" sz="1800" dirty="0"/>
              <a:t>may request a DBS </a:t>
            </a:r>
            <a:r>
              <a:rPr lang="en-US" altLang="ko-KR" sz="1800" dirty="0" smtClean="0"/>
              <a:t>allocation </a:t>
            </a:r>
            <a:r>
              <a:rPr lang="en-US" altLang="ko-KR" sz="1800" dirty="0" smtClean="0">
                <a:solidFill>
                  <a:srgbClr val="FF0000"/>
                </a:solidFill>
              </a:rPr>
              <a:t>or </a:t>
            </a:r>
            <a:r>
              <a:rPr lang="en-US" altLang="ko-KR" sz="1800" dirty="0">
                <a:solidFill>
                  <a:srgbClr val="FF0000"/>
                </a:solidFill>
              </a:rPr>
              <a:t>a DBS </a:t>
            </a:r>
            <a:r>
              <a:rPr lang="en-US" altLang="ko-KR" sz="1800" dirty="0" smtClean="0">
                <a:solidFill>
                  <a:srgbClr val="FF0000"/>
                </a:solidFill>
              </a:rPr>
              <a:t>deallocation </a:t>
            </a:r>
            <a:r>
              <a:rPr lang="en-US" altLang="ko-KR" sz="1800" dirty="0"/>
              <a:t>by sending a DBS </a:t>
            </a:r>
            <a:r>
              <a:rPr lang="en-US" altLang="ko-KR" sz="1800" dirty="0" smtClean="0"/>
              <a:t>request frame, </a:t>
            </a:r>
            <a:r>
              <a:rPr lang="en-US" altLang="ko-KR" sz="1800" dirty="0"/>
              <a:t>as described in 5.3.14, to the </a:t>
            </a:r>
            <a:r>
              <a:rPr lang="en-US" altLang="ko-KR" sz="1800" dirty="0" smtClean="0"/>
              <a:t>SPC. Upon </a:t>
            </a:r>
            <a:r>
              <a:rPr lang="en-US" altLang="ko-KR" sz="1800" dirty="0"/>
              <a:t>receiving the DBS </a:t>
            </a:r>
            <a:r>
              <a:rPr lang="en-US" altLang="ko-KR" sz="1800" dirty="0" smtClean="0"/>
              <a:t>request frame, </a:t>
            </a:r>
            <a:r>
              <a:rPr lang="en-US" altLang="ko-KR" sz="1800" dirty="0"/>
              <a:t>the SPC will </a:t>
            </a:r>
            <a:r>
              <a:rPr lang="en-US" altLang="ko-KR" sz="1800" dirty="0" smtClean="0"/>
              <a:t>allocate </a:t>
            </a:r>
            <a:r>
              <a:rPr lang="en-US" altLang="ko-KR" sz="1800" dirty="0" smtClean="0">
                <a:solidFill>
                  <a:srgbClr val="FF0000"/>
                </a:solidFill>
              </a:rPr>
              <a:t>or </a:t>
            </a:r>
            <a:r>
              <a:rPr lang="en-US" altLang="ko-KR" sz="1800" dirty="0" err="1">
                <a:solidFill>
                  <a:srgbClr val="FF0000"/>
                </a:solidFill>
              </a:rPr>
              <a:t>deallocate</a:t>
            </a:r>
            <a:r>
              <a:rPr lang="en-US" altLang="ko-KR" sz="1800" dirty="0">
                <a:solidFill>
                  <a:srgbClr val="FF0000"/>
                </a:solidFill>
              </a:rPr>
              <a:t> </a:t>
            </a:r>
            <a:r>
              <a:rPr lang="en-US" altLang="ko-KR" sz="1800" dirty="0" smtClean="0">
                <a:solidFill>
                  <a:srgbClr val="FF0000"/>
                </a:solidFill>
              </a:rPr>
              <a:t> </a:t>
            </a:r>
            <a:r>
              <a:rPr lang="en-US" altLang="ko-KR" sz="1800" dirty="0"/>
              <a:t>a DBS slot and </a:t>
            </a:r>
            <a:r>
              <a:rPr lang="en-US" altLang="ko-KR" sz="1800" dirty="0" smtClean="0"/>
              <a:t> channel, </a:t>
            </a:r>
            <a:r>
              <a:rPr lang="en-US" altLang="ko-KR" sz="1800" dirty="0"/>
              <a:t>and generate a </a:t>
            </a:r>
            <a:r>
              <a:rPr lang="en-US" altLang="ko-KR" sz="1800" dirty="0" smtClean="0"/>
              <a:t>DBS response frame</a:t>
            </a:r>
            <a:r>
              <a:rPr lang="en-US" altLang="ko-KR" sz="1800" dirty="0" smtClean="0">
                <a:solidFill>
                  <a:srgbClr val="FF0000"/>
                </a:solidFill>
              </a:rPr>
              <a:t>, </a:t>
            </a:r>
            <a:r>
              <a:rPr lang="en-US" altLang="ko-KR" sz="1800" dirty="0">
                <a:solidFill>
                  <a:srgbClr val="FF0000"/>
                </a:solidFill>
              </a:rPr>
              <a:t>as described in </a:t>
            </a:r>
            <a:r>
              <a:rPr lang="en-US" altLang="ko-KR" sz="1800" dirty="0" smtClean="0">
                <a:solidFill>
                  <a:srgbClr val="FF0000"/>
                </a:solidFill>
              </a:rPr>
              <a:t>5.3.15,</a:t>
            </a:r>
            <a:r>
              <a:rPr lang="en-US" altLang="ko-KR" sz="1800" dirty="0" smtClean="0"/>
              <a:t> </a:t>
            </a:r>
            <a:r>
              <a:rPr lang="en-US" altLang="ko-KR" sz="1800" dirty="0"/>
              <a:t>to report the slot and channel </a:t>
            </a:r>
            <a:r>
              <a:rPr lang="en-US" altLang="ko-KR" sz="1800" dirty="0" smtClean="0"/>
              <a:t>allocated </a:t>
            </a:r>
            <a:r>
              <a:rPr lang="en-US" altLang="ko-KR" sz="1800" dirty="0" smtClean="0">
                <a:solidFill>
                  <a:srgbClr val="FF0000"/>
                </a:solidFill>
              </a:rPr>
              <a:t>or </a:t>
            </a:r>
            <a:r>
              <a:rPr lang="en-US" altLang="ko-KR" sz="1800" dirty="0" err="1" smtClean="0">
                <a:solidFill>
                  <a:srgbClr val="FF0000"/>
                </a:solidFill>
              </a:rPr>
              <a:t>deallocated</a:t>
            </a:r>
            <a:r>
              <a:rPr lang="en-US" altLang="ko-KR" sz="1800" dirty="0" smtClean="0">
                <a:solidFill>
                  <a:srgbClr val="FF0000"/>
                </a:solidFill>
              </a:rPr>
              <a:t>. The SPC can generate the DBS </a:t>
            </a:r>
            <a:r>
              <a:rPr lang="en-US" altLang="ko-KR" sz="1800" dirty="0">
                <a:solidFill>
                  <a:srgbClr val="FF0000"/>
                </a:solidFill>
              </a:rPr>
              <a:t>response </a:t>
            </a:r>
            <a:r>
              <a:rPr lang="en-US" altLang="ko-KR" sz="1800" dirty="0" smtClean="0">
                <a:solidFill>
                  <a:srgbClr val="FF0000"/>
                </a:solidFill>
              </a:rPr>
              <a:t>frame for </a:t>
            </a:r>
            <a:r>
              <a:rPr lang="en-US" altLang="ko-KR" sz="1800" dirty="0">
                <a:solidFill>
                  <a:srgbClr val="FF0000"/>
                </a:solidFill>
              </a:rPr>
              <a:t>the </a:t>
            </a:r>
            <a:r>
              <a:rPr lang="en-US" altLang="ko-KR" sz="1800" dirty="0" smtClean="0">
                <a:solidFill>
                  <a:srgbClr val="FF0000"/>
                </a:solidFill>
              </a:rPr>
              <a:t>deallocation without the request of the TMCTP-child </a:t>
            </a:r>
            <a:r>
              <a:rPr lang="en-US" altLang="ko-KR" sz="1800" dirty="0">
                <a:solidFill>
                  <a:srgbClr val="FF0000"/>
                </a:solidFill>
              </a:rPr>
              <a:t>PAN </a:t>
            </a:r>
            <a:r>
              <a:rPr lang="en-US" altLang="ko-KR" sz="1800" dirty="0" smtClean="0">
                <a:solidFill>
                  <a:srgbClr val="FF0000"/>
                </a:solidFill>
              </a:rPr>
              <a:t>coordinator. </a:t>
            </a:r>
          </a:p>
        </p:txBody>
      </p:sp>
      <p:graphicFrame>
        <p:nvGraphicFramePr>
          <p:cNvPr id="6" name="표 5"/>
          <p:cNvGraphicFramePr>
            <a:graphicFrameLocks noGrp="1"/>
          </p:cNvGraphicFramePr>
          <p:nvPr>
            <p:extLst>
              <p:ext uri="{D42A27DB-BD31-4B8C-83A1-F6EECF244321}">
                <p14:modId xmlns:p14="http://schemas.microsoft.com/office/powerpoint/2010/main" val="3363963641"/>
              </p:ext>
            </p:extLst>
          </p:nvPr>
        </p:nvGraphicFramePr>
        <p:xfrm>
          <a:off x="683567" y="820192"/>
          <a:ext cx="7776864" cy="736600"/>
        </p:xfrm>
        <a:graphic>
          <a:graphicData uri="http://schemas.openxmlformats.org/drawingml/2006/table">
            <a:tbl>
              <a:tblPr firstRow="1" bandRow="1">
                <a:tableStyleId>{5C22544A-7EE6-4342-B048-85BDC9FD1C3A}</a:tableStyleId>
              </a:tblPr>
              <a:tblGrid>
                <a:gridCol w="936105"/>
                <a:gridCol w="1296144"/>
                <a:gridCol w="1008112"/>
                <a:gridCol w="1584176"/>
                <a:gridCol w="1008112"/>
                <a:gridCol w="1944215"/>
              </a:tblGrid>
              <a:tr h="360040">
                <a:tc>
                  <a:txBody>
                    <a:bodyPr/>
                    <a:lstStyle/>
                    <a:p>
                      <a:pPr algn="ctr" latinLnBrk="1"/>
                      <a:r>
                        <a:rPr lang="en-US" altLang="ko-KR" dirty="0" smtClean="0"/>
                        <a:t>CID</a:t>
                      </a:r>
                      <a:endParaRPr lang="ko-KR" altLang="en-US" dirty="0"/>
                    </a:p>
                  </a:txBody>
                  <a:tcPr anchor="ctr"/>
                </a:tc>
                <a:tc>
                  <a:txBody>
                    <a:bodyPr/>
                    <a:lstStyle/>
                    <a:p>
                      <a:pPr algn="ctr" latinLnBrk="1"/>
                      <a:r>
                        <a:rPr lang="en-US" altLang="ko-KR" dirty="0" smtClean="0"/>
                        <a:t>Category</a:t>
                      </a:r>
                      <a:endParaRPr lang="ko-KR" altLang="en-US" dirty="0"/>
                    </a:p>
                  </a:txBody>
                  <a:tcPr anchor="ctr"/>
                </a:tc>
                <a:tc>
                  <a:txBody>
                    <a:bodyPr/>
                    <a:lstStyle/>
                    <a:p>
                      <a:pPr algn="ctr" latinLnBrk="1"/>
                      <a:r>
                        <a:rPr lang="en-US" altLang="ko-KR" dirty="0" smtClean="0"/>
                        <a:t>Page</a:t>
                      </a:r>
                      <a:endParaRPr lang="ko-KR" altLang="en-US" dirty="0"/>
                    </a:p>
                  </a:txBody>
                  <a:tcPr anchor="ctr"/>
                </a:tc>
                <a:tc>
                  <a:txBody>
                    <a:bodyPr/>
                    <a:lstStyle/>
                    <a:p>
                      <a:pPr algn="ctr" latinLnBrk="1"/>
                      <a:r>
                        <a:rPr lang="en-US" altLang="ko-KR" dirty="0" smtClean="0"/>
                        <a:t>Sub-clause</a:t>
                      </a:r>
                      <a:endParaRPr lang="ko-KR" altLang="en-US" dirty="0"/>
                    </a:p>
                  </a:txBody>
                  <a:tcPr anchor="ctr"/>
                </a:tc>
                <a:tc>
                  <a:txBody>
                    <a:bodyPr/>
                    <a:lstStyle/>
                    <a:p>
                      <a:pPr algn="ctr" latinLnBrk="1"/>
                      <a:r>
                        <a:rPr lang="en-US" altLang="ko-KR" dirty="0" smtClean="0"/>
                        <a:t>Line #</a:t>
                      </a:r>
                      <a:endParaRPr lang="ko-KR" altLang="en-US" dirty="0"/>
                    </a:p>
                  </a:txBody>
                  <a:tcPr anchor="ctr"/>
                </a:tc>
                <a:tc>
                  <a:txBody>
                    <a:bodyPr/>
                    <a:lstStyle/>
                    <a:p>
                      <a:pPr algn="ctr" latinLnBrk="1"/>
                      <a:r>
                        <a:rPr lang="en-US" altLang="ko-KR" dirty="0" smtClean="0"/>
                        <a:t>Comment State</a:t>
                      </a:r>
                      <a:endParaRPr lang="ko-KR" altLang="en-US" dirty="0"/>
                    </a:p>
                  </a:txBody>
                  <a:tcPr anchor="ctr"/>
                </a:tc>
              </a:tr>
              <a:tr h="370840">
                <a:tc>
                  <a:txBody>
                    <a:bodyPr/>
                    <a:lstStyle/>
                    <a:p>
                      <a:pPr algn="ctr" latinLnBrk="1"/>
                      <a:r>
                        <a:rPr lang="en-US" altLang="ko-KR" dirty="0" smtClean="0"/>
                        <a:t>133</a:t>
                      </a:r>
                      <a:endParaRPr lang="ko-KR" altLang="en-US" dirty="0"/>
                    </a:p>
                  </a:txBody>
                  <a:tcPr anchor="ctr"/>
                </a:tc>
                <a:tc>
                  <a:txBody>
                    <a:bodyPr/>
                    <a:lstStyle/>
                    <a:p>
                      <a:pPr marL="0" algn="ctr" defTabSz="914400" rtl="0" eaLnBrk="1" latinLnBrk="1" hangingPunct="1"/>
                      <a:r>
                        <a:rPr lang="en-US" altLang="ko-KR" sz="1800" kern="1200" dirty="0" smtClean="0">
                          <a:solidFill>
                            <a:schemeClr val="dk1"/>
                          </a:solidFill>
                          <a:latin typeface="+mn-lt"/>
                          <a:ea typeface="+mn-ea"/>
                          <a:cs typeface="+mn-cs"/>
                        </a:rPr>
                        <a:t>T</a:t>
                      </a:r>
                      <a:endParaRPr lang="ko-KR" altLang="en-US" sz="1800" kern="1200" dirty="0">
                        <a:solidFill>
                          <a:schemeClr val="dk1"/>
                        </a:solidFill>
                        <a:latin typeface="+mn-lt"/>
                        <a:ea typeface="+mn-ea"/>
                        <a:cs typeface="+mn-cs"/>
                      </a:endParaRPr>
                    </a:p>
                  </a:txBody>
                  <a:tcPr anchor="ctr"/>
                </a:tc>
                <a:tc>
                  <a:txBody>
                    <a:bodyPr/>
                    <a:lstStyle/>
                    <a:p>
                      <a:pPr marL="0" algn="ctr" defTabSz="914400" rtl="0" eaLnBrk="1" fontAlgn="b" latinLnBrk="1" hangingPunct="1"/>
                      <a:r>
                        <a:rPr lang="en-US" altLang="ko-KR" sz="1800" kern="1200" dirty="0">
                          <a:solidFill>
                            <a:schemeClr val="dk1"/>
                          </a:solidFill>
                          <a:latin typeface="+mn-lt"/>
                          <a:ea typeface="+mn-ea"/>
                          <a:cs typeface="+mn-cs"/>
                        </a:rPr>
                        <a:t>17</a:t>
                      </a:r>
                    </a:p>
                  </a:txBody>
                  <a:tcPr marL="9525" marR="9525" marT="9525" marB="0" anchor="ctr"/>
                </a:tc>
                <a:tc>
                  <a:txBody>
                    <a:bodyPr/>
                    <a:lstStyle/>
                    <a:p>
                      <a:pPr marL="0" algn="ctr" defTabSz="914400" rtl="0" eaLnBrk="1" fontAlgn="b" latinLnBrk="1" hangingPunct="1"/>
                      <a:r>
                        <a:rPr lang="en-US" altLang="ko-KR" sz="1800" kern="1200" dirty="0">
                          <a:solidFill>
                            <a:schemeClr val="dk1"/>
                          </a:solidFill>
                          <a:latin typeface="+mn-lt"/>
                          <a:ea typeface="+mn-ea"/>
                          <a:cs typeface="+mn-cs"/>
                        </a:rPr>
                        <a:t>5.1.14.1</a:t>
                      </a:r>
                    </a:p>
                  </a:txBody>
                  <a:tcPr marL="9525" marR="9525" marT="9525" marB="0" anchor="ctr"/>
                </a:tc>
                <a:tc>
                  <a:txBody>
                    <a:bodyPr/>
                    <a:lstStyle/>
                    <a:p>
                      <a:pPr marL="0" algn="ctr" defTabSz="914400" rtl="0" eaLnBrk="1" fontAlgn="b" latinLnBrk="1" hangingPunct="1"/>
                      <a:r>
                        <a:rPr lang="en-US" altLang="ko-KR" sz="1800" kern="1200" dirty="0">
                          <a:solidFill>
                            <a:schemeClr val="dk1"/>
                          </a:solidFill>
                          <a:latin typeface="+mn-lt"/>
                          <a:ea typeface="+mn-ea"/>
                          <a:cs typeface="+mn-cs"/>
                        </a:rPr>
                        <a:t>44</a:t>
                      </a:r>
                    </a:p>
                  </a:txBody>
                  <a:tcPr marL="9525" marR="9525" marT="9525" marB="0" anchor="ctr"/>
                </a:tc>
                <a:tc>
                  <a:txBody>
                    <a:bodyPr/>
                    <a:lstStyle/>
                    <a:p>
                      <a:pPr marL="0" algn="ctr" defTabSz="914400" rtl="0" eaLnBrk="1" latinLnBrk="1" hangingPunct="1"/>
                      <a:r>
                        <a:rPr lang="en-US" altLang="ko-KR" sz="1800" kern="1200" dirty="0" smtClean="0">
                          <a:solidFill>
                            <a:schemeClr val="dk1"/>
                          </a:solidFill>
                          <a:latin typeface="+mn-lt"/>
                          <a:ea typeface="+mn-ea"/>
                          <a:cs typeface="+mn-cs"/>
                        </a:rPr>
                        <a:t>A</a:t>
                      </a:r>
                      <a:endParaRPr lang="ko-KR" altLang="en-US" sz="1800" kern="1200" dirty="0">
                        <a:solidFill>
                          <a:schemeClr val="dk1"/>
                        </a:solidFill>
                        <a:latin typeface="+mn-lt"/>
                        <a:ea typeface="+mn-ea"/>
                        <a:cs typeface="+mn-cs"/>
                      </a:endParaRPr>
                    </a:p>
                  </a:txBody>
                  <a:tcPr anchor="ctr"/>
                </a:tc>
              </a:tr>
            </a:tbl>
          </a:graphicData>
        </a:graphic>
      </p:graphicFrame>
    </p:spTree>
    <p:extLst>
      <p:ext uri="{BB962C8B-B14F-4D97-AF65-F5344CB8AC3E}">
        <p14:creationId xmlns:p14="http://schemas.microsoft.com/office/powerpoint/2010/main" val="34334721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683568" y="1772816"/>
            <a:ext cx="7776864" cy="3960440"/>
          </a:xfrm>
        </p:spPr>
        <p:txBody>
          <a:bodyPr/>
          <a:lstStyle/>
          <a:p>
            <a:r>
              <a:rPr lang="en-US" altLang="ko-KR" sz="2000" dirty="0" smtClean="0"/>
              <a:t>Change </a:t>
            </a:r>
            <a:r>
              <a:rPr lang="en-US" altLang="ko-KR" sz="2000" dirty="0"/>
              <a:t>the 3</a:t>
            </a:r>
            <a:r>
              <a:rPr lang="en-US" altLang="ko-KR" sz="2000" baseline="30000" dirty="0"/>
              <a:t>th</a:t>
            </a:r>
            <a:r>
              <a:rPr lang="en-US" altLang="ko-KR" sz="2000" dirty="0"/>
              <a:t> paragraph of 5.1.14.1 on page </a:t>
            </a:r>
            <a:r>
              <a:rPr lang="en-US" altLang="ko-KR" sz="2000" dirty="0" smtClean="0"/>
              <a:t>15, </a:t>
            </a:r>
            <a:r>
              <a:rPr lang="en-US" altLang="ko-KR" sz="2000" dirty="0"/>
              <a:t>line </a:t>
            </a:r>
            <a:r>
              <a:rPr lang="en-US" altLang="ko-KR" sz="2000" dirty="0" smtClean="0"/>
              <a:t>53.</a:t>
            </a:r>
            <a:endParaRPr lang="en-US" altLang="ko-KR" sz="2000" dirty="0"/>
          </a:p>
          <a:p>
            <a:pPr lvl="1"/>
            <a:r>
              <a:rPr lang="en-US" altLang="ko-KR" sz="1800" dirty="0"/>
              <a:t>In Step B, the TMCTP-parent PAN coordinator sends an enhanced beacon containing a </a:t>
            </a:r>
            <a:r>
              <a:rPr lang="en-US" altLang="ko-KR" sz="1800" dirty="0" smtClean="0"/>
              <a:t>TMCTP Specification </a:t>
            </a:r>
            <a:r>
              <a:rPr lang="en-US" altLang="ko-KR" sz="1800" dirty="0"/>
              <a:t>IE, as in 5.2.4.35. Upon successful reception of the beacon from the TMCTP-parent </a:t>
            </a:r>
            <a:r>
              <a:rPr lang="en-US" altLang="ko-KR" sz="1800" dirty="0" smtClean="0"/>
              <a:t>PAN coordinator</a:t>
            </a:r>
            <a:r>
              <a:rPr lang="en-US" altLang="ko-KR" sz="1800" dirty="0"/>
              <a:t>, the TMCTP-child PAN coordinator requests a channel and a slot by using the DBS request </a:t>
            </a:r>
            <a:r>
              <a:rPr lang="en-US" altLang="ko-KR" sz="1800" dirty="0" smtClean="0"/>
              <a:t>sent to </a:t>
            </a:r>
            <a:r>
              <a:rPr lang="en-US" altLang="ko-KR" sz="1800" dirty="0"/>
              <a:t>the TMCTP-parent PAN coordinator. Upon receiving the DBS request, the TMCTP-parent </a:t>
            </a:r>
            <a:r>
              <a:rPr lang="en-US" altLang="ko-KR" sz="1800" dirty="0" smtClean="0"/>
              <a:t>PAN coordinator </a:t>
            </a:r>
            <a:r>
              <a:rPr lang="en-US" altLang="ko-KR" sz="1800" dirty="0"/>
              <a:t>directly generates the DBS response frame reporting the slot and channel </a:t>
            </a:r>
            <a:r>
              <a:rPr lang="en-US" altLang="ko-KR" sz="1800" dirty="0" smtClean="0"/>
              <a:t>allocated </a:t>
            </a:r>
            <a:r>
              <a:rPr lang="en-US" altLang="ko-KR" sz="1800" dirty="0" smtClean="0">
                <a:solidFill>
                  <a:srgbClr val="FF0000"/>
                </a:solidFill>
              </a:rPr>
              <a:t>or </a:t>
            </a:r>
            <a:r>
              <a:rPr lang="en-US" altLang="ko-KR" sz="1800" dirty="0" err="1" smtClean="0">
                <a:solidFill>
                  <a:srgbClr val="FF0000"/>
                </a:solidFill>
              </a:rPr>
              <a:t>deallocated</a:t>
            </a:r>
            <a:r>
              <a:rPr lang="en-US" altLang="ko-KR" sz="1800" dirty="0" smtClean="0"/>
              <a:t>, </a:t>
            </a:r>
            <a:r>
              <a:rPr lang="en-US" altLang="ko-KR" sz="1800" dirty="0"/>
              <a:t>or it </a:t>
            </a:r>
            <a:r>
              <a:rPr lang="en-US" altLang="ko-KR" sz="1800" dirty="0" smtClean="0"/>
              <a:t>sends the </a:t>
            </a:r>
            <a:r>
              <a:rPr lang="en-US" altLang="ko-KR" sz="1800" dirty="0"/>
              <a:t>DBS request command frame to the SPC and then receives the DBS response </a:t>
            </a:r>
            <a:r>
              <a:rPr lang="en-US" altLang="ko-KR" sz="1800" dirty="0" smtClean="0"/>
              <a:t>command </a:t>
            </a:r>
            <a:r>
              <a:rPr lang="en-US" altLang="ko-KR" sz="1800" dirty="0"/>
              <a:t>frame from </a:t>
            </a:r>
            <a:r>
              <a:rPr lang="en-US" altLang="ko-KR" sz="1800" dirty="0" smtClean="0"/>
              <a:t>the SPC. </a:t>
            </a:r>
            <a:r>
              <a:rPr lang="en-US" altLang="ko-KR" sz="1800" dirty="0">
                <a:solidFill>
                  <a:srgbClr val="FF0000"/>
                </a:solidFill>
              </a:rPr>
              <a:t>The TMCTP-parent PAN coordinator </a:t>
            </a:r>
            <a:r>
              <a:rPr lang="en-US" altLang="ko-KR" sz="1800" dirty="0" smtClean="0">
                <a:solidFill>
                  <a:srgbClr val="FF0000"/>
                </a:solidFill>
              </a:rPr>
              <a:t>can </a:t>
            </a:r>
            <a:r>
              <a:rPr lang="en-US" altLang="ko-KR" sz="1800" dirty="0">
                <a:solidFill>
                  <a:srgbClr val="FF0000"/>
                </a:solidFill>
              </a:rPr>
              <a:t>generate the DBS response frame for the deallocation without </a:t>
            </a:r>
            <a:r>
              <a:rPr lang="en-US" altLang="ko-KR" sz="1800" dirty="0" smtClean="0">
                <a:solidFill>
                  <a:srgbClr val="FF0000"/>
                </a:solidFill>
              </a:rPr>
              <a:t>a </a:t>
            </a:r>
            <a:r>
              <a:rPr lang="en-US" altLang="ko-KR" sz="1800" dirty="0">
                <a:solidFill>
                  <a:srgbClr val="FF0000"/>
                </a:solidFill>
              </a:rPr>
              <a:t>request of the TMCTP-child PAN coordinator. </a:t>
            </a:r>
          </a:p>
        </p:txBody>
      </p:sp>
      <p:graphicFrame>
        <p:nvGraphicFramePr>
          <p:cNvPr id="6" name="표 5"/>
          <p:cNvGraphicFramePr>
            <a:graphicFrameLocks noGrp="1"/>
          </p:cNvGraphicFramePr>
          <p:nvPr>
            <p:extLst>
              <p:ext uri="{D42A27DB-BD31-4B8C-83A1-F6EECF244321}">
                <p14:modId xmlns:p14="http://schemas.microsoft.com/office/powerpoint/2010/main" val="3480895125"/>
              </p:ext>
            </p:extLst>
          </p:nvPr>
        </p:nvGraphicFramePr>
        <p:xfrm>
          <a:off x="683567" y="820192"/>
          <a:ext cx="7776864" cy="736600"/>
        </p:xfrm>
        <a:graphic>
          <a:graphicData uri="http://schemas.openxmlformats.org/drawingml/2006/table">
            <a:tbl>
              <a:tblPr firstRow="1" bandRow="1">
                <a:tableStyleId>{5C22544A-7EE6-4342-B048-85BDC9FD1C3A}</a:tableStyleId>
              </a:tblPr>
              <a:tblGrid>
                <a:gridCol w="936105"/>
                <a:gridCol w="1296144"/>
                <a:gridCol w="1008112"/>
                <a:gridCol w="1584176"/>
                <a:gridCol w="1008112"/>
                <a:gridCol w="1944215"/>
              </a:tblGrid>
              <a:tr h="360040">
                <a:tc>
                  <a:txBody>
                    <a:bodyPr/>
                    <a:lstStyle/>
                    <a:p>
                      <a:pPr algn="ctr" latinLnBrk="1"/>
                      <a:r>
                        <a:rPr lang="en-US" altLang="ko-KR" dirty="0" smtClean="0"/>
                        <a:t>CID</a:t>
                      </a:r>
                      <a:endParaRPr lang="ko-KR" altLang="en-US" dirty="0"/>
                    </a:p>
                  </a:txBody>
                  <a:tcPr anchor="ctr"/>
                </a:tc>
                <a:tc>
                  <a:txBody>
                    <a:bodyPr/>
                    <a:lstStyle/>
                    <a:p>
                      <a:pPr algn="ctr" latinLnBrk="1"/>
                      <a:r>
                        <a:rPr lang="en-US" altLang="ko-KR" dirty="0" smtClean="0"/>
                        <a:t>Category</a:t>
                      </a:r>
                      <a:endParaRPr lang="ko-KR" altLang="en-US" dirty="0"/>
                    </a:p>
                  </a:txBody>
                  <a:tcPr anchor="ctr"/>
                </a:tc>
                <a:tc>
                  <a:txBody>
                    <a:bodyPr/>
                    <a:lstStyle/>
                    <a:p>
                      <a:pPr algn="ctr" latinLnBrk="1"/>
                      <a:r>
                        <a:rPr lang="en-US" altLang="ko-KR" dirty="0" smtClean="0"/>
                        <a:t>Page</a:t>
                      </a:r>
                      <a:endParaRPr lang="ko-KR" altLang="en-US" dirty="0"/>
                    </a:p>
                  </a:txBody>
                  <a:tcPr anchor="ctr"/>
                </a:tc>
                <a:tc>
                  <a:txBody>
                    <a:bodyPr/>
                    <a:lstStyle/>
                    <a:p>
                      <a:pPr algn="ctr" latinLnBrk="1"/>
                      <a:r>
                        <a:rPr lang="en-US" altLang="ko-KR" dirty="0" smtClean="0"/>
                        <a:t>Sub-clause</a:t>
                      </a:r>
                      <a:endParaRPr lang="ko-KR" altLang="en-US" dirty="0"/>
                    </a:p>
                  </a:txBody>
                  <a:tcPr anchor="ctr"/>
                </a:tc>
                <a:tc>
                  <a:txBody>
                    <a:bodyPr/>
                    <a:lstStyle/>
                    <a:p>
                      <a:pPr algn="ctr" latinLnBrk="1"/>
                      <a:r>
                        <a:rPr lang="en-US" altLang="ko-KR" dirty="0" smtClean="0"/>
                        <a:t>Line #</a:t>
                      </a:r>
                      <a:endParaRPr lang="ko-KR" altLang="en-US" dirty="0"/>
                    </a:p>
                  </a:txBody>
                  <a:tcPr anchor="ctr"/>
                </a:tc>
                <a:tc>
                  <a:txBody>
                    <a:bodyPr/>
                    <a:lstStyle/>
                    <a:p>
                      <a:pPr algn="ctr" latinLnBrk="1"/>
                      <a:r>
                        <a:rPr lang="en-US" altLang="ko-KR" dirty="0" smtClean="0"/>
                        <a:t>Comment State</a:t>
                      </a:r>
                      <a:endParaRPr lang="ko-KR" altLang="en-US" dirty="0"/>
                    </a:p>
                  </a:txBody>
                  <a:tcPr anchor="ctr"/>
                </a:tc>
              </a:tr>
              <a:tr h="370840">
                <a:tc>
                  <a:txBody>
                    <a:bodyPr/>
                    <a:lstStyle/>
                    <a:p>
                      <a:pPr algn="ctr" latinLnBrk="1"/>
                      <a:r>
                        <a:rPr lang="en-US" altLang="ko-KR" dirty="0" smtClean="0"/>
                        <a:t>133</a:t>
                      </a:r>
                      <a:endParaRPr lang="ko-KR" altLang="en-US" dirty="0"/>
                    </a:p>
                  </a:txBody>
                  <a:tcPr anchor="ctr"/>
                </a:tc>
                <a:tc>
                  <a:txBody>
                    <a:bodyPr/>
                    <a:lstStyle/>
                    <a:p>
                      <a:pPr marL="0" algn="ctr" defTabSz="914400" rtl="0" eaLnBrk="1" latinLnBrk="1" hangingPunct="1"/>
                      <a:r>
                        <a:rPr lang="en-US" altLang="ko-KR" sz="1800" kern="1200" dirty="0" smtClean="0">
                          <a:solidFill>
                            <a:schemeClr val="dk1"/>
                          </a:solidFill>
                          <a:latin typeface="+mn-lt"/>
                          <a:ea typeface="+mn-ea"/>
                          <a:cs typeface="+mn-cs"/>
                        </a:rPr>
                        <a:t>T</a:t>
                      </a:r>
                      <a:endParaRPr lang="ko-KR" altLang="en-US" sz="1800" kern="1200" dirty="0">
                        <a:solidFill>
                          <a:schemeClr val="dk1"/>
                        </a:solidFill>
                        <a:latin typeface="+mn-lt"/>
                        <a:ea typeface="+mn-ea"/>
                        <a:cs typeface="+mn-cs"/>
                      </a:endParaRPr>
                    </a:p>
                  </a:txBody>
                  <a:tcPr anchor="ctr"/>
                </a:tc>
                <a:tc>
                  <a:txBody>
                    <a:bodyPr/>
                    <a:lstStyle/>
                    <a:p>
                      <a:pPr marL="0" algn="ctr" defTabSz="914400" rtl="0" eaLnBrk="1" fontAlgn="b" latinLnBrk="1" hangingPunct="1"/>
                      <a:r>
                        <a:rPr lang="en-US" altLang="ko-KR" sz="1800" kern="1200" dirty="0">
                          <a:solidFill>
                            <a:schemeClr val="dk1"/>
                          </a:solidFill>
                          <a:latin typeface="+mn-lt"/>
                          <a:ea typeface="+mn-ea"/>
                          <a:cs typeface="+mn-cs"/>
                        </a:rPr>
                        <a:t>17</a:t>
                      </a:r>
                    </a:p>
                  </a:txBody>
                  <a:tcPr marL="9525" marR="9525" marT="9525" marB="0" anchor="ctr"/>
                </a:tc>
                <a:tc>
                  <a:txBody>
                    <a:bodyPr/>
                    <a:lstStyle/>
                    <a:p>
                      <a:pPr marL="0" algn="ctr" defTabSz="914400" rtl="0" eaLnBrk="1" fontAlgn="b" latinLnBrk="1" hangingPunct="1"/>
                      <a:r>
                        <a:rPr lang="en-US" altLang="ko-KR" sz="1800" kern="1200" dirty="0">
                          <a:solidFill>
                            <a:schemeClr val="dk1"/>
                          </a:solidFill>
                          <a:latin typeface="+mn-lt"/>
                          <a:ea typeface="+mn-ea"/>
                          <a:cs typeface="+mn-cs"/>
                        </a:rPr>
                        <a:t>5.1.14.1</a:t>
                      </a:r>
                    </a:p>
                  </a:txBody>
                  <a:tcPr marL="9525" marR="9525" marT="9525" marB="0" anchor="ctr"/>
                </a:tc>
                <a:tc>
                  <a:txBody>
                    <a:bodyPr/>
                    <a:lstStyle/>
                    <a:p>
                      <a:pPr marL="0" algn="ctr" defTabSz="914400" rtl="0" eaLnBrk="1" fontAlgn="b" latinLnBrk="1" hangingPunct="1"/>
                      <a:r>
                        <a:rPr lang="en-US" altLang="ko-KR" sz="1800" kern="1200" dirty="0">
                          <a:solidFill>
                            <a:schemeClr val="dk1"/>
                          </a:solidFill>
                          <a:latin typeface="+mn-lt"/>
                          <a:ea typeface="+mn-ea"/>
                          <a:cs typeface="+mn-cs"/>
                        </a:rPr>
                        <a:t>44</a:t>
                      </a:r>
                    </a:p>
                  </a:txBody>
                  <a:tcPr marL="9525" marR="9525" marT="9525" marB="0" anchor="ctr"/>
                </a:tc>
                <a:tc>
                  <a:txBody>
                    <a:bodyPr/>
                    <a:lstStyle/>
                    <a:p>
                      <a:pPr marL="0" algn="ctr" defTabSz="914400" rtl="0" eaLnBrk="1" latinLnBrk="1" hangingPunct="1"/>
                      <a:r>
                        <a:rPr lang="en-US" altLang="ko-KR" sz="1800" kern="1200" dirty="0" smtClean="0">
                          <a:solidFill>
                            <a:schemeClr val="dk1"/>
                          </a:solidFill>
                          <a:latin typeface="+mn-lt"/>
                          <a:ea typeface="+mn-ea"/>
                          <a:cs typeface="+mn-cs"/>
                        </a:rPr>
                        <a:t>A</a:t>
                      </a:r>
                      <a:endParaRPr lang="ko-KR" altLang="en-US" sz="1800" kern="1200" dirty="0">
                        <a:solidFill>
                          <a:schemeClr val="dk1"/>
                        </a:solidFill>
                        <a:latin typeface="+mn-lt"/>
                        <a:ea typeface="+mn-ea"/>
                        <a:cs typeface="+mn-cs"/>
                      </a:endParaRPr>
                    </a:p>
                  </a:txBody>
                  <a:tcPr anchor="ctr"/>
                </a:tc>
              </a:tr>
            </a:tbl>
          </a:graphicData>
        </a:graphic>
      </p:graphicFrame>
    </p:spTree>
    <p:extLst>
      <p:ext uri="{BB962C8B-B14F-4D97-AF65-F5344CB8AC3E}">
        <p14:creationId xmlns:p14="http://schemas.microsoft.com/office/powerpoint/2010/main" val="17253193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683568" y="1772816"/>
            <a:ext cx="7776864" cy="3960440"/>
          </a:xfrm>
        </p:spPr>
        <p:txBody>
          <a:bodyPr/>
          <a:lstStyle/>
          <a:p>
            <a:r>
              <a:rPr lang="en-US" altLang="ko-KR" sz="2000" dirty="0" smtClean="0"/>
              <a:t>Change the 4</a:t>
            </a:r>
            <a:r>
              <a:rPr lang="en-US" altLang="ko-KR" sz="2000" baseline="30000" dirty="0" smtClean="0"/>
              <a:t>th</a:t>
            </a:r>
            <a:r>
              <a:rPr lang="en-US" altLang="ko-KR" sz="2000" dirty="0" smtClean="0"/>
              <a:t> paragraph  of  5.3.15.2 on page 36, line 10.</a:t>
            </a:r>
          </a:p>
          <a:p>
            <a:pPr lvl="1"/>
            <a:r>
              <a:rPr lang="en-US" altLang="ko-KR" sz="1800" dirty="0" smtClean="0"/>
              <a:t>The </a:t>
            </a:r>
            <a:r>
              <a:rPr lang="en-US" altLang="ko-KR" sz="1800" dirty="0"/>
              <a:t>Allocated DBS Length field shall contain the length of the allocated DBS</a:t>
            </a:r>
            <a:r>
              <a:rPr lang="en-US" altLang="ko-KR" sz="1800" dirty="0" smtClean="0"/>
              <a:t>. </a:t>
            </a:r>
            <a:r>
              <a:rPr lang="en-US" altLang="ko-KR" sz="1800" dirty="0" smtClean="0">
                <a:solidFill>
                  <a:srgbClr val="FF0000"/>
                </a:solidFill>
              </a:rPr>
              <a:t>If the Allocated DBS Length field is equal to zero, it </a:t>
            </a:r>
            <a:r>
              <a:rPr lang="en-US" altLang="ko-KR" sz="1800" dirty="0">
                <a:solidFill>
                  <a:srgbClr val="FF0000"/>
                </a:solidFill>
              </a:rPr>
              <a:t>indicates </a:t>
            </a:r>
            <a:r>
              <a:rPr lang="en-US" altLang="ko-KR" sz="1800" dirty="0" smtClean="0">
                <a:solidFill>
                  <a:srgbClr val="FF0000"/>
                </a:solidFill>
              </a:rPr>
              <a:t>that the DBS slot and the dedicated channel are </a:t>
            </a:r>
            <a:r>
              <a:rPr lang="en-US" altLang="ko-KR" sz="1800" dirty="0" err="1" smtClean="0">
                <a:solidFill>
                  <a:srgbClr val="FF0000"/>
                </a:solidFill>
              </a:rPr>
              <a:t>deallocated</a:t>
            </a:r>
            <a:r>
              <a:rPr lang="en-US" altLang="ko-KR" sz="1800" dirty="0" smtClean="0">
                <a:solidFill>
                  <a:srgbClr val="FF0000"/>
                </a:solidFill>
              </a:rPr>
              <a:t>.</a:t>
            </a:r>
            <a:endParaRPr lang="en-US" altLang="ko-KR" sz="1800" dirty="0">
              <a:solidFill>
                <a:srgbClr val="FF0000"/>
              </a:solidFill>
            </a:endParaRPr>
          </a:p>
        </p:txBody>
      </p:sp>
      <p:graphicFrame>
        <p:nvGraphicFramePr>
          <p:cNvPr id="6" name="표 5"/>
          <p:cNvGraphicFramePr>
            <a:graphicFrameLocks noGrp="1"/>
          </p:cNvGraphicFramePr>
          <p:nvPr>
            <p:extLst>
              <p:ext uri="{D42A27DB-BD31-4B8C-83A1-F6EECF244321}">
                <p14:modId xmlns:p14="http://schemas.microsoft.com/office/powerpoint/2010/main" val="191625274"/>
              </p:ext>
            </p:extLst>
          </p:nvPr>
        </p:nvGraphicFramePr>
        <p:xfrm>
          <a:off x="683567" y="820192"/>
          <a:ext cx="7776864" cy="736600"/>
        </p:xfrm>
        <a:graphic>
          <a:graphicData uri="http://schemas.openxmlformats.org/drawingml/2006/table">
            <a:tbl>
              <a:tblPr firstRow="1" bandRow="1">
                <a:tableStyleId>{5C22544A-7EE6-4342-B048-85BDC9FD1C3A}</a:tableStyleId>
              </a:tblPr>
              <a:tblGrid>
                <a:gridCol w="936105"/>
                <a:gridCol w="1296144"/>
                <a:gridCol w="1008112"/>
                <a:gridCol w="1584176"/>
                <a:gridCol w="1008112"/>
                <a:gridCol w="1944215"/>
              </a:tblGrid>
              <a:tr h="360040">
                <a:tc>
                  <a:txBody>
                    <a:bodyPr/>
                    <a:lstStyle/>
                    <a:p>
                      <a:pPr algn="ctr" latinLnBrk="1"/>
                      <a:r>
                        <a:rPr lang="en-US" altLang="ko-KR" dirty="0" smtClean="0"/>
                        <a:t>CID</a:t>
                      </a:r>
                      <a:endParaRPr lang="ko-KR" altLang="en-US" dirty="0"/>
                    </a:p>
                  </a:txBody>
                  <a:tcPr anchor="ctr"/>
                </a:tc>
                <a:tc>
                  <a:txBody>
                    <a:bodyPr/>
                    <a:lstStyle/>
                    <a:p>
                      <a:pPr algn="ctr" latinLnBrk="1"/>
                      <a:r>
                        <a:rPr lang="en-US" altLang="ko-KR" dirty="0" smtClean="0"/>
                        <a:t>Category</a:t>
                      </a:r>
                      <a:endParaRPr lang="ko-KR" altLang="en-US" dirty="0"/>
                    </a:p>
                  </a:txBody>
                  <a:tcPr anchor="ctr"/>
                </a:tc>
                <a:tc>
                  <a:txBody>
                    <a:bodyPr/>
                    <a:lstStyle/>
                    <a:p>
                      <a:pPr algn="ctr" latinLnBrk="1"/>
                      <a:r>
                        <a:rPr lang="en-US" altLang="ko-KR" dirty="0" smtClean="0"/>
                        <a:t>Page</a:t>
                      </a:r>
                      <a:endParaRPr lang="ko-KR" altLang="en-US" dirty="0"/>
                    </a:p>
                  </a:txBody>
                  <a:tcPr anchor="ctr"/>
                </a:tc>
                <a:tc>
                  <a:txBody>
                    <a:bodyPr/>
                    <a:lstStyle/>
                    <a:p>
                      <a:pPr algn="ctr" latinLnBrk="1"/>
                      <a:r>
                        <a:rPr lang="en-US" altLang="ko-KR" dirty="0" smtClean="0"/>
                        <a:t>Sub-clause</a:t>
                      </a:r>
                      <a:endParaRPr lang="ko-KR" altLang="en-US" dirty="0"/>
                    </a:p>
                  </a:txBody>
                  <a:tcPr anchor="ctr"/>
                </a:tc>
                <a:tc>
                  <a:txBody>
                    <a:bodyPr/>
                    <a:lstStyle/>
                    <a:p>
                      <a:pPr algn="ctr" latinLnBrk="1"/>
                      <a:r>
                        <a:rPr lang="en-US" altLang="ko-KR" dirty="0" smtClean="0"/>
                        <a:t>Line #</a:t>
                      </a:r>
                      <a:endParaRPr lang="ko-KR" altLang="en-US" dirty="0"/>
                    </a:p>
                  </a:txBody>
                  <a:tcPr anchor="ctr"/>
                </a:tc>
                <a:tc>
                  <a:txBody>
                    <a:bodyPr/>
                    <a:lstStyle/>
                    <a:p>
                      <a:pPr algn="ctr" latinLnBrk="1"/>
                      <a:r>
                        <a:rPr lang="en-US" altLang="ko-KR" dirty="0" smtClean="0"/>
                        <a:t>Comment State</a:t>
                      </a:r>
                      <a:endParaRPr lang="ko-KR" altLang="en-US" dirty="0"/>
                    </a:p>
                  </a:txBody>
                  <a:tcPr anchor="ctr"/>
                </a:tc>
              </a:tr>
              <a:tr h="370840">
                <a:tc>
                  <a:txBody>
                    <a:bodyPr/>
                    <a:lstStyle/>
                    <a:p>
                      <a:pPr algn="ctr" latinLnBrk="1"/>
                      <a:r>
                        <a:rPr lang="en-US" altLang="ko-KR" dirty="0" smtClean="0"/>
                        <a:t>133</a:t>
                      </a:r>
                      <a:endParaRPr lang="ko-KR" altLang="en-US" dirty="0"/>
                    </a:p>
                  </a:txBody>
                  <a:tcPr anchor="ctr"/>
                </a:tc>
                <a:tc>
                  <a:txBody>
                    <a:bodyPr/>
                    <a:lstStyle/>
                    <a:p>
                      <a:pPr marL="0" algn="ctr" defTabSz="914400" rtl="0" eaLnBrk="1" latinLnBrk="1" hangingPunct="1"/>
                      <a:r>
                        <a:rPr lang="en-US" altLang="ko-KR" sz="1800" kern="1200" dirty="0" smtClean="0">
                          <a:solidFill>
                            <a:schemeClr val="dk1"/>
                          </a:solidFill>
                          <a:latin typeface="+mn-lt"/>
                          <a:ea typeface="+mn-ea"/>
                          <a:cs typeface="+mn-cs"/>
                        </a:rPr>
                        <a:t>T</a:t>
                      </a:r>
                      <a:endParaRPr lang="ko-KR" altLang="en-US" sz="1800" kern="1200" dirty="0">
                        <a:solidFill>
                          <a:schemeClr val="dk1"/>
                        </a:solidFill>
                        <a:latin typeface="+mn-lt"/>
                        <a:ea typeface="+mn-ea"/>
                        <a:cs typeface="+mn-cs"/>
                      </a:endParaRPr>
                    </a:p>
                  </a:txBody>
                  <a:tcPr anchor="ctr"/>
                </a:tc>
                <a:tc>
                  <a:txBody>
                    <a:bodyPr/>
                    <a:lstStyle/>
                    <a:p>
                      <a:pPr marL="0" algn="ctr" defTabSz="914400" rtl="0" eaLnBrk="1" fontAlgn="b" latinLnBrk="1" hangingPunct="1"/>
                      <a:r>
                        <a:rPr lang="en-US" altLang="ko-KR" sz="1800" kern="1200" dirty="0">
                          <a:solidFill>
                            <a:schemeClr val="dk1"/>
                          </a:solidFill>
                          <a:latin typeface="+mn-lt"/>
                          <a:ea typeface="+mn-ea"/>
                          <a:cs typeface="+mn-cs"/>
                        </a:rPr>
                        <a:t>17</a:t>
                      </a:r>
                    </a:p>
                  </a:txBody>
                  <a:tcPr marL="9525" marR="9525" marT="9525" marB="0" anchor="ctr"/>
                </a:tc>
                <a:tc>
                  <a:txBody>
                    <a:bodyPr/>
                    <a:lstStyle/>
                    <a:p>
                      <a:pPr marL="0" algn="ctr" defTabSz="914400" rtl="0" eaLnBrk="1" fontAlgn="b" latinLnBrk="1" hangingPunct="1"/>
                      <a:r>
                        <a:rPr lang="en-US" altLang="ko-KR" sz="1800" kern="1200" dirty="0">
                          <a:solidFill>
                            <a:schemeClr val="dk1"/>
                          </a:solidFill>
                          <a:latin typeface="+mn-lt"/>
                          <a:ea typeface="+mn-ea"/>
                          <a:cs typeface="+mn-cs"/>
                        </a:rPr>
                        <a:t>5.1.14.1</a:t>
                      </a:r>
                    </a:p>
                  </a:txBody>
                  <a:tcPr marL="9525" marR="9525" marT="9525" marB="0" anchor="ctr"/>
                </a:tc>
                <a:tc>
                  <a:txBody>
                    <a:bodyPr/>
                    <a:lstStyle/>
                    <a:p>
                      <a:pPr marL="0" algn="ctr" defTabSz="914400" rtl="0" eaLnBrk="1" fontAlgn="b" latinLnBrk="1" hangingPunct="1"/>
                      <a:r>
                        <a:rPr lang="en-US" altLang="ko-KR" sz="1800" kern="1200" dirty="0">
                          <a:solidFill>
                            <a:schemeClr val="dk1"/>
                          </a:solidFill>
                          <a:latin typeface="+mn-lt"/>
                          <a:ea typeface="+mn-ea"/>
                          <a:cs typeface="+mn-cs"/>
                        </a:rPr>
                        <a:t>44</a:t>
                      </a:r>
                    </a:p>
                  </a:txBody>
                  <a:tcPr marL="9525" marR="9525" marT="9525" marB="0" anchor="ctr"/>
                </a:tc>
                <a:tc>
                  <a:txBody>
                    <a:bodyPr/>
                    <a:lstStyle/>
                    <a:p>
                      <a:pPr marL="0" algn="ctr" defTabSz="914400" rtl="0" eaLnBrk="1" latinLnBrk="1" hangingPunct="1"/>
                      <a:r>
                        <a:rPr lang="en-US" altLang="ko-KR" sz="1800" kern="1200" dirty="0" smtClean="0">
                          <a:solidFill>
                            <a:schemeClr val="dk1"/>
                          </a:solidFill>
                          <a:latin typeface="+mn-lt"/>
                          <a:ea typeface="+mn-ea"/>
                          <a:cs typeface="+mn-cs"/>
                        </a:rPr>
                        <a:t>A</a:t>
                      </a:r>
                      <a:endParaRPr lang="ko-KR" altLang="en-US" sz="1800" kern="1200" dirty="0">
                        <a:solidFill>
                          <a:schemeClr val="dk1"/>
                        </a:solidFill>
                        <a:latin typeface="+mn-lt"/>
                        <a:ea typeface="+mn-ea"/>
                        <a:cs typeface="+mn-cs"/>
                      </a:endParaRPr>
                    </a:p>
                  </a:txBody>
                  <a:tcPr anchor="ctr"/>
                </a:tc>
              </a:tr>
            </a:tbl>
          </a:graphicData>
        </a:graphic>
      </p:graphicFrame>
    </p:spTree>
    <p:extLst>
      <p:ext uri="{BB962C8B-B14F-4D97-AF65-F5344CB8AC3E}">
        <p14:creationId xmlns:p14="http://schemas.microsoft.com/office/powerpoint/2010/main" val="17253193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35215</TotalTime>
  <Words>472</Words>
  <Application>Microsoft Office PowerPoint</Application>
  <PresentationFormat>화면 슬라이드 쇼(4:3)</PresentationFormat>
  <Paragraphs>69</Paragraphs>
  <Slides>5</Slides>
  <Notes>1</Notes>
  <HiddenSlides>0</HiddenSlides>
  <MMClips>0</MMClips>
  <ScaleCrop>false</ScaleCrop>
  <HeadingPairs>
    <vt:vector size="4" baseType="variant">
      <vt:variant>
        <vt:lpstr>테마</vt:lpstr>
      </vt:variant>
      <vt:variant>
        <vt:i4>1</vt:i4>
      </vt:variant>
      <vt:variant>
        <vt:lpstr>슬라이드 제목</vt:lpstr>
      </vt:variant>
      <vt:variant>
        <vt:i4>5</vt:i4>
      </vt:variant>
    </vt:vector>
  </HeadingPairs>
  <TitlesOfParts>
    <vt:vector size="6" baseType="lpstr">
      <vt:lpstr>Office 테마</vt:lpstr>
      <vt:lpstr>PowerPoint 프레젠테이션</vt:lpstr>
      <vt:lpstr>PowerPoint 프레젠테이션</vt:lpstr>
      <vt:lpstr>PowerPoint 프레젠테이션</vt:lpstr>
      <vt:lpstr>PowerPoint 프레젠테이션</vt:lpstr>
      <vt:lpstr>PowerPoint 프레젠테이션</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jhkim</cp:lastModifiedBy>
  <cp:revision>858</cp:revision>
  <cp:lastPrinted>2012-07-09T00:38:43Z</cp:lastPrinted>
  <dcterms:created xsi:type="dcterms:W3CDTF">1999-11-08T18:59:45Z</dcterms:created>
  <dcterms:modified xsi:type="dcterms:W3CDTF">2013-09-17T02:59:27Z</dcterms:modified>
</cp:coreProperties>
</file>