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9" r:id="rId2"/>
    <p:sldId id="258" r:id="rId3"/>
    <p:sldId id="274" r:id="rId4"/>
    <p:sldId id="261" r:id="rId5"/>
    <p:sldId id="272" r:id="rId6"/>
    <p:sldId id="273" r:id="rId7"/>
    <p:sldId id="262" r:id="rId8"/>
    <p:sldId id="260" r:id="rId9"/>
    <p:sldId id="256" r:id="rId10"/>
    <p:sldId id="265" r:id="rId11"/>
    <p:sldId id="266" r:id="rId12"/>
    <p:sldId id="267" r:id="rId13"/>
    <p:sldId id="268" r:id="rId14"/>
    <p:sldId id="263" r:id="rId15"/>
    <p:sldId id="270" r:id="rId16"/>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588"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48" d="100"/>
          <a:sy n="48" d="100"/>
        </p:scale>
        <p:origin x="-1920" y="-96"/>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1" y="199841"/>
            <a:ext cx="2758130" cy="23083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74522">
              <a:defRPr sz="1500" b="1"/>
            </a:lvl1pPr>
          </a:lstStyle>
          <a:p>
            <a:r>
              <a:rPr lang="en-US" altLang="ja-JP" smtClean="0"/>
              <a:t>doc.: IEEE 802.15-13-0543-00-0sru</a:t>
            </a:r>
            <a:endParaRPr lang="en-US" altLang="ja-JP"/>
          </a:p>
        </p:txBody>
      </p:sp>
      <p:sp>
        <p:nvSpPr>
          <p:cNvPr id="3075" name="Rectangle 3"/>
          <p:cNvSpPr>
            <a:spLocks noGrp="1" noChangeArrowheads="1"/>
          </p:cNvSpPr>
          <p:nvPr>
            <p:ph type="dt" sz="quarter" idx="1"/>
          </p:nvPr>
        </p:nvSpPr>
        <p:spPr bwMode="auto">
          <a:xfrm>
            <a:off x="711881" y="199841"/>
            <a:ext cx="2364809" cy="23083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74522">
              <a:defRPr sz="1500" b="1"/>
            </a:lvl1pPr>
          </a:lstStyle>
          <a:p>
            <a:r>
              <a:rPr lang="en-US" altLang="ja-JP"/>
              <a:t>&lt;month year&gt;</a:t>
            </a:r>
          </a:p>
        </p:txBody>
      </p:sp>
      <p:sp>
        <p:nvSpPr>
          <p:cNvPr id="3076" name="Rectangle 4"/>
          <p:cNvSpPr>
            <a:spLocks noGrp="1" noChangeArrowheads="1"/>
          </p:cNvSpPr>
          <p:nvPr>
            <p:ph type="ftr" sz="quarter" idx="2"/>
          </p:nvPr>
        </p:nvSpPr>
        <p:spPr bwMode="auto">
          <a:xfrm>
            <a:off x="4259906" y="9905481"/>
            <a:ext cx="2208779" cy="1596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74522">
              <a:defRPr sz="1000"/>
            </a:lvl1pPr>
          </a:lstStyle>
          <a:p>
            <a:r>
              <a:rPr lang="en-US" altLang="ja-JP"/>
              <a:t>&lt;author&gt;, &lt;company&gt;</a:t>
            </a:r>
          </a:p>
        </p:txBody>
      </p:sp>
      <p:sp>
        <p:nvSpPr>
          <p:cNvPr id="3077" name="Rectangle 5"/>
          <p:cNvSpPr>
            <a:spLocks noGrp="1" noChangeArrowheads="1"/>
          </p:cNvSpPr>
          <p:nvPr>
            <p:ph type="sldNum" sz="quarter" idx="3"/>
          </p:nvPr>
        </p:nvSpPr>
        <p:spPr bwMode="auto">
          <a:xfrm>
            <a:off x="2761382" y="9905481"/>
            <a:ext cx="1418884" cy="1596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74522">
              <a:defRPr sz="1000"/>
            </a:lvl1pPr>
          </a:lstStyle>
          <a:p>
            <a:r>
              <a:rPr lang="en-US" altLang="ja-JP"/>
              <a:t>Page </a:t>
            </a:r>
            <a:fld id="{63F71891-59E6-4043-BD24-3444698C72C5}" type="slidenum">
              <a:rPr lang="en-US" altLang="ja-JP"/>
              <a:pPr/>
              <a:t>&lt;#&gt;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5463" tIns="47732" rIns="95463" bIns="47732"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w="9525">
            <a:noFill/>
            <a:miter lim="800000"/>
            <a:headEnd/>
            <a:tailEnd/>
          </a:ln>
          <a:effectLst/>
        </p:spPr>
        <p:txBody>
          <a:bodyPr lIns="0" tIns="0" rIns="0" bIns="0">
            <a:spAutoFit/>
          </a:bodyPr>
          <a:lstStyle/>
          <a:p>
            <a:pPr defTabSz="974522"/>
            <a:r>
              <a:rPr lang="en-US" altLang="ja-JP"/>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5463" tIns="47732" rIns="95463" bIns="47732" anchor="ctr"/>
          <a:lstStyle/>
          <a:p>
            <a:endParaRPr lang="ja-JP" altLang="en-US"/>
          </a:p>
        </p:txBody>
      </p:sp>
    </p:spTree>
    <p:extLst>
      <p:ext uri="{BB962C8B-B14F-4D97-AF65-F5344CB8AC3E}">
        <p14:creationId xmlns="" xmlns:p14="http://schemas.microsoft.com/office/powerpoint/2010/main" val="2480285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1" y="112306"/>
            <a:ext cx="2881653" cy="23083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74522">
              <a:defRPr sz="1500" b="1"/>
            </a:lvl1pPr>
          </a:lstStyle>
          <a:p>
            <a:r>
              <a:rPr lang="en-US" altLang="ja-JP" smtClean="0"/>
              <a:t>doc.: IEEE 802.15-13-0543-00-0sru</a:t>
            </a:r>
            <a:endParaRPr lang="en-US" altLang="ja-JP"/>
          </a:p>
        </p:txBody>
      </p:sp>
      <p:sp>
        <p:nvSpPr>
          <p:cNvPr id="2051" name="Rectangle 3"/>
          <p:cNvSpPr>
            <a:spLocks noGrp="1" noChangeArrowheads="1"/>
          </p:cNvSpPr>
          <p:nvPr>
            <p:ph type="dt" idx="1"/>
          </p:nvPr>
        </p:nvSpPr>
        <p:spPr bwMode="auto">
          <a:xfrm>
            <a:off x="669623" y="112306"/>
            <a:ext cx="2802013" cy="23083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74522">
              <a:defRPr sz="1500" b="1"/>
            </a:lvl1pPr>
          </a:lstStyle>
          <a:p>
            <a:r>
              <a:rPr lang="en-US" altLang="ja-JP"/>
              <a:t>&lt;month year&gt;</a:t>
            </a:r>
          </a:p>
        </p:txBody>
      </p:sp>
      <p:sp>
        <p:nvSpPr>
          <p:cNvPr id="2052" name="Rectangle 4"/>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4" y="4861704"/>
            <a:ext cx="5207453" cy="4606101"/>
          </a:xfrm>
          <a:prstGeom prst="rect">
            <a:avLst/>
          </a:prstGeom>
          <a:noFill/>
          <a:ln w="9525">
            <a:noFill/>
            <a:miter lim="800000"/>
            <a:headEnd/>
            <a:tailEnd/>
          </a:ln>
          <a:effectLst/>
        </p:spPr>
        <p:txBody>
          <a:bodyPr vert="horz" wrap="square" lIns="97783" tIns="48064" rIns="97783" bIns="48064"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861707" y="9908983"/>
            <a:ext cx="2569596" cy="19155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77317" lvl="4" algn="r" defTabSz="974522">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3003550" y="9908983"/>
            <a:ext cx="820776" cy="19155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74522">
              <a:defRPr/>
            </a:lvl1pPr>
          </a:lstStyle>
          <a:p>
            <a:r>
              <a:rPr lang="en-US" altLang="ja-JP"/>
              <a:t>Page </a:t>
            </a:r>
            <a:fld id="{776524CA-7B75-461F-ABE9-C5739FBF373C}" type="slidenum">
              <a:rPr lang="en-US" altLang="ja-JP"/>
              <a:pPr/>
              <a:t>&lt;#&gt;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w="9525">
            <a:noFill/>
            <a:miter lim="800000"/>
            <a:headEnd/>
            <a:tailEnd/>
          </a:ln>
          <a:effec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5463" tIns="47732" rIns="95463" bIns="47732" anchor="ctr"/>
          <a:lstStyle/>
          <a:p>
            <a:endParaRPr lang="ja-JP" altLang="en-US"/>
          </a:p>
        </p:txBody>
      </p:sp>
      <p:sp>
        <p:nvSpPr>
          <p:cNvPr id="2058" name="Line 10"/>
          <p:cNvSpPr>
            <a:spLocks noChangeShapeType="1"/>
          </p:cNvSpPr>
          <p:nvPr/>
        </p:nvSpPr>
        <p:spPr bwMode="auto">
          <a:xfrm>
            <a:off x="663122" y="327382"/>
            <a:ext cx="5773058" cy="0"/>
          </a:xfrm>
          <a:prstGeom prst="line">
            <a:avLst/>
          </a:prstGeom>
          <a:noFill/>
          <a:ln w="12700">
            <a:solidFill>
              <a:schemeClr val="tx1"/>
            </a:solidFill>
            <a:round/>
            <a:headEnd type="none" w="sm" len="sm"/>
            <a:tailEnd type="none" w="sm" len="sm"/>
          </a:ln>
          <a:effectLst/>
        </p:spPr>
        <p:txBody>
          <a:bodyPr wrap="none" lIns="95463" tIns="47732" rIns="95463" bIns="47732" anchor="ctr"/>
          <a:lstStyle/>
          <a:p>
            <a:endParaRPr lang="ja-JP" altLang="en-US"/>
          </a:p>
        </p:txBody>
      </p:sp>
    </p:spTree>
    <p:extLst>
      <p:ext uri="{BB962C8B-B14F-4D97-AF65-F5344CB8AC3E}">
        <p14:creationId xmlns="" xmlns:p14="http://schemas.microsoft.com/office/powerpoint/2010/main" val="163305922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r>
              <a:rPr lang="en-US" altLang="ja-JP" smtClean="0"/>
              <a:t>doc.: IEEE 802.15-13-0543-00-0sru</a:t>
            </a:r>
            <a:endParaRPr lang="en-US" altLang="ja-JP"/>
          </a:p>
        </p:txBody>
      </p:sp>
      <p:sp>
        <p:nvSpPr>
          <p:cNvPr id="5" name="日付プレースホルダ 4"/>
          <p:cNvSpPr>
            <a:spLocks noGrp="1"/>
          </p:cNvSpPr>
          <p:nvPr>
            <p:ph type="dt" idx="11"/>
          </p:nvPr>
        </p:nvSpPr>
        <p:spPr/>
        <p:txBody>
          <a:bodyPr/>
          <a:lstStyle/>
          <a:p>
            <a:r>
              <a:rPr lang="en-US" altLang="ja-JP" smtClean="0"/>
              <a:t>&lt;month year&gt;</a:t>
            </a:r>
            <a:endParaRPr lang="en-US" altLang="ja-JP"/>
          </a:p>
        </p:txBody>
      </p:sp>
      <p:sp>
        <p:nvSpPr>
          <p:cNvPr id="6" name="フッター プレースホルダ 5"/>
          <p:cNvSpPr>
            <a:spLocks noGrp="1"/>
          </p:cNvSpPr>
          <p:nvPr>
            <p:ph type="ftr" sz="quarter" idx="12"/>
          </p:nvPr>
        </p:nvSpPr>
        <p:spPr/>
        <p:txBody>
          <a:bodyPr/>
          <a:lstStyle/>
          <a:p>
            <a:pPr lvl="4"/>
            <a:r>
              <a:rPr lang="en-US" altLang="ja-JP" smtClean="0"/>
              <a:t>&lt;author&gt;, &lt;company&gt;</a:t>
            </a:r>
            <a:endParaRPr lang="en-US" altLang="ja-JP"/>
          </a:p>
        </p:txBody>
      </p:sp>
      <p:sp>
        <p:nvSpPr>
          <p:cNvPr id="7" name="スライド番号プレースホルダ 6"/>
          <p:cNvSpPr>
            <a:spLocks noGrp="1"/>
          </p:cNvSpPr>
          <p:nvPr>
            <p:ph type="sldNum" sz="quarter" idx="13"/>
          </p:nvPr>
        </p:nvSpPr>
        <p:spPr/>
        <p:txBody>
          <a:bodyPr/>
          <a:lstStyle/>
          <a:p>
            <a:r>
              <a:rPr lang="en-US" altLang="ja-JP" smtClean="0"/>
              <a:t>Page </a:t>
            </a:r>
            <a:fld id="{776524CA-7B75-461F-ABE9-C5739FBF373C}" type="slidenum">
              <a:rPr lang="en-US" altLang="ja-JP" smtClean="0"/>
              <a:pPr/>
              <a:t>1</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smtClean="0"/>
              <a:t>doc.: IEEE 802.15-13-0543-00-0sru</a:t>
            </a:r>
            <a:endParaRPr lang="en-US" altLang="ja-JP"/>
          </a:p>
        </p:txBody>
      </p:sp>
      <p:sp>
        <p:nvSpPr>
          <p:cNvPr id="5" name="Rectangle 3"/>
          <p:cNvSpPr>
            <a:spLocks noGrp="1" noChangeArrowheads="1"/>
          </p:cNvSpPr>
          <p:nvPr>
            <p:ph type="dt" idx="1"/>
          </p:nvPr>
        </p:nvSpPr>
        <p:spPr>
          <a:ln/>
        </p:spPr>
        <p:txBody>
          <a:bodyPr/>
          <a:lstStyle/>
          <a:p>
            <a:r>
              <a:rPr lang="en-US" altLang="ja-JP"/>
              <a:t>&lt;month year&gt;</a:t>
            </a:r>
          </a:p>
        </p:txBody>
      </p:sp>
      <p:sp>
        <p:nvSpPr>
          <p:cNvPr id="6" name="Rectangle 6"/>
          <p:cNvSpPr>
            <a:spLocks noGrp="1" noChangeArrowheads="1"/>
          </p:cNvSpPr>
          <p:nvPr>
            <p:ph type="ftr" sz="quarter" idx="4"/>
          </p:nvPr>
        </p:nvSpPr>
        <p:spPr>
          <a:ln/>
        </p:spPr>
        <p:txBody>
          <a:bodyPr/>
          <a:lstStyle/>
          <a:p>
            <a:pPr lvl="4"/>
            <a:r>
              <a:rPr lang="en-US" altLang="ja-JP"/>
              <a:t>&lt;author&gt;, &lt;company&gt;</a:t>
            </a:r>
          </a:p>
        </p:txBody>
      </p:sp>
      <p:sp>
        <p:nvSpPr>
          <p:cNvPr id="7" name="Rectangle 7"/>
          <p:cNvSpPr>
            <a:spLocks noGrp="1" noChangeArrowheads="1"/>
          </p:cNvSpPr>
          <p:nvPr>
            <p:ph type="sldNum" sz="quarter" idx="5"/>
          </p:nvPr>
        </p:nvSpPr>
        <p:spPr>
          <a:ln/>
        </p:spPr>
        <p:txBody>
          <a:bodyPr/>
          <a:lstStyle/>
          <a:p>
            <a:r>
              <a:rPr lang="en-US" altLang="ja-JP"/>
              <a:t>Page </a:t>
            </a:r>
            <a:fld id="{89C934EE-C6B0-4DA5-A3CB-9C9117D12C28}" type="slidenum">
              <a:rPr lang="en-US" altLang="ja-JP"/>
              <a:pPr/>
              <a:t>9</a:t>
            </a:fld>
            <a:endParaRPr lang="en-US" altLang="ja-JP"/>
          </a:p>
        </p:txBody>
      </p:sp>
      <p:sp>
        <p:nvSpPr>
          <p:cNvPr id="24578" name="Rectangle 2"/>
          <p:cNvSpPr>
            <a:spLocks noGrp="1" noRot="1" noChangeAspect="1" noChangeArrowheads="1" noTextEdit="1"/>
          </p:cNvSpPr>
          <p:nvPr>
            <p:ph type="sldImg"/>
          </p:nvPr>
        </p:nvSpPr>
        <p:spPr>
          <a:xfrm>
            <a:off x="1000125" y="774700"/>
            <a:ext cx="5099050" cy="3824288"/>
          </a:xfrm>
          <a:ln/>
        </p:spPr>
      </p:sp>
      <p:sp>
        <p:nvSpPr>
          <p:cNvPr id="24579"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September, 2013</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A0144A0A-2A75-47E3-9886-2A46CE17FDA3}" type="slidenum">
              <a:rPr lang="en-US" altLang="ja-JP"/>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September, 2013</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A9E91E76-193A-434A-9E2C-94317F2F89D7}"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85800"/>
            <a:ext cx="56769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September, 2013</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7B0A56F3-19EE-44C8-A6DF-C1F2983166FB}"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September, 2013</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6EA617CF-15ED-4B27-A000-260891CB069C}" type="slidenum">
              <a:rPr lang="en-US" altLang="ja-JP"/>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r>
              <a:rPr lang="en-US" altLang="ja-JP" smtClean="0"/>
              <a:t>September, 2013</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F5DC42BE-A3E1-49BC-87B6-6E7ADBD7E141}"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r>
              <a:rPr lang="en-US" altLang="ja-JP" smtClean="0"/>
              <a:t>September, 2013</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ECBA7133-9BCE-4CA6-ACA0-68D32D7F766E}"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r>
              <a:rPr lang="en-US" altLang="ja-JP" smtClean="0"/>
              <a:t>September, 2013</a:t>
            </a:r>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r>
              <a:rPr lang="en-US" altLang="ja-JP"/>
              <a:t>Slide </a:t>
            </a:r>
            <a:fld id="{1D73439A-C854-4FA1-9EC3-775B180FEC35}"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r>
              <a:rPr lang="en-US" altLang="ja-JP" smtClean="0"/>
              <a:t>September, 2013</a:t>
            </a:r>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 4"/>
          <p:cNvSpPr>
            <a:spLocks noGrp="1"/>
          </p:cNvSpPr>
          <p:nvPr>
            <p:ph type="sldNum" sz="quarter" idx="12"/>
          </p:nvPr>
        </p:nvSpPr>
        <p:spPr/>
        <p:txBody>
          <a:bodyPr/>
          <a:lstStyle>
            <a:lvl1pPr>
              <a:defRPr/>
            </a:lvl1pPr>
          </a:lstStyle>
          <a:p>
            <a:r>
              <a:rPr lang="en-US" altLang="ja-JP"/>
              <a:t>Slide </a:t>
            </a:r>
            <a:fld id="{D84A9EA8-A0FE-4452-9506-870CFED57BC3}"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smtClean="0"/>
              <a:t>September, 2013</a:t>
            </a:r>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 3"/>
          <p:cNvSpPr>
            <a:spLocks noGrp="1"/>
          </p:cNvSpPr>
          <p:nvPr>
            <p:ph type="sldNum" sz="quarter" idx="12"/>
          </p:nvPr>
        </p:nvSpPr>
        <p:spPr/>
        <p:txBody>
          <a:bodyPr/>
          <a:lstStyle>
            <a:lvl1pPr>
              <a:defRPr/>
            </a:lvl1pPr>
          </a:lstStyle>
          <a:p>
            <a:r>
              <a:rPr lang="en-US" altLang="ja-JP"/>
              <a:t>Slide </a:t>
            </a:r>
            <a:fld id="{EB842C62-8BD7-4100-BD81-9711CC76EB21}"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September, 2013</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F644C898-8681-4359-99E5-014A76B7D28A}"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September, 2013</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1112A5D5-99E2-43B3-AC2A-9E4FBE889C41}"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September, 2013</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02452C04-37D6-4D72-8626-E9A58286EB07}" type="slidenum">
              <a:rPr lang="en-US" altLang="ja-JP"/>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w="9525">
            <a:noFill/>
            <a:miter lim="800000"/>
            <a:headEnd/>
            <a:tailEnd/>
          </a:ln>
          <a:effectLst/>
        </p:spPr>
        <p:txBody>
          <a:bodyPr lIns="0" tIns="0" rIns="0" bIns="0" anchor="b">
            <a:spAutoFit/>
          </a:bodyPr>
          <a:lstStyle/>
          <a:p>
            <a:pPr marL="901700" lvl="4" indent="0" algn="r"/>
            <a:r>
              <a:rPr lang="en-US" altLang="ja-JP" sz="1400" b="1" dirty="0">
                <a:ea typeface="ＭＳ Ｐゴシック" charset="-128"/>
              </a:rPr>
              <a:t>doc.: IEEE </a:t>
            </a:r>
            <a:r>
              <a:rPr lang="en-US" altLang="ja-JP" sz="1400" b="1" dirty="0" smtClean="0">
                <a:ea typeface="ＭＳ Ｐゴシック" charset="-128"/>
              </a:rPr>
              <a:t>802.15-13-0543-00-0sru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1"/>
          <p:cNvSpPr>
            <a:spLocks noGrp="1"/>
          </p:cNvSpPr>
          <p:nvPr>
            <p:ph type="dt" sz="half" idx="10"/>
          </p:nvPr>
        </p:nvSpPr>
        <p:spPr/>
        <p:txBody>
          <a:bodyPr/>
          <a:lstStyle/>
          <a:p>
            <a:r>
              <a:rPr lang="en-US" altLang="ja-JP" smtClean="0"/>
              <a:t>September, 2013</a:t>
            </a:r>
            <a:endParaRPr lang="en-US" altLang="ja-JP"/>
          </a:p>
        </p:txBody>
      </p:sp>
      <p:sp>
        <p:nvSpPr>
          <p:cNvPr id="5" name="フッター プレースホルダ 2"/>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 3"/>
          <p:cNvSpPr>
            <a:spLocks noGrp="1"/>
          </p:cNvSpPr>
          <p:nvPr>
            <p:ph type="sldNum" sz="quarter" idx="12"/>
          </p:nvPr>
        </p:nvSpPr>
        <p:spPr/>
        <p:txBody>
          <a:bodyPr/>
          <a:lstStyle/>
          <a:p>
            <a:r>
              <a:rPr lang="en-US" altLang="ja-JP"/>
              <a:t>Slide </a:t>
            </a:r>
            <a:fld id="{FF2E6F22-815C-4D20-827B-EDB25CBB51E8}" type="slidenum">
              <a:rPr lang="en-US" altLang="ja-JP"/>
              <a:pPr/>
              <a:t>1</a:t>
            </a:fld>
            <a:endParaRPr lang="en-US" altLang="ja-JP"/>
          </a:p>
        </p:txBody>
      </p:sp>
      <p:sp>
        <p:nvSpPr>
          <p:cNvPr id="27651" name="Rectangle 3"/>
          <p:cNvSpPr>
            <a:spLocks noChangeArrowheads="1"/>
          </p:cNvSpPr>
          <p:nvPr/>
        </p:nvSpPr>
        <p:spPr bwMode="auto">
          <a:xfrm>
            <a:off x="152400" y="609600"/>
            <a:ext cx="8991600" cy="4734629"/>
          </a:xfrm>
          <a:prstGeom prst="rect">
            <a:avLst/>
          </a:prstGeom>
          <a:noFill/>
          <a:ln w="12700">
            <a:noFill/>
            <a:miter lim="800000"/>
            <a:headEnd type="none" w="sm" len="sm"/>
            <a:tailEnd type="none" w="sm" len="sm"/>
          </a:ln>
          <a:effec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ea typeface="ＭＳ Ｐゴシック" charset="-128"/>
              </a:rPr>
              <a:t>[Overview of SG SRU]</a:t>
            </a:r>
            <a:r>
              <a:rPr lang="en-US" altLang="ja-JP" sz="1600" dirty="0">
                <a:ea typeface="ＭＳ Ｐゴシック" charset="-128"/>
              </a:rPr>
              <a:t>	</a:t>
            </a:r>
          </a:p>
          <a:p>
            <a:r>
              <a:rPr lang="en-US" altLang="ja-JP" sz="1600" b="1" dirty="0">
                <a:ea typeface="ＭＳ Ｐゴシック" charset="-128"/>
              </a:rPr>
              <a:t>Date Submitted: </a:t>
            </a:r>
            <a:r>
              <a:rPr lang="en-US" altLang="ja-JP" sz="1600" dirty="0" smtClean="0">
                <a:ea typeface="ＭＳ Ｐゴシック" charset="-128"/>
              </a:rPr>
              <a:t>[ </a:t>
            </a:r>
            <a:r>
              <a:rPr lang="en-US" altLang="ja-JP" sz="1600" dirty="0" smtClean="0">
                <a:ea typeface="ＭＳ Ｐゴシック" charset="-128"/>
              </a:rPr>
              <a:t>16 </a:t>
            </a:r>
            <a:r>
              <a:rPr lang="en-US" altLang="ja-JP" sz="1600" dirty="0" smtClean="0">
                <a:ea typeface="ＭＳ Ｐゴシック" charset="-128"/>
              </a:rPr>
              <a:t>September, 2013]</a:t>
            </a:r>
            <a:r>
              <a:rPr lang="en-US" altLang="ja-JP" sz="1600" dirty="0">
                <a:ea typeface="ＭＳ Ｐゴシック" charset="-128"/>
              </a:rPr>
              <a:t>	</a:t>
            </a:r>
          </a:p>
          <a:p>
            <a:r>
              <a:rPr lang="en-US" altLang="ja-JP" sz="1600" b="1" dirty="0">
                <a:ea typeface="ＭＳ Ｐゴシック" charset="-128"/>
              </a:rPr>
              <a:t>Source:</a:t>
            </a:r>
            <a:r>
              <a:rPr lang="en-US" altLang="ja-JP" sz="1600" dirty="0">
                <a:ea typeface="ＭＳ Ｐゴシック" charset="-128"/>
              </a:rPr>
              <a:t> </a:t>
            </a:r>
            <a:r>
              <a:rPr lang="en-US" altLang="ja-JP" sz="1600" dirty="0" smtClean="0">
                <a:ea typeface="ＭＳ Ｐゴシック" charset="-128"/>
              </a:rPr>
              <a:t>[Shoichi Kitazawa] </a:t>
            </a:r>
            <a:r>
              <a:rPr lang="en-US" altLang="ja-JP" sz="1600" dirty="0">
                <a:ea typeface="ＭＳ Ｐゴシック" charset="-128"/>
              </a:rPr>
              <a:t>Company </a:t>
            </a:r>
            <a:r>
              <a:rPr lang="en-US" altLang="ja-JP" sz="1600" dirty="0" smtClean="0">
                <a:ea typeface="ＭＳ Ｐゴシック" charset="-128"/>
              </a:rPr>
              <a:t>[ATR]</a:t>
            </a:r>
            <a:endParaRPr lang="en-US" altLang="ja-JP" sz="1600" dirty="0">
              <a:ea typeface="ＭＳ Ｐゴシック" charset="-128"/>
            </a:endParaRPr>
          </a:p>
          <a:p>
            <a:r>
              <a:rPr lang="en-US" altLang="ja-JP" sz="1600" dirty="0">
                <a:ea typeface="ＭＳ Ｐゴシック" charset="-128"/>
              </a:rPr>
              <a:t>Address </a:t>
            </a:r>
            <a:r>
              <a:rPr lang="en-US" altLang="ja-JP" sz="1600" dirty="0" smtClean="0">
                <a:ea typeface="ＭＳ Ｐゴシック" charset="-128"/>
              </a:rPr>
              <a:t>[2-2-2 </a:t>
            </a:r>
            <a:r>
              <a:rPr lang="en-US" altLang="ja-JP" sz="1600" dirty="0" err="1" smtClean="0">
                <a:ea typeface="ＭＳ Ｐゴシック" charset="-128"/>
              </a:rPr>
              <a:t>Hikaridai</a:t>
            </a:r>
            <a:r>
              <a:rPr lang="en-US" altLang="ja-JP" sz="1600" dirty="0" smtClean="0">
                <a:ea typeface="ＭＳ Ｐゴシック" charset="-128"/>
              </a:rPr>
              <a:t> Seika Kyoto Japan]</a:t>
            </a:r>
            <a:endParaRPr lang="en-US" altLang="ja-JP" sz="1600" dirty="0">
              <a:ea typeface="ＭＳ Ｐゴシック" charset="-128"/>
            </a:endParaRPr>
          </a:p>
          <a:p>
            <a:r>
              <a:rPr lang="en-US" altLang="ja-JP" sz="1600" dirty="0">
                <a:ea typeface="ＭＳ Ｐゴシック" charset="-128"/>
              </a:rPr>
              <a:t>Voice</a:t>
            </a:r>
            <a:r>
              <a:rPr lang="en-US" altLang="ja-JP" sz="1600" dirty="0" smtClean="0">
                <a:ea typeface="ＭＳ Ｐゴシック" charset="-128"/>
              </a:rPr>
              <a:t>:[+81-774-95-1565], </a:t>
            </a:r>
            <a:r>
              <a:rPr lang="en-US" altLang="ja-JP" sz="1600" dirty="0">
                <a:ea typeface="ＭＳ Ｐゴシック" charset="-128"/>
              </a:rPr>
              <a:t>FAX: </a:t>
            </a:r>
            <a:r>
              <a:rPr lang="en-US" altLang="ja-JP" sz="1600" dirty="0" smtClean="0">
                <a:ea typeface="ＭＳ Ｐゴシック" charset="-128"/>
              </a:rPr>
              <a:t>[], </a:t>
            </a:r>
            <a:r>
              <a:rPr lang="en-US" altLang="ja-JP" sz="1600" dirty="0">
                <a:ea typeface="ＭＳ Ｐゴシック" charset="-128"/>
              </a:rPr>
              <a:t>E-Mail</a:t>
            </a:r>
            <a:r>
              <a:rPr lang="en-US" altLang="ja-JP" sz="1600" dirty="0" smtClean="0">
                <a:ea typeface="ＭＳ Ｐゴシック" charset="-128"/>
              </a:rPr>
              <a:t>:[kitazawa@atr.jp]</a:t>
            </a:r>
            <a:r>
              <a:rPr lang="en-US" altLang="ja-JP" sz="1600" dirty="0">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a:solidFill>
                  <a:srgbClr val="FF0000"/>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This document describes SG SRU objectives and past activities</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[Information]</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Use Case Examples</a:t>
            </a:r>
            <a:endParaRPr lang="en-GB" dirty="0"/>
          </a:p>
        </p:txBody>
      </p:sp>
      <p:sp>
        <p:nvSpPr>
          <p:cNvPr id="3" name="コンテンツ プレースホルダー 2"/>
          <p:cNvSpPr>
            <a:spLocks noGrp="1"/>
          </p:cNvSpPr>
          <p:nvPr>
            <p:ph idx="1"/>
          </p:nvPr>
        </p:nvSpPr>
        <p:spPr/>
        <p:txBody>
          <a:bodyPr/>
          <a:lstStyle/>
          <a:p>
            <a:r>
              <a:rPr lang="en-GB" dirty="0" smtClean="0">
                <a:latin typeface="+mj-lt"/>
              </a:rPr>
              <a:t>Three major use cases have been in consideration</a:t>
            </a:r>
          </a:p>
          <a:p>
            <a:pPr lvl="1"/>
            <a:r>
              <a:rPr lang="en-GB" dirty="0" smtClean="0">
                <a:latin typeface="+mj-lt"/>
              </a:rPr>
              <a:t>Hospital/Medical/Healthcare</a:t>
            </a:r>
            <a:endParaRPr lang="en-GB" dirty="0">
              <a:latin typeface="+mj-lt"/>
            </a:endParaRPr>
          </a:p>
          <a:p>
            <a:pPr lvl="1"/>
            <a:r>
              <a:rPr lang="en-GB" dirty="0">
                <a:latin typeface="+mj-lt"/>
              </a:rPr>
              <a:t>Industrial </a:t>
            </a:r>
            <a:r>
              <a:rPr lang="en-GB" dirty="0" smtClean="0">
                <a:latin typeface="+mj-lt"/>
              </a:rPr>
              <a:t>Automation</a:t>
            </a:r>
          </a:p>
          <a:p>
            <a:pPr lvl="1"/>
            <a:r>
              <a:rPr lang="en-GB" dirty="0">
                <a:latin typeface="+mj-lt"/>
              </a:rPr>
              <a:t>Infrastructure </a:t>
            </a:r>
            <a:r>
              <a:rPr lang="en-GB" dirty="0" smtClean="0">
                <a:latin typeface="+mj-lt"/>
              </a:rPr>
              <a:t>Monitoring</a:t>
            </a:r>
            <a:endParaRPr lang="en-GB" dirty="0">
              <a:latin typeface="+mj-lt"/>
            </a:endParaRP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10</a:t>
            </a:fld>
            <a:endParaRPr lang="en-US" altLang="ja-JP" dirty="0"/>
          </a:p>
        </p:txBody>
      </p:sp>
    </p:spTree>
    <p:extLst>
      <p:ext uri="{BB962C8B-B14F-4D97-AF65-F5344CB8AC3E}">
        <p14:creationId xmlns="" xmlns:p14="http://schemas.microsoft.com/office/powerpoint/2010/main" val="63248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a:t>
            </a:r>
            <a:r>
              <a:rPr lang="en-GB" altLang="ja-JP" dirty="0" smtClean="0"/>
              <a:t>case: </a:t>
            </a:r>
            <a:r>
              <a:rPr lang="en-US" altLang="ja-JP" dirty="0" smtClean="0"/>
              <a:t>Hospital</a:t>
            </a:r>
            <a:endParaRPr kumimoji="1" lang="ja-JP" altLang="en-US" dirty="0"/>
          </a:p>
        </p:txBody>
      </p:sp>
      <p:sp>
        <p:nvSpPr>
          <p:cNvPr id="3" name="コンテンツ プレースホルダー 2"/>
          <p:cNvSpPr>
            <a:spLocks noGrp="1"/>
          </p:cNvSpPr>
          <p:nvPr>
            <p:ph idx="1"/>
          </p:nvPr>
        </p:nvSpPr>
        <p:spPr>
          <a:xfrm>
            <a:off x="469776" y="1554088"/>
            <a:ext cx="8134672" cy="2162944"/>
          </a:xfrm>
        </p:spPr>
        <p:txBody>
          <a:bodyPr/>
          <a:lstStyle/>
          <a:p>
            <a:pPr marL="0" indent="0">
              <a:buNone/>
            </a:pPr>
            <a:r>
              <a:rPr lang="en-US" altLang="ja-JP" sz="2400" dirty="0">
                <a:latin typeface="Times New Roman" pitchFamily="18" charset="0"/>
                <a:cs typeface="Times New Roman" pitchFamily="18" charset="0"/>
              </a:rPr>
              <a:t>Various wireless </a:t>
            </a:r>
            <a:r>
              <a:rPr lang="en-US" altLang="ja-JP" sz="2400" dirty="0" smtClean="0">
                <a:latin typeface="Times New Roman" pitchFamily="18" charset="0"/>
                <a:cs typeface="Times New Roman" pitchFamily="18" charset="0"/>
              </a:rPr>
              <a:t>systems (WLAN, Bluetooth </a:t>
            </a:r>
            <a:r>
              <a:rPr lang="en-US" altLang="ja-JP" sz="2400" dirty="0" err="1" smtClean="0">
                <a:latin typeface="Times New Roman" pitchFamily="18" charset="0"/>
                <a:cs typeface="Times New Roman" pitchFamily="18" charset="0"/>
              </a:rPr>
              <a:t>etc</a:t>
            </a:r>
            <a:r>
              <a:rPr lang="en-US" altLang="ja-JP" sz="2400" dirty="0" smtClean="0">
                <a:latin typeface="Times New Roman" pitchFamily="18" charset="0"/>
                <a:cs typeface="Times New Roman" pitchFamily="18" charset="0"/>
              </a:rPr>
              <a:t>) </a:t>
            </a:r>
            <a:r>
              <a:rPr lang="en-US" altLang="ja-JP" sz="2400" dirty="0">
                <a:latin typeface="Times New Roman" pitchFamily="18" charset="0"/>
                <a:cs typeface="Times New Roman" pitchFamily="18" charset="0"/>
              </a:rPr>
              <a:t>are </a:t>
            </a:r>
            <a:r>
              <a:rPr lang="en-US" altLang="ja-JP" sz="2400" dirty="0" smtClean="0">
                <a:latin typeface="Times New Roman" pitchFamily="18" charset="0"/>
                <a:cs typeface="Times New Roman" pitchFamily="18" charset="0"/>
              </a:rPr>
              <a:t>deployed in </a:t>
            </a:r>
            <a:r>
              <a:rPr lang="en-US" altLang="ja-JP" sz="2400" dirty="0">
                <a:latin typeface="Times New Roman" pitchFamily="18" charset="0"/>
                <a:cs typeface="Times New Roman" pitchFamily="18" charset="0"/>
              </a:rPr>
              <a:t>medical environments.  </a:t>
            </a:r>
            <a:endParaRPr lang="en-US" altLang="ja-JP" sz="2000" dirty="0" smtClean="0">
              <a:latin typeface="Times New Roman" pitchFamily="18" charset="0"/>
              <a:cs typeface="Times New Roman" pitchFamily="18" charset="0"/>
            </a:endParaRPr>
          </a:p>
          <a:p>
            <a:r>
              <a:rPr lang="en-US" altLang="ja-JP" sz="2000" dirty="0" smtClean="0">
                <a:latin typeface="Times New Roman" pitchFamily="18" charset="0"/>
                <a:cs typeface="Times New Roman" pitchFamily="18" charset="0"/>
              </a:rPr>
              <a:t>Requirement</a:t>
            </a:r>
          </a:p>
          <a:p>
            <a:pPr lvl="1"/>
            <a:r>
              <a:rPr lang="en-US" altLang="ja-JP" sz="1600" dirty="0" smtClean="0">
                <a:latin typeface="Times New Roman" pitchFamily="18" charset="0"/>
                <a:cs typeface="Times New Roman" pitchFamily="18" charset="0"/>
              </a:rPr>
              <a:t>Self-organizing </a:t>
            </a:r>
            <a:r>
              <a:rPr lang="en-US" altLang="ja-JP" sz="1600" dirty="0">
                <a:latin typeface="Times New Roman" pitchFamily="18" charset="0"/>
                <a:cs typeface="Times New Roman" pitchFamily="18" charset="0"/>
              </a:rPr>
              <a:t>wireless system</a:t>
            </a:r>
          </a:p>
          <a:p>
            <a:pPr lvl="1"/>
            <a:r>
              <a:rPr lang="en-US" altLang="ja-JP" sz="1600" dirty="0">
                <a:latin typeface="Times New Roman" pitchFamily="18" charset="0"/>
                <a:cs typeface="Times New Roman" pitchFamily="18" charset="0"/>
              </a:rPr>
              <a:t>Spectrum sensing of whole band for searching vacant radio resources</a:t>
            </a:r>
          </a:p>
          <a:p>
            <a:pPr lvl="1"/>
            <a:r>
              <a:rPr lang="en-US" altLang="ja-JP" sz="1600" dirty="0">
                <a:latin typeface="Times New Roman" pitchFamily="18" charset="0"/>
                <a:cs typeface="Times New Roman" pitchFamily="18" charset="0"/>
              </a:rPr>
              <a:t>Radio resource assignment and network topology management </a:t>
            </a: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11</a:t>
            </a:fld>
            <a:endParaRPr lang="en-US" altLang="ja-JP"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3573328"/>
            <a:ext cx="4547616" cy="280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563888" y="6248345"/>
            <a:ext cx="5449633" cy="276999"/>
          </a:xfrm>
          <a:prstGeom prst="rect">
            <a:avLst/>
          </a:prstGeom>
          <a:noFill/>
        </p:spPr>
        <p:txBody>
          <a:bodyPr wrap="none" rtlCol="0">
            <a:spAutoFit/>
          </a:bodyPr>
          <a:lstStyle/>
          <a:p>
            <a:r>
              <a:rPr lang="en-US" altLang="ja-JP" dirty="0"/>
              <a:t>A Use Case of Self-Organizing Wireless Network for Medical </a:t>
            </a:r>
            <a:r>
              <a:rPr lang="en-US" altLang="ja-JP" dirty="0" smtClean="0"/>
              <a:t>System(15-13-0306r0)</a:t>
            </a:r>
            <a:endParaRPr kumimoji="1" lang="ja-JP" altLang="en-US" dirty="0"/>
          </a:p>
        </p:txBody>
      </p:sp>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233"/>
          <a:stretch/>
        </p:blipFill>
        <p:spPr bwMode="auto">
          <a:xfrm>
            <a:off x="4755360" y="3707607"/>
            <a:ext cx="4137120" cy="23856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17799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90110" y="1341088"/>
            <a:ext cx="5674378" cy="28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GB" altLang="ja-JP" dirty="0"/>
              <a:t>Use case: </a:t>
            </a:r>
            <a:r>
              <a:rPr lang="en-US" altLang="ja-JP" dirty="0" smtClean="0"/>
              <a:t>Industrial Automation </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12</a:t>
            </a:fld>
            <a:endParaRPr lang="en-US" altLang="ja-JP" dirty="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4113336"/>
            <a:ext cx="6779998" cy="23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62441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case: </a:t>
            </a:r>
            <a:r>
              <a:rPr lang="en-US" altLang="ja-JP" dirty="0" smtClean="0"/>
              <a:t>Infrastructure monitoring</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13</a:t>
            </a:fld>
            <a:endParaRPr lang="en-US" altLang="ja-JP" dirty="0"/>
          </a:p>
        </p:txBody>
      </p:sp>
      <p:sp>
        <p:nvSpPr>
          <p:cNvPr id="73" name="テキスト ボックス 72"/>
          <p:cNvSpPr txBox="1"/>
          <p:nvPr/>
        </p:nvSpPr>
        <p:spPr>
          <a:xfrm>
            <a:off x="4564705" y="6178890"/>
            <a:ext cx="4392549" cy="276999"/>
          </a:xfrm>
          <a:prstGeom prst="rect">
            <a:avLst/>
          </a:prstGeom>
          <a:noFill/>
        </p:spPr>
        <p:txBody>
          <a:bodyPr wrap="none" rtlCol="0">
            <a:spAutoFit/>
          </a:bodyPr>
          <a:lstStyle/>
          <a:p>
            <a:r>
              <a:rPr lang="en-US" altLang="ja-JP" dirty="0">
                <a:ea typeface="ＭＳ Ｐゴシック" pitchFamily="50" charset="-128"/>
              </a:rPr>
              <a:t>Proposal of  radio resource management </a:t>
            </a:r>
            <a:r>
              <a:rPr lang="en-US" altLang="ja-JP" dirty="0" smtClean="0">
                <a:ea typeface="ＭＳ Ｐゴシック" pitchFamily="50" charset="-128"/>
              </a:rPr>
              <a:t>architecture(15-13-0285r1)</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772816"/>
            <a:ext cx="3773414" cy="43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5652543" y="3346368"/>
            <a:ext cx="2160241" cy="100252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8" name="正方形/長方形 27"/>
          <p:cNvSpPr/>
          <p:nvPr/>
        </p:nvSpPr>
        <p:spPr>
          <a:xfrm>
            <a:off x="5652543" y="1805481"/>
            <a:ext cx="2160241" cy="90087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9" name="正方形/長方形 28"/>
          <p:cNvSpPr/>
          <p:nvPr/>
        </p:nvSpPr>
        <p:spPr>
          <a:xfrm>
            <a:off x="5984329" y="1833694"/>
            <a:ext cx="1545616" cy="307777"/>
          </a:xfrm>
          <a:prstGeom prst="rect">
            <a:avLst/>
          </a:prstGeom>
        </p:spPr>
        <p:txBody>
          <a:bodyPr wrap="none">
            <a:spAutoFit/>
          </a:bodyPr>
          <a:lstStyle/>
          <a:p>
            <a:pPr algn="ctr"/>
            <a:r>
              <a:rPr lang="en-US" altLang="ja-JP" sz="1400" smtClean="0">
                <a:cs typeface="Times New Roman" pitchFamily="18" charset="0"/>
              </a:rPr>
              <a:t>Application Server</a:t>
            </a:r>
            <a:endParaRPr lang="en-US" altLang="ja-JP" sz="1400" dirty="0">
              <a:cs typeface="Times New Roman" pitchFamily="18" charset="0"/>
            </a:endParaRPr>
          </a:p>
        </p:txBody>
      </p:sp>
      <p:sp>
        <p:nvSpPr>
          <p:cNvPr id="30" name="正方形/長方形 29"/>
          <p:cNvSpPr/>
          <p:nvPr/>
        </p:nvSpPr>
        <p:spPr>
          <a:xfrm>
            <a:off x="5968624" y="2306889"/>
            <a:ext cx="1556128" cy="3104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Status Management</a:t>
            </a:r>
            <a:endParaRPr kumimoji="1" lang="ja-JP" altLang="en-US" dirty="0" smtClean="0">
              <a:solidFill>
                <a:schemeClr val="tx1"/>
              </a:solidFill>
              <a:latin typeface="Times New Roman" pitchFamily="18" charset="0"/>
              <a:cs typeface="Times New Roman" pitchFamily="18" charset="0"/>
            </a:endParaRPr>
          </a:p>
        </p:txBody>
      </p:sp>
      <p:sp>
        <p:nvSpPr>
          <p:cNvPr id="31" name="正方形/長方形 30"/>
          <p:cNvSpPr/>
          <p:nvPr/>
        </p:nvSpPr>
        <p:spPr>
          <a:xfrm>
            <a:off x="5436520" y="5041719"/>
            <a:ext cx="2565400" cy="105157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Times New Roman" pitchFamily="18" charset="0"/>
              <a:cs typeface="Times New Roman" pitchFamily="18" charset="0"/>
            </a:endParaRPr>
          </a:p>
          <a:p>
            <a:pPr algn="ctr"/>
            <a:endParaRPr lang="en-US" altLang="ja-JP" dirty="0" smtClean="0">
              <a:solidFill>
                <a:schemeClr val="tx1"/>
              </a:solidFill>
              <a:latin typeface="Times New Roman" pitchFamily="18" charset="0"/>
              <a:cs typeface="Times New Roman" pitchFamily="18" charset="0"/>
            </a:endParaRPr>
          </a:p>
          <a:p>
            <a:pPr algn="ctr"/>
            <a:endParaRPr lang="ja-JP" altLang="en-US" dirty="0" smtClean="0">
              <a:solidFill>
                <a:schemeClr val="tx1"/>
              </a:solidFill>
              <a:latin typeface="Times New Roman" pitchFamily="18" charset="0"/>
              <a:cs typeface="Times New Roman" pitchFamily="18" charset="0"/>
            </a:endParaRPr>
          </a:p>
        </p:txBody>
      </p:sp>
      <p:sp>
        <p:nvSpPr>
          <p:cNvPr id="32" name="正方形/長方形 31"/>
          <p:cNvSpPr/>
          <p:nvPr/>
        </p:nvSpPr>
        <p:spPr>
          <a:xfrm>
            <a:off x="6009873" y="5126822"/>
            <a:ext cx="1241878" cy="307777"/>
          </a:xfrm>
          <a:prstGeom prst="rect">
            <a:avLst/>
          </a:prstGeom>
        </p:spPr>
        <p:txBody>
          <a:bodyPr wrap="none">
            <a:spAutoFit/>
          </a:bodyPr>
          <a:lstStyle/>
          <a:p>
            <a:pPr algn="ctr"/>
            <a:r>
              <a:rPr lang="en-US" altLang="ja-JP" sz="1400" dirty="0">
                <a:cs typeface="Times New Roman" pitchFamily="18" charset="0"/>
              </a:rPr>
              <a:t>Wireless </a:t>
            </a:r>
            <a:r>
              <a:rPr lang="en-US" altLang="ja-JP" sz="1400" dirty="0" smtClean="0">
                <a:cs typeface="Times New Roman" pitchFamily="18" charset="0"/>
              </a:rPr>
              <a:t>Node</a:t>
            </a:r>
            <a:endParaRPr lang="en-US" altLang="ja-JP" sz="1400" dirty="0">
              <a:cs typeface="Times New Roman" pitchFamily="18" charset="0"/>
            </a:endParaRPr>
          </a:p>
        </p:txBody>
      </p:sp>
      <p:sp>
        <p:nvSpPr>
          <p:cNvPr id="33" name="正方形/長方形 32"/>
          <p:cNvSpPr/>
          <p:nvPr/>
        </p:nvSpPr>
        <p:spPr>
          <a:xfrm>
            <a:off x="5891071" y="3346368"/>
            <a:ext cx="1606529" cy="523220"/>
          </a:xfrm>
          <a:prstGeom prst="rect">
            <a:avLst/>
          </a:prstGeom>
        </p:spPr>
        <p:txBody>
          <a:bodyPr wrap="none">
            <a:spAutoFit/>
          </a:bodyPr>
          <a:lstStyle/>
          <a:p>
            <a:pPr algn="ctr"/>
            <a:r>
              <a:rPr lang="en-US" altLang="ja-JP" sz="1400" dirty="0" smtClean="0">
                <a:cs typeface="Times New Roman" pitchFamily="18" charset="0"/>
              </a:rPr>
              <a:t>Radio Resource </a:t>
            </a:r>
          </a:p>
          <a:p>
            <a:pPr algn="ctr"/>
            <a:r>
              <a:rPr lang="en-US" altLang="ja-JP" sz="1400" dirty="0" smtClean="0">
                <a:cs typeface="Times New Roman" pitchFamily="18" charset="0"/>
              </a:rPr>
              <a:t>Management Entity</a:t>
            </a:r>
            <a:endParaRPr lang="en-US" altLang="ja-JP" sz="1400" dirty="0">
              <a:cs typeface="Times New Roman" pitchFamily="18" charset="0"/>
            </a:endParaRPr>
          </a:p>
        </p:txBody>
      </p:sp>
      <p:sp>
        <p:nvSpPr>
          <p:cNvPr id="34" name="正方形/長方形 33"/>
          <p:cNvSpPr/>
          <p:nvPr/>
        </p:nvSpPr>
        <p:spPr>
          <a:xfrm>
            <a:off x="5868568" y="3923213"/>
            <a:ext cx="1671221" cy="3318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Optimization  Function</a:t>
            </a:r>
            <a:endParaRPr kumimoji="1" lang="ja-JP" altLang="en-US" dirty="0" smtClean="0">
              <a:solidFill>
                <a:schemeClr val="tx1"/>
              </a:solidFill>
              <a:latin typeface="Times New Roman" pitchFamily="18" charset="0"/>
              <a:cs typeface="Times New Roman" pitchFamily="18" charset="0"/>
            </a:endParaRPr>
          </a:p>
        </p:txBody>
      </p:sp>
      <p:sp>
        <p:nvSpPr>
          <p:cNvPr id="35" name="右矢印 34"/>
          <p:cNvSpPr/>
          <p:nvPr/>
        </p:nvSpPr>
        <p:spPr>
          <a:xfrm rot="5400000">
            <a:off x="6713857" y="298769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6" name="右矢印 35"/>
          <p:cNvSpPr/>
          <p:nvPr/>
        </p:nvSpPr>
        <p:spPr>
          <a:xfrm rot="16200000" flipV="1">
            <a:off x="6417643" y="297581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7" name="右矢印 36"/>
          <p:cNvSpPr/>
          <p:nvPr/>
        </p:nvSpPr>
        <p:spPr>
          <a:xfrm rot="5400000">
            <a:off x="6713857" y="460119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8" name="右矢印 37"/>
          <p:cNvSpPr/>
          <p:nvPr/>
        </p:nvSpPr>
        <p:spPr>
          <a:xfrm rot="16200000" flipV="1">
            <a:off x="6409018" y="458931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9" name="正方形/長方形 38"/>
          <p:cNvSpPr/>
          <p:nvPr/>
        </p:nvSpPr>
        <p:spPr>
          <a:xfrm>
            <a:off x="5515260" y="5506607"/>
            <a:ext cx="1180176"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Radio Resource</a:t>
            </a:r>
          </a:p>
          <a:p>
            <a:pPr algn="ctr"/>
            <a:r>
              <a:rPr kumimoji="1" lang="en-US" altLang="ja-JP" dirty="0" smtClean="0">
                <a:solidFill>
                  <a:schemeClr val="tx1"/>
                </a:solidFill>
                <a:latin typeface="Times New Roman" pitchFamily="18" charset="0"/>
                <a:cs typeface="Times New Roman" pitchFamily="18" charset="0"/>
              </a:rPr>
              <a:t>Measurement</a:t>
            </a:r>
            <a:endParaRPr kumimoji="1" lang="ja-JP" altLang="en-US" dirty="0" smtClean="0">
              <a:solidFill>
                <a:schemeClr val="tx1"/>
              </a:solidFill>
              <a:latin typeface="Times New Roman" pitchFamily="18" charset="0"/>
              <a:cs typeface="Times New Roman" pitchFamily="18" charset="0"/>
            </a:endParaRPr>
          </a:p>
        </p:txBody>
      </p:sp>
      <p:sp>
        <p:nvSpPr>
          <p:cNvPr id="40" name="正方形/長方形 39"/>
          <p:cNvSpPr/>
          <p:nvPr/>
        </p:nvSpPr>
        <p:spPr>
          <a:xfrm>
            <a:off x="6993808" y="2780928"/>
            <a:ext cx="1609287" cy="523220"/>
          </a:xfrm>
          <a:prstGeom prst="rect">
            <a:avLst/>
          </a:prstGeom>
        </p:spPr>
        <p:txBody>
          <a:bodyPr wrap="none">
            <a:spAutoFit/>
          </a:bodyPr>
          <a:lstStyle/>
          <a:p>
            <a:r>
              <a:rPr lang="en-US" altLang="ja-JP" sz="1400" dirty="0" smtClean="0">
                <a:cs typeface="Times New Roman" pitchFamily="18" charset="0"/>
              </a:rPr>
              <a:t>desired  </a:t>
            </a:r>
            <a:r>
              <a:rPr lang="en-US" altLang="ja-JP" sz="1400" dirty="0" err="1" smtClean="0">
                <a:cs typeface="Times New Roman" pitchFamily="18" charset="0"/>
              </a:rPr>
              <a:t>QoS</a:t>
            </a:r>
            <a:endParaRPr lang="en-US" altLang="ja-JP" sz="1400" dirty="0" smtClean="0">
              <a:cs typeface="Times New Roman" pitchFamily="18" charset="0"/>
            </a:endParaRPr>
          </a:p>
          <a:p>
            <a:r>
              <a:rPr lang="en-US" altLang="ja-JP" sz="1400" dirty="0">
                <a:cs typeface="Times New Roman" pitchFamily="18" charset="0"/>
              </a:rPr>
              <a:t>(</a:t>
            </a:r>
            <a:r>
              <a:rPr lang="en-US" altLang="ja-JP" sz="1400" dirty="0" smtClean="0">
                <a:cs typeface="Times New Roman" pitchFamily="18" charset="0"/>
              </a:rPr>
              <a:t>data rate, delay, ...)</a:t>
            </a:r>
          </a:p>
        </p:txBody>
      </p:sp>
      <p:sp>
        <p:nvSpPr>
          <p:cNvPr id="41" name="正方形/長方形 40"/>
          <p:cNvSpPr/>
          <p:nvPr/>
        </p:nvSpPr>
        <p:spPr>
          <a:xfrm>
            <a:off x="6681412" y="5506607"/>
            <a:ext cx="1248500"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Configuration</a:t>
            </a:r>
          </a:p>
          <a:p>
            <a:pPr algn="ctr"/>
            <a:r>
              <a:rPr kumimoji="1" lang="en-US" altLang="ja-JP" dirty="0" smtClean="0">
                <a:solidFill>
                  <a:schemeClr val="tx1"/>
                </a:solidFill>
                <a:latin typeface="Times New Roman" pitchFamily="18" charset="0"/>
                <a:cs typeface="Times New Roman" pitchFamily="18" charset="0"/>
              </a:rPr>
              <a:t>Modification</a:t>
            </a:r>
            <a:endParaRPr kumimoji="1" lang="ja-JP" altLang="en-US" dirty="0" smtClean="0">
              <a:solidFill>
                <a:schemeClr val="tx1"/>
              </a:solidFill>
              <a:latin typeface="Times New Roman" pitchFamily="18" charset="0"/>
              <a:cs typeface="Times New Roman" pitchFamily="18" charset="0"/>
            </a:endParaRPr>
          </a:p>
        </p:txBody>
      </p:sp>
      <p:sp>
        <p:nvSpPr>
          <p:cNvPr id="42" name="正方形/長方形 41"/>
          <p:cNvSpPr/>
          <p:nvPr/>
        </p:nvSpPr>
        <p:spPr>
          <a:xfrm>
            <a:off x="4545536" y="2780928"/>
            <a:ext cx="2000869" cy="523220"/>
          </a:xfrm>
          <a:prstGeom prst="rect">
            <a:avLst/>
          </a:prstGeom>
        </p:spPr>
        <p:txBody>
          <a:bodyPr wrap="none">
            <a:spAutoFit/>
          </a:bodyPr>
          <a:lstStyle/>
          <a:p>
            <a:r>
              <a:rPr lang="en-US" altLang="ja-JP" sz="1400" dirty="0" smtClean="0">
                <a:cs typeface="Times New Roman" pitchFamily="18" charset="0"/>
              </a:rPr>
              <a:t>  network condition</a:t>
            </a:r>
          </a:p>
          <a:p>
            <a:r>
              <a:rPr lang="en-US" altLang="ja-JP" sz="1400" dirty="0" smtClean="0">
                <a:cs typeface="Times New Roman" pitchFamily="18" charset="0"/>
              </a:rPr>
              <a:t>(maximum data rate, …)</a:t>
            </a:r>
          </a:p>
        </p:txBody>
      </p:sp>
      <p:sp>
        <p:nvSpPr>
          <p:cNvPr id="43" name="正方形/長方形 42"/>
          <p:cNvSpPr/>
          <p:nvPr/>
        </p:nvSpPr>
        <p:spPr>
          <a:xfrm>
            <a:off x="4473528" y="4446491"/>
            <a:ext cx="2006831" cy="523220"/>
          </a:xfrm>
          <a:prstGeom prst="rect">
            <a:avLst/>
          </a:prstGeom>
        </p:spPr>
        <p:txBody>
          <a:bodyPr wrap="none">
            <a:spAutoFit/>
          </a:bodyPr>
          <a:lstStyle/>
          <a:p>
            <a:r>
              <a:rPr lang="en-US" altLang="ja-JP" sz="1400" dirty="0" smtClean="0">
                <a:cs typeface="Times New Roman" pitchFamily="18" charset="0"/>
              </a:rPr>
              <a:t>      measurement result</a:t>
            </a:r>
          </a:p>
          <a:p>
            <a:r>
              <a:rPr lang="en-US" altLang="ja-JP" sz="1400" dirty="0" smtClean="0">
                <a:cs typeface="Times New Roman" pitchFamily="18" charset="0"/>
              </a:rPr>
              <a:t>(interference, battery, …)</a:t>
            </a:r>
          </a:p>
        </p:txBody>
      </p:sp>
      <p:sp>
        <p:nvSpPr>
          <p:cNvPr id="44" name="正方形/長方形 43"/>
          <p:cNvSpPr/>
          <p:nvPr/>
        </p:nvSpPr>
        <p:spPr>
          <a:xfrm>
            <a:off x="6928099" y="4417948"/>
            <a:ext cx="2180405" cy="523220"/>
          </a:xfrm>
          <a:prstGeom prst="rect">
            <a:avLst/>
          </a:prstGeom>
        </p:spPr>
        <p:txBody>
          <a:bodyPr wrap="none">
            <a:spAutoFit/>
          </a:bodyPr>
          <a:lstStyle/>
          <a:p>
            <a:r>
              <a:rPr lang="en-US" altLang="ja-JP" sz="1400" dirty="0" smtClean="0">
                <a:cs typeface="Times New Roman" pitchFamily="18" charset="0"/>
              </a:rPr>
              <a:t>communication parameters</a:t>
            </a:r>
          </a:p>
          <a:p>
            <a:r>
              <a:rPr lang="en-US" altLang="ja-JP" sz="1400" dirty="0" smtClean="0">
                <a:cs typeface="Times New Roman" pitchFamily="18" charset="0"/>
              </a:rPr>
              <a:t>(interval, topology, ...)</a:t>
            </a:r>
          </a:p>
        </p:txBody>
      </p:sp>
    </p:spTree>
    <p:extLst>
      <p:ext uri="{BB962C8B-B14F-4D97-AF65-F5344CB8AC3E}">
        <p14:creationId xmlns="" xmlns:p14="http://schemas.microsoft.com/office/powerpoint/2010/main" val="2489618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Proposed Timeline</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September, 2013</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D84A9EA8-A0FE-4452-9506-870CFED57BC3}" type="slidenum">
              <a:rPr lang="en-US" altLang="ja-JP" smtClean="0"/>
              <a:pPr/>
              <a:t>14</a:t>
            </a:fld>
            <a:endParaRPr lang="en-US" altLang="ja-JP"/>
          </a:p>
        </p:txBody>
      </p:sp>
      <p:graphicFrame>
        <p:nvGraphicFramePr>
          <p:cNvPr id="6" name="Table 5"/>
          <p:cNvGraphicFramePr>
            <a:graphicFrameLocks noGrp="1" noChangeAspect="1"/>
          </p:cNvGraphicFramePr>
          <p:nvPr>
            <p:extLst>
              <p:ext uri="{D42A27DB-BD31-4B8C-83A1-F6EECF244321}">
                <p14:modId xmlns="" xmlns:p14="http://schemas.microsoft.com/office/powerpoint/2010/main" val="2355893728"/>
              </p:ext>
            </p:extLst>
          </p:nvPr>
        </p:nvGraphicFramePr>
        <p:xfrm>
          <a:off x="395536" y="1619508"/>
          <a:ext cx="8205924" cy="3537684"/>
        </p:xfrm>
        <a:graphic>
          <a:graphicData uri="http://schemas.openxmlformats.org/drawingml/2006/table">
            <a:tbl>
              <a:tblPr/>
              <a:tblGrid>
                <a:gridCol w="405501"/>
                <a:gridCol w="2616423"/>
                <a:gridCol w="432000"/>
                <a:gridCol w="432000"/>
                <a:gridCol w="432000"/>
                <a:gridCol w="432000"/>
                <a:gridCol w="432000"/>
                <a:gridCol w="432000"/>
                <a:gridCol w="432000"/>
                <a:gridCol w="432000"/>
                <a:gridCol w="432000"/>
                <a:gridCol w="432000"/>
                <a:gridCol w="432000"/>
                <a:gridCol w="432000"/>
              </a:tblGrid>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Year</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2014</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Month</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24000">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SG Work Items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vert="vert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PAR development</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Use Cases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Title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Scope &amp; Purpose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5C analyses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Interaction with other TG/WG</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(to identify relationship )</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Submission to WG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432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Standard development phase (TG)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Calibri" pitchFamily="34" charset="0"/>
                          <a:ea typeface="ＭＳ Ｐゴシック" pitchFamily="50" charset="-128"/>
                        </a:rPr>
                        <a:t>Ad Hoc </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
        <p:nvSpPr>
          <p:cNvPr id="7" name="Content Placeholder 2"/>
          <p:cNvSpPr txBox="1">
            <a:spLocks/>
          </p:cNvSpPr>
          <p:nvPr/>
        </p:nvSpPr>
        <p:spPr bwMode="auto">
          <a:xfrm>
            <a:off x="467544" y="5229200"/>
            <a:ext cx="8229600" cy="1224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buFont typeface="Wingdings" pitchFamily="2" charset="2"/>
              <a:buChar char="q"/>
            </a:pPr>
            <a:r>
              <a:rPr lang="en-GB" altLang="ja-JP" sz="1600" kern="0" dirty="0" smtClean="0"/>
              <a:t>Target dates:</a:t>
            </a:r>
          </a:p>
          <a:p>
            <a:pPr lvl="1">
              <a:buFont typeface="Wingdings" pitchFamily="2" charset="2"/>
              <a:buChar char="ü"/>
            </a:pPr>
            <a:r>
              <a:rPr lang="en-GB" altLang="ja-JP" sz="1600" kern="0" dirty="0"/>
              <a:t>PAR submission to </a:t>
            </a:r>
            <a:r>
              <a:rPr lang="en-GB" altLang="ja-JP" sz="1600" kern="0" dirty="0" smtClean="0"/>
              <a:t> WG in January 2014</a:t>
            </a:r>
          </a:p>
          <a:p>
            <a:pPr lvl="1">
              <a:buFont typeface="Wingdings" pitchFamily="2" charset="2"/>
              <a:buChar char="ü"/>
            </a:pPr>
            <a:r>
              <a:rPr lang="en-GB" altLang="ja-JP" sz="1600" kern="0" dirty="0" smtClean="0"/>
              <a:t>PAR submission to NesCom in March 2014</a:t>
            </a:r>
          </a:p>
          <a:p>
            <a:pPr lvl="1">
              <a:buFont typeface="Wingdings" pitchFamily="2" charset="2"/>
              <a:buChar char="ü"/>
            </a:pPr>
            <a:r>
              <a:rPr lang="en-GB" altLang="ja-JP" sz="1600" kern="0" dirty="0" smtClean="0"/>
              <a:t>SASB approval in June 2014</a:t>
            </a:r>
          </a:p>
        </p:txBody>
      </p:sp>
    </p:spTree>
    <p:extLst>
      <p:ext uri="{BB962C8B-B14F-4D97-AF65-F5344CB8AC3E}">
        <p14:creationId xmlns="" xmlns:p14="http://schemas.microsoft.com/office/powerpoint/2010/main" val="1502082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References</a:t>
            </a:r>
            <a:endParaRPr kumimoji="1" lang="ja-JP" altLang="en-US" dirty="0"/>
          </a:p>
        </p:txBody>
      </p:sp>
      <p:sp>
        <p:nvSpPr>
          <p:cNvPr id="3" name="コンテンツ プレースホルダー 2"/>
          <p:cNvSpPr>
            <a:spLocks noGrp="1"/>
          </p:cNvSpPr>
          <p:nvPr>
            <p:ph idx="1"/>
          </p:nvPr>
        </p:nvSpPr>
        <p:spPr>
          <a:xfrm>
            <a:off x="251520" y="1981200"/>
            <a:ext cx="8640960" cy="4114800"/>
          </a:xfrm>
        </p:spPr>
        <p:txBody>
          <a:bodyPr/>
          <a:lstStyle/>
          <a:p>
            <a:pPr marL="514350" indent="-514350">
              <a:buFont typeface="+mj-lt"/>
              <a:buAutoNum type="arabicPeriod"/>
            </a:pPr>
            <a:r>
              <a:rPr lang="en-US" altLang="ja-JP" sz="2000" dirty="0" smtClean="0">
                <a:ea typeface="ＭＳ Ｐゴシック" pitchFamily="50" charset="-128"/>
              </a:rPr>
              <a:t>Proposal </a:t>
            </a:r>
            <a:r>
              <a:rPr lang="en-US" altLang="ja-JP" sz="2000" dirty="0">
                <a:ea typeface="ＭＳ Ｐゴシック" pitchFamily="50" charset="-128"/>
              </a:rPr>
              <a:t>of  radio resource management architecture(15-13-0285r1)</a:t>
            </a:r>
          </a:p>
          <a:p>
            <a:pPr marL="514350" indent="-514350">
              <a:buFont typeface="+mj-lt"/>
              <a:buAutoNum type="arabicPeriod"/>
            </a:pPr>
            <a:r>
              <a:rPr lang="en-US" altLang="ja-JP" sz="2000" dirty="0"/>
              <a:t>A Use Case of Self-Organizing Wireless Network for Medical System(15-13-306-0)</a:t>
            </a:r>
            <a:endParaRPr lang="ja-JP" altLang="en-US" sz="2000" dirty="0"/>
          </a:p>
          <a:p>
            <a:pPr marL="514350" indent="-514350">
              <a:buFont typeface="+mj-lt"/>
              <a:buAutoNum type="arabicPeriod"/>
            </a:pPr>
            <a:r>
              <a:rPr lang="en-US" altLang="ja-JP" sz="2000" dirty="0"/>
              <a:t>IG SRU Working Draft RRMM-</a:t>
            </a:r>
            <a:r>
              <a:rPr lang="en-US" altLang="ja-JP" sz="2000" dirty="0" err="1"/>
              <a:t>usecases</a:t>
            </a:r>
            <a:r>
              <a:rPr lang="en-US" altLang="ja-JP" sz="2000" dirty="0"/>
              <a:t> and 5C(15-13-0294r1)</a:t>
            </a:r>
          </a:p>
          <a:p>
            <a:pPr marL="514350" indent="-514350">
              <a:buFont typeface="+mj-lt"/>
              <a:buAutoNum type="arabicPeriod"/>
            </a:pPr>
            <a:r>
              <a:rPr lang="en-US" altLang="ja-JP" sz="2000" dirty="0"/>
              <a:t>IG SRU </a:t>
            </a:r>
            <a:r>
              <a:rPr lang="en-US" altLang="ja-JP" sz="2000" dirty="0" err="1"/>
              <a:t>Usecase</a:t>
            </a:r>
            <a:r>
              <a:rPr lang="en-US" altLang="ja-JP" sz="2000" dirty="0"/>
              <a:t> requirements table(15-13-0293r1</a:t>
            </a:r>
            <a:r>
              <a:rPr lang="en-US" altLang="ja-JP" sz="2000" dirty="0" smtClean="0"/>
              <a:t>)</a:t>
            </a:r>
          </a:p>
          <a:p>
            <a:pPr marL="514350" indent="-514350">
              <a:buFont typeface="+mj-lt"/>
              <a:buAutoNum type="arabicPeriod"/>
            </a:pPr>
            <a:r>
              <a:rPr lang="en-US" altLang="ja-JP" sz="2000" dirty="0"/>
              <a:t>A Use Case of Self-Organizing Wireless Network for Medical System(15-13-0306r0)</a:t>
            </a:r>
            <a:endParaRPr lang="ja-JP" altLang="en-US" sz="2000" dirty="0"/>
          </a:p>
          <a:p>
            <a:pPr marL="514350" indent="-514350">
              <a:buFont typeface="+mj-lt"/>
              <a:buAutoNum type="arabicPeriod"/>
            </a:pPr>
            <a:r>
              <a:rPr lang="en-US" altLang="ja-JP" sz="2000" dirty="0">
                <a:ea typeface="ＭＳ Ｐゴシック" pitchFamily="50" charset="-128"/>
              </a:rPr>
              <a:t>Proposal of  radio resource management architecture(15-13-0285r1</a:t>
            </a:r>
            <a:r>
              <a:rPr lang="en-US" altLang="ja-JP" sz="2000" dirty="0" smtClean="0">
                <a:ea typeface="ＭＳ Ｐゴシック" pitchFamily="50" charset="-128"/>
              </a:rPr>
              <a:t>)</a:t>
            </a:r>
            <a:endParaRPr lang="en-US" altLang="ja-JP" sz="2000" dirty="0"/>
          </a:p>
          <a:p>
            <a:pPr marL="514350" indent="-514350">
              <a:buFont typeface="+mj-lt"/>
              <a:buAutoNum type="arabicPeriod"/>
            </a:pPr>
            <a:r>
              <a:rPr lang="en-US" altLang="ja-JP" sz="2000" dirty="0" smtClean="0">
                <a:cs typeface="Times New Roman" pitchFamily="18" charset="0"/>
              </a:rPr>
              <a:t>Establishing </a:t>
            </a:r>
            <a:r>
              <a:rPr lang="en-US" altLang="ja-JP" sz="2000" dirty="0">
                <a:cs typeface="Times New Roman" pitchFamily="18" charset="0"/>
              </a:rPr>
              <a:t>a Study Group for a Spectrum Resource Utilization (SRU) through Radio Resource Measurement and Management for </a:t>
            </a:r>
            <a:r>
              <a:rPr lang="en-US" altLang="ja-JP" sz="2000" dirty="0" smtClean="0">
                <a:cs typeface="Times New Roman" pitchFamily="18" charset="0"/>
              </a:rPr>
              <a:t>WPANs (15-13-0404-01)</a:t>
            </a:r>
            <a:endParaRPr kumimoji="1" lang="ja-JP" altLang="en-US" sz="2000" dirty="0"/>
          </a:p>
        </p:txBody>
      </p:sp>
      <p:sp>
        <p:nvSpPr>
          <p:cNvPr id="4" name="日付プレースホルダー 3"/>
          <p:cNvSpPr>
            <a:spLocks noGrp="1"/>
          </p:cNvSpPr>
          <p:nvPr>
            <p:ph type="dt" sz="half" idx="10"/>
          </p:nvPr>
        </p:nvSpPr>
        <p:spPr/>
        <p:txBody>
          <a:bodyPr/>
          <a:lstStyle/>
          <a:p>
            <a:r>
              <a:rPr lang="en-US" altLang="ja-JP" smtClean="0"/>
              <a:t>September, 2013</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6EA617CF-15ED-4B27-A000-260891CB069C}" type="slidenum">
              <a:rPr lang="en-US" altLang="ja-JP" smtClean="0"/>
              <a:pPr/>
              <a:t>15</a:t>
            </a:fld>
            <a:endParaRPr lang="en-US" altLang="ja-JP"/>
          </a:p>
        </p:txBody>
      </p:sp>
    </p:spTree>
    <p:extLst>
      <p:ext uri="{BB962C8B-B14F-4D97-AF65-F5344CB8AC3E}">
        <p14:creationId xmlns="" xmlns:p14="http://schemas.microsoft.com/office/powerpoint/2010/main" val="452894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September, 2013</a:t>
            </a:r>
            <a:endParaRPr lang="en-US" altLang="ja-JP"/>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p>
            <a:r>
              <a:rPr lang="en-US" altLang="ja-JP"/>
              <a:t>Slide </a:t>
            </a:r>
            <a:fld id="{DA8EB94E-87DF-4E21-A759-FE605E2368BC}" type="slidenum">
              <a:rPr lang="en-US" altLang="ja-JP"/>
              <a:pPr/>
              <a:t>2</a:t>
            </a:fld>
            <a:endParaRPr lang="en-US" altLang="ja-JP"/>
          </a:p>
        </p:txBody>
      </p:sp>
      <p:sp>
        <p:nvSpPr>
          <p:cNvPr id="26626" name="Rectangle 2"/>
          <p:cNvSpPr>
            <a:spLocks noGrp="1" noChangeArrowheads="1"/>
          </p:cNvSpPr>
          <p:nvPr>
            <p:ph type="ctrTitle"/>
          </p:nvPr>
        </p:nvSpPr>
        <p:spPr>
          <a:xfrm>
            <a:off x="685800" y="2286000"/>
            <a:ext cx="7772400" cy="1143000"/>
          </a:xfrm>
        </p:spPr>
        <p:txBody>
          <a:bodyPr/>
          <a:lstStyle/>
          <a:p>
            <a:r>
              <a:rPr lang="en-US" altLang="ja-JP" dirty="0" smtClean="0"/>
              <a:t>Overview of SG SRU</a:t>
            </a:r>
            <a:endParaRPr lang="ja-JP" altLang="ja-JP" dirty="0"/>
          </a:p>
        </p:txBody>
      </p:sp>
      <p:sp>
        <p:nvSpPr>
          <p:cNvPr id="26627" name="Rectangle 3"/>
          <p:cNvSpPr>
            <a:spLocks noGrp="1" noChangeArrowheads="1"/>
          </p:cNvSpPr>
          <p:nvPr>
            <p:ph type="subTitle" idx="1"/>
          </p:nvPr>
        </p:nvSpPr>
        <p:spPr/>
        <p:txBody>
          <a:bodyPr/>
          <a:lstStyle/>
          <a:p>
            <a:r>
              <a:rPr lang="en-US" altLang="ja-JP" sz="2800" dirty="0" smtClean="0"/>
              <a:t>Shoichi Kitazawa</a:t>
            </a:r>
            <a:endParaRPr lang="ja-JP" altLang="ja-JP"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Background</a:t>
            </a:r>
          </a:p>
          <a:p>
            <a:r>
              <a:rPr lang="en-US" altLang="ja-JP" dirty="0" smtClean="0"/>
              <a:t>IG SRU activity</a:t>
            </a:r>
          </a:p>
          <a:p>
            <a:r>
              <a:rPr lang="en-US" altLang="ja-JP" dirty="0"/>
              <a:t>Goal for SG </a:t>
            </a:r>
            <a:r>
              <a:rPr lang="en-US" altLang="ja-JP" dirty="0" smtClean="0"/>
              <a:t>SRU</a:t>
            </a:r>
          </a:p>
          <a:p>
            <a:r>
              <a:rPr lang="en-GB" altLang="ja-JP" dirty="0"/>
              <a:t>Use Case Examples</a:t>
            </a:r>
            <a:endParaRPr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September, 2013</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6EA617CF-15ED-4B27-A000-260891CB069C}" type="slidenum">
              <a:rPr lang="en-US" altLang="ja-JP" smtClean="0"/>
              <a:pPr/>
              <a:t>3</a:t>
            </a:fld>
            <a:endParaRPr lang="en-US" altLang="ja-JP"/>
          </a:p>
        </p:txBody>
      </p:sp>
    </p:spTree>
    <p:extLst>
      <p:ext uri="{BB962C8B-B14F-4D97-AF65-F5344CB8AC3E}">
        <p14:creationId xmlns="" xmlns:p14="http://schemas.microsoft.com/office/powerpoint/2010/main" val="4008446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Congestion situation in the ISM band</a:t>
            </a:r>
            <a:endParaRPr kumimoji="1" lang="ja-JP" altLang="en-US" dirty="0"/>
          </a:p>
        </p:txBody>
      </p:sp>
      <p:sp>
        <p:nvSpPr>
          <p:cNvPr id="6" name="コンテンツ プレースホルダー 5"/>
          <p:cNvSpPr>
            <a:spLocks noGrp="1"/>
          </p:cNvSpPr>
          <p:nvPr>
            <p:ph idx="1"/>
          </p:nvPr>
        </p:nvSpPr>
        <p:spPr/>
        <p:txBody>
          <a:bodyPr/>
          <a:lstStyle/>
          <a:p>
            <a:pPr>
              <a:lnSpc>
                <a:spcPct val="80000"/>
              </a:lnSpc>
              <a:defRPr/>
            </a:pPr>
            <a:r>
              <a:rPr lang="en-US" altLang="ja-JP" sz="2000" dirty="0">
                <a:ea typeface="ＭＳ Ｐゴシック" pitchFamily="50" charset="-128"/>
              </a:rPr>
              <a:t>High traffic-load situation </a:t>
            </a:r>
            <a:r>
              <a:rPr lang="en-US" altLang="ja-JP" sz="2000" dirty="0" smtClean="0">
                <a:ea typeface="ＭＳ Ｐゴシック" pitchFamily="50" charset="-128"/>
              </a:rPr>
              <a:t>will be caused </a:t>
            </a:r>
            <a:r>
              <a:rPr lang="en-US" altLang="ja-JP" sz="2000" dirty="0">
                <a:ea typeface="ＭＳ Ｐゴシック" pitchFamily="50" charset="-128"/>
              </a:rPr>
              <a:t>frequently in </a:t>
            </a:r>
            <a:r>
              <a:rPr lang="en-US" altLang="ja-JP" sz="2000" dirty="0" smtClean="0">
                <a:ea typeface="ＭＳ Ｐゴシック" pitchFamily="50" charset="-128"/>
              </a:rPr>
              <a:t>the near future </a:t>
            </a:r>
            <a:r>
              <a:rPr lang="en-US" altLang="ja-JP" sz="2000" dirty="0">
                <a:ea typeface="ＭＳ Ｐゴシック" pitchFamily="50" charset="-128"/>
              </a:rPr>
              <a:t>in ISM </a:t>
            </a:r>
            <a:r>
              <a:rPr lang="en-US" altLang="ja-JP" sz="2000" dirty="0" smtClean="0">
                <a:ea typeface="ＭＳ Ｐゴシック" pitchFamily="50" charset="-128"/>
              </a:rPr>
              <a:t>band</a:t>
            </a:r>
          </a:p>
          <a:p>
            <a:pPr lvl="1">
              <a:lnSpc>
                <a:spcPct val="80000"/>
              </a:lnSpc>
              <a:defRPr/>
            </a:pPr>
            <a:r>
              <a:rPr lang="en-US" altLang="ja-JP" sz="1800" dirty="0" smtClean="0">
                <a:ea typeface="ＭＳ Ｐゴシック" pitchFamily="50" charset="-128"/>
              </a:rPr>
              <a:t>degrades </a:t>
            </a:r>
            <a:r>
              <a:rPr lang="en-US" altLang="ja-JP" sz="1800" dirty="0">
                <a:ea typeface="ＭＳ Ｐゴシック" pitchFamily="50" charset="-128"/>
              </a:rPr>
              <a:t>the efficiency of the overall communications due to inter-system interference among co-existing wireless </a:t>
            </a:r>
            <a:r>
              <a:rPr lang="en-US" altLang="ja-JP" sz="1800" dirty="0" smtClean="0">
                <a:ea typeface="ＭＳ Ｐゴシック" pitchFamily="50" charset="-128"/>
              </a:rPr>
              <a:t>systems</a:t>
            </a:r>
            <a:endParaRPr lang="en-US" altLang="ja-JP" sz="1800" dirty="0">
              <a:ea typeface="ＭＳ Ｐゴシック" pitchFamily="50" charset="-128"/>
            </a:endParaRPr>
          </a:p>
          <a:p>
            <a:pPr lvl="1">
              <a:lnSpc>
                <a:spcPct val="80000"/>
              </a:lnSpc>
              <a:defRPr/>
            </a:pPr>
            <a:endParaRPr lang="en-US" altLang="ja-JP" sz="1800" dirty="0">
              <a:ea typeface="ＭＳ Ｐゴシック" pitchFamily="50" charset="-128"/>
            </a:endParaRPr>
          </a:p>
        </p:txBody>
      </p:sp>
      <p:sp>
        <p:nvSpPr>
          <p:cNvPr id="3" name="日付プレースホルダー 2"/>
          <p:cNvSpPr>
            <a:spLocks noGrp="1"/>
          </p:cNvSpPr>
          <p:nvPr>
            <p:ph type="dt" sz="half" idx="10"/>
          </p:nvPr>
        </p:nvSpPr>
        <p:spPr/>
        <p:txBody>
          <a:bodyPr/>
          <a:lstStyle/>
          <a:p>
            <a:r>
              <a:rPr lang="en-US" altLang="ja-JP" smtClean="0"/>
              <a:t>September, 2013</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D84A9EA8-A0FE-4452-9506-870CFED57BC3}" type="slidenum">
              <a:rPr lang="en-US" altLang="ja-JP" smtClean="0"/>
              <a:pPr/>
              <a:t>4</a:t>
            </a:fld>
            <a:endParaRPr lang="en-US" altLang="ja-JP"/>
          </a:p>
        </p:txBody>
      </p:sp>
      <p:pic>
        <p:nvPicPr>
          <p:cNvPr id="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0843" y="3784024"/>
            <a:ext cx="946312"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2631" y="3915151"/>
            <a:ext cx="1362075"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46819" y="3965673"/>
            <a:ext cx="1081929"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左右矢印 10"/>
          <p:cNvSpPr/>
          <p:nvPr/>
        </p:nvSpPr>
        <p:spPr>
          <a:xfrm>
            <a:off x="1478193" y="4399090"/>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右矢印 11"/>
          <p:cNvSpPr/>
          <p:nvPr/>
        </p:nvSpPr>
        <p:spPr>
          <a:xfrm>
            <a:off x="2919081" y="4403789"/>
            <a:ext cx="901948" cy="28186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10" descr="anechoic100513_2_2010"/>
          <p:cNvPicPr>
            <a:picLocks noChangeAspect="1" noChangeArrowheads="1"/>
          </p:cNvPicPr>
          <p:nvPr/>
        </p:nvPicPr>
        <p:blipFill>
          <a:blip r:embed="rId5" cstate="print"/>
          <a:srcRect/>
          <a:stretch>
            <a:fillRect/>
          </a:stretch>
        </p:blipFill>
        <p:spPr bwMode="auto">
          <a:xfrm>
            <a:off x="5364088" y="3429000"/>
            <a:ext cx="3600000" cy="2700000"/>
          </a:xfrm>
          <a:prstGeom prst="rect">
            <a:avLst/>
          </a:prstGeom>
          <a:noFill/>
        </p:spPr>
      </p:pic>
    </p:spTree>
    <p:extLst>
      <p:ext uri="{BB962C8B-B14F-4D97-AF65-F5344CB8AC3E}">
        <p14:creationId xmlns="" xmlns:p14="http://schemas.microsoft.com/office/powerpoint/2010/main" val="1960123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Current situation in 2.4GHz band</a:t>
            </a:r>
            <a:endParaRPr kumimoji="1" lang="ja-JP" altLang="en-US" dirty="0"/>
          </a:p>
        </p:txBody>
      </p:sp>
      <p:sp>
        <p:nvSpPr>
          <p:cNvPr id="3" name="コンテンツ プレースホルダー 2"/>
          <p:cNvSpPr>
            <a:spLocks noGrp="1"/>
          </p:cNvSpPr>
          <p:nvPr>
            <p:ph idx="1"/>
          </p:nvPr>
        </p:nvSpPr>
        <p:spPr/>
        <p:txBody>
          <a:bodyPr/>
          <a:lstStyle/>
          <a:p>
            <a:r>
              <a:rPr lang="en-US" altLang="ja-JP" sz="2400" dirty="0"/>
              <a:t>To confirm current situation in 2.4GHz ISM band, </a:t>
            </a:r>
            <a:r>
              <a:rPr lang="en-US" altLang="ja-JP" sz="2400" dirty="0" smtClean="0"/>
              <a:t>the following </a:t>
            </a:r>
            <a:r>
              <a:rPr lang="en-US" altLang="ja-JP" sz="2400" dirty="0"/>
              <a:t>locations were selected and </a:t>
            </a:r>
            <a:r>
              <a:rPr lang="en-US" altLang="ja-JP" sz="2400" dirty="0" smtClean="0"/>
              <a:t>measured.</a:t>
            </a:r>
          </a:p>
          <a:p>
            <a:pPr lvl="1"/>
            <a:r>
              <a:rPr lang="en-US" altLang="ja-JP" sz="2000" dirty="0"/>
              <a:t>Airport</a:t>
            </a:r>
          </a:p>
          <a:p>
            <a:pPr lvl="1"/>
            <a:r>
              <a:rPr lang="en-US" altLang="ja-JP" sz="2000" dirty="0"/>
              <a:t>Railroad station</a:t>
            </a:r>
          </a:p>
          <a:p>
            <a:pPr lvl="1"/>
            <a:r>
              <a:rPr lang="en-US" altLang="ja-JP" sz="2000" dirty="0"/>
              <a:t>Conference room</a:t>
            </a:r>
          </a:p>
          <a:p>
            <a:pPr lvl="1"/>
            <a:r>
              <a:rPr lang="en-US" altLang="ja-JP" sz="2000" dirty="0"/>
              <a:t>Residential area</a:t>
            </a:r>
          </a:p>
          <a:p>
            <a:pPr lvl="1"/>
            <a:r>
              <a:rPr lang="en-US" altLang="ja-JP" sz="2000" dirty="0"/>
              <a:t>Hospital</a:t>
            </a:r>
          </a:p>
          <a:p>
            <a:pPr marL="457200" lvl="1" indent="0">
              <a:buNone/>
            </a:pPr>
            <a:endParaRPr kumimoji="1" lang="ja-JP" altLang="en-US" sz="2000" dirty="0"/>
          </a:p>
        </p:txBody>
      </p:sp>
      <p:sp>
        <p:nvSpPr>
          <p:cNvPr id="4" name="日付プレースホルダー 3"/>
          <p:cNvSpPr>
            <a:spLocks noGrp="1"/>
          </p:cNvSpPr>
          <p:nvPr>
            <p:ph type="dt" sz="half" idx="10"/>
          </p:nvPr>
        </p:nvSpPr>
        <p:spPr/>
        <p:txBody>
          <a:bodyPr/>
          <a:lstStyle/>
          <a:p>
            <a:r>
              <a:rPr lang="en-US" altLang="ja-JP" smtClean="0"/>
              <a:t>September, 2013</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6EA617CF-15ED-4B27-A000-260891CB069C}" type="slidenum">
              <a:rPr lang="en-US" altLang="ja-JP" smtClean="0"/>
              <a:pPr/>
              <a:t>5</a:t>
            </a:fld>
            <a:endParaRPr lang="en-US" altLang="ja-JP"/>
          </a:p>
        </p:txBody>
      </p:sp>
      <p:pic>
        <p:nvPicPr>
          <p:cNvPr id="7" name="図 6"/>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4677776" y="3653884"/>
            <a:ext cx="3960000" cy="2429963"/>
          </a:xfrm>
          <a:prstGeom prst="rect">
            <a:avLst/>
          </a:prstGeom>
        </p:spPr>
      </p:pic>
      <p:sp>
        <p:nvSpPr>
          <p:cNvPr id="8" name="テキスト ボックス 7"/>
          <p:cNvSpPr txBox="1"/>
          <p:nvPr/>
        </p:nvSpPr>
        <p:spPr>
          <a:xfrm>
            <a:off x="4211960" y="3677540"/>
            <a:ext cx="593432" cy="307777"/>
          </a:xfrm>
          <a:prstGeom prst="rect">
            <a:avLst/>
          </a:prstGeom>
          <a:noFill/>
        </p:spPr>
        <p:txBody>
          <a:bodyPr wrap="none" rtlCol="0">
            <a:spAutoFit/>
          </a:bodyPr>
          <a:lstStyle/>
          <a:p>
            <a:r>
              <a:rPr kumimoji="1" lang="en-US" altLang="ja-JP" sz="1400" dirty="0" smtClean="0"/>
              <a:t>10:00</a:t>
            </a:r>
            <a:endParaRPr kumimoji="1" lang="ja-JP" altLang="en-US" sz="1400" dirty="0"/>
          </a:p>
        </p:txBody>
      </p:sp>
      <p:sp>
        <p:nvSpPr>
          <p:cNvPr id="9" name="テキスト ボックス 8"/>
          <p:cNvSpPr txBox="1"/>
          <p:nvPr/>
        </p:nvSpPr>
        <p:spPr>
          <a:xfrm>
            <a:off x="4211960" y="5713509"/>
            <a:ext cx="593432" cy="307777"/>
          </a:xfrm>
          <a:prstGeom prst="rect">
            <a:avLst/>
          </a:prstGeom>
          <a:noFill/>
        </p:spPr>
        <p:txBody>
          <a:bodyPr wrap="none" rtlCol="0">
            <a:spAutoFit/>
          </a:bodyPr>
          <a:lstStyle/>
          <a:p>
            <a:r>
              <a:rPr kumimoji="1" lang="en-US" altLang="ja-JP" sz="1400" dirty="0" smtClean="0"/>
              <a:t>10:15</a:t>
            </a:r>
            <a:endParaRPr kumimoji="1" lang="ja-JP" altLang="en-US" sz="1400" dirty="0"/>
          </a:p>
        </p:txBody>
      </p:sp>
      <p:sp>
        <p:nvSpPr>
          <p:cNvPr id="10" name="テキスト ボックス 9"/>
          <p:cNvSpPr txBox="1"/>
          <p:nvPr/>
        </p:nvSpPr>
        <p:spPr>
          <a:xfrm>
            <a:off x="4533520" y="6010201"/>
            <a:ext cx="748923" cy="307777"/>
          </a:xfrm>
          <a:prstGeom prst="rect">
            <a:avLst/>
          </a:prstGeom>
          <a:noFill/>
        </p:spPr>
        <p:txBody>
          <a:bodyPr wrap="none" rtlCol="0">
            <a:spAutoFit/>
          </a:bodyPr>
          <a:lstStyle/>
          <a:p>
            <a:r>
              <a:rPr kumimoji="1" lang="en-US" altLang="ja-JP" sz="1400" dirty="0" smtClean="0"/>
              <a:t>2.4GHz</a:t>
            </a:r>
            <a:endParaRPr kumimoji="1" lang="ja-JP" altLang="en-US" sz="1400" dirty="0"/>
          </a:p>
        </p:txBody>
      </p:sp>
      <p:sp>
        <p:nvSpPr>
          <p:cNvPr id="11" name="テキスト ボックス 10"/>
          <p:cNvSpPr txBox="1"/>
          <p:nvPr/>
        </p:nvSpPr>
        <p:spPr>
          <a:xfrm>
            <a:off x="8160925" y="6010201"/>
            <a:ext cx="748923" cy="307777"/>
          </a:xfrm>
          <a:prstGeom prst="rect">
            <a:avLst/>
          </a:prstGeom>
          <a:noFill/>
        </p:spPr>
        <p:txBody>
          <a:bodyPr wrap="none" rtlCol="0">
            <a:spAutoFit/>
          </a:bodyPr>
          <a:lstStyle/>
          <a:p>
            <a:r>
              <a:rPr kumimoji="1" lang="en-US" altLang="ja-JP" sz="1400" dirty="0" smtClean="0"/>
              <a:t>2.5GHz</a:t>
            </a:r>
            <a:endParaRPr kumimoji="1" lang="ja-JP" altLang="en-US" sz="1400" dirty="0"/>
          </a:p>
        </p:txBody>
      </p:sp>
      <p:sp>
        <p:nvSpPr>
          <p:cNvPr id="12" name="テキスト ボックス 11"/>
          <p:cNvSpPr txBox="1"/>
          <p:nvPr/>
        </p:nvSpPr>
        <p:spPr>
          <a:xfrm>
            <a:off x="6290455" y="6010201"/>
            <a:ext cx="942887" cy="307777"/>
          </a:xfrm>
          <a:prstGeom prst="rect">
            <a:avLst/>
          </a:prstGeom>
          <a:noFill/>
        </p:spPr>
        <p:txBody>
          <a:bodyPr wrap="none" rtlCol="0">
            <a:spAutoFit/>
          </a:bodyPr>
          <a:lstStyle/>
          <a:p>
            <a:r>
              <a:rPr kumimoji="1" lang="en-US" altLang="ja-JP" sz="1400" dirty="0" smtClean="0"/>
              <a:t>Frequency</a:t>
            </a:r>
            <a:endParaRPr kumimoji="1" lang="ja-JP" altLang="en-US" sz="1400" dirty="0"/>
          </a:p>
        </p:txBody>
      </p:sp>
      <p:sp>
        <p:nvSpPr>
          <p:cNvPr id="13" name="テキスト ボックス 12"/>
          <p:cNvSpPr txBox="1"/>
          <p:nvPr/>
        </p:nvSpPr>
        <p:spPr>
          <a:xfrm rot="16200000" flipH="1">
            <a:off x="4373158" y="4568657"/>
            <a:ext cx="556691" cy="307777"/>
          </a:xfrm>
          <a:prstGeom prst="rect">
            <a:avLst/>
          </a:prstGeom>
          <a:noFill/>
        </p:spPr>
        <p:txBody>
          <a:bodyPr wrap="none" rtlCol="0">
            <a:spAutoFit/>
          </a:bodyPr>
          <a:lstStyle/>
          <a:p>
            <a:r>
              <a:rPr kumimoji="1" lang="en-US" altLang="ja-JP" sz="1400" dirty="0" smtClean="0"/>
              <a:t>Time</a:t>
            </a:r>
            <a:endParaRPr kumimoji="1" lang="ja-JP" altLang="en-US" sz="1400" dirty="0"/>
          </a:p>
        </p:txBody>
      </p:sp>
      <p:cxnSp>
        <p:nvCxnSpPr>
          <p:cNvPr id="14" name="直線コネクタ 13"/>
          <p:cNvCxnSpPr/>
          <p:nvPr/>
        </p:nvCxnSpPr>
        <p:spPr bwMode="auto">
          <a:xfrm flipV="1">
            <a:off x="8316416" y="3598275"/>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線コネクタ 14"/>
          <p:cNvCxnSpPr/>
          <p:nvPr/>
        </p:nvCxnSpPr>
        <p:spPr bwMode="auto">
          <a:xfrm flipV="1">
            <a:off x="4950107" y="3598275"/>
            <a:ext cx="0" cy="14953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a:off x="4508020" y="3356990"/>
            <a:ext cx="856068" cy="307777"/>
          </a:xfrm>
          <a:prstGeom prst="rect">
            <a:avLst/>
          </a:prstGeom>
          <a:noFill/>
        </p:spPr>
        <p:txBody>
          <a:bodyPr wrap="none" rtlCol="0">
            <a:spAutoFit/>
          </a:bodyPr>
          <a:lstStyle/>
          <a:p>
            <a:r>
              <a:rPr kumimoji="1" lang="en-US" altLang="ja-JP" sz="1400" dirty="0" smtClean="0"/>
              <a:t>-114dBm</a:t>
            </a:r>
            <a:endParaRPr kumimoji="1" lang="ja-JP" altLang="en-US" sz="1400" dirty="0"/>
          </a:p>
        </p:txBody>
      </p:sp>
      <p:sp>
        <p:nvSpPr>
          <p:cNvPr id="17" name="テキスト ボックス 16"/>
          <p:cNvSpPr txBox="1"/>
          <p:nvPr/>
        </p:nvSpPr>
        <p:spPr>
          <a:xfrm>
            <a:off x="7956376" y="3356990"/>
            <a:ext cx="772969" cy="307777"/>
          </a:xfrm>
          <a:prstGeom prst="rect">
            <a:avLst/>
          </a:prstGeom>
          <a:noFill/>
        </p:spPr>
        <p:txBody>
          <a:bodyPr wrap="none" rtlCol="0">
            <a:spAutoFit/>
          </a:bodyPr>
          <a:lstStyle/>
          <a:p>
            <a:r>
              <a:rPr kumimoji="1" lang="en-US" altLang="ja-JP" sz="1400" dirty="0" smtClean="0"/>
              <a:t>-34dBm</a:t>
            </a:r>
            <a:endParaRPr kumimoji="1" lang="ja-JP" altLang="en-US" sz="1400" dirty="0"/>
          </a:p>
        </p:txBody>
      </p:sp>
      <p:sp>
        <p:nvSpPr>
          <p:cNvPr id="18" name="テキスト ボックス 17"/>
          <p:cNvSpPr txBox="1"/>
          <p:nvPr/>
        </p:nvSpPr>
        <p:spPr>
          <a:xfrm>
            <a:off x="6091173" y="3356990"/>
            <a:ext cx="1266693" cy="307777"/>
          </a:xfrm>
          <a:prstGeom prst="rect">
            <a:avLst/>
          </a:prstGeom>
          <a:noFill/>
        </p:spPr>
        <p:txBody>
          <a:bodyPr wrap="none" rtlCol="0">
            <a:spAutoFit/>
          </a:bodyPr>
          <a:lstStyle/>
          <a:p>
            <a:r>
              <a:rPr kumimoji="1" lang="en-US" altLang="ja-JP" sz="1400" dirty="0" smtClean="0"/>
              <a:t>Signal strength</a:t>
            </a:r>
            <a:endParaRPr kumimoji="1" lang="ja-JP" altLang="en-US" sz="1400" dirty="0"/>
          </a:p>
        </p:txBody>
      </p:sp>
      <p:sp>
        <p:nvSpPr>
          <p:cNvPr id="19" name="テキスト ボックス 18"/>
          <p:cNvSpPr txBox="1"/>
          <p:nvPr/>
        </p:nvSpPr>
        <p:spPr>
          <a:xfrm>
            <a:off x="5978161" y="6129298"/>
            <a:ext cx="1364476" cy="369332"/>
          </a:xfrm>
          <a:prstGeom prst="rect">
            <a:avLst/>
          </a:prstGeom>
          <a:noFill/>
        </p:spPr>
        <p:txBody>
          <a:bodyPr wrap="none" rtlCol="0">
            <a:spAutoFit/>
          </a:bodyPr>
          <a:lstStyle/>
          <a:p>
            <a:r>
              <a:rPr kumimoji="1" lang="en-US" altLang="ja-JP" sz="1800" dirty="0" smtClean="0"/>
              <a:t>Spectrogram</a:t>
            </a:r>
            <a:endParaRPr kumimoji="1" lang="ja-JP" altLang="en-US" sz="1800" dirty="0"/>
          </a:p>
        </p:txBody>
      </p:sp>
    </p:spTree>
    <p:extLst>
      <p:ext uri="{BB962C8B-B14F-4D97-AF65-F5344CB8AC3E}">
        <p14:creationId xmlns="" xmlns:p14="http://schemas.microsoft.com/office/powerpoint/2010/main" val="3814557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Hospital</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September, 2013</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6EA617CF-15ED-4B27-A000-260891CB069C}" type="slidenum">
              <a:rPr lang="en-US" altLang="ja-JP" smtClean="0"/>
              <a:pPr/>
              <a:t>6</a:t>
            </a:fld>
            <a:endParaRPr lang="en-US" altLang="ja-JP"/>
          </a:p>
        </p:txBody>
      </p:sp>
      <p:pic>
        <p:nvPicPr>
          <p:cNvPr id="7" name="図 6"/>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731401" y="3717032"/>
            <a:ext cx="3475925" cy="2556000"/>
          </a:xfrm>
          <a:prstGeom prst="rect">
            <a:avLst/>
          </a:prstGeom>
        </p:spPr>
      </p:pic>
      <p:pic>
        <p:nvPicPr>
          <p:cNvPr id="8" name="図 7"/>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5263289" y="3717032"/>
            <a:ext cx="3449171" cy="2556000"/>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08104" y="1452607"/>
            <a:ext cx="3140299" cy="19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3891600" y="6129300"/>
            <a:ext cx="1364476" cy="369332"/>
          </a:xfrm>
          <a:prstGeom prst="rect">
            <a:avLst/>
          </a:prstGeom>
          <a:noFill/>
        </p:spPr>
        <p:txBody>
          <a:bodyPr wrap="none" rtlCol="0">
            <a:spAutoFit/>
          </a:bodyPr>
          <a:lstStyle/>
          <a:p>
            <a:r>
              <a:rPr kumimoji="1" lang="en-US" altLang="ja-JP" sz="1800" dirty="0" smtClean="0"/>
              <a:t>Spectrogram</a:t>
            </a:r>
            <a:endParaRPr kumimoji="1" lang="ja-JP" altLang="en-US" sz="1800" dirty="0"/>
          </a:p>
        </p:txBody>
      </p:sp>
    </p:spTree>
    <p:extLst>
      <p:ext uri="{BB962C8B-B14F-4D97-AF65-F5344CB8AC3E}">
        <p14:creationId xmlns="" xmlns:p14="http://schemas.microsoft.com/office/powerpoint/2010/main" val="969543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IG SRU activities</a:t>
            </a:r>
            <a:endParaRPr kumimoji="1" lang="ja-JP" altLang="en-US" dirty="0"/>
          </a:p>
        </p:txBody>
      </p:sp>
      <p:sp>
        <p:nvSpPr>
          <p:cNvPr id="6" name="コンテンツ プレースホルダー 5"/>
          <p:cNvSpPr>
            <a:spLocks noGrp="1"/>
          </p:cNvSpPr>
          <p:nvPr>
            <p:ph idx="1"/>
          </p:nvPr>
        </p:nvSpPr>
        <p:spPr>
          <a:xfrm>
            <a:off x="685800" y="1772816"/>
            <a:ext cx="7772400" cy="4608512"/>
          </a:xfrm>
        </p:spPr>
        <p:txBody>
          <a:bodyPr>
            <a:noAutofit/>
          </a:bodyPr>
          <a:lstStyle/>
          <a:p>
            <a:r>
              <a:rPr lang="en-US" altLang="ja-JP" sz="2000" dirty="0"/>
              <a:t>The IG SRU (Spectrum Resources Usage in WPANs) started in November 2010.</a:t>
            </a:r>
            <a:endParaRPr lang="en-US" altLang="ja-JP" sz="1800" dirty="0"/>
          </a:p>
          <a:p>
            <a:pPr lvl="1"/>
            <a:r>
              <a:rPr lang="en-US" altLang="ja-JP" sz="1800" dirty="0" smtClean="0"/>
              <a:t>“</a:t>
            </a:r>
            <a:r>
              <a:rPr lang="en-US" altLang="ja-JP" sz="1800" dirty="0">
                <a:solidFill>
                  <a:schemeClr val="tx2"/>
                </a:solidFill>
                <a:ea typeface="ＭＳ Ｐゴシック" charset="-128"/>
              </a:rPr>
              <a:t>A Proposal Toward Better Use of Spectrum Resources in future WPAN (15-10-0739-01)</a:t>
            </a:r>
            <a:r>
              <a:rPr lang="en-US" altLang="ja-JP" sz="1800" dirty="0"/>
              <a:t>” </a:t>
            </a:r>
            <a:r>
              <a:rPr lang="en-US" altLang="ja-JP" sz="1800" dirty="0" smtClean="0"/>
              <a:t>was presented WNG in </a:t>
            </a:r>
            <a:r>
              <a:rPr lang="en-US" altLang="ja-JP" sz="1800" dirty="0"/>
              <a:t>September 2010.</a:t>
            </a:r>
            <a:endParaRPr lang="en-GB" altLang="ja-JP" sz="2400" dirty="0"/>
          </a:p>
          <a:p>
            <a:r>
              <a:rPr lang="en-GB" altLang="ja-JP" sz="2000" dirty="0"/>
              <a:t>Objectives</a:t>
            </a:r>
          </a:p>
          <a:p>
            <a:pPr lvl="1"/>
            <a:r>
              <a:rPr lang="en-US" altLang="ja-JP" sz="1800" dirty="0"/>
              <a:t>To </a:t>
            </a:r>
            <a:r>
              <a:rPr lang="en-US" altLang="ja-JP" sz="1800" dirty="0" smtClean="0"/>
              <a:t>explore </a:t>
            </a:r>
            <a:r>
              <a:rPr lang="en-US" altLang="ja-JP" sz="1800" dirty="0"/>
              <a:t>advanced technologies for improving the efficiency of spectrum usage in ISM and unlicensed </a:t>
            </a:r>
            <a:r>
              <a:rPr lang="en-US" altLang="ja-JP" sz="1800" dirty="0" smtClean="0"/>
              <a:t>band.</a:t>
            </a:r>
            <a:endParaRPr lang="en-US" altLang="ja-JP" sz="1800" dirty="0"/>
          </a:p>
          <a:p>
            <a:pPr lvl="1"/>
            <a:r>
              <a:rPr lang="en-US" altLang="ja-JP" sz="1800" dirty="0"/>
              <a:t>To summarize informative ideas to judge </a:t>
            </a:r>
            <a:r>
              <a:rPr lang="en-US" altLang="ja-JP" sz="1800" dirty="0" smtClean="0"/>
              <a:t>and establish SG.</a:t>
            </a:r>
            <a:endParaRPr lang="en-GB" altLang="ja-JP" sz="1800" dirty="0"/>
          </a:p>
          <a:p>
            <a:r>
              <a:rPr lang="en-GB" altLang="ja-JP" sz="2000" dirty="0"/>
              <a:t>Discussion topics</a:t>
            </a:r>
          </a:p>
          <a:p>
            <a:pPr lvl="1"/>
            <a:r>
              <a:rPr lang="en-US" altLang="ja-JP" sz="1800" dirty="0"/>
              <a:t>Measurements and simulations of congestion situation in 2.4GHz</a:t>
            </a:r>
          </a:p>
          <a:p>
            <a:pPr lvl="1"/>
            <a:r>
              <a:rPr lang="en-US" altLang="ja-JP" sz="1800" dirty="0"/>
              <a:t>System and mechanism proposals</a:t>
            </a:r>
            <a:endParaRPr lang="en-GB" altLang="ja-JP" sz="1800" dirty="0"/>
          </a:p>
          <a:p>
            <a:r>
              <a:rPr lang="en-GB" altLang="ja-JP" sz="2000" dirty="0"/>
              <a:t>Achievements (deliverables) of IG SRU so far</a:t>
            </a:r>
          </a:p>
          <a:p>
            <a:pPr lvl="1"/>
            <a:r>
              <a:rPr lang="en-GB" altLang="ja-JP" sz="1800" dirty="0"/>
              <a:t>IG SRU Technical Document (15-12-184r1) has been </a:t>
            </a:r>
            <a:r>
              <a:rPr lang="en-GB" altLang="ja-JP" sz="1800" dirty="0" smtClean="0"/>
              <a:t>released.</a:t>
            </a:r>
          </a:p>
          <a:p>
            <a:pPr lvl="1"/>
            <a:r>
              <a:rPr lang="en-GB" altLang="ja-JP" sz="1800" dirty="0" smtClean="0"/>
              <a:t>Motion to establishing SG has been passed on July 2013.</a:t>
            </a:r>
            <a:endParaRPr lang="en-GB" altLang="ja-JP" sz="1800" dirty="0"/>
          </a:p>
          <a:p>
            <a:pPr marL="0" indent="0">
              <a:buNone/>
            </a:pPr>
            <a:endParaRPr kumimoji="1" lang="ja-JP" altLang="en-US" sz="2800" dirty="0"/>
          </a:p>
        </p:txBody>
      </p:sp>
      <p:sp>
        <p:nvSpPr>
          <p:cNvPr id="3" name="日付プレースホルダー 2"/>
          <p:cNvSpPr>
            <a:spLocks noGrp="1"/>
          </p:cNvSpPr>
          <p:nvPr>
            <p:ph type="dt" sz="half" idx="10"/>
          </p:nvPr>
        </p:nvSpPr>
        <p:spPr/>
        <p:txBody>
          <a:bodyPr/>
          <a:lstStyle/>
          <a:p>
            <a:r>
              <a:rPr lang="en-US" altLang="ja-JP" smtClean="0"/>
              <a:t>September, 2013</a:t>
            </a:r>
            <a:endParaRPr lang="en-US" altLang="ja-JP"/>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smtClean="0"/>
              <a:t>Slide </a:t>
            </a:r>
            <a:fld id="{D84A9EA8-A0FE-4452-9506-870CFED57BC3}" type="slidenum">
              <a:rPr lang="en-US" altLang="ja-JP" smtClean="0"/>
              <a:pPr/>
              <a:t>7</a:t>
            </a:fld>
            <a:endParaRPr lang="en-US" altLang="ja-JP"/>
          </a:p>
        </p:txBody>
      </p:sp>
    </p:spTree>
    <p:extLst>
      <p:ext uri="{BB962C8B-B14F-4D97-AF65-F5344CB8AC3E}">
        <p14:creationId xmlns="" xmlns:p14="http://schemas.microsoft.com/office/powerpoint/2010/main" val="790937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Past IG SRU meetings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September, 2013</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6EA617CF-15ED-4B27-A000-260891CB069C}" type="slidenum">
              <a:rPr lang="en-US" altLang="ja-JP" smtClean="0"/>
              <a:pPr/>
              <a:t>8</a:t>
            </a:fld>
            <a:endParaRPr lang="en-US" altLang="ja-JP"/>
          </a:p>
        </p:txBody>
      </p:sp>
      <p:graphicFrame>
        <p:nvGraphicFramePr>
          <p:cNvPr id="9" name="コンテンツ プレースホルダ 6"/>
          <p:cNvGraphicFramePr>
            <a:graphicFrameLocks noGrp="1"/>
          </p:cNvGraphicFramePr>
          <p:nvPr>
            <p:extLst>
              <p:ext uri="{D42A27DB-BD31-4B8C-83A1-F6EECF244321}">
                <p14:modId xmlns="" xmlns:p14="http://schemas.microsoft.com/office/powerpoint/2010/main" val="2087542805"/>
              </p:ext>
            </p:extLst>
          </p:nvPr>
        </p:nvGraphicFramePr>
        <p:xfrm>
          <a:off x="395536" y="2702306"/>
          <a:ext cx="8135875" cy="3679022"/>
        </p:xfrm>
        <a:graphic>
          <a:graphicData uri="http://schemas.openxmlformats.org/drawingml/2006/table">
            <a:tbl>
              <a:tblPr/>
              <a:tblGrid>
                <a:gridCol w="576000"/>
                <a:gridCol w="1008000"/>
                <a:gridCol w="1439863"/>
                <a:gridCol w="1332000"/>
                <a:gridCol w="1332000"/>
                <a:gridCol w="1332000"/>
                <a:gridCol w="1116012"/>
              </a:tblGrid>
              <a:tr h="43797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Year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Month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Venue</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Agenda</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Closing Report</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Minutes</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Number of participants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464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Dallas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15-10-0839-01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15-10-0924-01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15-10-0934-00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Singapore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15-11-0159-01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15-11-0298-00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15-11-0440-00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8</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July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Francisco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15-11-0456-00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15-11-0552-00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15-11-755-00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Atlanta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15-11-0757-01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15-11-0830-00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15-12-0106-00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13</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2012</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Waikoloa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15-12-0107-00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15-12-0191-00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15-12-0197-00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4</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July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Diego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15-12-0326-01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15-12-0425-00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15-12-0440-00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Antonio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15-12-0595-01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15-12-0628-01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15-12-0659-01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9</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2013</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January</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Vancouver</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15-12-0681-02</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15-13-0078-00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15-13-0093-00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Orlando</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15-13-105-01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15-13-0225-00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15-13-0305-00</a:t>
                      </a:r>
                      <a:endParaRPr kumimoji="1" lang="ja-JP" altLang="en-US"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12</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4641">
                <a:tc vMerge="1">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May</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Waikoloa</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15-13-260-01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15-13-0318-00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15-13-0344-00</a:t>
                      </a:r>
                      <a:endParaRPr kumimoji="1" lang="ja-JP" altLang="en-US"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9</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4641">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July</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Geneva</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15-13-0354-01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altLang="ja-JP" sz="1400" dirty="0" smtClean="0"/>
                        <a:t>15-13-0469-00</a:t>
                      </a:r>
                      <a:endParaRPr kumimoji="1" lang="en-US" altLang="ja-JP"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15-13-0497-00</a:t>
                      </a:r>
                      <a:endParaRPr kumimoji="1" lang="ja-JP" altLang="en-US"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14</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コンテンツ プレースホルダ 2"/>
          <p:cNvSpPr txBox="1">
            <a:spLocks/>
          </p:cNvSpPr>
          <p:nvPr/>
        </p:nvSpPr>
        <p:spPr>
          <a:xfrm>
            <a:off x="251520" y="1844824"/>
            <a:ext cx="8640960" cy="1152128"/>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200" kern="0" dirty="0" smtClean="0">
                <a:latin typeface="+mj-lt"/>
              </a:rPr>
              <a:t>Held 11 meeting and three teleconference meetings.</a:t>
            </a:r>
          </a:p>
          <a:p>
            <a:pPr lvl="1"/>
            <a:r>
              <a:rPr lang="en-US" altLang="ja-JP" sz="1800" kern="0" dirty="0" smtClean="0">
                <a:latin typeface="+mj-lt"/>
              </a:rPr>
              <a:t>Average number of attendees were 10.</a:t>
            </a:r>
            <a:endParaRPr lang="en-GB" altLang="ja-JP" sz="1800" kern="0" dirty="0" smtClean="0">
              <a:latin typeface="+mj-lt"/>
            </a:endParaRPr>
          </a:p>
          <a:p>
            <a:pPr marL="0" indent="0">
              <a:buFontTx/>
              <a:buNone/>
            </a:pPr>
            <a:endParaRPr lang="ja-JP" altLang="en-US" sz="2000" kern="0" dirty="0">
              <a:latin typeface="+mj-lt"/>
            </a:endParaRPr>
          </a:p>
        </p:txBody>
      </p:sp>
    </p:spTree>
    <p:extLst>
      <p:ext uri="{BB962C8B-B14F-4D97-AF65-F5344CB8AC3E}">
        <p14:creationId xmlns="" xmlns:p14="http://schemas.microsoft.com/office/powerpoint/2010/main" val="2072003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September, 2013</a:t>
            </a:r>
            <a:endParaRPr lang="en-US" altLang="ja-JP"/>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 5"/>
          <p:cNvSpPr>
            <a:spLocks noGrp="1"/>
          </p:cNvSpPr>
          <p:nvPr>
            <p:ph type="sldNum" sz="quarter" idx="12"/>
          </p:nvPr>
        </p:nvSpPr>
        <p:spPr/>
        <p:txBody>
          <a:bodyPr/>
          <a:lstStyle/>
          <a:p>
            <a:r>
              <a:rPr lang="en-US" altLang="ja-JP"/>
              <a:t>Slide </a:t>
            </a:r>
            <a:fld id="{DBFD1B98-D697-48ED-946C-87A311A41C67}" type="slidenum">
              <a:rPr lang="en-US" altLang="ja-JP"/>
              <a:pPr/>
              <a:t>9</a:t>
            </a:fld>
            <a:endParaRPr lang="en-US" altLang="ja-JP"/>
          </a:p>
        </p:txBody>
      </p:sp>
      <p:sp>
        <p:nvSpPr>
          <p:cNvPr id="4098" name="Rectangle 2"/>
          <p:cNvSpPr>
            <a:spLocks noGrp="1" noChangeArrowheads="1"/>
          </p:cNvSpPr>
          <p:nvPr>
            <p:ph type="title"/>
          </p:nvPr>
        </p:nvSpPr>
        <p:spPr>
          <a:ln/>
        </p:spPr>
        <p:txBody>
          <a:bodyPr/>
          <a:lstStyle/>
          <a:p>
            <a:r>
              <a:rPr lang="en-US" altLang="ja-JP" sz="3200" dirty="0"/>
              <a:t>Goal for SG SRU</a:t>
            </a:r>
            <a:endParaRPr lang="ja-JP" altLang="ja-JP" sz="3200" dirty="0"/>
          </a:p>
        </p:txBody>
      </p:sp>
      <p:sp>
        <p:nvSpPr>
          <p:cNvPr id="4099" name="Rectangle 3"/>
          <p:cNvSpPr>
            <a:spLocks noGrp="1" noChangeArrowheads="1"/>
          </p:cNvSpPr>
          <p:nvPr>
            <p:ph type="body" idx="1"/>
          </p:nvPr>
        </p:nvSpPr>
        <p:spPr>
          <a:ln/>
        </p:spPr>
        <p:txBody>
          <a:bodyPr/>
          <a:lstStyle/>
          <a:p>
            <a:r>
              <a:rPr lang="en-US" altLang="ja-JP" sz="2800" dirty="0">
                <a:latin typeface="Times New Roman" pitchFamily="18" charset="0"/>
                <a:cs typeface="Times New Roman" pitchFamily="18" charset="0"/>
              </a:rPr>
              <a:t>The focus of the </a:t>
            </a:r>
            <a:r>
              <a:rPr lang="en-US" altLang="ja-JP" sz="2800" dirty="0" smtClean="0">
                <a:latin typeface="Times New Roman" pitchFamily="18" charset="0"/>
                <a:cs typeface="Times New Roman" pitchFamily="18" charset="0"/>
              </a:rPr>
              <a:t>SG SRU is </a:t>
            </a:r>
            <a:r>
              <a:rPr lang="en-US" altLang="ja-JP" sz="2800" dirty="0">
                <a:latin typeface="Times New Roman" pitchFamily="18" charset="0"/>
                <a:cs typeface="Times New Roman" pitchFamily="18" charset="0"/>
              </a:rPr>
              <a:t>to draft a PAR and 5C for achieving more efficient utilization of spectrum resources through mechanisms of Radio Resource Measurement and Management for </a:t>
            </a:r>
            <a:r>
              <a:rPr lang="en-US" altLang="ja-JP" sz="2800" dirty="0" smtClean="0">
                <a:latin typeface="Times New Roman" pitchFamily="18" charset="0"/>
                <a:cs typeface="Times New Roman" pitchFamily="18" charset="0"/>
              </a:rPr>
              <a:t>WPANs.</a:t>
            </a:r>
          </a:p>
          <a:p>
            <a:r>
              <a:rPr lang="en-US" altLang="ja-JP" sz="2800" dirty="0">
                <a:latin typeface="Times New Roman" pitchFamily="18" charset="0"/>
                <a:cs typeface="Times New Roman" pitchFamily="18" charset="0"/>
              </a:rPr>
              <a:t>P</a:t>
            </a:r>
            <a:r>
              <a:rPr lang="en-US" altLang="ja-JP" sz="2800" dirty="0" smtClean="0">
                <a:latin typeface="Times New Roman" pitchFamily="18" charset="0"/>
                <a:cs typeface="Times New Roman" pitchFamily="18" charset="0"/>
              </a:rPr>
              <a:t>rimarily </a:t>
            </a:r>
            <a:r>
              <a:rPr lang="en-US" altLang="ja-JP" sz="2800" dirty="0">
                <a:latin typeface="Times New Roman" pitchFamily="18" charset="0"/>
                <a:cs typeface="Times New Roman" pitchFamily="18" charset="0"/>
              </a:rPr>
              <a:t>targeting applications using 802.15.4. </a:t>
            </a:r>
          </a:p>
          <a:p>
            <a:pPr lvl="1"/>
            <a:r>
              <a:rPr lang="en-US" altLang="ja-JP" sz="2400" dirty="0" smtClean="0">
                <a:latin typeface="Times New Roman" pitchFamily="18" charset="0"/>
                <a:cs typeface="Times New Roman" pitchFamily="18" charset="0"/>
              </a:rPr>
              <a:t>Hospital/Medical/Healthcare</a:t>
            </a:r>
          </a:p>
          <a:p>
            <a:pPr lvl="1"/>
            <a:r>
              <a:rPr lang="en-US" altLang="ja-JP" sz="2400" dirty="0" smtClean="0">
                <a:latin typeface="Times New Roman" pitchFamily="18" charset="0"/>
                <a:cs typeface="Times New Roman" pitchFamily="18" charset="0"/>
              </a:rPr>
              <a:t>Industrial Automation</a:t>
            </a:r>
          </a:p>
          <a:p>
            <a:pPr lvl="1"/>
            <a:r>
              <a:rPr lang="en-US" altLang="ja-JP" sz="2400" dirty="0" smtClean="0">
                <a:latin typeface="Times New Roman" pitchFamily="18" charset="0"/>
                <a:cs typeface="Times New Roman" pitchFamily="18" charset="0"/>
              </a:rPr>
              <a:t>Infrastructure Monitoring</a:t>
            </a:r>
            <a:endParaRPr lang="en-US" altLang="ja-JP" sz="2400" dirty="0">
              <a:latin typeface="Times New Roman" pitchFamily="18" charset="0"/>
              <a:cs typeface="Times New Roman" pitchFamily="18" charset="0"/>
              <a:sym typeface="Wingdings" pitchFamily="2" charset="2"/>
            </a:endParaRPr>
          </a:p>
          <a:p>
            <a:endParaRPr lang="ja-JP" altLang="ja-JP"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1613</TotalTime>
  <Words>845</Words>
  <Application>Microsoft Office PowerPoint</Application>
  <PresentationFormat>画面に合わせる (4:3)</PresentationFormat>
  <Paragraphs>268</Paragraphs>
  <Slides>15</Slides>
  <Notes>2</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IEEE-P802_15</vt:lpstr>
      <vt:lpstr>スライド 1</vt:lpstr>
      <vt:lpstr>Overview of SG SRU</vt:lpstr>
      <vt:lpstr>Contents</vt:lpstr>
      <vt:lpstr>Congestion situation in the ISM band</vt:lpstr>
      <vt:lpstr>Current situation in 2.4GHz band</vt:lpstr>
      <vt:lpstr>Hospital</vt:lpstr>
      <vt:lpstr>IG SRU activities</vt:lpstr>
      <vt:lpstr>Past IG SRU meetings</vt:lpstr>
      <vt:lpstr>Goal for SG SRU</vt:lpstr>
      <vt:lpstr>Use Case Examples</vt:lpstr>
      <vt:lpstr>Use case: Hospital</vt:lpstr>
      <vt:lpstr>Use case: Industrial Automation </vt:lpstr>
      <vt:lpstr>Use case: Infrastructure monitoring</vt:lpstr>
      <vt:lpstr>Proposed Timeline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SG SRU</dc:title>
  <dc:subject>Overview of SG SRU</dc:subject>
  <dc:creator>kitazawa</dc:creator>
  <dc:description>&lt;doc#&gt;15-13-0543-00-0sru</dc:description>
  <cp:lastModifiedBy>kitazawa</cp:lastModifiedBy>
  <cp:revision>32</cp:revision>
  <cp:lastPrinted>2013-09-13T00:01:46Z</cp:lastPrinted>
  <dcterms:created xsi:type="dcterms:W3CDTF">2013-08-19T04:40:02Z</dcterms:created>
  <dcterms:modified xsi:type="dcterms:W3CDTF">2013-09-16T12:37:04Z</dcterms:modified>
</cp:coreProperties>
</file>