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5" r:id="rId3"/>
    <p:sldId id="264" r:id="rId4"/>
    <p:sldId id="279" r:id="rId5"/>
    <p:sldId id="275" r:id="rId6"/>
    <p:sldId id="278" r:id="rId7"/>
    <p:sldId id="283" r:id="rId8"/>
    <p:sldId id="284" r:id="rId9"/>
    <p:sldId id="280"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4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5712"/>
            <a:ext cx="261689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2</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Sep 2013</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Sep 2013</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Sep 2013</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Sep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Sep 2013</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802.15-13-0539-00-0sru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Sep 2013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dirty="0" smtClean="0">
                <a:ea typeface="ＭＳ Ｐゴシック" pitchFamily="50" charset="-128"/>
              </a:rPr>
              <a:t>Evaluation methodology and simulation scenarios</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233629374"/>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tanaka-yoshizo@sei.co.jp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kern="1200" dirty="0" smtClean="0">
                          <a:solidFill>
                            <a:schemeClr val="tx1"/>
                          </a:solidFill>
                          <a:latin typeface="Times New Roman" pitchFamily="18" charset="0"/>
                          <a:ea typeface="+mn-ea"/>
                          <a:cs typeface="Times New Roman" pitchFamily="18" charset="0"/>
                        </a:rPr>
                        <a:t>murakami-</a:t>
                      </a:r>
                      <a:r>
                        <a:rPr kumimoji="1" lang="en-US" altLang="ja-JP" sz="1200" dirty="0" smtClean="0">
                          <a:latin typeface="Times New Roman" pitchFamily="18" charset="0"/>
                          <a:ea typeface="+mj-ea"/>
                          <a:cs typeface="Times New Roman" pitchFamily="18" charset="0"/>
                        </a:rPr>
                        <a:t>kenichi@sei.co.jp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yamamoto-hirotsugu@sei.co.jp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okada-yoji@sei.co.jp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Evaluation methodology and simulation scenarios</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[16 , Sep 2013]</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a:t>
            </a:r>
            <a:r>
              <a:rPr lang="en-US" altLang="ja-JP" sz="1600" dirty="0">
                <a:solidFill>
                  <a:schemeClr val="tx2"/>
                </a:solidFill>
                <a:ea typeface="ＭＳ Ｐゴシック" pitchFamily="50" charset="-128"/>
              </a:rPr>
              <a:t>proceedings to identify </a:t>
            </a:r>
            <a:r>
              <a:rPr lang="en-US" altLang="ja-JP" sz="1600" dirty="0" smtClean="0">
                <a:solidFill>
                  <a:schemeClr val="tx2"/>
                </a:solidFill>
                <a:ea typeface="ＭＳ Ｐゴシック" pitchFamily="50" charset="-128"/>
              </a:rPr>
              <a:t>evaluation methodology and simulation scenarios are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the SG and future work]</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Current Status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3</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SG-SRU puts effort into improving utilization of spectrum resources, especially focusing on RRMM mechanisms. </a:t>
            </a:r>
          </a:p>
          <a:p>
            <a:pPr lvl="1"/>
            <a:r>
              <a:rPr lang="en-US" altLang="ja-JP" sz="2400" kern="0" dirty="0" smtClean="0">
                <a:latin typeface="Times New Roman" pitchFamily="18" charset="0"/>
                <a:ea typeface="ＭＳ Ｐゴシック" pitchFamily="50" charset="-128"/>
                <a:cs typeface="Times New Roman" pitchFamily="18" charset="0"/>
              </a:rPr>
              <a:t>Use case examples: hospital, industrial automation, infrastructure monitoring</a:t>
            </a:r>
          </a:p>
          <a:p>
            <a:r>
              <a:rPr lang="en-US" altLang="ja-JP" sz="2800" kern="0" dirty="0" smtClean="0">
                <a:latin typeface="Times New Roman" pitchFamily="18" charset="0"/>
                <a:ea typeface="ＭＳ Ｐゴシック" pitchFamily="50" charset="-128"/>
                <a:cs typeface="Times New Roman" pitchFamily="18" charset="0"/>
              </a:rPr>
              <a:t>SRU should clarify the motivation for working on RRMM.</a:t>
            </a:r>
            <a:endParaRPr lang="en-US" altLang="ja-JP" sz="28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Clarify what metrics to use</a:t>
            </a:r>
          </a:p>
          <a:p>
            <a:pPr lvl="1"/>
            <a:r>
              <a:rPr lang="en-US" altLang="ja-JP" sz="2400" kern="0" dirty="0" smtClean="0">
                <a:latin typeface="Times New Roman" pitchFamily="18" charset="0"/>
                <a:ea typeface="ＭＳ Ｐゴシック" pitchFamily="50" charset="-128"/>
                <a:cs typeface="Times New Roman" pitchFamily="18" charset="0"/>
              </a:rPr>
              <a:t>Assess feasibility</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Quantify </a:t>
            </a:r>
            <a:r>
              <a:rPr lang="en-US" altLang="ja-JP" sz="2400" kern="0" dirty="0">
                <a:latin typeface="Times New Roman" pitchFamily="18" charset="0"/>
                <a:ea typeface="ＭＳ Ｐゴシック" pitchFamily="50" charset="-128"/>
                <a:cs typeface="Times New Roman" pitchFamily="18" charset="0"/>
              </a:rPr>
              <a:t>gains over </a:t>
            </a:r>
            <a:r>
              <a:rPr lang="en-US" altLang="ja-JP" sz="2400" kern="0" dirty="0" smtClean="0">
                <a:latin typeface="Times New Roman" pitchFamily="18" charset="0"/>
                <a:ea typeface="ＭＳ Ｐゴシック" pitchFamily="50" charset="-128"/>
                <a:cs typeface="Times New Roman" pitchFamily="18" charset="0"/>
              </a:rPr>
              <a:t>legacy features</a:t>
            </a:r>
          </a:p>
        </p:txBody>
      </p:sp>
    </p:spTree>
    <p:extLst>
      <p:ext uri="{BB962C8B-B14F-4D97-AF65-F5344CB8AC3E}">
        <p14:creationId xmlns:p14="http://schemas.microsoft.com/office/powerpoint/2010/main" val="188267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Proposal of the proceedings</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695CBC65-B846-4A6B-9904-8C0EF9D87513}" type="slidenum">
              <a:rPr lang="en-US" altLang="ja-JP" smtClean="0"/>
              <a:pPr/>
              <a:t>4</a:t>
            </a:fld>
            <a:endParaRPr lang="en-US" altLang="ja-JP" dirty="0"/>
          </a:p>
        </p:txBody>
      </p:sp>
      <p:sp>
        <p:nvSpPr>
          <p:cNvPr id="9" name="Rectangle 3"/>
          <p:cNvSpPr txBox="1">
            <a:spLocks noChangeArrowheads="1"/>
          </p:cNvSpPr>
          <p:nvPr/>
        </p:nvSpPr>
        <p:spPr>
          <a:xfrm>
            <a:off x="685800" y="1844824"/>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Utilize simulation to clarify the motivation</a:t>
            </a:r>
          </a:p>
          <a:p>
            <a:pPr lvl="1"/>
            <a:r>
              <a:rPr lang="en-US" altLang="ja-JP" sz="2400" kern="0" dirty="0" smtClean="0">
                <a:latin typeface="Times New Roman" pitchFamily="18" charset="0"/>
                <a:ea typeface="ＭＳ Ｐゴシック" pitchFamily="50" charset="-128"/>
                <a:cs typeface="Times New Roman" pitchFamily="18" charset="0"/>
              </a:rPr>
              <a:t>Quantify the performance of legacy features and </a:t>
            </a:r>
            <a:r>
              <a:rPr lang="en-US" altLang="ja-JP" sz="2400" b="1" kern="0" dirty="0" smtClean="0">
                <a:latin typeface="Times New Roman" pitchFamily="18" charset="0"/>
                <a:ea typeface="ＭＳ Ｐゴシック" pitchFamily="50" charset="-128"/>
                <a:cs typeface="Times New Roman" pitchFamily="18" charset="0"/>
              </a:rPr>
              <a:t>capture the key characteristics of the use cases</a:t>
            </a:r>
          </a:p>
          <a:p>
            <a:pPr lvl="1"/>
            <a:r>
              <a:rPr lang="en-US" altLang="ja-JP" sz="2400" kern="0" dirty="0" smtClean="0">
                <a:latin typeface="Times New Roman" pitchFamily="18" charset="0"/>
                <a:ea typeface="ＭＳ Ｐゴシック" pitchFamily="50" charset="-128"/>
                <a:cs typeface="Times New Roman" pitchFamily="18" charset="0"/>
              </a:rPr>
              <a:t>Analyze new RRMM features shown in [1]</a:t>
            </a:r>
          </a:p>
          <a:p>
            <a:pPr lvl="1"/>
            <a:endParaRPr lang="en-US" altLang="ja-JP" sz="2400" kern="0" dirty="0" smtClean="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Timeline</a:t>
            </a:r>
          </a:p>
          <a:p>
            <a:pPr lvl="1"/>
            <a:r>
              <a:rPr lang="en-US" altLang="ja-JP" sz="2400" b="1" kern="0" dirty="0" smtClean="0">
                <a:latin typeface="Times New Roman" pitchFamily="18" charset="0"/>
                <a:ea typeface="ＭＳ Ｐゴシック" pitchFamily="50" charset="-128"/>
                <a:cs typeface="Times New Roman" pitchFamily="18" charset="0"/>
              </a:rPr>
              <a:t>Identify the simulation scenarios in SG phase</a:t>
            </a:r>
          </a:p>
          <a:p>
            <a:pPr lvl="1"/>
            <a:r>
              <a:rPr lang="en-US" altLang="ja-JP" sz="2400" kern="0" dirty="0" smtClean="0">
                <a:latin typeface="Times New Roman" pitchFamily="18" charset="0"/>
                <a:ea typeface="ＭＳ Ｐゴシック" pitchFamily="50" charset="-128"/>
                <a:cs typeface="Times New Roman" pitchFamily="18" charset="0"/>
              </a:rPr>
              <a:t>Evaluate the legacy and new features in TG phase </a:t>
            </a:r>
            <a:r>
              <a:rPr lang="ja-JP" altLang="en-US" sz="2400" kern="0" dirty="0" smtClean="0">
                <a:latin typeface="Times New Roman" pitchFamily="18" charset="0"/>
                <a:ea typeface="ＭＳ Ｐゴシック" pitchFamily="50" charset="-128"/>
                <a:cs typeface="Times New Roman" pitchFamily="18" charset="0"/>
              </a:rPr>
              <a:t> </a:t>
            </a:r>
            <a:endParaRPr lang="en-US" altLang="ja-JP" sz="2400" kern="0" dirty="0" smtClean="0">
              <a:latin typeface="Times New Roman" pitchFamily="18" charset="0"/>
              <a:ea typeface="ＭＳ Ｐゴシック" pitchFamily="50" charset="-128"/>
              <a:cs typeface="Times New Roman" pitchFamily="18" charset="0"/>
            </a:endParaRPr>
          </a:p>
          <a:p>
            <a:pPr lvl="2"/>
            <a:r>
              <a:rPr lang="en-US" altLang="ja-JP" sz="2000" kern="0" dirty="0" smtClean="0">
                <a:latin typeface="Times New Roman" pitchFamily="18" charset="0"/>
                <a:ea typeface="ＭＳ Ｐゴシック" pitchFamily="50" charset="-128"/>
                <a:cs typeface="Times New Roman" pitchFamily="18" charset="0"/>
              </a:rPr>
              <a:t>TG can discuss the optimization of simulation scenarios as necessary.</a:t>
            </a:r>
            <a:endParaRPr lang="en-US" altLang="ja-JP" sz="20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675281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5</a:t>
            </a:fld>
            <a:endParaRPr lang="en-US" altLang="ja-JP"/>
          </a:p>
        </p:txBody>
      </p:sp>
      <p:sp>
        <p:nvSpPr>
          <p:cNvPr id="7" name="タイトル 4"/>
          <p:cNvSpPr>
            <a:spLocks noGrp="1"/>
          </p:cNvSpPr>
          <p:nvPr>
            <p:ph type="title"/>
          </p:nvPr>
        </p:nvSpPr>
        <p:spPr>
          <a:xfrm>
            <a:off x="683568" y="634008"/>
            <a:ext cx="7772400" cy="1066800"/>
          </a:xfrm>
        </p:spPr>
        <p:txBody>
          <a:bodyPr/>
          <a:lstStyle/>
          <a:p>
            <a:pPr lvl="0" eaLnBrk="0" hangingPunct="0">
              <a:defRPr/>
            </a:pPr>
            <a:r>
              <a:rPr lang="en-US" altLang="ja-JP" dirty="0" smtClean="0">
                <a:solidFill>
                  <a:schemeClr val="tx1"/>
                </a:solidFill>
                <a:ea typeface="ＭＳ Ｐゴシック" charset="-128"/>
              </a:rPr>
              <a:t>Example of simulation scenarios </a:t>
            </a:r>
            <a:endParaRPr lang="ja-JP" altLang="en-US" dirty="0">
              <a:solidFill>
                <a:schemeClr val="tx1"/>
              </a:solidFill>
              <a:ea typeface="ＭＳ Ｐゴシック" charset="-128"/>
            </a:endParaRPr>
          </a:p>
        </p:txBody>
      </p:sp>
      <p:sp>
        <p:nvSpPr>
          <p:cNvPr id="11" name="テキスト ボックス 10"/>
          <p:cNvSpPr txBox="1"/>
          <p:nvPr/>
        </p:nvSpPr>
        <p:spPr>
          <a:xfrm>
            <a:off x="2540098" y="2841638"/>
            <a:ext cx="4195379" cy="461665"/>
          </a:xfrm>
          <a:prstGeom prst="rect">
            <a:avLst/>
          </a:prstGeom>
          <a:noFill/>
        </p:spPr>
        <p:txBody>
          <a:bodyPr wrap="none" rtlCol="0">
            <a:spAutoFit/>
          </a:bodyPr>
          <a:lstStyle/>
          <a:p>
            <a:r>
              <a:rPr kumimoji="1" lang="en-US" altLang="ja-JP" sz="2400" dirty="0" smtClean="0"/>
              <a:t>use case: industrial automation </a:t>
            </a:r>
            <a:endParaRPr kumimoji="1" lang="ja-JP" altLang="en-US" sz="2400" dirty="0"/>
          </a:p>
        </p:txBody>
      </p:sp>
      <p:cxnSp>
        <p:nvCxnSpPr>
          <p:cNvPr id="15" name="直線矢印コネクタ 14"/>
          <p:cNvCxnSpPr/>
          <p:nvPr/>
        </p:nvCxnSpPr>
        <p:spPr bwMode="auto">
          <a:xfrm>
            <a:off x="1369226" y="3827982"/>
            <a:ext cx="0" cy="2493858"/>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49146" y="5089597"/>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cxnSp>
        <p:nvCxnSpPr>
          <p:cNvPr id="17" name="直線矢印コネクタ 16"/>
          <p:cNvCxnSpPr/>
          <p:nvPr/>
        </p:nvCxnSpPr>
        <p:spPr bwMode="auto">
          <a:xfrm>
            <a:off x="1542994" y="3605605"/>
            <a:ext cx="258257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485182" y="3212976"/>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sp>
        <p:nvSpPr>
          <p:cNvPr id="34" name="円/楕円 33"/>
          <p:cNvSpPr/>
          <p:nvPr/>
        </p:nvSpPr>
        <p:spPr bwMode="auto">
          <a:xfrm>
            <a:off x="5415187" y="3971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正方形/長方形 34"/>
          <p:cNvSpPr/>
          <p:nvPr/>
        </p:nvSpPr>
        <p:spPr bwMode="auto">
          <a:xfrm>
            <a:off x="5360332" y="3421063"/>
            <a:ext cx="344704" cy="28970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5758751" y="3402995"/>
            <a:ext cx="813043" cy="307777"/>
          </a:xfrm>
          <a:prstGeom prst="rect">
            <a:avLst/>
          </a:prstGeom>
          <a:noFill/>
        </p:spPr>
        <p:txBody>
          <a:bodyPr wrap="none" rtlCol="0">
            <a:spAutoFit/>
          </a:bodyPr>
          <a:lstStyle/>
          <a:p>
            <a:r>
              <a:rPr kumimoji="1" lang="en-US" altLang="ja-JP" sz="1400" dirty="0" smtClean="0"/>
              <a:t>Building</a:t>
            </a:r>
            <a:endParaRPr kumimoji="1" lang="ja-JP" altLang="en-US" sz="1400" dirty="0"/>
          </a:p>
        </p:txBody>
      </p:sp>
      <p:sp>
        <p:nvSpPr>
          <p:cNvPr id="37" name="テキスト ボックス 36"/>
          <p:cNvSpPr txBox="1"/>
          <p:nvPr/>
        </p:nvSpPr>
        <p:spPr>
          <a:xfrm>
            <a:off x="5759891" y="3941391"/>
            <a:ext cx="2137958" cy="523220"/>
          </a:xfrm>
          <a:prstGeom prst="rect">
            <a:avLst/>
          </a:prstGeom>
          <a:noFill/>
        </p:spPr>
        <p:txBody>
          <a:bodyPr wrap="none" rtlCol="0">
            <a:spAutoFit/>
          </a:bodyPr>
          <a:lstStyle/>
          <a:p>
            <a:r>
              <a:rPr kumimoji="1" lang="en-US" altLang="ja-JP" sz="1400" dirty="0" smtClean="0"/>
              <a:t>IEEE802.15.4 STA</a:t>
            </a:r>
          </a:p>
          <a:p>
            <a:r>
              <a:rPr kumimoji="1" lang="en-US" altLang="ja-JP" sz="1400" dirty="0" smtClean="0"/>
              <a:t>(Wireless Sensor/Actuator)</a:t>
            </a:r>
          </a:p>
        </p:txBody>
      </p:sp>
      <p:grpSp>
        <p:nvGrpSpPr>
          <p:cNvPr id="2" name="グループ化 1"/>
          <p:cNvGrpSpPr/>
          <p:nvPr/>
        </p:nvGrpSpPr>
        <p:grpSpPr>
          <a:xfrm>
            <a:off x="1625084" y="3805150"/>
            <a:ext cx="2679402" cy="2516690"/>
            <a:chOff x="1547664" y="2457371"/>
            <a:chExt cx="4176464" cy="3779941"/>
          </a:xfrm>
        </p:grpSpPr>
        <p:sp>
          <p:nvSpPr>
            <p:cNvPr id="10" name="正方形/長方形 9"/>
            <p:cNvSpPr/>
            <p:nvPr/>
          </p:nvSpPr>
          <p:spPr bwMode="auto">
            <a:xfrm>
              <a:off x="1547664" y="2457371"/>
              <a:ext cx="4176464" cy="377994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円/楕円 11"/>
            <p:cNvSpPr/>
            <p:nvPr/>
          </p:nvSpPr>
          <p:spPr bwMode="auto">
            <a:xfrm>
              <a:off x="1865625" y="545811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円/楕円 12"/>
            <p:cNvSpPr/>
            <p:nvPr/>
          </p:nvSpPr>
          <p:spPr bwMode="auto">
            <a:xfrm>
              <a:off x="2504910"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748826" y="490124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4163134" y="587045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3649592" y="4214158"/>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5205210" y="554659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1757613" y="32031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2531085"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1966141" y="394551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円/楕円 26"/>
            <p:cNvSpPr/>
            <p:nvPr/>
          </p:nvSpPr>
          <p:spPr bwMode="auto">
            <a:xfrm>
              <a:off x="3947110"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円/楕円 27"/>
            <p:cNvSpPr/>
            <p:nvPr/>
          </p:nvSpPr>
          <p:spPr bwMode="auto">
            <a:xfrm>
              <a:off x="5209968" y="289689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 name="円/楕円 28"/>
            <p:cNvSpPr/>
            <p:nvPr/>
          </p:nvSpPr>
          <p:spPr bwMode="auto">
            <a:xfrm>
              <a:off x="3325558"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0" name="正方形/長方形 29"/>
            <p:cNvSpPr/>
            <p:nvPr/>
          </p:nvSpPr>
          <p:spPr bwMode="auto">
            <a:xfrm>
              <a:off x="2235951"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1" name="正方形/長方形 30"/>
            <p:cNvSpPr/>
            <p:nvPr/>
          </p:nvSpPr>
          <p:spPr bwMode="auto">
            <a:xfrm>
              <a:off x="2248582"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正方形/長方形 31"/>
            <p:cNvSpPr/>
            <p:nvPr/>
          </p:nvSpPr>
          <p:spPr bwMode="auto">
            <a:xfrm>
              <a:off x="4089086"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正方形/長方形 32"/>
            <p:cNvSpPr/>
            <p:nvPr/>
          </p:nvSpPr>
          <p:spPr bwMode="auto">
            <a:xfrm>
              <a:off x="4089086"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二等辺三角形 37"/>
            <p:cNvSpPr/>
            <p:nvPr/>
          </p:nvSpPr>
          <p:spPr bwMode="auto">
            <a:xfrm>
              <a:off x="3094100" y="2866403"/>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二等辺三角形 38"/>
            <p:cNvSpPr/>
            <p:nvPr/>
          </p:nvSpPr>
          <p:spPr bwMode="auto">
            <a:xfrm>
              <a:off x="3640106" y="368278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二等辺三角形 39"/>
            <p:cNvSpPr/>
            <p:nvPr/>
          </p:nvSpPr>
          <p:spPr bwMode="auto">
            <a:xfrm>
              <a:off x="3522608" y="511428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二等辺三角形 40"/>
            <p:cNvSpPr/>
            <p:nvPr/>
          </p:nvSpPr>
          <p:spPr bwMode="auto">
            <a:xfrm>
              <a:off x="5210241" y="4119675"/>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二等辺三角形 41"/>
            <p:cNvSpPr/>
            <p:nvPr/>
          </p:nvSpPr>
          <p:spPr bwMode="auto">
            <a:xfrm>
              <a:off x="2747109" y="365191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3" name="円/楕円 42"/>
            <p:cNvSpPr/>
            <p:nvPr/>
          </p:nvSpPr>
          <p:spPr bwMode="auto">
            <a:xfrm>
              <a:off x="4809166" y="511428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4" name="円/楕円 43"/>
            <p:cNvSpPr/>
            <p:nvPr/>
          </p:nvSpPr>
          <p:spPr bwMode="auto">
            <a:xfrm>
              <a:off x="2545788" y="494555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二等辺三角形 44"/>
            <p:cNvSpPr/>
            <p:nvPr/>
          </p:nvSpPr>
          <p:spPr bwMode="auto">
            <a:xfrm>
              <a:off x="2118453" y="5728317"/>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円/楕円 45"/>
            <p:cNvSpPr/>
            <p:nvPr/>
          </p:nvSpPr>
          <p:spPr bwMode="auto">
            <a:xfrm>
              <a:off x="4651571" y="389842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7" name="円/楕円 46"/>
            <p:cNvSpPr/>
            <p:nvPr/>
          </p:nvSpPr>
          <p:spPr bwMode="auto">
            <a:xfrm>
              <a:off x="5313222" y="492506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48" name="二等辺三角形 47"/>
          <p:cNvSpPr/>
          <p:nvPr/>
        </p:nvSpPr>
        <p:spPr bwMode="auto">
          <a:xfrm>
            <a:off x="5415187" y="443923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5758751" y="4423987"/>
            <a:ext cx="1463606" cy="307777"/>
          </a:xfrm>
          <a:prstGeom prst="rect">
            <a:avLst/>
          </a:prstGeom>
          <a:noFill/>
        </p:spPr>
        <p:txBody>
          <a:bodyPr wrap="none" rtlCol="0">
            <a:spAutoFit/>
          </a:bodyPr>
          <a:lstStyle/>
          <a:p>
            <a:r>
              <a:rPr kumimoji="1" lang="en-US" altLang="ja-JP" sz="1400" dirty="0" smtClean="0"/>
              <a:t>IEEE802.15.4 AP</a:t>
            </a:r>
          </a:p>
        </p:txBody>
      </p:sp>
      <p:sp>
        <p:nvSpPr>
          <p:cNvPr id="52" name="テキスト ボックス 51"/>
          <p:cNvSpPr txBox="1"/>
          <p:nvPr/>
        </p:nvSpPr>
        <p:spPr>
          <a:xfrm>
            <a:off x="4837268" y="4845002"/>
            <a:ext cx="3132589" cy="1600438"/>
          </a:xfrm>
          <a:prstGeom prst="rect">
            <a:avLst/>
          </a:prstGeom>
          <a:noFill/>
        </p:spPr>
        <p:txBody>
          <a:bodyPr wrap="none" rtlCol="0">
            <a:spAutoFit/>
          </a:bodyPr>
          <a:lstStyle/>
          <a:p>
            <a:r>
              <a:rPr kumimoji="1" lang="en-US" altLang="ja-JP" sz="1400" dirty="0" smtClean="0"/>
              <a:t>There are thousands of wireless sensors</a:t>
            </a:r>
          </a:p>
          <a:p>
            <a:r>
              <a:rPr kumimoji="1" lang="en-US" altLang="ja-JP" sz="1400" dirty="0"/>
              <a:t>a</a:t>
            </a:r>
            <a:r>
              <a:rPr kumimoji="1" lang="en-US" altLang="ja-JP" sz="1400" dirty="0" smtClean="0"/>
              <a:t>nd actuators. </a:t>
            </a:r>
            <a:r>
              <a:rPr kumimoji="1" lang="en-US" altLang="ja-JP" sz="1400" dirty="0"/>
              <a:t>R</a:t>
            </a:r>
            <a:r>
              <a:rPr kumimoji="1" lang="en-US" altLang="ja-JP" sz="1400" dirty="0" smtClean="0"/>
              <a:t>adio communication</a:t>
            </a:r>
          </a:p>
          <a:p>
            <a:r>
              <a:rPr kumimoji="1" lang="en-US" altLang="ja-JP" sz="1400" dirty="0" smtClean="0"/>
              <a:t>range is more than 500m</a:t>
            </a:r>
            <a:r>
              <a:rPr kumimoji="1" lang="ja-JP" altLang="en-US" sz="1400" dirty="0"/>
              <a:t> </a:t>
            </a:r>
            <a:r>
              <a:rPr kumimoji="1" lang="en-US" altLang="ja-JP" sz="1400" dirty="0" smtClean="0"/>
              <a:t>in case of LOS.</a:t>
            </a:r>
          </a:p>
          <a:p>
            <a:endParaRPr kumimoji="1" lang="en-US" altLang="ja-JP" sz="1400" dirty="0"/>
          </a:p>
          <a:p>
            <a:r>
              <a:rPr kumimoji="1" lang="en-US" altLang="ja-JP" sz="1400" dirty="0" smtClean="0"/>
              <a:t>APs are connected in backhaul network. </a:t>
            </a:r>
          </a:p>
          <a:p>
            <a:r>
              <a:rPr kumimoji="1" lang="en-US" altLang="ja-JP" sz="1400" dirty="0" smtClean="0"/>
              <a:t>Backhaul network uses wired or </a:t>
            </a:r>
          </a:p>
          <a:p>
            <a:r>
              <a:rPr kumimoji="1" lang="en-US" altLang="ja-JP" sz="1400" dirty="0" smtClean="0"/>
              <a:t>IEEE802.11.</a:t>
            </a:r>
          </a:p>
        </p:txBody>
      </p:sp>
      <p:cxnSp>
        <p:nvCxnSpPr>
          <p:cNvPr id="18" name="直線コネクタ 17"/>
          <p:cNvCxnSpPr/>
          <p:nvPr/>
        </p:nvCxnSpPr>
        <p:spPr bwMode="auto">
          <a:xfrm>
            <a:off x="946661" y="2792925"/>
            <a:ext cx="7513769"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3"/>
          <p:cNvSpPr txBox="1">
            <a:spLocks noChangeArrowheads="1"/>
          </p:cNvSpPr>
          <p:nvPr/>
        </p:nvSpPr>
        <p:spPr>
          <a:xfrm>
            <a:off x="685800" y="1772816"/>
            <a:ext cx="7772400" cy="1021681"/>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Let’s start designing simulation scenarios in </a:t>
            </a:r>
            <a:r>
              <a:rPr lang="en-US" altLang="ja-JP" sz="2800" kern="0" dirty="0">
                <a:latin typeface="Times New Roman" pitchFamily="18" charset="0"/>
                <a:ea typeface="ＭＳ Ｐゴシック" pitchFamily="50" charset="-128"/>
                <a:cs typeface="Times New Roman" pitchFamily="18" charset="0"/>
              </a:rPr>
              <a:t>the following </a:t>
            </a:r>
            <a:r>
              <a:rPr lang="en-US" altLang="ja-JP" sz="2800" kern="0" dirty="0" smtClean="0">
                <a:latin typeface="Times New Roman" pitchFamily="18" charset="0"/>
                <a:ea typeface="ＭＳ Ｐゴシック" pitchFamily="50" charset="-128"/>
                <a:cs typeface="Times New Roman" pitchFamily="18" charset="0"/>
              </a:rPr>
              <a:t>manner!</a:t>
            </a:r>
            <a:endParaRPr lang="en-US" altLang="ja-JP" sz="28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176193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6</a:t>
            </a:fld>
            <a:endParaRPr lang="en-US" altLang="ja-JP"/>
          </a:p>
        </p:txBody>
      </p:sp>
      <p:graphicFrame>
        <p:nvGraphicFramePr>
          <p:cNvPr id="6" name="Group 148"/>
          <p:cNvGraphicFramePr>
            <a:graphicFrameLocks noGrp="1"/>
          </p:cNvGraphicFramePr>
          <p:nvPr>
            <p:extLst>
              <p:ext uri="{D42A27DB-BD31-4B8C-83A1-F6EECF244321}">
                <p14:modId xmlns:p14="http://schemas.microsoft.com/office/powerpoint/2010/main" val="3304397537"/>
              </p:ext>
            </p:extLst>
          </p:nvPr>
        </p:nvGraphicFramePr>
        <p:xfrm>
          <a:off x="827584" y="1700808"/>
          <a:ext cx="7417196" cy="4185528"/>
        </p:xfrm>
        <a:graphic>
          <a:graphicData uri="http://schemas.openxmlformats.org/drawingml/2006/table">
            <a:tbl>
              <a:tblPr/>
              <a:tblGrid>
                <a:gridCol w="584293"/>
                <a:gridCol w="2299330"/>
                <a:gridCol w="4533573"/>
              </a:tblGrid>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3</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 1Kbps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4</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5</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Periodic (0.1s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cs typeface="Times New Roman" pitchFamily="18" charset="0"/>
                        </a:rPr>
                        <a:t>~100s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6</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1000-6000,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7</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8</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9</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a:t>
                      </a:r>
                      <a:r>
                        <a:rPr kumimoji="0" lang="en-US" sz="1400" b="1" i="0" u="none" strike="noStrike" cap="none" normalizeH="0" baseline="0" dirty="0" err="1" smtClean="0">
                          <a:ln>
                            <a:noFill/>
                          </a:ln>
                          <a:solidFill>
                            <a:srgbClr val="000000"/>
                          </a:solidFill>
                          <a:effectLst/>
                          <a:latin typeface="Times New Roman" pitchFamily="18" charset="0"/>
                          <a:ea typeface="ＭＳ Ｐゴシック" charset="-128"/>
                        </a:rPr>
                        <a:t>Tx</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10mW</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Distribution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non-uniform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39821">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12</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Evaluation metric</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packet delay(&lt; hundreds of milliseconds), </a:t>
                      </a:r>
                      <a:r>
                        <a:rPr kumimoji="0" lang="en-US" altLang="ja-JP" sz="1400" b="1" i="0" u="none" strike="noStrike" cap="none" normalizeH="0" baseline="0" dirty="0" smtClean="0">
                          <a:ln>
                            <a:noFill/>
                          </a:ln>
                          <a:solidFill>
                            <a:srgbClr val="000000"/>
                          </a:solidFill>
                          <a:effectLst/>
                          <a:latin typeface="Times New Roman" pitchFamily="18" charset="0"/>
                          <a:ea typeface="ＭＳ Ｐゴシック" charset="-128"/>
                        </a:rPr>
                        <a:t>packet loss, </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 consumption, etc.</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タイトル 4"/>
          <p:cNvSpPr>
            <a:spLocks noGrp="1"/>
          </p:cNvSpPr>
          <p:nvPr>
            <p:ph type="title"/>
          </p:nvPr>
        </p:nvSpPr>
        <p:spPr>
          <a:xfrm>
            <a:off x="683568" y="836712"/>
            <a:ext cx="7772400" cy="1066800"/>
          </a:xfrm>
        </p:spPr>
        <p:txBody>
          <a:bodyPr/>
          <a:lstStyle/>
          <a:p>
            <a:pPr lvl="0" eaLnBrk="0" hangingPunct="0">
              <a:defRPr/>
            </a:pPr>
            <a:r>
              <a:rPr lang="en-US" altLang="ja-JP" sz="2000" dirty="0" smtClean="0">
                <a:solidFill>
                  <a:schemeClr val="tx1"/>
                </a:solidFill>
                <a:ea typeface="ＭＳ Ｐゴシック" charset="-128"/>
              </a:rPr>
              <a:t>Example of simulation scenarios</a:t>
            </a:r>
            <a:r>
              <a:rPr lang="ja-JP" altLang="en-US" sz="2000" dirty="0" smtClean="0">
                <a:solidFill>
                  <a:schemeClr val="tx1"/>
                </a:solidFill>
                <a:ea typeface="ＭＳ Ｐゴシック" charset="-128"/>
              </a:rPr>
              <a:t> </a:t>
            </a:r>
            <a:r>
              <a:rPr lang="en-US" altLang="ja-JP" sz="2000" dirty="0" smtClean="0">
                <a:solidFill>
                  <a:schemeClr val="tx1"/>
                </a:solidFill>
                <a:ea typeface="ＭＳ Ｐゴシック" charset="-128"/>
              </a:rPr>
              <a:t>(cont’d) </a:t>
            </a:r>
            <a:endParaRPr lang="ja-JP" altLang="en-US" sz="2000" dirty="0">
              <a:solidFill>
                <a:schemeClr val="tx1"/>
              </a:solidFill>
              <a:ea typeface="ＭＳ Ｐゴシック" charset="-128"/>
            </a:endParaRPr>
          </a:p>
        </p:txBody>
      </p:sp>
      <p:sp>
        <p:nvSpPr>
          <p:cNvPr id="2" name="テキスト ボックス 1"/>
          <p:cNvSpPr txBox="1"/>
          <p:nvPr/>
        </p:nvSpPr>
        <p:spPr>
          <a:xfrm>
            <a:off x="1743939" y="5996366"/>
            <a:ext cx="6187015" cy="276999"/>
          </a:xfrm>
          <a:prstGeom prst="rect">
            <a:avLst/>
          </a:prstGeom>
          <a:noFill/>
        </p:spPr>
        <p:txBody>
          <a:bodyPr wrap="none" rtlCol="0">
            <a:spAutoFit/>
          </a:bodyPr>
          <a:lstStyle/>
          <a:p>
            <a:r>
              <a:rPr kumimoji="1" lang="en-US" altLang="ja-JP" dirty="0" smtClean="0"/>
              <a:t>Channel model for RRMM simulation may be able to simpler than that for PHY standardization. </a:t>
            </a:r>
            <a:endParaRPr kumimoji="1" lang="ja-JP" altLang="en-US" dirty="0"/>
          </a:p>
        </p:txBody>
      </p:sp>
    </p:spTree>
    <p:extLst>
      <p:ext uri="{BB962C8B-B14F-4D97-AF65-F5344CB8AC3E}">
        <p14:creationId xmlns:p14="http://schemas.microsoft.com/office/powerpoint/2010/main" val="2398876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Strawpoll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7</a:t>
            </a:fld>
            <a:endParaRPr lang="en-US" altLang="ja-JP"/>
          </a:p>
        </p:txBody>
      </p:sp>
      <p:sp>
        <p:nvSpPr>
          <p:cNvPr id="6" name="Content Placeholder 10"/>
          <p:cNvSpPr txBox="1">
            <a:spLocks/>
          </p:cNvSpPr>
          <p:nvPr/>
        </p:nvSpPr>
        <p:spPr>
          <a:xfrm>
            <a:off x="660400" y="1663700"/>
            <a:ext cx="7988300" cy="47879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sz="2000" kern="0" dirty="0" smtClean="0">
                <a:latin typeface="Times New Roman" panose="02020603050405020304" pitchFamily="18" charset="0"/>
                <a:cs typeface="Times New Roman" panose="02020603050405020304" pitchFamily="18" charset="0"/>
              </a:rPr>
              <a:t>Do you agree that SG SRU investigates the following items through the simulation work?</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a:latin typeface="Times New Roman" panose="02020603050405020304" pitchFamily="18" charset="0"/>
                <a:cs typeface="Times New Roman" panose="02020603050405020304" pitchFamily="18" charset="0"/>
              </a:rPr>
              <a:t>M2M Use Case, Application</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smtClean="0">
                <a:latin typeface="Times New Roman" panose="02020603050405020304" pitchFamily="18" charset="0"/>
                <a:cs typeface="Times New Roman" panose="02020603050405020304" pitchFamily="18" charset="0"/>
              </a:rPr>
              <a:t>Requirement (number of wireless nodes, communication range, throughput, etc.)</a:t>
            </a:r>
          </a:p>
          <a:p>
            <a:pPr lvl="1"/>
            <a:r>
              <a:rPr lang="en-US" sz="1800" kern="0" dirty="0">
                <a:latin typeface="Times New Roman" panose="02020603050405020304" pitchFamily="18" charset="0"/>
                <a:cs typeface="Times New Roman" panose="02020603050405020304" pitchFamily="18" charset="0"/>
              </a:rPr>
              <a:t>Network and Software Architecture</a:t>
            </a: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r>
              <a:rPr lang="en-US" kern="0" dirty="0" smtClean="0">
                <a:latin typeface="Times New Roman" panose="02020603050405020304" pitchFamily="18" charset="0"/>
                <a:cs typeface="Times New Roman" panose="02020603050405020304" pitchFamily="18" charset="0"/>
              </a:rPr>
              <a:t>Yes - </a:t>
            </a:r>
            <a:r>
              <a:rPr lang="en-US" kern="0" dirty="0" smtClean="0">
                <a:latin typeface="Times New Roman" panose="02020603050405020304" pitchFamily="18" charset="0"/>
                <a:cs typeface="Times New Roman" panose="02020603050405020304" pitchFamily="18" charset="0"/>
              </a:rPr>
              <a:t>4</a:t>
            </a:r>
            <a:endParaRPr lang="en-US" kern="0" dirty="0" smtClean="0">
              <a:latin typeface="Times New Roman" panose="02020603050405020304" pitchFamily="18" charset="0"/>
              <a:cs typeface="Times New Roman" panose="02020603050405020304" pitchFamily="18" charset="0"/>
            </a:endParaRPr>
          </a:p>
          <a:p>
            <a:pPr marL="457200" lvl="1" indent="0">
              <a:buFontTx/>
              <a:buNone/>
            </a:pPr>
            <a:r>
              <a:rPr lang="en-US" kern="0" dirty="0" smtClean="0">
                <a:latin typeface="Times New Roman" panose="02020603050405020304" pitchFamily="18" charset="0"/>
                <a:cs typeface="Times New Roman" panose="02020603050405020304" pitchFamily="18" charset="0"/>
              </a:rPr>
              <a:t>No  </a:t>
            </a:r>
            <a:r>
              <a:rPr lang="en-US" kern="0" dirty="0" smtClean="0">
                <a:latin typeface="Times New Roman" panose="02020603050405020304" pitchFamily="18" charset="0"/>
                <a:cs typeface="Times New Roman" panose="02020603050405020304" pitchFamily="18" charset="0"/>
              </a:rPr>
              <a:t>- 0</a:t>
            </a:r>
            <a:endParaRPr lang="en-US" kern="0" dirty="0" smtClean="0">
              <a:latin typeface="Times New Roman" panose="02020603050405020304" pitchFamily="18" charset="0"/>
              <a:cs typeface="Times New Roman" panose="02020603050405020304" pitchFamily="18" charset="0"/>
            </a:endParaRPr>
          </a:p>
          <a:p>
            <a:pPr marL="457200" lvl="1" indent="0">
              <a:buFontTx/>
              <a:buNone/>
            </a:pPr>
            <a:r>
              <a:rPr lang="en-US" kern="0" dirty="0" smtClean="0">
                <a:latin typeface="Times New Roman" panose="02020603050405020304" pitchFamily="18" charset="0"/>
                <a:cs typeface="Times New Roman" panose="02020603050405020304" pitchFamily="18" charset="0"/>
              </a:rPr>
              <a:t>Abstain </a:t>
            </a:r>
            <a:r>
              <a:rPr lang="en-US" kern="0" dirty="0" smtClean="0">
                <a:latin typeface="Times New Roman" panose="02020603050405020304" pitchFamily="18" charset="0"/>
                <a:cs typeface="Times New Roman" panose="02020603050405020304" pitchFamily="18" charset="0"/>
              </a:rPr>
              <a:t>- 1</a:t>
            </a:r>
            <a:endParaRPr lang="en-US" kern="0" dirty="0" smtClean="0">
              <a:latin typeface="Times New Roman" panose="02020603050405020304" pitchFamily="18" charset="0"/>
              <a:cs typeface="Times New Roman" panose="02020603050405020304" pitchFamily="18" charset="0"/>
            </a:endParaRPr>
          </a:p>
          <a:p>
            <a:pPr lvl="1"/>
            <a:endParaRPr lang="en-US" sz="1800" kern="0" dirty="0" smtClean="0"/>
          </a:p>
          <a:p>
            <a:pPr lvl="1"/>
            <a:endParaRPr lang="en-US" sz="1600" kern="0" dirty="0" smtClean="0"/>
          </a:p>
          <a:p>
            <a:endParaRPr lang="en-US" kern="0" dirty="0" smtClean="0"/>
          </a:p>
        </p:txBody>
      </p:sp>
    </p:spTree>
    <p:extLst>
      <p:ext uri="{BB962C8B-B14F-4D97-AF65-F5344CB8AC3E}">
        <p14:creationId xmlns:p14="http://schemas.microsoft.com/office/powerpoint/2010/main" val="779611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Reference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8</a:t>
            </a:fld>
            <a:endParaRPr lang="en-US" altLang="ja-JP"/>
          </a:p>
        </p:txBody>
      </p:sp>
      <p:sp>
        <p:nvSpPr>
          <p:cNvPr id="6" name="Rectangle 3"/>
          <p:cNvSpPr txBox="1">
            <a:spLocks noChangeArrowheads="1"/>
          </p:cNvSpPr>
          <p:nvPr/>
        </p:nvSpPr>
        <p:spPr>
          <a:xfrm>
            <a:off x="685800" y="1844824"/>
            <a:ext cx="7918648" cy="44001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[1] 15-13-0293-01-0sru-ig-sru-usecase-requirements</a:t>
            </a:r>
          </a:p>
        </p:txBody>
      </p:sp>
    </p:spTree>
    <p:extLst>
      <p:ext uri="{BB962C8B-B14F-4D97-AF65-F5344CB8AC3E}">
        <p14:creationId xmlns:p14="http://schemas.microsoft.com/office/powerpoint/2010/main" val="3251784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7888</TotalTime>
  <Words>518</Words>
  <Application>Microsoft Office PowerPoint</Application>
  <PresentationFormat>画面に合わせる (4:3)</PresentationFormat>
  <Paragraphs>146</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IEEE-P802_15</vt:lpstr>
      <vt:lpstr>デザインの設定</vt:lpstr>
      <vt:lpstr>PowerPoint プレゼンテーション</vt:lpstr>
      <vt:lpstr>PowerPoint プレゼンテーション</vt:lpstr>
      <vt:lpstr>Current Status</vt:lpstr>
      <vt:lpstr>Proposal of the proceedings</vt:lpstr>
      <vt:lpstr>Example of simulation scenarios </vt:lpstr>
      <vt:lpstr>Example of simulation scenarios (cont’d) </vt:lpstr>
      <vt:lpstr>Strawpoll</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191</cp:revision>
  <cp:lastPrinted>2013-09-11T06:24:55Z</cp:lastPrinted>
  <dcterms:created xsi:type="dcterms:W3CDTF">2013-05-08T04:23:48Z</dcterms:created>
  <dcterms:modified xsi:type="dcterms:W3CDTF">2013-09-19T08:23:40Z</dcterms:modified>
</cp:coreProperties>
</file>