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0" r:id="rId2"/>
  </p:sldMasterIdLst>
  <p:notesMasterIdLst>
    <p:notesMasterId r:id="rId11"/>
  </p:notesMasterIdLst>
  <p:handoutMasterIdLst>
    <p:handoutMasterId r:id="rId12"/>
  </p:handoutMasterIdLst>
  <p:sldIdLst>
    <p:sldId id="265" r:id="rId3"/>
    <p:sldId id="264" r:id="rId4"/>
    <p:sldId id="279" r:id="rId5"/>
    <p:sldId id="275" r:id="rId6"/>
    <p:sldId id="278" r:id="rId7"/>
    <p:sldId id="283" r:id="rId8"/>
    <p:sldId id="284" r:id="rId9"/>
    <p:sldId id="280" r:id="rId10"/>
  </p:sldIdLst>
  <p:sldSz cx="9144000" cy="6858000" type="screen4x3"/>
  <p:notesSz cx="6735763" cy="98663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99"/>
    <a:srgbClr val="FFCC99"/>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1EBBBCC-DAD2-459C-BE2E-F6DE35CF9A28}" styleName="濃色スタイル 2 - アクセント 3/アクセント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80" d="100"/>
          <a:sy n="80" d="100"/>
        </p:scale>
        <p:origin x="-258" y="49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443444" y="-15712"/>
            <a:ext cx="2616893" cy="43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smtClean="0"/>
              <a:t>doc.: IEEE 802.15-13-XXXX-00-0sru</a:t>
            </a:r>
            <a:endParaRPr lang="en-US" altLang="ja-JP"/>
          </a:p>
        </p:txBody>
      </p:sp>
      <p:sp>
        <p:nvSpPr>
          <p:cNvPr id="3075" name="Rectangle 3"/>
          <p:cNvSpPr>
            <a:spLocks noGrp="1" noChangeArrowheads="1"/>
          </p:cNvSpPr>
          <p:nvPr>
            <p:ph type="dt" sz="quarter" idx="1"/>
          </p:nvPr>
        </p:nvSpPr>
        <p:spPr bwMode="auto">
          <a:xfrm>
            <a:off x="675427" y="199731"/>
            <a:ext cx="224371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3076" name="Rectangle 4"/>
          <p:cNvSpPr>
            <a:spLocks noGrp="1" noChangeArrowheads="1"/>
          </p:cNvSpPr>
          <p:nvPr>
            <p:ph type="ftr" sz="quarter" idx="2"/>
          </p:nvPr>
        </p:nvSpPr>
        <p:spPr bwMode="auto">
          <a:xfrm>
            <a:off x="4041767" y="9549025"/>
            <a:ext cx="2095673"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a:t>&lt;author&gt;, &lt;company&gt;</a:t>
            </a:r>
          </a:p>
        </p:txBody>
      </p:sp>
      <p:sp>
        <p:nvSpPr>
          <p:cNvPr id="3077" name="Rectangle 5"/>
          <p:cNvSpPr>
            <a:spLocks noGrp="1" noChangeArrowheads="1"/>
          </p:cNvSpPr>
          <p:nvPr>
            <p:ph type="sldNum" sz="quarter" idx="3"/>
          </p:nvPr>
        </p:nvSpPr>
        <p:spPr bwMode="auto">
          <a:xfrm>
            <a:off x="2619978" y="9549025"/>
            <a:ext cx="1346227"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a:t>Page </a:t>
            </a:r>
            <a:fld id="{A2B96661-050E-4D68-A250-06238C3267DA}" type="slidenum">
              <a:rPr lang="en-US" altLang="ja-JP"/>
              <a:pPr/>
              <a:t>‹#›</a:t>
            </a:fld>
            <a:endParaRPr lang="en-US" altLang="ja-JP"/>
          </a:p>
        </p:txBody>
      </p:sp>
      <p:sp>
        <p:nvSpPr>
          <p:cNvPr id="3078" name="Line 6"/>
          <p:cNvSpPr>
            <a:spLocks noChangeShapeType="1"/>
          </p:cNvSpPr>
          <p:nvPr/>
        </p:nvSpPr>
        <p:spPr bwMode="auto">
          <a:xfrm>
            <a:off x="673885" y="411800"/>
            <a:ext cx="538799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79" name="Rectangle 7"/>
          <p:cNvSpPr>
            <a:spLocks noChangeArrowheads="1"/>
          </p:cNvSpPr>
          <p:nvPr/>
        </p:nvSpPr>
        <p:spPr bwMode="auto">
          <a:xfrm>
            <a:off x="673885" y="9549026"/>
            <a:ext cx="69084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pPr defTabSz="933450"/>
            <a:r>
              <a:rPr lang="en-US" altLang="ja-JP"/>
              <a:t>Submission</a:t>
            </a:r>
          </a:p>
        </p:txBody>
      </p:sp>
      <p:sp>
        <p:nvSpPr>
          <p:cNvPr id="3080" name="Line 8"/>
          <p:cNvSpPr>
            <a:spLocks noChangeShapeType="1"/>
          </p:cNvSpPr>
          <p:nvPr/>
        </p:nvSpPr>
        <p:spPr bwMode="auto">
          <a:xfrm>
            <a:off x="673885" y="9537211"/>
            <a:ext cx="553757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2283365472"/>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367882" y="115346"/>
            <a:ext cx="2734091"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smtClean="0"/>
              <a:t>doc.: IEEE 802.15-13-XXXX-00-0sru</a:t>
            </a:r>
            <a:endParaRPr lang="en-US" altLang="ja-JP"/>
          </a:p>
        </p:txBody>
      </p:sp>
      <p:sp>
        <p:nvSpPr>
          <p:cNvPr id="2051" name="Rectangle 3"/>
          <p:cNvSpPr>
            <a:spLocks noGrp="1" noChangeArrowheads="1"/>
          </p:cNvSpPr>
          <p:nvPr>
            <p:ph type="dt" idx="1"/>
          </p:nvPr>
        </p:nvSpPr>
        <p:spPr bwMode="auto">
          <a:xfrm>
            <a:off x="635333" y="115346"/>
            <a:ext cx="2658529"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2052" name="Rectangle 4"/>
          <p:cNvSpPr>
            <a:spLocks noGrp="1" noRot="1" noChangeAspect="1" noChangeArrowheads="1" noTextEdit="1"/>
          </p:cNvSpPr>
          <p:nvPr>
            <p:ph type="sldImg" idx="2"/>
          </p:nvPr>
        </p:nvSpPr>
        <p:spPr bwMode="auto">
          <a:xfrm>
            <a:off x="909638" y="746125"/>
            <a:ext cx="4916487" cy="3687763"/>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897485" y="4686752"/>
            <a:ext cx="4940793" cy="44403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2054" name="Rectangle 6"/>
          <p:cNvSpPr>
            <a:spLocks noGrp="1" noChangeArrowheads="1"/>
          </p:cNvSpPr>
          <p:nvPr>
            <p:ph type="ftr" sz="quarter" idx="4"/>
          </p:nvPr>
        </p:nvSpPr>
        <p:spPr bwMode="auto">
          <a:xfrm>
            <a:off x="3663959" y="9552401"/>
            <a:ext cx="243801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a:t>&lt;author&gt;, &lt;company&gt;</a:t>
            </a:r>
          </a:p>
        </p:txBody>
      </p:sp>
      <p:sp>
        <p:nvSpPr>
          <p:cNvPr id="2055" name="Rectangle 7"/>
          <p:cNvSpPr>
            <a:spLocks noGrp="1" noChangeArrowheads="1"/>
          </p:cNvSpPr>
          <p:nvPr>
            <p:ph type="sldNum" sz="quarter" idx="5"/>
          </p:nvPr>
        </p:nvSpPr>
        <p:spPr bwMode="auto">
          <a:xfrm>
            <a:off x="2849746" y="9552401"/>
            <a:ext cx="778746"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ja-JP"/>
              <a:t>Page </a:t>
            </a:r>
            <a:fld id="{A8A614F1-55F1-49E9-B155-0B95A29F2418}" type="slidenum">
              <a:rPr lang="en-US" altLang="ja-JP"/>
              <a:pPr/>
              <a:t>‹#›</a:t>
            </a:fld>
            <a:endParaRPr lang="en-US" altLang="ja-JP"/>
          </a:p>
        </p:txBody>
      </p:sp>
      <p:sp>
        <p:nvSpPr>
          <p:cNvPr id="2056" name="Rectangle 8"/>
          <p:cNvSpPr>
            <a:spLocks noChangeArrowheads="1"/>
          </p:cNvSpPr>
          <p:nvPr/>
        </p:nvSpPr>
        <p:spPr bwMode="auto">
          <a:xfrm>
            <a:off x="703184" y="9552401"/>
            <a:ext cx="69084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t>Submission</a:t>
            </a:r>
          </a:p>
        </p:txBody>
      </p:sp>
      <p:sp>
        <p:nvSpPr>
          <p:cNvPr id="2057" name="Line 9"/>
          <p:cNvSpPr>
            <a:spLocks noChangeShapeType="1"/>
          </p:cNvSpPr>
          <p:nvPr/>
        </p:nvSpPr>
        <p:spPr bwMode="auto">
          <a:xfrm>
            <a:off x="703184" y="9550713"/>
            <a:ext cx="532939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58" name="Line 10"/>
          <p:cNvSpPr>
            <a:spLocks noChangeShapeType="1"/>
          </p:cNvSpPr>
          <p:nvPr/>
        </p:nvSpPr>
        <p:spPr bwMode="auto">
          <a:xfrm>
            <a:off x="629165" y="315601"/>
            <a:ext cx="547743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1098983421"/>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09638" y="746125"/>
            <a:ext cx="4916487" cy="3687763"/>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smtClean="0"/>
              <a:t>doc.: IEEE 802.15-13-XXXX-00-0sru</a:t>
            </a:r>
            <a:endParaRPr lang="en-US" altLang="ja-JP"/>
          </a:p>
        </p:txBody>
      </p:sp>
      <p:sp>
        <p:nvSpPr>
          <p:cNvPr id="5" name="日付プレースホルダー 4"/>
          <p:cNvSpPr>
            <a:spLocks noGrp="1"/>
          </p:cNvSpPr>
          <p:nvPr>
            <p:ph type="dt" idx="11"/>
          </p:nvPr>
        </p:nvSpPr>
        <p:spPr/>
        <p:txBody>
          <a:bodyPr/>
          <a:lstStyle/>
          <a:p>
            <a:r>
              <a:rPr lang="en-US" altLang="ja-JP" smtClean="0"/>
              <a:t>&lt;month year&gt;</a:t>
            </a:r>
            <a:endParaRPr lang="en-US" altLang="ja-JP"/>
          </a:p>
        </p:txBody>
      </p:sp>
      <p:sp>
        <p:nvSpPr>
          <p:cNvPr id="6" name="フッター プレースホルダー 5"/>
          <p:cNvSpPr>
            <a:spLocks noGrp="1"/>
          </p:cNvSpPr>
          <p:nvPr>
            <p:ph type="ftr" sz="quarter" idx="12"/>
          </p:nvPr>
        </p:nvSpPr>
        <p:spPr/>
        <p:txBody>
          <a:bodyPr/>
          <a:lstStyle/>
          <a:p>
            <a:pPr lvl="4"/>
            <a:r>
              <a:rPr lang="en-US" altLang="ja-JP" smtClean="0"/>
              <a:t>&lt;author&gt;, &lt;company&gt;</a:t>
            </a:r>
            <a:endParaRPr lang="en-US" altLang="ja-JP"/>
          </a:p>
        </p:txBody>
      </p:sp>
      <p:sp>
        <p:nvSpPr>
          <p:cNvPr id="7" name="スライド番号プレースホルダー 6"/>
          <p:cNvSpPr>
            <a:spLocks noGrp="1"/>
          </p:cNvSpPr>
          <p:nvPr>
            <p:ph type="sldNum" sz="quarter" idx="13"/>
          </p:nvPr>
        </p:nvSpPr>
        <p:spPr/>
        <p:txBody>
          <a:bodyPr/>
          <a:lstStyle/>
          <a:p>
            <a:r>
              <a:rPr lang="en-US" altLang="ja-JP" smtClean="0"/>
              <a:t>Page </a:t>
            </a:r>
            <a:fld id="{A8A614F1-55F1-49E9-B155-0B95A29F2418}" type="slidenum">
              <a:rPr lang="en-US" altLang="ja-JP" smtClean="0"/>
              <a:pPr/>
              <a:t>2</a:t>
            </a:fld>
            <a:endParaRPr lang="en-US" altLang="ja-JP"/>
          </a:p>
        </p:txBody>
      </p:sp>
    </p:spTree>
    <p:extLst>
      <p:ext uri="{BB962C8B-B14F-4D97-AF65-F5344CB8AC3E}">
        <p14:creationId xmlns:p14="http://schemas.microsoft.com/office/powerpoint/2010/main" val="15208469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マスター サブタイトルの書式設定</a:t>
            </a:r>
            <a:endParaRPr lang="ja-JP" altLang="en-US"/>
          </a:p>
        </p:txBody>
      </p:sp>
      <p:sp>
        <p:nvSpPr>
          <p:cNvPr id="4" name="日付プレースホルダー 3"/>
          <p:cNvSpPr>
            <a:spLocks noGrp="1"/>
          </p:cNvSpPr>
          <p:nvPr>
            <p:ph type="dt" sz="half" idx="10"/>
          </p:nvPr>
        </p:nvSpPr>
        <p:spPr/>
        <p:txBody>
          <a:bodyPr/>
          <a:lstStyle>
            <a:lvl1pPr>
              <a:defRPr/>
            </a:lvl1pPr>
          </a:lstStyle>
          <a:p>
            <a:r>
              <a:rPr lang="en-US" altLang="ja-JP" smtClean="0"/>
              <a:t>Sep 2013</a:t>
            </a:r>
            <a:endParaRPr lang="en-US" altLang="ja-JP"/>
          </a:p>
        </p:txBody>
      </p:sp>
      <p:sp>
        <p:nvSpPr>
          <p:cNvPr id="5" name="フッター プレースホルダー 4"/>
          <p:cNvSpPr>
            <a:spLocks noGrp="1"/>
          </p:cNvSpPr>
          <p:nvPr>
            <p:ph type="ftr" sz="quarter" idx="11"/>
          </p:nvPr>
        </p:nvSpPr>
        <p:spPr/>
        <p:txBody>
          <a:bodyPr/>
          <a:lstStyle>
            <a:lvl1pPr>
              <a:defRPr/>
            </a:lvl1pPr>
          </a:lstStyle>
          <a:p>
            <a:r>
              <a:rPr lang="en-US" altLang="ja-JP" smtClean="0"/>
              <a:t>Takashi Yamamoto, Sumitomo Electric Industries</a:t>
            </a:r>
            <a:endParaRPr lang="en-US" altLang="ja-JP" dirty="0"/>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75771C9F-DEDF-4769-94EE-06B90CAFC0BA}" type="slidenum">
              <a:rPr lang="en-US" altLang="ja-JP"/>
              <a:pPr/>
              <a:t>‹#›</a:t>
            </a:fld>
            <a:endParaRPr lang="en-US" altLang="ja-JP"/>
          </a:p>
        </p:txBody>
      </p:sp>
    </p:spTree>
    <p:extLst>
      <p:ext uri="{BB962C8B-B14F-4D97-AF65-F5344CB8AC3E}">
        <p14:creationId xmlns:p14="http://schemas.microsoft.com/office/powerpoint/2010/main" val="25663630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r>
              <a:rPr lang="en-US" altLang="ja-JP" smtClean="0"/>
              <a:t>Sep 2013</a:t>
            </a:r>
            <a:endParaRPr lang="en-US" altLang="ja-JP"/>
          </a:p>
        </p:txBody>
      </p:sp>
      <p:sp>
        <p:nvSpPr>
          <p:cNvPr id="5" name="フッター プレースホルダー 4"/>
          <p:cNvSpPr>
            <a:spLocks noGrp="1"/>
          </p:cNvSpPr>
          <p:nvPr>
            <p:ph type="ftr" sz="quarter" idx="11"/>
          </p:nvPr>
        </p:nvSpPr>
        <p:spPr/>
        <p:txBody>
          <a:bodyPr/>
          <a:lstStyle>
            <a:lvl1pPr>
              <a:defRPr/>
            </a:lvl1pPr>
          </a:lstStyle>
          <a:p>
            <a:r>
              <a:rPr lang="en-US" altLang="ja-JP" smtClean="0"/>
              <a:t>Takashi Yamamoto, Sumitomo Electric Industries</a:t>
            </a:r>
            <a:endParaRPr lang="en-US" altLang="ja-JP"/>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5B2697D1-D2B4-4D97-B9E6-31BE6D687CF2}" type="slidenum">
              <a:rPr lang="en-US" altLang="ja-JP"/>
              <a:pPr/>
              <a:t>‹#›</a:t>
            </a:fld>
            <a:endParaRPr lang="en-US" altLang="ja-JP"/>
          </a:p>
        </p:txBody>
      </p:sp>
    </p:spTree>
    <p:extLst>
      <p:ext uri="{BB962C8B-B14F-4D97-AF65-F5344CB8AC3E}">
        <p14:creationId xmlns:p14="http://schemas.microsoft.com/office/powerpoint/2010/main" val="3210720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15100" y="685800"/>
            <a:ext cx="1943100" cy="5410200"/>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685800" y="685800"/>
            <a:ext cx="5676900" cy="5410200"/>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r>
              <a:rPr lang="en-US" altLang="ja-JP" smtClean="0"/>
              <a:t>Sep 2013</a:t>
            </a:r>
            <a:endParaRPr lang="en-US" altLang="ja-JP"/>
          </a:p>
        </p:txBody>
      </p:sp>
      <p:sp>
        <p:nvSpPr>
          <p:cNvPr id="5" name="フッター プレースホルダー 4"/>
          <p:cNvSpPr>
            <a:spLocks noGrp="1"/>
          </p:cNvSpPr>
          <p:nvPr>
            <p:ph type="ftr" sz="quarter" idx="11"/>
          </p:nvPr>
        </p:nvSpPr>
        <p:spPr/>
        <p:txBody>
          <a:bodyPr/>
          <a:lstStyle>
            <a:lvl1pPr>
              <a:defRPr/>
            </a:lvl1pPr>
          </a:lstStyle>
          <a:p>
            <a:r>
              <a:rPr lang="en-US" altLang="ja-JP" smtClean="0"/>
              <a:t>Takashi Yamamoto, Sumitomo Electric Industries</a:t>
            </a:r>
            <a:endParaRPr lang="en-US" altLang="ja-JP"/>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3B04F0AF-1E00-45C9-B250-BF97C6FCB379}" type="slidenum">
              <a:rPr lang="en-US" altLang="ja-JP"/>
              <a:pPr/>
              <a:t>‹#›</a:t>
            </a:fld>
            <a:endParaRPr lang="en-US" altLang="ja-JP"/>
          </a:p>
        </p:txBody>
      </p:sp>
    </p:spTree>
    <p:extLst>
      <p:ext uri="{BB962C8B-B14F-4D97-AF65-F5344CB8AC3E}">
        <p14:creationId xmlns:p14="http://schemas.microsoft.com/office/powerpoint/2010/main" val="332369725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r>
              <a:rPr kumimoji="1" lang="en-US" altLang="ja-JP" smtClean="0"/>
              <a:t>Sep 2013</a:t>
            </a:r>
            <a:endParaRPr kumimoji="1" lang="ja-JP" altLang="en-US"/>
          </a:p>
        </p:txBody>
      </p:sp>
      <p:sp>
        <p:nvSpPr>
          <p:cNvPr id="5" name="フッター プレースホルダー 4"/>
          <p:cNvSpPr>
            <a:spLocks noGrp="1"/>
          </p:cNvSpPr>
          <p:nvPr>
            <p:ph type="ftr" sz="quarter" idx="11"/>
          </p:nvPr>
        </p:nvSpPr>
        <p:spPr/>
        <p:txBody>
          <a:bodyPr/>
          <a:lstStyle/>
          <a:p>
            <a:r>
              <a:rPr kumimoji="1" lang="en-US" altLang="ja-JP" smtClean="0"/>
              <a:t>Takashi Yamamoto, Sumitomo Electric Industries</a:t>
            </a:r>
            <a:endParaRPr kumimoji="1" lang="ja-JP" altLang="en-US"/>
          </a:p>
        </p:txBody>
      </p:sp>
      <p:sp>
        <p:nvSpPr>
          <p:cNvPr id="6" name="スライド番号プレースホルダー 5"/>
          <p:cNvSpPr>
            <a:spLocks noGrp="1"/>
          </p:cNvSpPr>
          <p:nvPr>
            <p:ph type="sldNum" sz="quarter" idx="12"/>
          </p:nvPr>
        </p:nvSpPr>
        <p:spPr/>
        <p:txBody>
          <a:bodyPr/>
          <a:lstStyle/>
          <a:p>
            <a:fld id="{7B8E970E-48E2-4DC6-B11D-128AD5F4239D}" type="slidenum">
              <a:rPr kumimoji="1" lang="ja-JP" altLang="en-US" smtClean="0"/>
              <a:t>‹#›</a:t>
            </a:fld>
            <a:endParaRPr kumimoji="1" lang="ja-JP" altLang="en-US"/>
          </a:p>
        </p:txBody>
      </p:sp>
    </p:spTree>
    <p:extLst>
      <p:ext uri="{BB962C8B-B14F-4D97-AF65-F5344CB8AC3E}">
        <p14:creationId xmlns:p14="http://schemas.microsoft.com/office/powerpoint/2010/main" val="26693259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r>
              <a:rPr kumimoji="1" lang="en-US" altLang="ja-JP" smtClean="0"/>
              <a:t>Sep 2013</a:t>
            </a:r>
            <a:endParaRPr kumimoji="1" lang="ja-JP" altLang="en-US"/>
          </a:p>
        </p:txBody>
      </p:sp>
      <p:sp>
        <p:nvSpPr>
          <p:cNvPr id="5" name="フッター プレースホルダー 4"/>
          <p:cNvSpPr>
            <a:spLocks noGrp="1"/>
          </p:cNvSpPr>
          <p:nvPr>
            <p:ph type="ftr" sz="quarter" idx="11"/>
          </p:nvPr>
        </p:nvSpPr>
        <p:spPr/>
        <p:txBody>
          <a:bodyPr/>
          <a:lstStyle/>
          <a:p>
            <a:r>
              <a:rPr kumimoji="1" lang="en-US" altLang="ja-JP" smtClean="0"/>
              <a:t>Takashi Yamamoto, Sumitomo Electric Industries</a:t>
            </a:r>
            <a:endParaRPr kumimoji="1" lang="ja-JP" altLang="en-US"/>
          </a:p>
        </p:txBody>
      </p:sp>
      <p:sp>
        <p:nvSpPr>
          <p:cNvPr id="6" name="スライド番号プレースホルダー 5"/>
          <p:cNvSpPr>
            <a:spLocks noGrp="1"/>
          </p:cNvSpPr>
          <p:nvPr>
            <p:ph type="sldNum" sz="quarter" idx="12"/>
          </p:nvPr>
        </p:nvSpPr>
        <p:spPr/>
        <p:txBody>
          <a:bodyPr/>
          <a:lstStyle/>
          <a:p>
            <a:fld id="{7B8E970E-48E2-4DC6-B11D-128AD5F4239D}" type="slidenum">
              <a:rPr kumimoji="1" lang="ja-JP" altLang="en-US" smtClean="0"/>
              <a:t>‹#›</a:t>
            </a:fld>
            <a:endParaRPr kumimoji="1" lang="ja-JP" altLang="en-US"/>
          </a:p>
        </p:txBody>
      </p:sp>
    </p:spTree>
    <p:extLst>
      <p:ext uri="{BB962C8B-B14F-4D97-AF65-F5344CB8AC3E}">
        <p14:creationId xmlns:p14="http://schemas.microsoft.com/office/powerpoint/2010/main" val="51735567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r>
              <a:rPr kumimoji="1" lang="en-US" altLang="ja-JP" smtClean="0"/>
              <a:t>Sep 2013</a:t>
            </a:r>
            <a:endParaRPr kumimoji="1" lang="ja-JP" altLang="en-US"/>
          </a:p>
        </p:txBody>
      </p:sp>
      <p:sp>
        <p:nvSpPr>
          <p:cNvPr id="5" name="フッター プレースホルダー 4"/>
          <p:cNvSpPr>
            <a:spLocks noGrp="1"/>
          </p:cNvSpPr>
          <p:nvPr>
            <p:ph type="ftr" sz="quarter" idx="11"/>
          </p:nvPr>
        </p:nvSpPr>
        <p:spPr/>
        <p:txBody>
          <a:bodyPr/>
          <a:lstStyle/>
          <a:p>
            <a:r>
              <a:rPr kumimoji="1" lang="en-US" altLang="ja-JP" smtClean="0"/>
              <a:t>Takashi Yamamoto, Sumitomo Electric Industries</a:t>
            </a:r>
            <a:endParaRPr kumimoji="1" lang="ja-JP" altLang="en-US"/>
          </a:p>
        </p:txBody>
      </p:sp>
      <p:sp>
        <p:nvSpPr>
          <p:cNvPr id="6" name="スライド番号プレースホルダー 5"/>
          <p:cNvSpPr>
            <a:spLocks noGrp="1"/>
          </p:cNvSpPr>
          <p:nvPr>
            <p:ph type="sldNum" sz="quarter" idx="12"/>
          </p:nvPr>
        </p:nvSpPr>
        <p:spPr/>
        <p:txBody>
          <a:bodyPr/>
          <a:lstStyle/>
          <a:p>
            <a:fld id="{7B8E970E-48E2-4DC6-B11D-128AD5F4239D}" type="slidenum">
              <a:rPr kumimoji="1" lang="ja-JP" altLang="en-US" smtClean="0"/>
              <a:t>‹#›</a:t>
            </a:fld>
            <a:endParaRPr kumimoji="1" lang="ja-JP" altLang="en-US"/>
          </a:p>
        </p:txBody>
      </p:sp>
    </p:spTree>
    <p:extLst>
      <p:ext uri="{BB962C8B-B14F-4D97-AF65-F5344CB8AC3E}">
        <p14:creationId xmlns:p14="http://schemas.microsoft.com/office/powerpoint/2010/main" val="338616623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r>
              <a:rPr kumimoji="1" lang="en-US" altLang="ja-JP" smtClean="0"/>
              <a:t>Sep 2013</a:t>
            </a:r>
            <a:endParaRPr kumimoji="1" lang="ja-JP" altLang="en-US"/>
          </a:p>
        </p:txBody>
      </p:sp>
      <p:sp>
        <p:nvSpPr>
          <p:cNvPr id="6" name="フッター プレースホルダー 5"/>
          <p:cNvSpPr>
            <a:spLocks noGrp="1"/>
          </p:cNvSpPr>
          <p:nvPr>
            <p:ph type="ftr" sz="quarter" idx="11"/>
          </p:nvPr>
        </p:nvSpPr>
        <p:spPr/>
        <p:txBody>
          <a:bodyPr/>
          <a:lstStyle/>
          <a:p>
            <a:r>
              <a:rPr kumimoji="1" lang="en-US" altLang="ja-JP" smtClean="0"/>
              <a:t>Takashi Yamamoto, Sumitomo Electric Industries</a:t>
            </a:r>
            <a:endParaRPr kumimoji="1" lang="ja-JP" altLang="en-US"/>
          </a:p>
        </p:txBody>
      </p:sp>
      <p:sp>
        <p:nvSpPr>
          <p:cNvPr id="7" name="スライド番号プレースホルダー 6"/>
          <p:cNvSpPr>
            <a:spLocks noGrp="1"/>
          </p:cNvSpPr>
          <p:nvPr>
            <p:ph type="sldNum" sz="quarter" idx="12"/>
          </p:nvPr>
        </p:nvSpPr>
        <p:spPr/>
        <p:txBody>
          <a:bodyPr/>
          <a:lstStyle/>
          <a:p>
            <a:fld id="{7B8E970E-48E2-4DC6-B11D-128AD5F4239D}" type="slidenum">
              <a:rPr kumimoji="1" lang="ja-JP" altLang="en-US" smtClean="0"/>
              <a:t>‹#›</a:t>
            </a:fld>
            <a:endParaRPr kumimoji="1" lang="ja-JP" altLang="en-US"/>
          </a:p>
        </p:txBody>
      </p:sp>
    </p:spTree>
    <p:extLst>
      <p:ext uri="{BB962C8B-B14F-4D97-AF65-F5344CB8AC3E}">
        <p14:creationId xmlns:p14="http://schemas.microsoft.com/office/powerpoint/2010/main" val="103254297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r>
              <a:rPr kumimoji="1" lang="en-US" altLang="ja-JP" smtClean="0"/>
              <a:t>Sep 2013</a:t>
            </a:r>
            <a:endParaRPr kumimoji="1" lang="ja-JP" altLang="en-US"/>
          </a:p>
        </p:txBody>
      </p:sp>
      <p:sp>
        <p:nvSpPr>
          <p:cNvPr id="8" name="フッター プレースホルダー 7"/>
          <p:cNvSpPr>
            <a:spLocks noGrp="1"/>
          </p:cNvSpPr>
          <p:nvPr>
            <p:ph type="ftr" sz="quarter" idx="11"/>
          </p:nvPr>
        </p:nvSpPr>
        <p:spPr/>
        <p:txBody>
          <a:bodyPr/>
          <a:lstStyle/>
          <a:p>
            <a:r>
              <a:rPr kumimoji="1" lang="en-US" altLang="ja-JP" smtClean="0"/>
              <a:t>Takashi Yamamoto, Sumitomo Electric Industries</a:t>
            </a:r>
            <a:endParaRPr kumimoji="1" lang="ja-JP" altLang="en-US"/>
          </a:p>
        </p:txBody>
      </p:sp>
      <p:sp>
        <p:nvSpPr>
          <p:cNvPr id="9" name="スライド番号プレースホルダー 8"/>
          <p:cNvSpPr>
            <a:spLocks noGrp="1"/>
          </p:cNvSpPr>
          <p:nvPr>
            <p:ph type="sldNum" sz="quarter" idx="12"/>
          </p:nvPr>
        </p:nvSpPr>
        <p:spPr/>
        <p:txBody>
          <a:bodyPr/>
          <a:lstStyle/>
          <a:p>
            <a:fld id="{7B8E970E-48E2-4DC6-B11D-128AD5F4239D}" type="slidenum">
              <a:rPr kumimoji="1" lang="ja-JP" altLang="en-US" smtClean="0"/>
              <a:t>‹#›</a:t>
            </a:fld>
            <a:endParaRPr kumimoji="1" lang="ja-JP" altLang="en-US"/>
          </a:p>
        </p:txBody>
      </p:sp>
    </p:spTree>
    <p:extLst>
      <p:ext uri="{BB962C8B-B14F-4D97-AF65-F5344CB8AC3E}">
        <p14:creationId xmlns:p14="http://schemas.microsoft.com/office/powerpoint/2010/main" val="153558967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r>
              <a:rPr kumimoji="1" lang="en-US" altLang="ja-JP" smtClean="0"/>
              <a:t>Sep 2013</a:t>
            </a:r>
            <a:endParaRPr kumimoji="1" lang="ja-JP" altLang="en-US"/>
          </a:p>
        </p:txBody>
      </p:sp>
      <p:sp>
        <p:nvSpPr>
          <p:cNvPr id="4" name="フッター プレースホルダー 3"/>
          <p:cNvSpPr>
            <a:spLocks noGrp="1"/>
          </p:cNvSpPr>
          <p:nvPr>
            <p:ph type="ftr" sz="quarter" idx="11"/>
          </p:nvPr>
        </p:nvSpPr>
        <p:spPr/>
        <p:txBody>
          <a:bodyPr/>
          <a:lstStyle/>
          <a:p>
            <a:r>
              <a:rPr kumimoji="1" lang="en-US" altLang="ja-JP" smtClean="0"/>
              <a:t>Takashi Yamamoto, Sumitomo Electric Industries</a:t>
            </a:r>
            <a:endParaRPr kumimoji="1" lang="ja-JP" altLang="en-US"/>
          </a:p>
        </p:txBody>
      </p:sp>
      <p:sp>
        <p:nvSpPr>
          <p:cNvPr id="5" name="スライド番号プレースホルダー 4"/>
          <p:cNvSpPr>
            <a:spLocks noGrp="1"/>
          </p:cNvSpPr>
          <p:nvPr>
            <p:ph type="sldNum" sz="quarter" idx="12"/>
          </p:nvPr>
        </p:nvSpPr>
        <p:spPr/>
        <p:txBody>
          <a:bodyPr/>
          <a:lstStyle/>
          <a:p>
            <a:fld id="{7B8E970E-48E2-4DC6-B11D-128AD5F4239D}" type="slidenum">
              <a:rPr kumimoji="1" lang="ja-JP" altLang="en-US" smtClean="0"/>
              <a:t>‹#›</a:t>
            </a:fld>
            <a:endParaRPr kumimoji="1" lang="ja-JP" altLang="en-US"/>
          </a:p>
        </p:txBody>
      </p:sp>
    </p:spTree>
    <p:extLst>
      <p:ext uri="{BB962C8B-B14F-4D97-AF65-F5344CB8AC3E}">
        <p14:creationId xmlns:p14="http://schemas.microsoft.com/office/powerpoint/2010/main" val="379454780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r>
              <a:rPr kumimoji="1" lang="en-US" altLang="ja-JP" smtClean="0"/>
              <a:t>Sep 2013</a:t>
            </a:r>
            <a:endParaRPr kumimoji="1" lang="ja-JP" altLang="en-US"/>
          </a:p>
        </p:txBody>
      </p:sp>
      <p:sp>
        <p:nvSpPr>
          <p:cNvPr id="3" name="フッター プレースホルダー 2"/>
          <p:cNvSpPr>
            <a:spLocks noGrp="1"/>
          </p:cNvSpPr>
          <p:nvPr>
            <p:ph type="ftr" sz="quarter" idx="11"/>
          </p:nvPr>
        </p:nvSpPr>
        <p:spPr/>
        <p:txBody>
          <a:bodyPr/>
          <a:lstStyle/>
          <a:p>
            <a:r>
              <a:rPr kumimoji="1" lang="en-US" altLang="ja-JP" smtClean="0"/>
              <a:t>Takashi Yamamoto, Sumitomo Electric Industries</a:t>
            </a:r>
            <a:endParaRPr kumimoji="1" lang="ja-JP" altLang="en-US"/>
          </a:p>
        </p:txBody>
      </p:sp>
      <p:sp>
        <p:nvSpPr>
          <p:cNvPr id="4" name="スライド番号プレースホルダー 3"/>
          <p:cNvSpPr>
            <a:spLocks noGrp="1"/>
          </p:cNvSpPr>
          <p:nvPr>
            <p:ph type="sldNum" sz="quarter" idx="12"/>
          </p:nvPr>
        </p:nvSpPr>
        <p:spPr/>
        <p:txBody>
          <a:bodyPr/>
          <a:lstStyle/>
          <a:p>
            <a:fld id="{7B8E970E-48E2-4DC6-B11D-128AD5F4239D}" type="slidenum">
              <a:rPr kumimoji="1" lang="ja-JP" altLang="en-US" smtClean="0"/>
              <a:t>‹#›</a:t>
            </a:fld>
            <a:endParaRPr kumimoji="1" lang="ja-JP" altLang="en-US"/>
          </a:p>
        </p:txBody>
      </p:sp>
    </p:spTree>
    <p:extLst>
      <p:ext uri="{BB962C8B-B14F-4D97-AF65-F5344CB8AC3E}">
        <p14:creationId xmlns:p14="http://schemas.microsoft.com/office/powerpoint/2010/main" val="270898973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r>
              <a:rPr kumimoji="1" lang="en-US" altLang="ja-JP" smtClean="0"/>
              <a:t>Sep 2013</a:t>
            </a:r>
            <a:endParaRPr kumimoji="1" lang="ja-JP" altLang="en-US"/>
          </a:p>
        </p:txBody>
      </p:sp>
      <p:sp>
        <p:nvSpPr>
          <p:cNvPr id="6" name="フッター プレースホルダー 5"/>
          <p:cNvSpPr>
            <a:spLocks noGrp="1"/>
          </p:cNvSpPr>
          <p:nvPr>
            <p:ph type="ftr" sz="quarter" idx="11"/>
          </p:nvPr>
        </p:nvSpPr>
        <p:spPr/>
        <p:txBody>
          <a:bodyPr/>
          <a:lstStyle/>
          <a:p>
            <a:r>
              <a:rPr kumimoji="1" lang="en-US" altLang="ja-JP" smtClean="0"/>
              <a:t>Takashi Yamamoto, Sumitomo Electric Industries</a:t>
            </a:r>
            <a:endParaRPr kumimoji="1" lang="ja-JP" altLang="en-US"/>
          </a:p>
        </p:txBody>
      </p:sp>
      <p:sp>
        <p:nvSpPr>
          <p:cNvPr id="7" name="スライド番号プレースホルダー 6"/>
          <p:cNvSpPr>
            <a:spLocks noGrp="1"/>
          </p:cNvSpPr>
          <p:nvPr>
            <p:ph type="sldNum" sz="quarter" idx="12"/>
          </p:nvPr>
        </p:nvSpPr>
        <p:spPr/>
        <p:txBody>
          <a:bodyPr/>
          <a:lstStyle/>
          <a:p>
            <a:fld id="{7B8E970E-48E2-4DC6-B11D-128AD5F4239D}" type="slidenum">
              <a:rPr kumimoji="1" lang="ja-JP" altLang="en-US" smtClean="0"/>
              <a:t>‹#›</a:t>
            </a:fld>
            <a:endParaRPr kumimoji="1" lang="ja-JP" altLang="en-US"/>
          </a:p>
        </p:txBody>
      </p:sp>
    </p:spTree>
    <p:extLst>
      <p:ext uri="{BB962C8B-B14F-4D97-AF65-F5344CB8AC3E}">
        <p14:creationId xmlns:p14="http://schemas.microsoft.com/office/powerpoint/2010/main" val="36751878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r>
              <a:rPr lang="en-US" altLang="ja-JP" smtClean="0"/>
              <a:t>Sep 2013</a:t>
            </a:r>
            <a:endParaRPr lang="en-US" altLang="ja-JP"/>
          </a:p>
        </p:txBody>
      </p:sp>
      <p:sp>
        <p:nvSpPr>
          <p:cNvPr id="5" name="フッター プレースホルダー 4"/>
          <p:cNvSpPr>
            <a:spLocks noGrp="1"/>
          </p:cNvSpPr>
          <p:nvPr>
            <p:ph type="ftr" sz="quarter" idx="11"/>
          </p:nvPr>
        </p:nvSpPr>
        <p:spPr/>
        <p:txBody>
          <a:bodyPr/>
          <a:lstStyle>
            <a:lvl1pPr>
              <a:defRPr/>
            </a:lvl1pPr>
          </a:lstStyle>
          <a:p>
            <a:r>
              <a:rPr lang="en-US" altLang="ja-JP" smtClean="0"/>
              <a:t>Takashi Yamamoto, Sumitomo Electric Industries</a:t>
            </a:r>
            <a:endParaRPr lang="en-US" altLang="ja-JP" dirty="0"/>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6BD89FA5-7F58-4A0B-820C-A6F8580EBC1D}" type="slidenum">
              <a:rPr lang="en-US" altLang="ja-JP"/>
              <a:pPr/>
              <a:t>‹#›</a:t>
            </a:fld>
            <a:endParaRPr lang="en-US" altLang="ja-JP"/>
          </a:p>
        </p:txBody>
      </p:sp>
    </p:spTree>
    <p:extLst>
      <p:ext uri="{BB962C8B-B14F-4D97-AF65-F5344CB8AC3E}">
        <p14:creationId xmlns:p14="http://schemas.microsoft.com/office/powerpoint/2010/main" val="288161745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r>
              <a:rPr kumimoji="1" lang="en-US" altLang="ja-JP" smtClean="0"/>
              <a:t>Sep 2013</a:t>
            </a:r>
            <a:endParaRPr kumimoji="1" lang="ja-JP" altLang="en-US"/>
          </a:p>
        </p:txBody>
      </p:sp>
      <p:sp>
        <p:nvSpPr>
          <p:cNvPr id="6" name="フッター プレースホルダー 5"/>
          <p:cNvSpPr>
            <a:spLocks noGrp="1"/>
          </p:cNvSpPr>
          <p:nvPr>
            <p:ph type="ftr" sz="quarter" idx="11"/>
          </p:nvPr>
        </p:nvSpPr>
        <p:spPr/>
        <p:txBody>
          <a:bodyPr/>
          <a:lstStyle/>
          <a:p>
            <a:r>
              <a:rPr kumimoji="1" lang="en-US" altLang="ja-JP" smtClean="0"/>
              <a:t>Takashi Yamamoto, Sumitomo Electric Industries</a:t>
            </a:r>
            <a:endParaRPr kumimoji="1" lang="ja-JP" altLang="en-US"/>
          </a:p>
        </p:txBody>
      </p:sp>
      <p:sp>
        <p:nvSpPr>
          <p:cNvPr id="7" name="スライド番号プレースホルダー 6"/>
          <p:cNvSpPr>
            <a:spLocks noGrp="1"/>
          </p:cNvSpPr>
          <p:nvPr>
            <p:ph type="sldNum" sz="quarter" idx="12"/>
          </p:nvPr>
        </p:nvSpPr>
        <p:spPr/>
        <p:txBody>
          <a:bodyPr/>
          <a:lstStyle/>
          <a:p>
            <a:fld id="{7B8E970E-48E2-4DC6-B11D-128AD5F4239D}" type="slidenum">
              <a:rPr kumimoji="1" lang="ja-JP" altLang="en-US" smtClean="0"/>
              <a:t>‹#›</a:t>
            </a:fld>
            <a:endParaRPr kumimoji="1" lang="ja-JP" altLang="en-US"/>
          </a:p>
        </p:txBody>
      </p:sp>
    </p:spTree>
    <p:extLst>
      <p:ext uri="{BB962C8B-B14F-4D97-AF65-F5344CB8AC3E}">
        <p14:creationId xmlns:p14="http://schemas.microsoft.com/office/powerpoint/2010/main" val="141923747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r>
              <a:rPr kumimoji="1" lang="en-US" altLang="ja-JP" smtClean="0"/>
              <a:t>Sep 2013</a:t>
            </a:r>
            <a:endParaRPr kumimoji="1" lang="ja-JP" altLang="en-US"/>
          </a:p>
        </p:txBody>
      </p:sp>
      <p:sp>
        <p:nvSpPr>
          <p:cNvPr id="5" name="フッター プレースホルダー 4"/>
          <p:cNvSpPr>
            <a:spLocks noGrp="1"/>
          </p:cNvSpPr>
          <p:nvPr>
            <p:ph type="ftr" sz="quarter" idx="11"/>
          </p:nvPr>
        </p:nvSpPr>
        <p:spPr/>
        <p:txBody>
          <a:bodyPr/>
          <a:lstStyle/>
          <a:p>
            <a:r>
              <a:rPr kumimoji="1" lang="en-US" altLang="ja-JP" smtClean="0"/>
              <a:t>Takashi Yamamoto, Sumitomo Electric Industries</a:t>
            </a:r>
            <a:endParaRPr kumimoji="1" lang="ja-JP" altLang="en-US"/>
          </a:p>
        </p:txBody>
      </p:sp>
      <p:sp>
        <p:nvSpPr>
          <p:cNvPr id="6" name="スライド番号プレースホルダー 5"/>
          <p:cNvSpPr>
            <a:spLocks noGrp="1"/>
          </p:cNvSpPr>
          <p:nvPr>
            <p:ph type="sldNum" sz="quarter" idx="12"/>
          </p:nvPr>
        </p:nvSpPr>
        <p:spPr/>
        <p:txBody>
          <a:bodyPr/>
          <a:lstStyle/>
          <a:p>
            <a:fld id="{7B8E970E-48E2-4DC6-B11D-128AD5F4239D}" type="slidenum">
              <a:rPr kumimoji="1" lang="ja-JP" altLang="en-US" smtClean="0"/>
              <a:t>‹#›</a:t>
            </a:fld>
            <a:endParaRPr kumimoji="1" lang="ja-JP" altLang="en-US"/>
          </a:p>
        </p:txBody>
      </p:sp>
    </p:spTree>
    <p:extLst>
      <p:ext uri="{BB962C8B-B14F-4D97-AF65-F5344CB8AC3E}">
        <p14:creationId xmlns:p14="http://schemas.microsoft.com/office/powerpoint/2010/main" val="261806585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r>
              <a:rPr kumimoji="1" lang="en-US" altLang="ja-JP" smtClean="0"/>
              <a:t>Sep 2013</a:t>
            </a:r>
            <a:endParaRPr kumimoji="1" lang="ja-JP" altLang="en-US"/>
          </a:p>
        </p:txBody>
      </p:sp>
      <p:sp>
        <p:nvSpPr>
          <p:cNvPr id="5" name="フッター プレースホルダー 4"/>
          <p:cNvSpPr>
            <a:spLocks noGrp="1"/>
          </p:cNvSpPr>
          <p:nvPr>
            <p:ph type="ftr" sz="quarter" idx="11"/>
          </p:nvPr>
        </p:nvSpPr>
        <p:spPr/>
        <p:txBody>
          <a:bodyPr/>
          <a:lstStyle/>
          <a:p>
            <a:r>
              <a:rPr kumimoji="1" lang="en-US" altLang="ja-JP" smtClean="0"/>
              <a:t>Takashi Yamamoto, Sumitomo Electric Industries</a:t>
            </a:r>
            <a:endParaRPr kumimoji="1" lang="ja-JP" altLang="en-US"/>
          </a:p>
        </p:txBody>
      </p:sp>
      <p:sp>
        <p:nvSpPr>
          <p:cNvPr id="6" name="スライド番号プレースホルダー 5"/>
          <p:cNvSpPr>
            <a:spLocks noGrp="1"/>
          </p:cNvSpPr>
          <p:nvPr>
            <p:ph type="sldNum" sz="quarter" idx="12"/>
          </p:nvPr>
        </p:nvSpPr>
        <p:spPr/>
        <p:txBody>
          <a:bodyPr/>
          <a:lstStyle/>
          <a:p>
            <a:fld id="{7B8E970E-48E2-4DC6-B11D-128AD5F4239D}" type="slidenum">
              <a:rPr kumimoji="1" lang="ja-JP" altLang="en-US" smtClean="0"/>
              <a:t>‹#›</a:t>
            </a:fld>
            <a:endParaRPr kumimoji="1" lang="ja-JP" altLang="en-US"/>
          </a:p>
        </p:txBody>
      </p:sp>
    </p:spTree>
    <p:extLst>
      <p:ext uri="{BB962C8B-B14F-4D97-AF65-F5344CB8AC3E}">
        <p14:creationId xmlns:p14="http://schemas.microsoft.com/office/powerpoint/2010/main" val="25911034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マスター テキストの書式設定</a:t>
            </a:r>
          </a:p>
        </p:txBody>
      </p:sp>
      <p:sp>
        <p:nvSpPr>
          <p:cNvPr id="4" name="日付プレースホルダー 3"/>
          <p:cNvSpPr>
            <a:spLocks noGrp="1"/>
          </p:cNvSpPr>
          <p:nvPr>
            <p:ph type="dt" sz="half" idx="10"/>
          </p:nvPr>
        </p:nvSpPr>
        <p:spPr/>
        <p:txBody>
          <a:bodyPr/>
          <a:lstStyle>
            <a:lvl1pPr>
              <a:defRPr/>
            </a:lvl1pPr>
          </a:lstStyle>
          <a:p>
            <a:r>
              <a:rPr lang="en-US" altLang="ja-JP" smtClean="0"/>
              <a:t>Sep 2013</a:t>
            </a:r>
            <a:endParaRPr lang="en-US" altLang="ja-JP"/>
          </a:p>
        </p:txBody>
      </p:sp>
      <p:sp>
        <p:nvSpPr>
          <p:cNvPr id="5" name="フッター プレースホルダー 4"/>
          <p:cNvSpPr>
            <a:spLocks noGrp="1"/>
          </p:cNvSpPr>
          <p:nvPr>
            <p:ph type="ftr" sz="quarter" idx="11"/>
          </p:nvPr>
        </p:nvSpPr>
        <p:spPr/>
        <p:txBody>
          <a:bodyPr/>
          <a:lstStyle>
            <a:lvl1pPr>
              <a:defRPr/>
            </a:lvl1pPr>
          </a:lstStyle>
          <a:p>
            <a:r>
              <a:rPr lang="en-US" altLang="ja-JP" smtClean="0"/>
              <a:t>Takashi Yamamoto, Sumitomo Electric Industries</a:t>
            </a:r>
            <a:endParaRPr lang="en-US" altLang="ja-JP"/>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E2A8FBDC-6598-40A7-AED9-6D5CF8EB0237}" type="slidenum">
              <a:rPr lang="en-US" altLang="ja-JP"/>
              <a:pPr/>
              <a:t>‹#›</a:t>
            </a:fld>
            <a:endParaRPr lang="en-US" altLang="ja-JP"/>
          </a:p>
        </p:txBody>
      </p:sp>
    </p:spTree>
    <p:extLst>
      <p:ext uri="{BB962C8B-B14F-4D97-AF65-F5344CB8AC3E}">
        <p14:creationId xmlns:p14="http://schemas.microsoft.com/office/powerpoint/2010/main" val="480965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ー 4"/>
          <p:cNvSpPr>
            <a:spLocks noGrp="1"/>
          </p:cNvSpPr>
          <p:nvPr>
            <p:ph type="dt" sz="half" idx="10"/>
          </p:nvPr>
        </p:nvSpPr>
        <p:spPr/>
        <p:txBody>
          <a:bodyPr/>
          <a:lstStyle>
            <a:lvl1pPr>
              <a:defRPr/>
            </a:lvl1pPr>
          </a:lstStyle>
          <a:p>
            <a:r>
              <a:rPr lang="en-US" altLang="ja-JP" smtClean="0"/>
              <a:t>Sep 2013</a:t>
            </a:r>
            <a:endParaRPr lang="en-US" altLang="ja-JP"/>
          </a:p>
        </p:txBody>
      </p:sp>
      <p:sp>
        <p:nvSpPr>
          <p:cNvPr id="6" name="フッター プレースホルダー 5"/>
          <p:cNvSpPr>
            <a:spLocks noGrp="1"/>
          </p:cNvSpPr>
          <p:nvPr>
            <p:ph type="ftr" sz="quarter" idx="11"/>
          </p:nvPr>
        </p:nvSpPr>
        <p:spPr/>
        <p:txBody>
          <a:bodyPr/>
          <a:lstStyle>
            <a:lvl1pPr>
              <a:defRPr/>
            </a:lvl1pPr>
          </a:lstStyle>
          <a:p>
            <a:r>
              <a:rPr lang="en-US" altLang="ja-JP" smtClean="0"/>
              <a:t>Takashi Yamamoto, Sumitomo Electric Industries</a:t>
            </a:r>
            <a:endParaRPr lang="en-US" altLang="ja-JP"/>
          </a:p>
        </p:txBody>
      </p:sp>
      <p:sp>
        <p:nvSpPr>
          <p:cNvPr id="7" name="スライド番号プレースホルダー 6"/>
          <p:cNvSpPr>
            <a:spLocks noGrp="1"/>
          </p:cNvSpPr>
          <p:nvPr>
            <p:ph type="sldNum" sz="quarter" idx="12"/>
          </p:nvPr>
        </p:nvSpPr>
        <p:spPr/>
        <p:txBody>
          <a:bodyPr/>
          <a:lstStyle>
            <a:lvl1pPr>
              <a:defRPr/>
            </a:lvl1pPr>
          </a:lstStyle>
          <a:p>
            <a:r>
              <a:rPr lang="en-US" altLang="ja-JP"/>
              <a:t>Slide </a:t>
            </a:r>
            <a:fld id="{F4AC1533-BA05-44F2-8D23-8AF3BEA49CEC}" type="slidenum">
              <a:rPr lang="en-US" altLang="ja-JP"/>
              <a:pPr/>
              <a:t>‹#›</a:t>
            </a:fld>
            <a:endParaRPr lang="en-US" altLang="ja-JP"/>
          </a:p>
        </p:txBody>
      </p:sp>
    </p:spTree>
    <p:extLst>
      <p:ext uri="{BB962C8B-B14F-4D97-AF65-F5344CB8AC3E}">
        <p14:creationId xmlns:p14="http://schemas.microsoft.com/office/powerpoint/2010/main" val="34082928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ー 6"/>
          <p:cNvSpPr>
            <a:spLocks noGrp="1"/>
          </p:cNvSpPr>
          <p:nvPr>
            <p:ph type="dt" sz="half" idx="10"/>
          </p:nvPr>
        </p:nvSpPr>
        <p:spPr/>
        <p:txBody>
          <a:bodyPr/>
          <a:lstStyle>
            <a:lvl1pPr>
              <a:defRPr/>
            </a:lvl1pPr>
          </a:lstStyle>
          <a:p>
            <a:r>
              <a:rPr lang="en-US" altLang="ja-JP" smtClean="0"/>
              <a:t>Sep 2013</a:t>
            </a:r>
            <a:endParaRPr lang="en-US" altLang="ja-JP"/>
          </a:p>
        </p:txBody>
      </p:sp>
      <p:sp>
        <p:nvSpPr>
          <p:cNvPr id="8" name="フッター プレースホルダー 7"/>
          <p:cNvSpPr>
            <a:spLocks noGrp="1"/>
          </p:cNvSpPr>
          <p:nvPr>
            <p:ph type="ftr" sz="quarter" idx="11"/>
          </p:nvPr>
        </p:nvSpPr>
        <p:spPr/>
        <p:txBody>
          <a:bodyPr/>
          <a:lstStyle>
            <a:lvl1pPr>
              <a:defRPr/>
            </a:lvl1pPr>
          </a:lstStyle>
          <a:p>
            <a:r>
              <a:rPr lang="en-US" altLang="ja-JP" smtClean="0"/>
              <a:t>Takashi Yamamoto, Sumitomo Electric Industries</a:t>
            </a:r>
            <a:endParaRPr lang="en-US" altLang="ja-JP"/>
          </a:p>
        </p:txBody>
      </p:sp>
      <p:sp>
        <p:nvSpPr>
          <p:cNvPr id="9" name="スライド番号プレースホルダー 8"/>
          <p:cNvSpPr>
            <a:spLocks noGrp="1"/>
          </p:cNvSpPr>
          <p:nvPr>
            <p:ph type="sldNum" sz="quarter" idx="12"/>
          </p:nvPr>
        </p:nvSpPr>
        <p:spPr/>
        <p:txBody>
          <a:bodyPr/>
          <a:lstStyle>
            <a:lvl1pPr>
              <a:defRPr/>
            </a:lvl1pPr>
          </a:lstStyle>
          <a:p>
            <a:r>
              <a:rPr lang="en-US" altLang="ja-JP"/>
              <a:t>Slide </a:t>
            </a:r>
            <a:fld id="{0B491EFD-477A-42D4-A9EA-EE2AA1483DD1}" type="slidenum">
              <a:rPr lang="en-US" altLang="ja-JP"/>
              <a:pPr/>
              <a:t>‹#›</a:t>
            </a:fld>
            <a:endParaRPr lang="en-US" altLang="ja-JP"/>
          </a:p>
        </p:txBody>
      </p:sp>
    </p:spTree>
    <p:extLst>
      <p:ext uri="{BB962C8B-B14F-4D97-AF65-F5344CB8AC3E}">
        <p14:creationId xmlns:p14="http://schemas.microsoft.com/office/powerpoint/2010/main" val="11421270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683568" y="692696"/>
            <a:ext cx="7772400" cy="1066800"/>
          </a:xfrm>
        </p:spPr>
        <p:txBody>
          <a:bodyPr/>
          <a:lstStyle/>
          <a:p>
            <a:r>
              <a:rPr lang="ja-JP" altLang="en-US" smtClean="0"/>
              <a:t>マスター タイトルの書式設定</a:t>
            </a:r>
            <a:endParaRPr lang="ja-JP" altLang="en-US"/>
          </a:p>
        </p:txBody>
      </p:sp>
      <p:sp>
        <p:nvSpPr>
          <p:cNvPr id="3" name="日付プレースホルダー 2"/>
          <p:cNvSpPr>
            <a:spLocks noGrp="1"/>
          </p:cNvSpPr>
          <p:nvPr>
            <p:ph type="dt" sz="half" idx="10"/>
          </p:nvPr>
        </p:nvSpPr>
        <p:spPr/>
        <p:txBody>
          <a:bodyPr/>
          <a:lstStyle>
            <a:lvl1pPr>
              <a:defRPr/>
            </a:lvl1pPr>
          </a:lstStyle>
          <a:p>
            <a:r>
              <a:rPr lang="en-US" altLang="ja-JP" smtClean="0"/>
              <a:t>Sep 2013</a:t>
            </a:r>
            <a:endParaRPr lang="en-US" altLang="ja-JP"/>
          </a:p>
        </p:txBody>
      </p:sp>
      <p:sp>
        <p:nvSpPr>
          <p:cNvPr id="4" name="フッター プレースホルダー 3"/>
          <p:cNvSpPr>
            <a:spLocks noGrp="1"/>
          </p:cNvSpPr>
          <p:nvPr>
            <p:ph type="ftr" sz="quarter" idx="11"/>
          </p:nvPr>
        </p:nvSpPr>
        <p:spPr/>
        <p:txBody>
          <a:bodyPr/>
          <a:lstStyle>
            <a:lvl1pPr>
              <a:defRPr/>
            </a:lvl1pPr>
          </a:lstStyle>
          <a:p>
            <a:r>
              <a:rPr lang="en-US" altLang="ja-JP" smtClean="0"/>
              <a:t>Takashi Yamamoto, Sumitomo Electric Industries</a:t>
            </a:r>
            <a:endParaRPr lang="en-US" altLang="ja-JP"/>
          </a:p>
        </p:txBody>
      </p:sp>
      <p:sp>
        <p:nvSpPr>
          <p:cNvPr id="5" name="スライド番号プレースホルダー 4"/>
          <p:cNvSpPr>
            <a:spLocks noGrp="1"/>
          </p:cNvSpPr>
          <p:nvPr>
            <p:ph type="sldNum" sz="quarter" idx="12"/>
          </p:nvPr>
        </p:nvSpPr>
        <p:spPr/>
        <p:txBody>
          <a:bodyPr/>
          <a:lstStyle>
            <a:lvl1pPr>
              <a:defRPr/>
            </a:lvl1pPr>
          </a:lstStyle>
          <a:p>
            <a:r>
              <a:rPr lang="en-US" altLang="ja-JP"/>
              <a:t>Slide </a:t>
            </a:r>
            <a:fld id="{1E4FF75B-5044-4029-9087-12F2B1E946AB}" type="slidenum">
              <a:rPr lang="en-US" altLang="ja-JP"/>
              <a:pPr/>
              <a:t>‹#›</a:t>
            </a:fld>
            <a:endParaRPr lang="en-US" altLang="ja-JP"/>
          </a:p>
        </p:txBody>
      </p:sp>
    </p:spTree>
    <p:extLst>
      <p:ext uri="{BB962C8B-B14F-4D97-AF65-F5344CB8AC3E}">
        <p14:creationId xmlns:p14="http://schemas.microsoft.com/office/powerpoint/2010/main" val="35603685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a:xfrm>
            <a:off x="685800" y="378281"/>
            <a:ext cx="1600200" cy="215444"/>
          </a:xfrm>
        </p:spPr>
        <p:txBody>
          <a:bodyPr/>
          <a:lstStyle>
            <a:lvl1pPr>
              <a:defRPr/>
            </a:lvl1pPr>
          </a:lstStyle>
          <a:p>
            <a:r>
              <a:rPr lang="en-US" altLang="ja-JP" smtClean="0"/>
              <a:t>Sep 2013</a:t>
            </a:r>
            <a:endParaRPr lang="en-US" altLang="ja-JP" dirty="0"/>
          </a:p>
        </p:txBody>
      </p:sp>
      <p:sp>
        <p:nvSpPr>
          <p:cNvPr id="3" name="フッター プレースホルダー 2"/>
          <p:cNvSpPr>
            <a:spLocks noGrp="1"/>
          </p:cNvSpPr>
          <p:nvPr>
            <p:ph type="ftr" sz="quarter" idx="11"/>
          </p:nvPr>
        </p:nvSpPr>
        <p:spPr>
          <a:xfrm>
            <a:off x="5076056" y="6475413"/>
            <a:ext cx="3534544" cy="184666"/>
          </a:xfrm>
        </p:spPr>
        <p:txBody>
          <a:bodyPr/>
          <a:lstStyle>
            <a:lvl1pPr>
              <a:defRPr/>
            </a:lvl1pPr>
          </a:lstStyle>
          <a:p>
            <a:r>
              <a:rPr lang="en-US" altLang="ja-JP" dirty="0" smtClean="0"/>
              <a:t>Takashi Yamamoto, Sumitomo Electric Industries</a:t>
            </a:r>
            <a:endParaRPr lang="en-US" altLang="ja-JP" dirty="0"/>
          </a:p>
        </p:txBody>
      </p:sp>
      <p:sp>
        <p:nvSpPr>
          <p:cNvPr id="4" name="スライド番号プレースホルダー 3"/>
          <p:cNvSpPr>
            <a:spLocks noGrp="1"/>
          </p:cNvSpPr>
          <p:nvPr>
            <p:ph type="sldNum" sz="quarter" idx="12"/>
          </p:nvPr>
        </p:nvSpPr>
        <p:spPr/>
        <p:txBody>
          <a:bodyPr/>
          <a:lstStyle>
            <a:lvl1pPr>
              <a:defRPr/>
            </a:lvl1pPr>
          </a:lstStyle>
          <a:p>
            <a:r>
              <a:rPr lang="en-US" altLang="ja-JP"/>
              <a:t>Slide </a:t>
            </a:r>
            <a:fld id="{695CBC65-B846-4A6B-9904-8C0EF9D87513}" type="slidenum">
              <a:rPr lang="en-US" altLang="ja-JP"/>
              <a:pPr/>
              <a:t>‹#›</a:t>
            </a:fld>
            <a:endParaRPr lang="en-US" altLang="ja-JP"/>
          </a:p>
        </p:txBody>
      </p:sp>
    </p:spTree>
    <p:extLst>
      <p:ext uri="{BB962C8B-B14F-4D97-AF65-F5344CB8AC3E}">
        <p14:creationId xmlns:p14="http://schemas.microsoft.com/office/powerpoint/2010/main" val="20379669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日付プレースホルダー 4"/>
          <p:cNvSpPr>
            <a:spLocks noGrp="1"/>
          </p:cNvSpPr>
          <p:nvPr>
            <p:ph type="dt" sz="half" idx="10"/>
          </p:nvPr>
        </p:nvSpPr>
        <p:spPr/>
        <p:txBody>
          <a:bodyPr/>
          <a:lstStyle>
            <a:lvl1pPr>
              <a:defRPr/>
            </a:lvl1pPr>
          </a:lstStyle>
          <a:p>
            <a:r>
              <a:rPr lang="en-US" altLang="ja-JP" smtClean="0"/>
              <a:t>Sep 2013</a:t>
            </a:r>
            <a:endParaRPr lang="en-US" altLang="ja-JP"/>
          </a:p>
        </p:txBody>
      </p:sp>
      <p:sp>
        <p:nvSpPr>
          <p:cNvPr id="6" name="フッター プレースホルダー 5"/>
          <p:cNvSpPr>
            <a:spLocks noGrp="1"/>
          </p:cNvSpPr>
          <p:nvPr>
            <p:ph type="ftr" sz="quarter" idx="11"/>
          </p:nvPr>
        </p:nvSpPr>
        <p:spPr/>
        <p:txBody>
          <a:bodyPr/>
          <a:lstStyle>
            <a:lvl1pPr>
              <a:defRPr/>
            </a:lvl1pPr>
          </a:lstStyle>
          <a:p>
            <a:r>
              <a:rPr lang="en-US" altLang="ja-JP" smtClean="0"/>
              <a:t>Takashi Yamamoto, Sumitomo Electric Industries</a:t>
            </a:r>
            <a:endParaRPr lang="en-US" altLang="ja-JP"/>
          </a:p>
        </p:txBody>
      </p:sp>
      <p:sp>
        <p:nvSpPr>
          <p:cNvPr id="7" name="スライド番号プレースホルダー 6"/>
          <p:cNvSpPr>
            <a:spLocks noGrp="1"/>
          </p:cNvSpPr>
          <p:nvPr>
            <p:ph type="sldNum" sz="quarter" idx="12"/>
          </p:nvPr>
        </p:nvSpPr>
        <p:spPr/>
        <p:txBody>
          <a:bodyPr/>
          <a:lstStyle>
            <a:lvl1pPr>
              <a:defRPr/>
            </a:lvl1pPr>
          </a:lstStyle>
          <a:p>
            <a:r>
              <a:rPr lang="en-US" altLang="ja-JP"/>
              <a:t>Slide </a:t>
            </a:r>
            <a:fld id="{5B73BFD1-2CFC-4A0C-BAC2-733133E8728B}" type="slidenum">
              <a:rPr lang="en-US" altLang="ja-JP"/>
              <a:pPr/>
              <a:t>‹#›</a:t>
            </a:fld>
            <a:endParaRPr lang="en-US" altLang="ja-JP"/>
          </a:p>
        </p:txBody>
      </p:sp>
    </p:spTree>
    <p:extLst>
      <p:ext uri="{BB962C8B-B14F-4D97-AF65-F5344CB8AC3E}">
        <p14:creationId xmlns:p14="http://schemas.microsoft.com/office/powerpoint/2010/main" val="1451904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アイコンをクリックして図を追加</a:t>
            </a:r>
            <a:endParaRPr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日付プレースホルダー 4"/>
          <p:cNvSpPr>
            <a:spLocks noGrp="1"/>
          </p:cNvSpPr>
          <p:nvPr>
            <p:ph type="dt" sz="half" idx="10"/>
          </p:nvPr>
        </p:nvSpPr>
        <p:spPr/>
        <p:txBody>
          <a:bodyPr/>
          <a:lstStyle>
            <a:lvl1pPr>
              <a:defRPr/>
            </a:lvl1pPr>
          </a:lstStyle>
          <a:p>
            <a:r>
              <a:rPr lang="en-US" altLang="ja-JP" smtClean="0"/>
              <a:t>Sep 2013</a:t>
            </a:r>
            <a:endParaRPr lang="en-US" altLang="ja-JP"/>
          </a:p>
        </p:txBody>
      </p:sp>
      <p:sp>
        <p:nvSpPr>
          <p:cNvPr id="6" name="フッター プレースホルダー 5"/>
          <p:cNvSpPr>
            <a:spLocks noGrp="1"/>
          </p:cNvSpPr>
          <p:nvPr>
            <p:ph type="ftr" sz="quarter" idx="11"/>
          </p:nvPr>
        </p:nvSpPr>
        <p:spPr/>
        <p:txBody>
          <a:bodyPr/>
          <a:lstStyle>
            <a:lvl1pPr>
              <a:defRPr/>
            </a:lvl1pPr>
          </a:lstStyle>
          <a:p>
            <a:r>
              <a:rPr lang="en-US" altLang="ja-JP" smtClean="0"/>
              <a:t>Takashi Yamamoto, Sumitomo Electric Industries</a:t>
            </a:r>
            <a:endParaRPr lang="en-US" altLang="ja-JP"/>
          </a:p>
        </p:txBody>
      </p:sp>
      <p:sp>
        <p:nvSpPr>
          <p:cNvPr id="7" name="スライド番号プレースホルダー 6"/>
          <p:cNvSpPr>
            <a:spLocks noGrp="1"/>
          </p:cNvSpPr>
          <p:nvPr>
            <p:ph type="sldNum" sz="quarter" idx="12"/>
          </p:nvPr>
        </p:nvSpPr>
        <p:spPr/>
        <p:txBody>
          <a:bodyPr/>
          <a:lstStyle>
            <a:lvl1pPr>
              <a:defRPr/>
            </a:lvl1pPr>
          </a:lstStyle>
          <a:p>
            <a:r>
              <a:rPr lang="en-US" altLang="ja-JP"/>
              <a:t>Slide </a:t>
            </a:r>
            <a:fld id="{3018F577-4318-420B-BFD1-A9D260EF0D34}" type="slidenum">
              <a:rPr lang="en-US" altLang="ja-JP"/>
              <a:pPr/>
              <a:t>‹#›</a:t>
            </a:fld>
            <a:endParaRPr lang="en-US" altLang="ja-JP"/>
          </a:p>
        </p:txBody>
      </p:sp>
    </p:spTree>
    <p:extLst>
      <p:ext uri="{BB962C8B-B14F-4D97-AF65-F5344CB8AC3E}">
        <p14:creationId xmlns:p14="http://schemas.microsoft.com/office/powerpoint/2010/main" val="22537202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smtClean="0"/>
              <a:t>マスター タイトルの書式設定</a:t>
            </a:r>
            <a:endParaRPr lang="en-US" altLang="ja-JP"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ltLang="ja-JP" smtClean="0"/>
          </a:p>
        </p:txBody>
      </p:sp>
      <p:sp>
        <p:nvSpPr>
          <p:cNvPr id="1028" name="Rectangle 4"/>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pitchFamily="50" charset="-128"/>
              </a:defRPr>
            </a:lvl1pPr>
          </a:lstStyle>
          <a:p>
            <a:r>
              <a:rPr lang="en-US" altLang="ja-JP" smtClean="0"/>
              <a:t>Sep 2013</a:t>
            </a:r>
            <a:endParaRPr lang="en-US" altLang="ja-JP"/>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pitchFamily="50" charset="-128"/>
              </a:defRPr>
            </a:lvl1pPr>
          </a:lstStyle>
          <a:p>
            <a:r>
              <a:rPr lang="en-US" altLang="ja-JP" smtClean="0"/>
              <a:t>Takashi Yamamoto, Sumitomo Electric Industries</a:t>
            </a:r>
            <a:endParaRPr lang="en-US" altLang="ja-JP"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ＭＳ Ｐゴシック" pitchFamily="50" charset="-128"/>
              </a:defRPr>
            </a:lvl1pPr>
          </a:lstStyle>
          <a:p>
            <a:r>
              <a:rPr lang="en-US" altLang="ja-JP"/>
              <a:t>Slide </a:t>
            </a:r>
            <a:fld id="{A431CB8A-5DAC-4093-80EE-4432B16EF944}" type="slidenum">
              <a:rPr lang="en-US" altLang="ja-JP"/>
              <a:pPr/>
              <a:t>‹#›</a:t>
            </a:fld>
            <a:endParaRPr lang="en-US" altLang="ja-JP"/>
          </a:p>
        </p:txBody>
      </p:sp>
      <p:sp>
        <p:nvSpPr>
          <p:cNvPr id="1031" name="Rectangle 7"/>
          <p:cNvSpPr>
            <a:spLocks noChangeArrowheads="1"/>
          </p:cNvSpPr>
          <p:nvPr/>
        </p:nvSpPr>
        <p:spPr bwMode="auto">
          <a:xfrm>
            <a:off x="3923928" y="394156"/>
            <a:ext cx="4534272"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ja-JP" sz="1400" b="1" dirty="0">
                <a:ea typeface="ＭＳ Ｐゴシック" pitchFamily="50" charset="-128"/>
              </a:rPr>
              <a:t>doc.: IEEE </a:t>
            </a:r>
            <a:r>
              <a:rPr lang="en-US" altLang="ja-JP" sz="1400" b="1" dirty="0" smtClean="0">
                <a:ea typeface="ＭＳ Ｐゴシック" pitchFamily="50" charset="-128"/>
              </a:rPr>
              <a:t>802.15-13-0539-00-0sru</a:t>
            </a:r>
            <a:endParaRPr lang="en-US" altLang="ja-JP" sz="1400" b="1" dirty="0">
              <a:ea typeface="ＭＳ Ｐゴシック" pitchFamily="50"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ea typeface="ＭＳ Ｐゴシック" pitchFamily="50"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kumimoji="1" lang="en-US" altLang="ja-JP" smtClean="0"/>
              <a:t>Sep 2013</a:t>
            </a:r>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kumimoji="1" lang="en-US" altLang="ja-JP" smtClean="0"/>
              <a:t>Takashi Yamamoto, Sumitomo Electric Industries</a:t>
            </a:r>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B8E970E-48E2-4DC6-B11D-128AD5F4239D}" type="slidenum">
              <a:rPr kumimoji="1" lang="ja-JP" altLang="en-US" smtClean="0"/>
              <a:t>‹#›</a:t>
            </a:fld>
            <a:endParaRPr kumimoji="1" lang="ja-JP" altLang="en-US"/>
          </a:p>
        </p:txBody>
      </p:sp>
    </p:spTree>
    <p:extLst>
      <p:ext uri="{BB962C8B-B14F-4D97-AF65-F5344CB8AC3E}">
        <p14:creationId xmlns:p14="http://schemas.microsoft.com/office/powerpoint/2010/main" val="324697931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r>
              <a:rPr lang="en-US" altLang="ja-JP" smtClean="0"/>
              <a:t>Sep 2013</a:t>
            </a:r>
            <a:endParaRPr lang="en-US" altLang="ja-JP" dirty="0"/>
          </a:p>
        </p:txBody>
      </p:sp>
      <p:sp>
        <p:nvSpPr>
          <p:cNvPr id="3" name="フッター プレースホルダー 2"/>
          <p:cNvSpPr>
            <a:spLocks noGrp="1"/>
          </p:cNvSpPr>
          <p:nvPr>
            <p:ph type="ftr" sz="quarter" idx="11"/>
          </p:nvPr>
        </p:nvSpPr>
        <p:spPr/>
        <p:txBody>
          <a:bodyPr/>
          <a:lstStyle/>
          <a:p>
            <a:r>
              <a:rPr lang="en-US" altLang="ja-JP" dirty="0" smtClean="0"/>
              <a:t>Takashi Yamamoto, Sumitomo Electric Industries</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smtClean="0"/>
              <a:t>Slide </a:t>
            </a:r>
            <a:fld id="{695CBC65-B846-4A6B-9904-8C0EF9D87513}" type="slidenum">
              <a:rPr lang="en-US" altLang="ja-JP" smtClean="0"/>
              <a:pPr/>
              <a:t>1</a:t>
            </a:fld>
            <a:endParaRPr lang="en-US" altLang="ja-JP"/>
          </a:p>
        </p:txBody>
      </p:sp>
      <p:sp>
        <p:nvSpPr>
          <p:cNvPr id="5" name="Rectangle 1"/>
          <p:cNvSpPr txBox="1">
            <a:spLocks noChangeArrowheads="1"/>
          </p:cNvSpPr>
          <p:nvPr/>
        </p:nvSpPr>
        <p:spPr bwMode="auto">
          <a:xfrm>
            <a:off x="533400" y="685800"/>
            <a:ext cx="8143056" cy="1066800"/>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lvl="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800" b="0" dirty="0" smtClean="0">
                <a:ea typeface="ＭＳ Ｐゴシック" pitchFamily="50" charset="-128"/>
              </a:rPr>
              <a:t>Evaluation methodology and simulation scenarios</a:t>
            </a:r>
            <a:endParaRPr kumimoji="0" lang="en-GB" sz="2800" b="0" i="0" u="none" strike="noStrike" kern="0" cap="none" spc="0" normalizeH="0" baseline="0" noProof="0" dirty="0">
              <a:ln>
                <a:noFill/>
              </a:ln>
              <a:solidFill>
                <a:srgbClr val="000000"/>
              </a:solidFill>
              <a:effectLst/>
              <a:uLnTx/>
              <a:uFillTx/>
              <a:latin typeface="Times New Roman"/>
              <a:ea typeface="MS Gothic"/>
            </a:endParaRPr>
          </a:p>
        </p:txBody>
      </p:sp>
      <p:sp>
        <p:nvSpPr>
          <p:cNvPr id="7" name="Rectangle 4"/>
          <p:cNvSpPr>
            <a:spLocks noChangeArrowheads="1"/>
          </p:cNvSpPr>
          <p:nvPr/>
        </p:nvSpPr>
        <p:spPr bwMode="auto">
          <a:xfrm>
            <a:off x="533400" y="1795907"/>
            <a:ext cx="1447800" cy="381000"/>
          </a:xfrm>
          <a:prstGeom prst="rect">
            <a:avLst/>
          </a:prstGeom>
          <a:noFill/>
          <a:ln w="9525">
            <a:noFill/>
            <a:round/>
            <a:headEnd/>
            <a:tailEnd/>
          </a:ln>
          <a:effectLst/>
        </p:spPr>
        <p:txBody>
          <a:bodyPr lIns="92160" tIns="46080" rIns="92160" bIns="46080"/>
          <a:lstStyle/>
          <a:p>
            <a:pPr defTabSz="449263">
              <a:spcBef>
                <a:spcPts val="500"/>
              </a:spcBef>
              <a:buClr>
                <a:srgbClr val="000000"/>
              </a:buClr>
              <a:buSzPct val="100000"/>
              <a:buFont typeface="Times New Roman" pitchFamily="16" charset="0"/>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latin typeface="Times New Roman" pitchFamily="16" charset="0"/>
                <a:ea typeface="MS Gothic" charset="-128"/>
              </a:rPr>
              <a:t>Authors:</a:t>
            </a:r>
          </a:p>
        </p:txBody>
      </p:sp>
      <p:graphicFrame>
        <p:nvGraphicFramePr>
          <p:cNvPr id="8" name="表 7"/>
          <p:cNvGraphicFramePr>
            <a:graphicFrameLocks noGrp="1"/>
          </p:cNvGraphicFramePr>
          <p:nvPr>
            <p:extLst>
              <p:ext uri="{D42A27DB-BD31-4B8C-83A1-F6EECF244321}">
                <p14:modId xmlns:p14="http://schemas.microsoft.com/office/powerpoint/2010/main" val="1233629374"/>
              </p:ext>
            </p:extLst>
          </p:nvPr>
        </p:nvGraphicFramePr>
        <p:xfrm>
          <a:off x="683568" y="2276870"/>
          <a:ext cx="7846640" cy="2304258"/>
        </p:xfrm>
        <a:graphic>
          <a:graphicData uri="http://schemas.openxmlformats.org/drawingml/2006/table">
            <a:tbl>
              <a:tblPr firstRow="1" bandRow="1">
                <a:tableStyleId>{5940675A-B579-460E-94D1-54222C63F5DA}</a:tableStyleId>
              </a:tblPr>
              <a:tblGrid>
                <a:gridCol w="1584176"/>
                <a:gridCol w="1368152"/>
                <a:gridCol w="1296144"/>
                <a:gridCol w="1368152"/>
                <a:gridCol w="2230016"/>
              </a:tblGrid>
              <a:tr h="384043">
                <a:tc>
                  <a:txBody>
                    <a:bodyPr/>
                    <a:lstStyle/>
                    <a:p>
                      <a:r>
                        <a:rPr kumimoji="1" lang="en-US" altLang="ja-JP" b="1" dirty="0" smtClean="0">
                          <a:latin typeface="Times New Roman" pitchFamily="18" charset="0"/>
                          <a:ea typeface="+mj-ea"/>
                          <a:cs typeface="Times New Roman" pitchFamily="18" charset="0"/>
                        </a:rPr>
                        <a:t>Name</a:t>
                      </a:r>
                      <a:endParaRPr kumimoji="1" lang="ja-JP" altLang="en-US" b="1" dirty="0">
                        <a:latin typeface="Times New Roman" pitchFamily="18" charset="0"/>
                        <a:ea typeface="+mj-ea"/>
                        <a:cs typeface="Times New Roman" pitchFamily="18" charset="0"/>
                      </a:endParaRPr>
                    </a:p>
                  </a:txBody>
                  <a:tcPr/>
                </a:tc>
                <a:tc>
                  <a:txBody>
                    <a:bodyPr/>
                    <a:lstStyle/>
                    <a:p>
                      <a:r>
                        <a:rPr kumimoji="1" lang="en-US" altLang="ja-JP" b="1" dirty="0" smtClean="0">
                          <a:latin typeface="Times New Roman" pitchFamily="18" charset="0"/>
                          <a:ea typeface="+mj-ea"/>
                          <a:cs typeface="Times New Roman" pitchFamily="18" charset="0"/>
                        </a:rPr>
                        <a:t>Affiliations</a:t>
                      </a:r>
                      <a:endParaRPr kumimoji="1" lang="ja-JP" altLang="en-US" b="1" dirty="0">
                        <a:latin typeface="Times New Roman" pitchFamily="18" charset="0"/>
                        <a:ea typeface="+mj-ea"/>
                        <a:cs typeface="Times New Roman" pitchFamily="18" charset="0"/>
                      </a:endParaRPr>
                    </a:p>
                  </a:txBody>
                  <a:tcPr/>
                </a:tc>
                <a:tc>
                  <a:txBody>
                    <a:bodyPr/>
                    <a:lstStyle/>
                    <a:p>
                      <a:r>
                        <a:rPr kumimoji="1" lang="en-US" altLang="ja-JP" b="1" dirty="0" smtClean="0">
                          <a:latin typeface="Times New Roman" pitchFamily="18" charset="0"/>
                          <a:ea typeface="+mj-ea"/>
                          <a:cs typeface="Times New Roman" pitchFamily="18" charset="0"/>
                        </a:rPr>
                        <a:t>Address</a:t>
                      </a:r>
                      <a:endParaRPr kumimoji="1" lang="ja-JP" altLang="en-US" b="1" dirty="0">
                        <a:latin typeface="Times New Roman" pitchFamily="18" charset="0"/>
                        <a:ea typeface="+mj-ea"/>
                        <a:cs typeface="Times New Roman" pitchFamily="18" charset="0"/>
                      </a:endParaRPr>
                    </a:p>
                  </a:txBody>
                  <a:tcPr/>
                </a:tc>
                <a:tc>
                  <a:txBody>
                    <a:bodyPr/>
                    <a:lstStyle/>
                    <a:p>
                      <a:r>
                        <a:rPr kumimoji="1" lang="en-US" altLang="ja-JP" b="1" dirty="0" smtClean="0">
                          <a:latin typeface="Times New Roman" pitchFamily="18" charset="0"/>
                          <a:ea typeface="+mj-ea"/>
                          <a:cs typeface="Times New Roman" pitchFamily="18" charset="0"/>
                        </a:rPr>
                        <a:t>Phone</a:t>
                      </a:r>
                      <a:endParaRPr kumimoji="1" lang="ja-JP" altLang="en-US" b="1" dirty="0">
                        <a:latin typeface="Times New Roman" pitchFamily="18" charset="0"/>
                        <a:ea typeface="+mj-ea"/>
                        <a:cs typeface="Times New Roman" pitchFamily="18" charset="0"/>
                      </a:endParaRPr>
                    </a:p>
                  </a:txBody>
                  <a:tcPr/>
                </a:tc>
                <a:tc>
                  <a:txBody>
                    <a:bodyPr/>
                    <a:lstStyle/>
                    <a:p>
                      <a:r>
                        <a:rPr kumimoji="1" lang="en-US" altLang="ja-JP" b="1" dirty="0" smtClean="0">
                          <a:latin typeface="Times New Roman" pitchFamily="18" charset="0"/>
                          <a:ea typeface="+mj-ea"/>
                          <a:cs typeface="Times New Roman" pitchFamily="18" charset="0"/>
                        </a:rPr>
                        <a:t>email</a:t>
                      </a:r>
                      <a:endParaRPr kumimoji="1" lang="ja-JP" altLang="en-US" b="1" dirty="0">
                        <a:latin typeface="Times New Roman" pitchFamily="18" charset="0"/>
                        <a:ea typeface="+mj-ea"/>
                        <a:cs typeface="Times New Roman" pitchFamily="18" charset="0"/>
                      </a:endParaRPr>
                    </a:p>
                  </a:txBody>
                  <a:tcPr/>
                </a:tc>
              </a:tr>
              <a:tr h="384043">
                <a:tc>
                  <a:txBody>
                    <a:bodyPr/>
                    <a:lstStyle/>
                    <a:p>
                      <a:r>
                        <a:rPr kumimoji="1" lang="en-US" altLang="ja-JP" sz="1200" dirty="0" smtClean="0">
                          <a:latin typeface="Times New Roman" pitchFamily="18" charset="0"/>
                          <a:ea typeface="+mj-ea"/>
                          <a:cs typeface="Times New Roman" pitchFamily="18" charset="0"/>
                        </a:rPr>
                        <a:t>Takashi Yamamoto</a:t>
                      </a:r>
                      <a:endParaRPr kumimoji="1" lang="ja-JP" altLang="en-US" sz="1200" dirty="0">
                        <a:latin typeface="Times New Roman" pitchFamily="18" charset="0"/>
                        <a:ea typeface="+mj-ea"/>
                        <a:cs typeface="Times New Roman" pitchFamily="18" charset="0"/>
                      </a:endParaRPr>
                    </a:p>
                  </a:txBody>
                  <a:tcPr/>
                </a:tc>
                <a:tc rowSpan="5">
                  <a:txBody>
                    <a:bodyPr/>
                    <a:lstStyle/>
                    <a:p>
                      <a:r>
                        <a:rPr kumimoji="1" lang="en-US" altLang="ja-JP" sz="1200" dirty="0" smtClean="0">
                          <a:latin typeface="Times New Roman" pitchFamily="18" charset="0"/>
                          <a:ea typeface="+mj-ea"/>
                          <a:cs typeface="Times New Roman" pitchFamily="18" charset="0"/>
                        </a:rPr>
                        <a:t>Sumitomo Electric Industries, Ltd.</a:t>
                      </a:r>
                      <a:endParaRPr kumimoji="1" lang="ja-JP" altLang="en-US" sz="1200" dirty="0">
                        <a:latin typeface="Times New Roman" pitchFamily="18" charset="0"/>
                        <a:ea typeface="+mj-ea"/>
                        <a:cs typeface="Times New Roman" pitchFamily="18" charset="0"/>
                      </a:endParaRPr>
                    </a:p>
                  </a:txBody>
                  <a:tcPr/>
                </a:tc>
                <a:tc rowSpan="5">
                  <a:txBody>
                    <a:bodyPr/>
                    <a:lstStyle/>
                    <a:p>
                      <a:r>
                        <a:rPr kumimoji="1" lang="fi-FI" altLang="ja-JP" sz="1200" dirty="0" smtClean="0">
                          <a:latin typeface="Times New Roman" pitchFamily="18" charset="0"/>
                          <a:ea typeface="+mj-ea"/>
                          <a:cs typeface="Times New Roman" pitchFamily="18" charset="0"/>
                        </a:rPr>
                        <a:t>1-1-3, Shimaya, Konohana-ku, Osaka, 554-0024</a:t>
                      </a:r>
                      <a:r>
                        <a:rPr kumimoji="1" lang="fi-FI" altLang="ja-JP" sz="1200" baseline="0" dirty="0" smtClean="0">
                          <a:latin typeface="Times New Roman" pitchFamily="18" charset="0"/>
                          <a:ea typeface="+mj-ea"/>
                          <a:cs typeface="Times New Roman" pitchFamily="18" charset="0"/>
                        </a:rPr>
                        <a:t>  </a:t>
                      </a:r>
                      <a:r>
                        <a:rPr kumimoji="1" lang="fi-FI" altLang="ja-JP" sz="1200" dirty="0" smtClean="0">
                          <a:latin typeface="Times New Roman" pitchFamily="18" charset="0"/>
                          <a:ea typeface="+mj-ea"/>
                          <a:cs typeface="Times New Roman" pitchFamily="18" charset="0"/>
                        </a:rPr>
                        <a:t>Japan</a:t>
                      </a:r>
                      <a:endParaRPr kumimoji="1" lang="ja-JP" altLang="en-US" sz="1200" dirty="0">
                        <a:latin typeface="Times New Roman" pitchFamily="18" charset="0"/>
                        <a:ea typeface="+mj-ea"/>
                        <a:cs typeface="Times New Roman" pitchFamily="18" charset="0"/>
                      </a:endParaRPr>
                    </a:p>
                  </a:txBody>
                  <a:tcPr/>
                </a:tc>
                <a:tc rowSpan="5">
                  <a:txBody>
                    <a:bodyPr/>
                    <a:lstStyle/>
                    <a:p>
                      <a:r>
                        <a:rPr kumimoji="1" lang="en-US" altLang="ja-JP" sz="1200" dirty="0" smtClean="0">
                          <a:latin typeface="Times New Roman" pitchFamily="18" charset="0"/>
                          <a:ea typeface="+mj-ea"/>
                          <a:cs typeface="Times New Roman" pitchFamily="18" charset="0"/>
                        </a:rPr>
                        <a:t>+81-06-6466-5695</a:t>
                      </a:r>
                      <a:endParaRPr kumimoji="1" lang="ja-JP" altLang="en-US" sz="1200" dirty="0">
                        <a:latin typeface="Times New Roman" pitchFamily="18" charset="0"/>
                        <a:ea typeface="+mj-ea"/>
                        <a:cs typeface="Times New Roman" pitchFamily="18" charset="0"/>
                      </a:endParaRPr>
                    </a:p>
                  </a:txBody>
                  <a:tcPr/>
                </a:tc>
                <a:tc>
                  <a:txBody>
                    <a:bodyPr/>
                    <a:lstStyle/>
                    <a:p>
                      <a:r>
                        <a:rPr kumimoji="1" lang="en-US" altLang="ja-JP" sz="1200" dirty="0" smtClean="0">
                          <a:latin typeface="Times New Roman" pitchFamily="18" charset="0"/>
                          <a:ea typeface="+mj-ea"/>
                          <a:cs typeface="Times New Roman" pitchFamily="18" charset="0"/>
                        </a:rPr>
                        <a:t>yamamoto-takashi@sei.co.jp</a:t>
                      </a:r>
                      <a:endParaRPr kumimoji="1" lang="ja-JP" altLang="en-US" sz="1200" dirty="0">
                        <a:latin typeface="Times New Roman" pitchFamily="18" charset="0"/>
                        <a:ea typeface="+mj-ea"/>
                        <a:cs typeface="Times New Roman" pitchFamily="18" charset="0"/>
                      </a:endParaRPr>
                    </a:p>
                  </a:txBody>
                  <a:tcPr/>
                </a:tc>
              </a:tr>
              <a:tr h="384043">
                <a:tc>
                  <a:txBody>
                    <a:bodyPr/>
                    <a:lstStyle/>
                    <a:p>
                      <a:r>
                        <a:rPr kumimoji="1" lang="en-US" altLang="ja-JP" sz="1200" dirty="0" err="1" smtClean="0">
                          <a:latin typeface="Times New Roman" pitchFamily="18" charset="0"/>
                          <a:ea typeface="+mj-ea"/>
                          <a:cs typeface="Times New Roman" pitchFamily="18" charset="0"/>
                        </a:rPr>
                        <a:t>Yoshizo</a:t>
                      </a:r>
                      <a:r>
                        <a:rPr kumimoji="1" lang="en-US" altLang="ja-JP" sz="1200" dirty="0" smtClean="0">
                          <a:latin typeface="Times New Roman" pitchFamily="18" charset="0"/>
                          <a:ea typeface="+mj-ea"/>
                          <a:cs typeface="Times New Roman" pitchFamily="18" charset="0"/>
                        </a:rPr>
                        <a:t> Tanaka</a:t>
                      </a:r>
                      <a:endParaRPr kumimoji="1" lang="ja-JP" altLang="en-US" sz="1200" dirty="0">
                        <a:latin typeface="Times New Roman" pitchFamily="18" charset="0"/>
                        <a:ea typeface="+mj-ea"/>
                        <a:cs typeface="Times New Roman" pitchFamily="18" charset="0"/>
                      </a:endParaRPr>
                    </a:p>
                  </a:txBody>
                  <a:tcPr/>
                </a:tc>
                <a:tc vMerge="1">
                  <a:txBody>
                    <a:bodyPr/>
                    <a:lstStyle/>
                    <a:p>
                      <a:endParaRPr kumimoji="1" lang="ja-JP" altLang="en-US" sz="1200" dirty="0">
                        <a:latin typeface="Times New Roman" pitchFamily="18" charset="0"/>
                        <a:ea typeface="+mj-ea"/>
                        <a:cs typeface="Times New Roman" pitchFamily="18" charset="0"/>
                      </a:endParaRPr>
                    </a:p>
                  </a:txBody>
                  <a:tcPr/>
                </a:tc>
                <a:tc vMerge="1">
                  <a:txBody>
                    <a:bodyPr/>
                    <a:lstStyle/>
                    <a:p>
                      <a:endParaRPr kumimoji="1" lang="ja-JP" altLang="en-US" sz="1200" dirty="0">
                        <a:latin typeface="Times New Roman" pitchFamily="18" charset="0"/>
                        <a:ea typeface="+mj-ea"/>
                        <a:cs typeface="Times New Roman" pitchFamily="18" charset="0"/>
                      </a:endParaRPr>
                    </a:p>
                  </a:txBody>
                  <a:tcPr/>
                </a:tc>
                <a:tc vMerge="1">
                  <a:txBody>
                    <a:bodyPr/>
                    <a:lstStyle/>
                    <a:p>
                      <a:endParaRPr kumimoji="1" lang="ja-JP" altLang="en-US" sz="1200" dirty="0">
                        <a:latin typeface="Times New Roman" pitchFamily="18" charset="0"/>
                        <a:ea typeface="+mj-ea"/>
                        <a:cs typeface="Times New Roman" pitchFamily="18" charset="0"/>
                      </a:endParaRPr>
                    </a:p>
                  </a:txBody>
                  <a:tcPr/>
                </a:tc>
                <a:tc>
                  <a:txBody>
                    <a:bodyPr/>
                    <a:lstStyle/>
                    <a:p>
                      <a:r>
                        <a:rPr kumimoji="1" lang="en-US" altLang="ja-JP" sz="1200" dirty="0" smtClean="0">
                          <a:latin typeface="Times New Roman" pitchFamily="18" charset="0"/>
                          <a:ea typeface="+mj-ea"/>
                          <a:cs typeface="Times New Roman" pitchFamily="18" charset="0"/>
                        </a:rPr>
                        <a:t>tanaka-yoshizo@sei.co.jp</a:t>
                      </a:r>
                      <a:endParaRPr kumimoji="1" lang="ja-JP" altLang="en-US" sz="1200" dirty="0">
                        <a:latin typeface="Times New Roman" pitchFamily="18" charset="0"/>
                        <a:ea typeface="+mj-ea"/>
                        <a:cs typeface="Times New Roman" pitchFamily="18" charset="0"/>
                      </a:endParaRPr>
                    </a:p>
                  </a:txBody>
                  <a:tcPr/>
                </a:tc>
              </a:tr>
              <a:tr h="384043">
                <a:tc>
                  <a:txBody>
                    <a:bodyPr/>
                    <a:lstStyle/>
                    <a:p>
                      <a:r>
                        <a:rPr kumimoji="1" lang="en-US" altLang="ja-JP" sz="1200" dirty="0" smtClean="0">
                          <a:latin typeface="Times New Roman" pitchFamily="18" charset="0"/>
                          <a:ea typeface="+mj-ea"/>
                          <a:cs typeface="Times New Roman" pitchFamily="18" charset="0"/>
                        </a:rPr>
                        <a:t>Kenichi Murakami</a:t>
                      </a:r>
                      <a:endParaRPr kumimoji="1" lang="ja-JP" altLang="en-US" sz="1200" dirty="0">
                        <a:latin typeface="Times New Roman" pitchFamily="18" charset="0"/>
                        <a:ea typeface="+mj-ea"/>
                        <a:cs typeface="Times New Roman" pitchFamily="18" charset="0"/>
                      </a:endParaRPr>
                    </a:p>
                  </a:txBody>
                  <a:tcPr/>
                </a:tc>
                <a:tc vMerge="1">
                  <a:txBody>
                    <a:bodyPr/>
                    <a:lstStyle/>
                    <a:p>
                      <a:endParaRPr kumimoji="1" lang="ja-JP" altLang="en-US" sz="1200" dirty="0">
                        <a:latin typeface="Times New Roman" pitchFamily="18" charset="0"/>
                        <a:ea typeface="+mj-ea"/>
                        <a:cs typeface="Times New Roman" pitchFamily="18" charset="0"/>
                      </a:endParaRPr>
                    </a:p>
                  </a:txBody>
                  <a:tcPr/>
                </a:tc>
                <a:tc vMerge="1">
                  <a:txBody>
                    <a:bodyPr/>
                    <a:lstStyle/>
                    <a:p>
                      <a:endParaRPr kumimoji="1" lang="ja-JP" altLang="en-US" sz="1200" dirty="0">
                        <a:latin typeface="Times New Roman" pitchFamily="18" charset="0"/>
                        <a:ea typeface="+mj-ea"/>
                        <a:cs typeface="Times New Roman" pitchFamily="18" charset="0"/>
                      </a:endParaRPr>
                    </a:p>
                  </a:txBody>
                  <a:tcPr/>
                </a:tc>
                <a:tc vMerge="1">
                  <a:txBody>
                    <a:bodyPr/>
                    <a:lstStyle/>
                    <a:p>
                      <a:endParaRPr kumimoji="1" lang="ja-JP" altLang="en-US" sz="1200" dirty="0">
                        <a:latin typeface="Times New Roman" pitchFamily="18" charset="0"/>
                        <a:ea typeface="+mj-ea"/>
                        <a:cs typeface="Times New Roman" pitchFamily="18" charset="0"/>
                      </a:endParaRPr>
                    </a:p>
                  </a:txBody>
                  <a:tcPr/>
                </a:tc>
                <a:tc>
                  <a:txBody>
                    <a:bodyPr/>
                    <a:lstStyle/>
                    <a:p>
                      <a:r>
                        <a:rPr kumimoji="1" lang="en-US" altLang="ja-JP" sz="1200" kern="1200" dirty="0" smtClean="0">
                          <a:solidFill>
                            <a:schemeClr val="tx1"/>
                          </a:solidFill>
                          <a:latin typeface="Times New Roman" pitchFamily="18" charset="0"/>
                          <a:ea typeface="+mn-ea"/>
                          <a:cs typeface="Times New Roman" pitchFamily="18" charset="0"/>
                        </a:rPr>
                        <a:t>murakami-</a:t>
                      </a:r>
                      <a:r>
                        <a:rPr kumimoji="1" lang="en-US" altLang="ja-JP" sz="1200" dirty="0" smtClean="0">
                          <a:latin typeface="Times New Roman" pitchFamily="18" charset="0"/>
                          <a:ea typeface="+mj-ea"/>
                          <a:cs typeface="Times New Roman" pitchFamily="18" charset="0"/>
                        </a:rPr>
                        <a:t>kenichi@sei.co.jp</a:t>
                      </a:r>
                      <a:endParaRPr kumimoji="1" lang="ja-JP" altLang="en-US" sz="1200" dirty="0">
                        <a:latin typeface="Times New Roman" pitchFamily="18" charset="0"/>
                        <a:ea typeface="+mj-ea"/>
                        <a:cs typeface="Times New Roman" pitchFamily="18" charset="0"/>
                      </a:endParaRPr>
                    </a:p>
                  </a:txBody>
                  <a:tcPr/>
                </a:tc>
              </a:tr>
              <a:tr h="384043">
                <a:tc>
                  <a:txBody>
                    <a:bodyPr/>
                    <a:lstStyle/>
                    <a:p>
                      <a:r>
                        <a:rPr kumimoji="1" lang="en-US" altLang="ja-JP" sz="1200" dirty="0" err="1" smtClean="0">
                          <a:latin typeface="Times New Roman" pitchFamily="18" charset="0"/>
                          <a:ea typeface="+mj-ea"/>
                          <a:cs typeface="Times New Roman" pitchFamily="18" charset="0"/>
                        </a:rPr>
                        <a:t>Hirotsugu</a:t>
                      </a:r>
                      <a:r>
                        <a:rPr kumimoji="1" lang="en-US" altLang="ja-JP" sz="1200" baseline="0" dirty="0" smtClean="0">
                          <a:latin typeface="Times New Roman" pitchFamily="18" charset="0"/>
                          <a:ea typeface="+mj-ea"/>
                          <a:cs typeface="Times New Roman" pitchFamily="18" charset="0"/>
                        </a:rPr>
                        <a:t> Yamamoto</a:t>
                      </a:r>
                      <a:endParaRPr kumimoji="1" lang="ja-JP" altLang="en-US" sz="1200" dirty="0">
                        <a:latin typeface="Times New Roman" pitchFamily="18" charset="0"/>
                        <a:ea typeface="+mj-ea"/>
                        <a:cs typeface="Times New Roman" pitchFamily="18" charset="0"/>
                      </a:endParaRPr>
                    </a:p>
                  </a:txBody>
                  <a:tcPr/>
                </a:tc>
                <a:tc vMerge="1">
                  <a:txBody>
                    <a:bodyPr/>
                    <a:lstStyle/>
                    <a:p>
                      <a:endParaRPr kumimoji="1" lang="ja-JP" altLang="en-US" sz="1200" dirty="0">
                        <a:latin typeface="Times New Roman" pitchFamily="18" charset="0"/>
                        <a:ea typeface="+mj-ea"/>
                        <a:cs typeface="Times New Roman" pitchFamily="18" charset="0"/>
                      </a:endParaRPr>
                    </a:p>
                  </a:txBody>
                  <a:tcPr/>
                </a:tc>
                <a:tc vMerge="1">
                  <a:txBody>
                    <a:bodyPr/>
                    <a:lstStyle/>
                    <a:p>
                      <a:endParaRPr kumimoji="1" lang="ja-JP" altLang="en-US" sz="1200" dirty="0">
                        <a:latin typeface="Times New Roman" pitchFamily="18" charset="0"/>
                        <a:ea typeface="+mj-ea"/>
                        <a:cs typeface="Times New Roman" pitchFamily="18" charset="0"/>
                      </a:endParaRPr>
                    </a:p>
                  </a:txBody>
                  <a:tcPr/>
                </a:tc>
                <a:tc vMerge="1">
                  <a:txBody>
                    <a:bodyPr/>
                    <a:lstStyle/>
                    <a:p>
                      <a:endParaRPr kumimoji="1" lang="ja-JP" altLang="en-US" sz="1200" dirty="0">
                        <a:latin typeface="Times New Roman" pitchFamily="18" charset="0"/>
                        <a:ea typeface="+mj-ea"/>
                        <a:cs typeface="Times New Roman" pitchFamily="18" charset="0"/>
                      </a:endParaRPr>
                    </a:p>
                  </a:txBody>
                  <a:tcPr/>
                </a:tc>
                <a:tc>
                  <a:txBody>
                    <a:bodyPr/>
                    <a:lstStyle/>
                    <a:p>
                      <a:r>
                        <a:rPr kumimoji="1" lang="en-US" altLang="ja-JP" sz="1200" dirty="0" smtClean="0">
                          <a:latin typeface="Times New Roman" pitchFamily="18" charset="0"/>
                          <a:ea typeface="+mj-ea"/>
                          <a:cs typeface="Times New Roman" pitchFamily="18" charset="0"/>
                        </a:rPr>
                        <a:t>yamamoto-hirotsugu@sei.co.jp</a:t>
                      </a:r>
                      <a:endParaRPr kumimoji="1" lang="ja-JP" altLang="en-US" sz="1200" dirty="0">
                        <a:latin typeface="Times New Roman" pitchFamily="18" charset="0"/>
                        <a:ea typeface="+mj-ea"/>
                        <a:cs typeface="Times New Roman" pitchFamily="18" charset="0"/>
                      </a:endParaRPr>
                    </a:p>
                  </a:txBody>
                  <a:tcPr/>
                </a:tc>
              </a:tr>
              <a:tr h="384043">
                <a:tc>
                  <a:txBody>
                    <a:bodyPr/>
                    <a:lstStyle/>
                    <a:p>
                      <a:r>
                        <a:rPr kumimoji="1" lang="en-US" altLang="ja-JP" sz="1200" dirty="0" err="1" smtClean="0">
                          <a:latin typeface="Times New Roman" pitchFamily="18" charset="0"/>
                          <a:ea typeface="+mj-ea"/>
                          <a:cs typeface="Times New Roman" pitchFamily="18" charset="0"/>
                        </a:rPr>
                        <a:t>Yoji</a:t>
                      </a:r>
                      <a:r>
                        <a:rPr kumimoji="1" lang="en-US" altLang="ja-JP" sz="1200" baseline="0" dirty="0" smtClean="0">
                          <a:latin typeface="Times New Roman" pitchFamily="18" charset="0"/>
                          <a:ea typeface="+mj-ea"/>
                          <a:cs typeface="Times New Roman" pitchFamily="18" charset="0"/>
                        </a:rPr>
                        <a:t> Okada</a:t>
                      </a:r>
                      <a:endParaRPr kumimoji="1" lang="ja-JP" altLang="en-US" sz="1200" dirty="0">
                        <a:latin typeface="Times New Roman" pitchFamily="18" charset="0"/>
                        <a:ea typeface="+mj-ea"/>
                        <a:cs typeface="Times New Roman" pitchFamily="18" charset="0"/>
                      </a:endParaRPr>
                    </a:p>
                  </a:txBody>
                  <a:tcPr/>
                </a:tc>
                <a:tc vMerge="1">
                  <a:txBody>
                    <a:bodyPr/>
                    <a:lstStyle/>
                    <a:p>
                      <a:endParaRPr kumimoji="1" lang="ja-JP" altLang="en-US" sz="1200" dirty="0">
                        <a:latin typeface="Times New Roman" pitchFamily="18" charset="0"/>
                        <a:ea typeface="+mj-ea"/>
                        <a:cs typeface="Times New Roman" pitchFamily="18" charset="0"/>
                      </a:endParaRPr>
                    </a:p>
                  </a:txBody>
                  <a:tcPr/>
                </a:tc>
                <a:tc vMerge="1">
                  <a:txBody>
                    <a:bodyPr/>
                    <a:lstStyle/>
                    <a:p>
                      <a:endParaRPr kumimoji="1" lang="ja-JP" altLang="en-US" sz="1200" dirty="0">
                        <a:latin typeface="Times New Roman" pitchFamily="18" charset="0"/>
                        <a:ea typeface="+mj-ea"/>
                        <a:cs typeface="Times New Roman" pitchFamily="18" charset="0"/>
                      </a:endParaRPr>
                    </a:p>
                  </a:txBody>
                  <a:tcPr/>
                </a:tc>
                <a:tc vMerge="1">
                  <a:txBody>
                    <a:bodyPr/>
                    <a:lstStyle/>
                    <a:p>
                      <a:endParaRPr kumimoji="1" lang="ja-JP" altLang="en-US" sz="1200" dirty="0">
                        <a:latin typeface="Times New Roman" pitchFamily="18" charset="0"/>
                        <a:ea typeface="+mj-ea"/>
                        <a:cs typeface="Times New Roman" pitchFamily="18" charset="0"/>
                      </a:endParaRPr>
                    </a:p>
                  </a:txBody>
                  <a:tcPr/>
                </a:tc>
                <a:tc>
                  <a:txBody>
                    <a:bodyPr/>
                    <a:lstStyle/>
                    <a:p>
                      <a:r>
                        <a:rPr kumimoji="1" lang="en-US" altLang="ja-JP" sz="1200" dirty="0" smtClean="0">
                          <a:latin typeface="Times New Roman" pitchFamily="18" charset="0"/>
                          <a:ea typeface="+mj-ea"/>
                          <a:cs typeface="Times New Roman" pitchFamily="18" charset="0"/>
                        </a:rPr>
                        <a:t>okada-yoji@sei.co.jp</a:t>
                      </a:r>
                      <a:endParaRPr kumimoji="1" lang="ja-JP" altLang="en-US" sz="1200" dirty="0">
                        <a:latin typeface="Times New Roman" pitchFamily="18" charset="0"/>
                        <a:ea typeface="+mj-ea"/>
                        <a:cs typeface="Times New Roman" pitchFamily="18" charset="0"/>
                      </a:endParaRPr>
                    </a:p>
                  </a:txBody>
                  <a:tcPr/>
                </a:tc>
              </a:tr>
            </a:tbl>
          </a:graphicData>
        </a:graphic>
      </p:graphicFrame>
    </p:spTree>
    <p:extLst>
      <p:ext uri="{BB962C8B-B14F-4D97-AF65-F5344CB8AC3E}">
        <p14:creationId xmlns:p14="http://schemas.microsoft.com/office/powerpoint/2010/main" val="253023892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r>
              <a:rPr lang="en-US" altLang="ja-JP" smtClean="0"/>
              <a:t>Sep 2013</a:t>
            </a:r>
            <a:endParaRPr lang="en-US" altLang="ja-JP" dirty="0"/>
          </a:p>
        </p:txBody>
      </p:sp>
      <p:sp>
        <p:nvSpPr>
          <p:cNvPr id="3" name="フッター プレースホルダー 2"/>
          <p:cNvSpPr>
            <a:spLocks noGrp="1"/>
          </p:cNvSpPr>
          <p:nvPr>
            <p:ph type="ftr" sz="quarter" idx="11"/>
          </p:nvPr>
        </p:nvSpPr>
        <p:spPr/>
        <p:txBody>
          <a:bodyPr/>
          <a:lstStyle/>
          <a:p>
            <a:r>
              <a:rPr lang="en-US" altLang="ja-JP" dirty="0" smtClean="0"/>
              <a:t>Takashi Yamamoto, Sumitomo Electric Industries</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smtClean="0"/>
              <a:t>Slide </a:t>
            </a:r>
            <a:fld id="{695CBC65-B846-4A6B-9904-8C0EF9D87513}" type="slidenum">
              <a:rPr lang="en-US" altLang="ja-JP" smtClean="0"/>
              <a:pPr/>
              <a:t>2</a:t>
            </a:fld>
            <a:endParaRPr lang="en-US" altLang="ja-JP"/>
          </a:p>
        </p:txBody>
      </p:sp>
      <p:sp>
        <p:nvSpPr>
          <p:cNvPr id="5" name="Rectangle 3"/>
          <p:cNvSpPr>
            <a:spLocks noChangeArrowheads="1"/>
          </p:cNvSpPr>
          <p:nvPr/>
        </p:nvSpPr>
        <p:spPr bwMode="auto">
          <a:xfrm>
            <a:off x="152400" y="609600"/>
            <a:ext cx="89916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pitchFamily="50" charset="-128"/>
              </a:rPr>
              <a:t>Project: IEEE P802.15 Working Group for Wireless Personal Area Networks (WPANs)</a:t>
            </a:r>
            <a:endParaRPr lang="en-US" altLang="ja-JP" sz="1600" b="1" dirty="0">
              <a:solidFill>
                <a:schemeClr val="tx2"/>
              </a:solidFill>
              <a:ea typeface="ＭＳ Ｐゴシック" pitchFamily="50" charset="-128"/>
            </a:endParaRPr>
          </a:p>
          <a:p>
            <a:endParaRPr lang="en-US" altLang="ja-JP" sz="1600" dirty="0">
              <a:solidFill>
                <a:schemeClr val="tx2"/>
              </a:solidFill>
              <a:ea typeface="ＭＳ Ｐゴシック" pitchFamily="50" charset="-128"/>
            </a:endParaRPr>
          </a:p>
          <a:p>
            <a:r>
              <a:rPr lang="en-US" altLang="ja-JP" sz="1600" b="1" dirty="0">
                <a:solidFill>
                  <a:schemeClr val="tx2"/>
                </a:solidFill>
                <a:ea typeface="ＭＳ Ｐゴシック" pitchFamily="50" charset="-128"/>
              </a:rPr>
              <a:t>Submission Title:</a:t>
            </a:r>
            <a:r>
              <a:rPr lang="en-US" altLang="ja-JP" sz="1600" dirty="0">
                <a:solidFill>
                  <a:schemeClr val="tx2"/>
                </a:solidFill>
                <a:ea typeface="ＭＳ Ｐゴシック" pitchFamily="50" charset="-128"/>
              </a:rPr>
              <a:t> </a:t>
            </a:r>
            <a:r>
              <a:rPr lang="en-US" altLang="ja-JP" sz="1600" dirty="0" smtClean="0">
                <a:solidFill>
                  <a:schemeClr val="tx2"/>
                </a:solidFill>
                <a:ea typeface="ＭＳ Ｐゴシック" pitchFamily="50" charset="-128"/>
              </a:rPr>
              <a:t>[</a:t>
            </a:r>
            <a:r>
              <a:rPr lang="en-US" altLang="ja-JP" sz="1600" dirty="0" smtClean="0">
                <a:ea typeface="ＭＳ Ｐゴシック" pitchFamily="50" charset="-128"/>
              </a:rPr>
              <a:t>Evaluation methodology and simulation scenarios</a:t>
            </a:r>
            <a:r>
              <a:rPr lang="en-US" altLang="ja-JP" sz="1600" dirty="0" smtClean="0">
                <a:solidFill>
                  <a:schemeClr val="tx2"/>
                </a:solidFill>
                <a:ea typeface="ＭＳ Ｐゴシック" pitchFamily="50" charset="-128"/>
              </a:rPr>
              <a:t>]</a:t>
            </a:r>
            <a:r>
              <a:rPr lang="en-US" altLang="ja-JP" sz="1600" dirty="0">
                <a:solidFill>
                  <a:schemeClr val="tx2"/>
                </a:solidFill>
                <a:ea typeface="ＭＳ Ｐゴシック" pitchFamily="50" charset="-128"/>
              </a:rPr>
              <a:t>	</a:t>
            </a:r>
          </a:p>
          <a:p>
            <a:r>
              <a:rPr lang="en-US" altLang="ja-JP" sz="1600" b="1" dirty="0">
                <a:solidFill>
                  <a:schemeClr val="tx2"/>
                </a:solidFill>
                <a:ea typeface="ＭＳ Ｐゴシック" pitchFamily="50" charset="-128"/>
              </a:rPr>
              <a:t>Date </a:t>
            </a:r>
            <a:r>
              <a:rPr lang="en-US" altLang="ja-JP" sz="1600" b="1" dirty="0">
                <a:ea typeface="ＭＳ Ｐゴシック" pitchFamily="50" charset="-128"/>
              </a:rPr>
              <a:t>Submitted: </a:t>
            </a:r>
            <a:r>
              <a:rPr lang="en-US" altLang="ja-JP" sz="1600" dirty="0" smtClean="0">
                <a:ea typeface="ＭＳ Ｐゴシック" pitchFamily="50" charset="-128"/>
              </a:rPr>
              <a:t>[</a:t>
            </a:r>
            <a:r>
              <a:rPr lang="en-US" altLang="ja-JP" sz="1600" dirty="0" smtClean="0">
                <a:ea typeface="ＭＳ Ｐゴシック" pitchFamily="50" charset="-128"/>
              </a:rPr>
              <a:t>16 , Sep 2013</a:t>
            </a:r>
            <a:r>
              <a:rPr lang="en-US" altLang="ja-JP" sz="1600" dirty="0" smtClean="0">
                <a:ea typeface="ＭＳ Ｐゴシック" pitchFamily="50" charset="-128"/>
              </a:rPr>
              <a:t>]</a:t>
            </a:r>
            <a:r>
              <a:rPr lang="en-US" altLang="ja-JP" sz="1600" dirty="0">
                <a:ea typeface="ＭＳ Ｐゴシック" pitchFamily="50" charset="-128"/>
              </a:rPr>
              <a:t>	</a:t>
            </a:r>
          </a:p>
          <a:p>
            <a:r>
              <a:rPr lang="en-US" altLang="ja-JP" sz="1600" b="1" dirty="0">
                <a:ea typeface="ＭＳ Ｐゴシック" pitchFamily="50" charset="-128"/>
              </a:rPr>
              <a:t>Source:</a:t>
            </a:r>
            <a:r>
              <a:rPr lang="en-US" altLang="ja-JP" sz="1600" dirty="0">
                <a:ea typeface="ＭＳ Ｐゴシック" pitchFamily="50" charset="-128"/>
              </a:rPr>
              <a:t> </a:t>
            </a:r>
            <a:r>
              <a:rPr lang="en-US" altLang="ja-JP" sz="1600" dirty="0" smtClean="0">
                <a:ea typeface="ＭＳ Ｐゴシック" pitchFamily="50" charset="-128"/>
              </a:rPr>
              <a:t>[Takashi Yamamoto] </a:t>
            </a:r>
            <a:r>
              <a:rPr lang="en-US" altLang="ja-JP" sz="1600" dirty="0">
                <a:ea typeface="ＭＳ Ｐゴシック" pitchFamily="50" charset="-128"/>
              </a:rPr>
              <a:t>Company </a:t>
            </a:r>
            <a:r>
              <a:rPr lang="en-US" altLang="ja-JP" sz="1600" dirty="0" smtClean="0">
                <a:ea typeface="ＭＳ Ｐゴシック" pitchFamily="50" charset="-128"/>
              </a:rPr>
              <a:t>[Sumitomo Electric Industries, Ltd]</a:t>
            </a:r>
            <a:endParaRPr lang="en-US" altLang="ja-JP" sz="1600" dirty="0">
              <a:ea typeface="ＭＳ Ｐゴシック" pitchFamily="50" charset="-128"/>
            </a:endParaRPr>
          </a:p>
          <a:p>
            <a:r>
              <a:rPr lang="en-US" altLang="ja-JP" sz="1600" dirty="0">
                <a:ea typeface="ＭＳ Ｐゴシック" pitchFamily="50" charset="-128"/>
              </a:rPr>
              <a:t>Address </a:t>
            </a:r>
            <a:r>
              <a:rPr lang="en-US" altLang="ja-JP" sz="1600" dirty="0" smtClean="0">
                <a:ea typeface="ＭＳ Ｐゴシック" pitchFamily="50" charset="-128"/>
              </a:rPr>
              <a:t>[1-1-3, </a:t>
            </a:r>
            <a:r>
              <a:rPr lang="en-US" altLang="ja-JP" sz="1600" dirty="0" err="1" smtClean="0">
                <a:ea typeface="ＭＳ Ｐゴシック" pitchFamily="50" charset="-128"/>
              </a:rPr>
              <a:t>Shimaya</a:t>
            </a:r>
            <a:r>
              <a:rPr lang="en-US" altLang="ja-JP" sz="1600" dirty="0" smtClean="0">
                <a:ea typeface="ＭＳ Ｐゴシック" pitchFamily="50" charset="-128"/>
              </a:rPr>
              <a:t>, Konohana-</a:t>
            </a:r>
            <a:r>
              <a:rPr lang="en-US" altLang="ja-JP" sz="1600" dirty="0" err="1" smtClean="0">
                <a:ea typeface="ＭＳ Ｐゴシック" pitchFamily="50" charset="-128"/>
              </a:rPr>
              <a:t>ku</a:t>
            </a:r>
            <a:r>
              <a:rPr lang="en-US" altLang="ja-JP" sz="1600" dirty="0" smtClean="0">
                <a:ea typeface="ＭＳ Ｐゴシック" pitchFamily="50" charset="-128"/>
              </a:rPr>
              <a:t>, Osaka, 554-0024 Japan]</a:t>
            </a:r>
            <a:endParaRPr lang="en-US" altLang="ja-JP" sz="1600" dirty="0">
              <a:ea typeface="ＭＳ Ｐゴシック" pitchFamily="50" charset="-128"/>
            </a:endParaRPr>
          </a:p>
          <a:p>
            <a:r>
              <a:rPr lang="en-US" altLang="ja-JP" sz="1600" dirty="0">
                <a:ea typeface="ＭＳ Ｐゴシック" pitchFamily="50" charset="-128"/>
              </a:rPr>
              <a:t>Voice</a:t>
            </a:r>
            <a:r>
              <a:rPr lang="en-US" altLang="ja-JP" sz="1600" dirty="0" smtClean="0">
                <a:ea typeface="ＭＳ Ｐゴシック" pitchFamily="50" charset="-128"/>
              </a:rPr>
              <a:t>:[+81-06-6466-5695], </a:t>
            </a:r>
            <a:r>
              <a:rPr lang="en-US" altLang="ja-JP" sz="1600" dirty="0">
                <a:ea typeface="ＭＳ Ｐゴシック" pitchFamily="50" charset="-128"/>
              </a:rPr>
              <a:t>FAX: </a:t>
            </a:r>
            <a:r>
              <a:rPr lang="en-US" altLang="ja-JP" sz="1600" dirty="0" smtClean="0">
                <a:ea typeface="ＭＳ Ｐゴシック" pitchFamily="50" charset="-128"/>
              </a:rPr>
              <a:t>[+81-06-6462-4586], </a:t>
            </a:r>
            <a:r>
              <a:rPr lang="en-US" altLang="ja-JP" sz="1600" dirty="0">
                <a:ea typeface="ＭＳ Ｐゴシック" pitchFamily="50" charset="-128"/>
              </a:rPr>
              <a:t>E-Mail</a:t>
            </a:r>
            <a:r>
              <a:rPr lang="en-US" altLang="ja-JP" sz="1600" dirty="0" smtClean="0">
                <a:ea typeface="ＭＳ Ｐゴシック" pitchFamily="50" charset="-128"/>
              </a:rPr>
              <a:t>:[yamamoto-takashi@sei.co.jp]</a:t>
            </a:r>
            <a:r>
              <a:rPr lang="en-US" altLang="ja-JP" sz="1600" dirty="0">
                <a:solidFill>
                  <a:schemeClr val="tx2"/>
                </a:solidFill>
                <a:ea typeface="ＭＳ Ｐゴシック" pitchFamily="50" charset="-128"/>
              </a:rPr>
              <a:t>	</a:t>
            </a:r>
          </a:p>
          <a:p>
            <a:pPr>
              <a:spcBef>
                <a:spcPts val="600"/>
              </a:spcBef>
              <a:spcAft>
                <a:spcPts val="600"/>
              </a:spcAft>
            </a:pPr>
            <a:r>
              <a:rPr lang="en-US" altLang="ja-JP" sz="1600" b="1" dirty="0">
                <a:solidFill>
                  <a:schemeClr val="tx2"/>
                </a:solidFill>
                <a:ea typeface="ＭＳ Ｐゴシック" pitchFamily="50" charset="-128"/>
              </a:rPr>
              <a:t>Re:</a:t>
            </a:r>
            <a:r>
              <a:rPr lang="en-US" altLang="ja-JP" sz="1600" dirty="0">
                <a:solidFill>
                  <a:schemeClr val="tx2"/>
                </a:solidFill>
                <a:ea typeface="ＭＳ Ｐゴシック" pitchFamily="50" charset="-128"/>
              </a:rPr>
              <a:t> </a:t>
            </a:r>
            <a:r>
              <a:rPr lang="en-US" altLang="ja-JP" sz="1600" dirty="0" smtClean="0">
                <a:solidFill>
                  <a:schemeClr val="tx2"/>
                </a:solidFill>
                <a:ea typeface="ＭＳ Ｐゴシック" pitchFamily="50" charset="-128"/>
              </a:rPr>
              <a:t>[</a:t>
            </a:r>
            <a:r>
              <a:rPr lang="en-US" altLang="ja-JP" sz="1600" dirty="0" smtClean="0">
                <a:ea typeface="ＭＳ Ｐゴシック" pitchFamily="50" charset="-128"/>
              </a:rPr>
              <a:t>In response to call for pre-proposals for potential SRU Study Group</a:t>
            </a:r>
            <a:r>
              <a:rPr lang="en-US" altLang="ja-JP" sz="1600" dirty="0" smtClean="0">
                <a:solidFill>
                  <a:schemeClr val="tx2"/>
                </a:solidFill>
                <a:ea typeface="ＭＳ Ｐゴシック" pitchFamily="50" charset="-128"/>
              </a:rPr>
              <a:t>]</a:t>
            </a:r>
            <a:endParaRPr lang="en-US" altLang="ja-JP" sz="1600" dirty="0">
              <a:solidFill>
                <a:schemeClr val="tx2"/>
              </a:solidFill>
              <a:ea typeface="ＭＳ Ｐゴシック" pitchFamily="50" charset="-128"/>
            </a:endParaRPr>
          </a:p>
          <a:p>
            <a:pPr>
              <a:spcBef>
                <a:spcPts val="600"/>
              </a:spcBef>
              <a:spcAft>
                <a:spcPts val="600"/>
              </a:spcAft>
            </a:pPr>
            <a:r>
              <a:rPr lang="en-US" altLang="ja-JP" sz="1600" b="1" dirty="0" smtClean="0">
                <a:solidFill>
                  <a:schemeClr val="tx2"/>
                </a:solidFill>
                <a:ea typeface="ＭＳ Ｐゴシック" pitchFamily="50" charset="-128"/>
              </a:rPr>
              <a:t>Abstract</a:t>
            </a:r>
            <a:r>
              <a:rPr lang="en-US" altLang="ja-JP" sz="1600" b="1" dirty="0">
                <a:solidFill>
                  <a:schemeClr val="tx2"/>
                </a:solidFill>
                <a:ea typeface="ＭＳ Ｐゴシック" pitchFamily="50" charset="-128"/>
              </a:rPr>
              <a:t>:</a:t>
            </a:r>
            <a:r>
              <a:rPr lang="en-US" altLang="ja-JP" sz="1600" dirty="0">
                <a:solidFill>
                  <a:schemeClr val="tx2"/>
                </a:solidFill>
                <a:ea typeface="ＭＳ Ｐゴシック" pitchFamily="50" charset="-128"/>
              </a:rPr>
              <a:t>	</a:t>
            </a:r>
            <a:r>
              <a:rPr lang="en-US" altLang="ja-JP" sz="1600" dirty="0" smtClean="0">
                <a:solidFill>
                  <a:schemeClr val="tx2"/>
                </a:solidFill>
                <a:ea typeface="ＭＳ Ｐゴシック" pitchFamily="50" charset="-128"/>
              </a:rPr>
              <a:t>[The </a:t>
            </a:r>
            <a:r>
              <a:rPr lang="en-US" altLang="ja-JP" sz="1600" dirty="0">
                <a:solidFill>
                  <a:schemeClr val="tx2"/>
                </a:solidFill>
                <a:ea typeface="ＭＳ Ｐゴシック" pitchFamily="50" charset="-128"/>
              </a:rPr>
              <a:t>proceedings to identify </a:t>
            </a:r>
            <a:r>
              <a:rPr lang="en-US" altLang="ja-JP" sz="1600" dirty="0" smtClean="0">
                <a:solidFill>
                  <a:schemeClr val="tx2"/>
                </a:solidFill>
                <a:ea typeface="ＭＳ Ｐゴシック" pitchFamily="50" charset="-128"/>
              </a:rPr>
              <a:t>evaluation methodology and simulation scenarios are proposed.]</a:t>
            </a:r>
            <a:endParaRPr lang="en-US" altLang="ja-JP" sz="1600" dirty="0">
              <a:solidFill>
                <a:schemeClr val="tx2"/>
              </a:solidFill>
              <a:ea typeface="ＭＳ Ｐゴシック" pitchFamily="50" charset="-128"/>
            </a:endParaRPr>
          </a:p>
          <a:p>
            <a:pPr>
              <a:spcBef>
                <a:spcPts val="600"/>
              </a:spcBef>
              <a:spcAft>
                <a:spcPts val="600"/>
              </a:spcAft>
            </a:pPr>
            <a:r>
              <a:rPr lang="en-US" altLang="ja-JP" sz="1600" b="1" dirty="0" smtClean="0">
                <a:solidFill>
                  <a:schemeClr val="tx2"/>
                </a:solidFill>
                <a:ea typeface="ＭＳ Ｐゴシック" pitchFamily="50" charset="-128"/>
              </a:rPr>
              <a:t>Purpose:</a:t>
            </a:r>
            <a:r>
              <a:rPr lang="en-US" altLang="ja-JP" sz="1600" dirty="0">
                <a:solidFill>
                  <a:schemeClr val="tx2"/>
                </a:solidFill>
                <a:ea typeface="ＭＳ Ｐゴシック" pitchFamily="50" charset="-128"/>
              </a:rPr>
              <a:t>	</a:t>
            </a:r>
            <a:r>
              <a:rPr lang="en-US" altLang="ja-JP" sz="1600" dirty="0" smtClean="0">
                <a:solidFill>
                  <a:schemeClr val="tx2"/>
                </a:solidFill>
                <a:ea typeface="ＭＳ Ｐゴシック" pitchFamily="50" charset="-128"/>
              </a:rPr>
              <a:t>[For the SG and future work]</a:t>
            </a:r>
          </a:p>
          <a:p>
            <a:r>
              <a:rPr lang="en-US" altLang="ja-JP" sz="1600" b="1" dirty="0" smtClean="0">
                <a:solidFill>
                  <a:schemeClr val="tx2"/>
                </a:solidFill>
                <a:ea typeface="ＭＳ Ｐゴシック" pitchFamily="50" charset="-128"/>
              </a:rPr>
              <a:t>Notice</a:t>
            </a:r>
            <a:r>
              <a:rPr lang="en-US" altLang="ja-JP" sz="1600" b="1" dirty="0">
                <a:solidFill>
                  <a:schemeClr val="tx2"/>
                </a:solidFill>
                <a:ea typeface="ＭＳ Ｐゴシック" pitchFamily="50" charset="-128"/>
              </a:rPr>
              <a:t>:</a:t>
            </a:r>
            <a:r>
              <a:rPr lang="en-US" altLang="ja-JP" sz="1600" dirty="0">
                <a:solidFill>
                  <a:schemeClr val="tx2"/>
                </a:solidFill>
                <a:ea typeface="ＭＳ Ｐゴシック" pitchFamily="50"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pitchFamily="50" charset="-128"/>
              </a:rPr>
              <a:t>Release:</a:t>
            </a:r>
            <a:r>
              <a:rPr lang="en-US" altLang="ja-JP" sz="1600" dirty="0">
                <a:solidFill>
                  <a:schemeClr val="tx2"/>
                </a:solidFill>
                <a:ea typeface="ＭＳ Ｐゴシック" pitchFamily="50" charset="-128"/>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253473042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Current Status</a:t>
            </a:r>
            <a:endParaRPr kumimoji="1" lang="ja-JP" altLang="en-US" dirty="0"/>
          </a:p>
        </p:txBody>
      </p:sp>
      <p:sp>
        <p:nvSpPr>
          <p:cNvPr id="3" name="日付プレースホルダー 2"/>
          <p:cNvSpPr>
            <a:spLocks noGrp="1"/>
          </p:cNvSpPr>
          <p:nvPr>
            <p:ph type="dt" sz="half" idx="10"/>
          </p:nvPr>
        </p:nvSpPr>
        <p:spPr/>
        <p:txBody>
          <a:bodyPr/>
          <a:lstStyle/>
          <a:p>
            <a:r>
              <a:rPr lang="en-US" altLang="ja-JP" smtClean="0"/>
              <a:t>Sep 2013</a:t>
            </a:r>
            <a:endParaRPr lang="en-US" altLang="ja-JP"/>
          </a:p>
        </p:txBody>
      </p:sp>
      <p:sp>
        <p:nvSpPr>
          <p:cNvPr id="4" name="フッター プレースホルダー 3"/>
          <p:cNvSpPr>
            <a:spLocks noGrp="1"/>
          </p:cNvSpPr>
          <p:nvPr>
            <p:ph type="ftr" sz="quarter" idx="11"/>
          </p:nvPr>
        </p:nvSpPr>
        <p:spPr/>
        <p:txBody>
          <a:bodyPr/>
          <a:lstStyle/>
          <a:p>
            <a:r>
              <a:rPr lang="en-US" altLang="ja-JP" smtClean="0"/>
              <a:t>Takashi Yamamoto, Sumitomo Electric Industries</a:t>
            </a:r>
            <a:endParaRPr lang="en-US" altLang="ja-JP"/>
          </a:p>
        </p:txBody>
      </p:sp>
      <p:sp>
        <p:nvSpPr>
          <p:cNvPr id="5" name="スライド番号プレースホルダー 4"/>
          <p:cNvSpPr>
            <a:spLocks noGrp="1"/>
          </p:cNvSpPr>
          <p:nvPr>
            <p:ph type="sldNum" sz="quarter" idx="12"/>
          </p:nvPr>
        </p:nvSpPr>
        <p:spPr/>
        <p:txBody>
          <a:bodyPr/>
          <a:lstStyle/>
          <a:p>
            <a:r>
              <a:rPr lang="en-US" altLang="ja-JP" smtClean="0"/>
              <a:t>Slide </a:t>
            </a:r>
            <a:fld id="{1E4FF75B-5044-4029-9087-12F2B1E946AB}" type="slidenum">
              <a:rPr lang="en-US" altLang="ja-JP" smtClean="0"/>
              <a:pPr/>
              <a:t>3</a:t>
            </a:fld>
            <a:endParaRPr lang="en-US" altLang="ja-JP"/>
          </a:p>
        </p:txBody>
      </p:sp>
      <p:sp>
        <p:nvSpPr>
          <p:cNvPr id="7" name="Rectangle 3"/>
          <p:cNvSpPr txBox="1">
            <a:spLocks noChangeArrowheads="1"/>
          </p:cNvSpPr>
          <p:nvPr/>
        </p:nvSpPr>
        <p:spPr>
          <a:xfrm>
            <a:off x="685800" y="1844824"/>
            <a:ext cx="7772400" cy="4608512"/>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r>
              <a:rPr lang="en-US" altLang="ja-JP" sz="2800" kern="0" dirty="0" smtClean="0">
                <a:latin typeface="Times New Roman" pitchFamily="18" charset="0"/>
                <a:ea typeface="ＭＳ Ｐゴシック" pitchFamily="50" charset="-128"/>
                <a:cs typeface="Times New Roman" pitchFamily="18" charset="0"/>
              </a:rPr>
              <a:t>SG-SRU puts effort into </a:t>
            </a:r>
            <a:r>
              <a:rPr lang="en-US" altLang="ja-JP" sz="2800" kern="0" dirty="0" smtClean="0">
                <a:latin typeface="Times New Roman" pitchFamily="18" charset="0"/>
                <a:ea typeface="ＭＳ Ｐゴシック" pitchFamily="50" charset="-128"/>
                <a:cs typeface="Times New Roman" pitchFamily="18" charset="0"/>
              </a:rPr>
              <a:t>improving utilization of spectrum </a:t>
            </a:r>
            <a:r>
              <a:rPr lang="en-US" altLang="ja-JP" sz="2800" kern="0" dirty="0" smtClean="0">
                <a:latin typeface="Times New Roman" pitchFamily="18" charset="0"/>
                <a:ea typeface="ＭＳ Ｐゴシック" pitchFamily="50" charset="-128"/>
                <a:cs typeface="Times New Roman" pitchFamily="18" charset="0"/>
              </a:rPr>
              <a:t>resources, especially focusing on RRMM mechanisms. </a:t>
            </a:r>
            <a:endParaRPr lang="en-US" altLang="ja-JP" sz="2800" kern="0" dirty="0" smtClean="0">
              <a:latin typeface="Times New Roman" pitchFamily="18" charset="0"/>
              <a:ea typeface="ＭＳ Ｐゴシック" pitchFamily="50" charset="-128"/>
              <a:cs typeface="Times New Roman" pitchFamily="18" charset="0"/>
            </a:endParaRPr>
          </a:p>
          <a:p>
            <a:pPr lvl="1"/>
            <a:r>
              <a:rPr lang="en-US" altLang="ja-JP" sz="2400" kern="0" dirty="0" smtClean="0">
                <a:latin typeface="Times New Roman" pitchFamily="18" charset="0"/>
                <a:ea typeface="ＭＳ Ｐゴシック" pitchFamily="50" charset="-128"/>
                <a:cs typeface="Times New Roman" pitchFamily="18" charset="0"/>
              </a:rPr>
              <a:t>Use </a:t>
            </a:r>
            <a:r>
              <a:rPr lang="en-US" altLang="ja-JP" sz="2400" kern="0" dirty="0" smtClean="0">
                <a:latin typeface="Times New Roman" pitchFamily="18" charset="0"/>
                <a:ea typeface="ＭＳ Ｐゴシック" pitchFamily="50" charset="-128"/>
                <a:cs typeface="Times New Roman" pitchFamily="18" charset="0"/>
              </a:rPr>
              <a:t>case examples: </a:t>
            </a:r>
            <a:r>
              <a:rPr lang="en-US" altLang="ja-JP" sz="2400" kern="0" dirty="0" smtClean="0">
                <a:latin typeface="Times New Roman" pitchFamily="18" charset="0"/>
                <a:ea typeface="ＭＳ Ｐゴシック" pitchFamily="50" charset="-128"/>
                <a:cs typeface="Times New Roman" pitchFamily="18" charset="0"/>
              </a:rPr>
              <a:t>hospital, </a:t>
            </a:r>
            <a:r>
              <a:rPr lang="en-US" altLang="ja-JP" sz="2400" kern="0" dirty="0" smtClean="0">
                <a:latin typeface="Times New Roman" pitchFamily="18" charset="0"/>
                <a:ea typeface="ＭＳ Ｐゴシック" pitchFamily="50" charset="-128"/>
                <a:cs typeface="Times New Roman" pitchFamily="18" charset="0"/>
              </a:rPr>
              <a:t>industrial automation, infrastructure monitoring</a:t>
            </a:r>
          </a:p>
          <a:p>
            <a:r>
              <a:rPr lang="en-US" altLang="ja-JP" sz="2800" kern="0" dirty="0" smtClean="0">
                <a:latin typeface="Times New Roman" pitchFamily="18" charset="0"/>
                <a:ea typeface="ＭＳ Ｐゴシック" pitchFamily="50" charset="-128"/>
                <a:cs typeface="Times New Roman" pitchFamily="18" charset="0"/>
              </a:rPr>
              <a:t>SRU </a:t>
            </a:r>
            <a:r>
              <a:rPr lang="en-US" altLang="ja-JP" sz="2800" kern="0" dirty="0" smtClean="0">
                <a:latin typeface="Times New Roman" pitchFamily="18" charset="0"/>
                <a:ea typeface="ＭＳ Ｐゴシック" pitchFamily="50" charset="-128"/>
                <a:cs typeface="Times New Roman" pitchFamily="18" charset="0"/>
              </a:rPr>
              <a:t>should clarify the motivation for working on RRMM.</a:t>
            </a:r>
            <a:endParaRPr lang="en-US" altLang="ja-JP" sz="2800" kern="0" dirty="0">
              <a:latin typeface="Times New Roman" pitchFamily="18" charset="0"/>
              <a:ea typeface="ＭＳ Ｐゴシック" pitchFamily="50" charset="-128"/>
              <a:cs typeface="Times New Roman" pitchFamily="18" charset="0"/>
            </a:endParaRPr>
          </a:p>
          <a:p>
            <a:pPr lvl="1"/>
            <a:r>
              <a:rPr lang="en-US" altLang="ja-JP" sz="2400" kern="0" dirty="0" smtClean="0">
                <a:latin typeface="Times New Roman" pitchFamily="18" charset="0"/>
                <a:ea typeface="ＭＳ Ｐゴシック" pitchFamily="50" charset="-128"/>
                <a:cs typeface="Times New Roman" pitchFamily="18" charset="0"/>
              </a:rPr>
              <a:t>Clarify what metrics to use</a:t>
            </a:r>
          </a:p>
          <a:p>
            <a:pPr lvl="1"/>
            <a:r>
              <a:rPr lang="en-US" altLang="ja-JP" sz="2400" kern="0" dirty="0" smtClean="0">
                <a:latin typeface="Times New Roman" pitchFamily="18" charset="0"/>
                <a:ea typeface="ＭＳ Ｐゴシック" pitchFamily="50" charset="-128"/>
                <a:cs typeface="Times New Roman" pitchFamily="18" charset="0"/>
              </a:rPr>
              <a:t>Assess feasibility</a:t>
            </a:r>
            <a:endParaRPr lang="en-US" altLang="ja-JP" sz="2400" kern="0" dirty="0">
              <a:latin typeface="Times New Roman" pitchFamily="18" charset="0"/>
              <a:ea typeface="ＭＳ Ｐゴシック" pitchFamily="50" charset="-128"/>
              <a:cs typeface="Times New Roman" pitchFamily="18" charset="0"/>
            </a:endParaRPr>
          </a:p>
          <a:p>
            <a:pPr lvl="1"/>
            <a:r>
              <a:rPr lang="en-US" altLang="ja-JP" sz="2400" kern="0" dirty="0" smtClean="0">
                <a:latin typeface="Times New Roman" pitchFamily="18" charset="0"/>
                <a:ea typeface="ＭＳ Ｐゴシック" pitchFamily="50" charset="-128"/>
                <a:cs typeface="Times New Roman" pitchFamily="18" charset="0"/>
              </a:rPr>
              <a:t>Quantify </a:t>
            </a:r>
            <a:r>
              <a:rPr lang="en-US" altLang="ja-JP" sz="2400" kern="0" dirty="0">
                <a:latin typeface="Times New Roman" pitchFamily="18" charset="0"/>
                <a:ea typeface="ＭＳ Ｐゴシック" pitchFamily="50" charset="-128"/>
                <a:cs typeface="Times New Roman" pitchFamily="18" charset="0"/>
              </a:rPr>
              <a:t>gains over </a:t>
            </a:r>
            <a:r>
              <a:rPr lang="en-US" altLang="ja-JP" sz="2400" kern="0" dirty="0" smtClean="0">
                <a:latin typeface="Times New Roman" pitchFamily="18" charset="0"/>
                <a:ea typeface="ＭＳ Ｐゴシック" pitchFamily="50" charset="-128"/>
                <a:cs typeface="Times New Roman" pitchFamily="18" charset="0"/>
              </a:rPr>
              <a:t>legacy features</a:t>
            </a:r>
          </a:p>
        </p:txBody>
      </p:sp>
    </p:spTree>
    <p:extLst>
      <p:ext uri="{BB962C8B-B14F-4D97-AF65-F5344CB8AC3E}">
        <p14:creationId xmlns:p14="http://schemas.microsoft.com/office/powerpoint/2010/main" val="188267685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p:txBody>
          <a:bodyPr/>
          <a:lstStyle/>
          <a:p>
            <a:pPr lvl="0" eaLnBrk="0" hangingPunct="0">
              <a:defRPr/>
            </a:pPr>
            <a:r>
              <a:rPr lang="en-US" altLang="ja-JP" dirty="0" smtClean="0">
                <a:solidFill>
                  <a:schemeClr val="tx1"/>
                </a:solidFill>
                <a:ea typeface="ＭＳ Ｐゴシック" charset="-128"/>
              </a:rPr>
              <a:t>Proposal of the proceedings</a:t>
            </a:r>
            <a:endParaRPr lang="ja-JP" altLang="en-US" dirty="0">
              <a:solidFill>
                <a:schemeClr val="tx1"/>
              </a:solidFill>
              <a:ea typeface="ＭＳ Ｐゴシック" charset="-128"/>
            </a:endParaRPr>
          </a:p>
        </p:txBody>
      </p:sp>
      <p:sp>
        <p:nvSpPr>
          <p:cNvPr id="2" name="日付プレースホルダー 1"/>
          <p:cNvSpPr>
            <a:spLocks noGrp="1"/>
          </p:cNvSpPr>
          <p:nvPr>
            <p:ph type="dt" sz="half" idx="10"/>
          </p:nvPr>
        </p:nvSpPr>
        <p:spPr/>
        <p:txBody>
          <a:bodyPr/>
          <a:lstStyle/>
          <a:p>
            <a:r>
              <a:rPr lang="en-US" altLang="ja-JP" smtClean="0"/>
              <a:t>Sep 2013</a:t>
            </a:r>
            <a:endParaRPr lang="en-US" altLang="ja-JP" dirty="0"/>
          </a:p>
        </p:txBody>
      </p:sp>
      <p:sp>
        <p:nvSpPr>
          <p:cNvPr id="3" name="フッター プレースホルダー 2"/>
          <p:cNvSpPr>
            <a:spLocks noGrp="1"/>
          </p:cNvSpPr>
          <p:nvPr>
            <p:ph type="ftr" sz="quarter" idx="11"/>
          </p:nvPr>
        </p:nvSpPr>
        <p:spPr/>
        <p:txBody>
          <a:bodyPr/>
          <a:lstStyle/>
          <a:p>
            <a:r>
              <a:rPr lang="en-US" altLang="ja-JP" dirty="0" smtClean="0"/>
              <a:t>Takashi Yamamoto, Sumitomo Electric Industries</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dirty="0" smtClean="0"/>
              <a:t>Slide </a:t>
            </a:r>
            <a:fld id="{695CBC65-B846-4A6B-9904-8C0EF9D87513}" type="slidenum">
              <a:rPr lang="en-US" altLang="ja-JP" smtClean="0"/>
              <a:pPr/>
              <a:t>4</a:t>
            </a:fld>
            <a:endParaRPr lang="en-US" altLang="ja-JP" dirty="0"/>
          </a:p>
        </p:txBody>
      </p:sp>
      <p:sp>
        <p:nvSpPr>
          <p:cNvPr id="9" name="Rectangle 3"/>
          <p:cNvSpPr txBox="1">
            <a:spLocks noChangeArrowheads="1"/>
          </p:cNvSpPr>
          <p:nvPr/>
        </p:nvSpPr>
        <p:spPr>
          <a:xfrm>
            <a:off x="685800" y="1844824"/>
            <a:ext cx="7772400" cy="4328120"/>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r>
              <a:rPr lang="en-US" altLang="ja-JP" sz="2800" kern="0" dirty="0" smtClean="0">
                <a:latin typeface="Times New Roman" pitchFamily="18" charset="0"/>
                <a:ea typeface="ＭＳ Ｐゴシック" pitchFamily="50" charset="-128"/>
                <a:cs typeface="Times New Roman" pitchFamily="18" charset="0"/>
              </a:rPr>
              <a:t>Utilize simulation to clarify the motivation</a:t>
            </a:r>
          </a:p>
          <a:p>
            <a:pPr lvl="1"/>
            <a:r>
              <a:rPr lang="en-US" altLang="ja-JP" sz="2400" kern="0" dirty="0" smtClean="0">
                <a:latin typeface="Times New Roman" pitchFamily="18" charset="0"/>
                <a:ea typeface="ＭＳ Ｐゴシック" pitchFamily="50" charset="-128"/>
                <a:cs typeface="Times New Roman" pitchFamily="18" charset="0"/>
              </a:rPr>
              <a:t>Quantify the performance of legacy features and </a:t>
            </a:r>
            <a:r>
              <a:rPr lang="en-US" altLang="ja-JP" sz="2400" b="1" kern="0" dirty="0" smtClean="0">
                <a:latin typeface="Times New Roman" pitchFamily="18" charset="0"/>
                <a:ea typeface="ＭＳ Ｐゴシック" pitchFamily="50" charset="-128"/>
                <a:cs typeface="Times New Roman" pitchFamily="18" charset="0"/>
              </a:rPr>
              <a:t>capture the key characteristics of the use cases</a:t>
            </a:r>
          </a:p>
          <a:p>
            <a:pPr lvl="1"/>
            <a:r>
              <a:rPr lang="en-US" altLang="ja-JP" sz="2400" kern="0" dirty="0" smtClean="0">
                <a:latin typeface="Times New Roman" pitchFamily="18" charset="0"/>
                <a:ea typeface="ＭＳ Ｐゴシック" pitchFamily="50" charset="-128"/>
                <a:cs typeface="Times New Roman" pitchFamily="18" charset="0"/>
              </a:rPr>
              <a:t>Analyze new RRMM features shown in [1]</a:t>
            </a:r>
          </a:p>
          <a:p>
            <a:pPr lvl="1"/>
            <a:endParaRPr lang="en-US" altLang="ja-JP" sz="2400" kern="0" dirty="0" smtClean="0">
              <a:latin typeface="Times New Roman" pitchFamily="18" charset="0"/>
              <a:ea typeface="ＭＳ Ｐゴシック" pitchFamily="50" charset="-128"/>
              <a:cs typeface="Times New Roman" pitchFamily="18" charset="0"/>
            </a:endParaRPr>
          </a:p>
          <a:p>
            <a:r>
              <a:rPr lang="en-US" altLang="ja-JP" sz="2800" kern="0" dirty="0" smtClean="0">
                <a:latin typeface="Times New Roman" pitchFamily="18" charset="0"/>
                <a:ea typeface="ＭＳ Ｐゴシック" pitchFamily="50" charset="-128"/>
                <a:cs typeface="Times New Roman" pitchFamily="18" charset="0"/>
              </a:rPr>
              <a:t>Timeline</a:t>
            </a:r>
          </a:p>
          <a:p>
            <a:pPr lvl="1"/>
            <a:r>
              <a:rPr lang="en-US" altLang="ja-JP" sz="2400" b="1" kern="0" dirty="0" smtClean="0">
                <a:latin typeface="Times New Roman" pitchFamily="18" charset="0"/>
                <a:ea typeface="ＭＳ Ｐゴシック" pitchFamily="50" charset="-128"/>
                <a:cs typeface="Times New Roman" pitchFamily="18" charset="0"/>
              </a:rPr>
              <a:t>Identify the simulation scenarios in SG phase</a:t>
            </a:r>
          </a:p>
          <a:p>
            <a:pPr lvl="1"/>
            <a:r>
              <a:rPr lang="en-US" altLang="ja-JP" sz="2400" kern="0" dirty="0" smtClean="0">
                <a:latin typeface="Times New Roman" pitchFamily="18" charset="0"/>
                <a:ea typeface="ＭＳ Ｐゴシック" pitchFamily="50" charset="-128"/>
                <a:cs typeface="Times New Roman" pitchFamily="18" charset="0"/>
              </a:rPr>
              <a:t>Evaluate the legacy and new features in TG phase </a:t>
            </a:r>
            <a:r>
              <a:rPr lang="ja-JP" altLang="en-US" sz="2400" kern="0" dirty="0" smtClean="0">
                <a:latin typeface="Times New Roman" pitchFamily="18" charset="0"/>
                <a:ea typeface="ＭＳ Ｐゴシック" pitchFamily="50" charset="-128"/>
                <a:cs typeface="Times New Roman" pitchFamily="18" charset="0"/>
              </a:rPr>
              <a:t> </a:t>
            </a:r>
            <a:endParaRPr lang="en-US" altLang="ja-JP" sz="2400" kern="0" dirty="0" smtClean="0">
              <a:latin typeface="Times New Roman" pitchFamily="18" charset="0"/>
              <a:ea typeface="ＭＳ Ｐゴシック" pitchFamily="50" charset="-128"/>
              <a:cs typeface="Times New Roman" pitchFamily="18" charset="0"/>
            </a:endParaRPr>
          </a:p>
          <a:p>
            <a:pPr lvl="2"/>
            <a:r>
              <a:rPr lang="en-US" altLang="ja-JP" sz="2000" kern="0" dirty="0" smtClean="0">
                <a:latin typeface="Times New Roman" pitchFamily="18" charset="0"/>
                <a:ea typeface="ＭＳ Ｐゴシック" pitchFamily="50" charset="-128"/>
                <a:cs typeface="Times New Roman" pitchFamily="18" charset="0"/>
              </a:rPr>
              <a:t>TG can discuss the optimization of simulation scenarios as necessary.</a:t>
            </a:r>
            <a:endParaRPr lang="en-US" altLang="ja-JP" sz="2000" kern="0" dirty="0">
              <a:latin typeface="Times New Roman" pitchFamily="18" charset="0"/>
              <a:ea typeface="ＭＳ Ｐゴシック" pitchFamily="50" charset="-128"/>
              <a:cs typeface="Times New Roman" pitchFamily="18" charset="0"/>
            </a:endParaRPr>
          </a:p>
        </p:txBody>
      </p:sp>
    </p:spTree>
    <p:extLst>
      <p:ext uri="{BB962C8B-B14F-4D97-AF65-F5344CB8AC3E}">
        <p14:creationId xmlns:p14="http://schemas.microsoft.com/office/powerpoint/2010/main" val="367528104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日付プレースホルダー 2"/>
          <p:cNvSpPr>
            <a:spLocks noGrp="1"/>
          </p:cNvSpPr>
          <p:nvPr>
            <p:ph type="dt" sz="half" idx="10"/>
          </p:nvPr>
        </p:nvSpPr>
        <p:spPr/>
        <p:txBody>
          <a:bodyPr/>
          <a:lstStyle/>
          <a:p>
            <a:r>
              <a:rPr lang="en-US" altLang="ja-JP" smtClean="0"/>
              <a:t>Sep 2013</a:t>
            </a:r>
            <a:endParaRPr lang="en-US" altLang="ja-JP"/>
          </a:p>
        </p:txBody>
      </p:sp>
      <p:sp>
        <p:nvSpPr>
          <p:cNvPr id="4" name="フッター プレースホルダー 3"/>
          <p:cNvSpPr>
            <a:spLocks noGrp="1"/>
          </p:cNvSpPr>
          <p:nvPr>
            <p:ph type="ftr" sz="quarter" idx="11"/>
          </p:nvPr>
        </p:nvSpPr>
        <p:spPr/>
        <p:txBody>
          <a:bodyPr/>
          <a:lstStyle/>
          <a:p>
            <a:r>
              <a:rPr lang="en-US" altLang="ja-JP" smtClean="0"/>
              <a:t>Takashi Yamamoto, Sumitomo Electric Industries</a:t>
            </a:r>
            <a:endParaRPr lang="en-US" altLang="ja-JP"/>
          </a:p>
        </p:txBody>
      </p:sp>
      <p:sp>
        <p:nvSpPr>
          <p:cNvPr id="5" name="スライド番号プレースホルダー 4"/>
          <p:cNvSpPr>
            <a:spLocks noGrp="1"/>
          </p:cNvSpPr>
          <p:nvPr>
            <p:ph type="sldNum" sz="quarter" idx="12"/>
          </p:nvPr>
        </p:nvSpPr>
        <p:spPr/>
        <p:txBody>
          <a:bodyPr/>
          <a:lstStyle/>
          <a:p>
            <a:r>
              <a:rPr lang="en-US" altLang="ja-JP" smtClean="0"/>
              <a:t>Slide </a:t>
            </a:r>
            <a:fld id="{1E4FF75B-5044-4029-9087-12F2B1E946AB}" type="slidenum">
              <a:rPr lang="en-US" altLang="ja-JP" smtClean="0"/>
              <a:pPr/>
              <a:t>5</a:t>
            </a:fld>
            <a:endParaRPr lang="en-US" altLang="ja-JP"/>
          </a:p>
        </p:txBody>
      </p:sp>
      <p:sp>
        <p:nvSpPr>
          <p:cNvPr id="7" name="タイトル 4"/>
          <p:cNvSpPr>
            <a:spLocks noGrp="1"/>
          </p:cNvSpPr>
          <p:nvPr>
            <p:ph type="title"/>
          </p:nvPr>
        </p:nvSpPr>
        <p:spPr>
          <a:xfrm>
            <a:off x="683568" y="634008"/>
            <a:ext cx="7772400" cy="1066800"/>
          </a:xfrm>
        </p:spPr>
        <p:txBody>
          <a:bodyPr/>
          <a:lstStyle/>
          <a:p>
            <a:pPr lvl="0" eaLnBrk="0" hangingPunct="0">
              <a:defRPr/>
            </a:pPr>
            <a:r>
              <a:rPr lang="en-US" altLang="ja-JP" dirty="0" smtClean="0">
                <a:solidFill>
                  <a:schemeClr val="tx1"/>
                </a:solidFill>
                <a:ea typeface="ＭＳ Ｐゴシック" charset="-128"/>
              </a:rPr>
              <a:t>Example of simulation scenarios </a:t>
            </a:r>
            <a:endParaRPr lang="ja-JP" altLang="en-US" dirty="0">
              <a:solidFill>
                <a:schemeClr val="tx1"/>
              </a:solidFill>
              <a:ea typeface="ＭＳ Ｐゴシック" charset="-128"/>
            </a:endParaRPr>
          </a:p>
        </p:txBody>
      </p:sp>
      <p:sp>
        <p:nvSpPr>
          <p:cNvPr id="11" name="テキスト ボックス 10"/>
          <p:cNvSpPr txBox="1"/>
          <p:nvPr/>
        </p:nvSpPr>
        <p:spPr>
          <a:xfrm>
            <a:off x="2540098" y="2841638"/>
            <a:ext cx="4195379" cy="461665"/>
          </a:xfrm>
          <a:prstGeom prst="rect">
            <a:avLst/>
          </a:prstGeom>
          <a:noFill/>
        </p:spPr>
        <p:txBody>
          <a:bodyPr wrap="none" rtlCol="0">
            <a:spAutoFit/>
          </a:bodyPr>
          <a:lstStyle/>
          <a:p>
            <a:r>
              <a:rPr kumimoji="1" lang="en-US" altLang="ja-JP" sz="2400" dirty="0" smtClean="0"/>
              <a:t>use case: industrial automation </a:t>
            </a:r>
            <a:endParaRPr kumimoji="1" lang="ja-JP" altLang="en-US" sz="2400" dirty="0"/>
          </a:p>
        </p:txBody>
      </p:sp>
      <p:cxnSp>
        <p:nvCxnSpPr>
          <p:cNvPr id="15" name="直線矢印コネクタ 14"/>
          <p:cNvCxnSpPr/>
          <p:nvPr/>
        </p:nvCxnSpPr>
        <p:spPr bwMode="auto">
          <a:xfrm>
            <a:off x="1369226" y="3827982"/>
            <a:ext cx="0" cy="2493858"/>
          </a:xfrm>
          <a:prstGeom prst="straightConnector1">
            <a:avLst/>
          </a:prstGeom>
          <a:solidFill>
            <a:schemeClr val="accent1"/>
          </a:solidFill>
          <a:ln w="12700" cap="flat" cmpd="sng" algn="ctr">
            <a:solidFill>
              <a:schemeClr val="tx1"/>
            </a:solidFill>
            <a:prstDash val="solid"/>
            <a:round/>
            <a:headEnd type="arrow"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テキスト ボックス 15"/>
          <p:cNvSpPr txBox="1"/>
          <p:nvPr/>
        </p:nvSpPr>
        <p:spPr>
          <a:xfrm>
            <a:off x="649146" y="5089597"/>
            <a:ext cx="595035" cy="369332"/>
          </a:xfrm>
          <a:prstGeom prst="rect">
            <a:avLst/>
          </a:prstGeom>
          <a:noFill/>
        </p:spPr>
        <p:txBody>
          <a:bodyPr wrap="none" rtlCol="0">
            <a:spAutoFit/>
          </a:bodyPr>
          <a:lstStyle/>
          <a:p>
            <a:r>
              <a:rPr kumimoji="1" lang="en-US" altLang="ja-JP" sz="1800" dirty="0" smtClean="0"/>
              <a:t>2km</a:t>
            </a:r>
            <a:endParaRPr kumimoji="1" lang="ja-JP" altLang="en-US" sz="1800" dirty="0"/>
          </a:p>
        </p:txBody>
      </p:sp>
      <p:cxnSp>
        <p:nvCxnSpPr>
          <p:cNvPr id="17" name="直線矢印コネクタ 16"/>
          <p:cNvCxnSpPr/>
          <p:nvPr/>
        </p:nvCxnSpPr>
        <p:spPr bwMode="auto">
          <a:xfrm>
            <a:off x="1542994" y="3605605"/>
            <a:ext cx="2582570" cy="0"/>
          </a:xfrm>
          <a:prstGeom prst="straightConnector1">
            <a:avLst/>
          </a:prstGeom>
          <a:solidFill>
            <a:schemeClr val="accent1"/>
          </a:solidFill>
          <a:ln w="12700" cap="flat" cmpd="sng" algn="ctr">
            <a:solidFill>
              <a:schemeClr val="tx1"/>
            </a:solidFill>
            <a:prstDash val="solid"/>
            <a:round/>
            <a:headEnd type="arrow"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9" name="テキスト ボックス 18"/>
          <p:cNvSpPr txBox="1"/>
          <p:nvPr/>
        </p:nvSpPr>
        <p:spPr>
          <a:xfrm>
            <a:off x="2485182" y="3212976"/>
            <a:ext cx="595035" cy="369332"/>
          </a:xfrm>
          <a:prstGeom prst="rect">
            <a:avLst/>
          </a:prstGeom>
          <a:noFill/>
        </p:spPr>
        <p:txBody>
          <a:bodyPr wrap="none" rtlCol="0">
            <a:spAutoFit/>
          </a:bodyPr>
          <a:lstStyle/>
          <a:p>
            <a:r>
              <a:rPr kumimoji="1" lang="en-US" altLang="ja-JP" sz="1800" dirty="0" smtClean="0"/>
              <a:t>2km</a:t>
            </a:r>
            <a:endParaRPr kumimoji="1" lang="ja-JP" altLang="en-US" sz="1800" dirty="0"/>
          </a:p>
        </p:txBody>
      </p:sp>
      <p:sp>
        <p:nvSpPr>
          <p:cNvPr id="34" name="円/楕円 33"/>
          <p:cNvSpPr/>
          <p:nvPr/>
        </p:nvSpPr>
        <p:spPr bwMode="auto">
          <a:xfrm>
            <a:off x="5415187" y="3971879"/>
            <a:ext cx="216024" cy="216024"/>
          </a:xfrm>
          <a:prstGeom prst="ellips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35" name="正方形/長方形 34"/>
          <p:cNvSpPr/>
          <p:nvPr/>
        </p:nvSpPr>
        <p:spPr bwMode="auto">
          <a:xfrm>
            <a:off x="5360332" y="3421063"/>
            <a:ext cx="344704" cy="289709"/>
          </a:xfrm>
          <a:prstGeom prst="rect">
            <a:avLst/>
          </a:prstGeom>
          <a:solidFill>
            <a:srgbClr val="FFC00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36" name="テキスト ボックス 35"/>
          <p:cNvSpPr txBox="1"/>
          <p:nvPr/>
        </p:nvSpPr>
        <p:spPr>
          <a:xfrm>
            <a:off x="5758751" y="3402995"/>
            <a:ext cx="813043" cy="307777"/>
          </a:xfrm>
          <a:prstGeom prst="rect">
            <a:avLst/>
          </a:prstGeom>
          <a:noFill/>
        </p:spPr>
        <p:txBody>
          <a:bodyPr wrap="none" rtlCol="0">
            <a:spAutoFit/>
          </a:bodyPr>
          <a:lstStyle/>
          <a:p>
            <a:r>
              <a:rPr kumimoji="1" lang="en-US" altLang="ja-JP" sz="1400" dirty="0" smtClean="0"/>
              <a:t>Building</a:t>
            </a:r>
            <a:endParaRPr kumimoji="1" lang="ja-JP" altLang="en-US" sz="1400" dirty="0"/>
          </a:p>
        </p:txBody>
      </p:sp>
      <p:sp>
        <p:nvSpPr>
          <p:cNvPr id="37" name="テキスト ボックス 36"/>
          <p:cNvSpPr txBox="1"/>
          <p:nvPr/>
        </p:nvSpPr>
        <p:spPr>
          <a:xfrm>
            <a:off x="5759891" y="3941391"/>
            <a:ext cx="2137958" cy="523220"/>
          </a:xfrm>
          <a:prstGeom prst="rect">
            <a:avLst/>
          </a:prstGeom>
          <a:noFill/>
        </p:spPr>
        <p:txBody>
          <a:bodyPr wrap="none" rtlCol="0">
            <a:spAutoFit/>
          </a:bodyPr>
          <a:lstStyle/>
          <a:p>
            <a:r>
              <a:rPr kumimoji="1" lang="en-US" altLang="ja-JP" sz="1400" dirty="0" smtClean="0"/>
              <a:t>IEEE802.15.4 STA</a:t>
            </a:r>
          </a:p>
          <a:p>
            <a:r>
              <a:rPr kumimoji="1" lang="en-US" altLang="ja-JP" sz="1400" dirty="0" smtClean="0"/>
              <a:t>(Wireless Sensor/Actuator)</a:t>
            </a:r>
          </a:p>
        </p:txBody>
      </p:sp>
      <p:grpSp>
        <p:nvGrpSpPr>
          <p:cNvPr id="2" name="グループ化 1"/>
          <p:cNvGrpSpPr/>
          <p:nvPr/>
        </p:nvGrpSpPr>
        <p:grpSpPr>
          <a:xfrm>
            <a:off x="1625084" y="3805150"/>
            <a:ext cx="2679402" cy="2516690"/>
            <a:chOff x="1547664" y="2457371"/>
            <a:chExt cx="4176464" cy="3779941"/>
          </a:xfrm>
        </p:grpSpPr>
        <p:sp>
          <p:nvSpPr>
            <p:cNvPr id="10" name="正方形/長方形 9"/>
            <p:cNvSpPr/>
            <p:nvPr/>
          </p:nvSpPr>
          <p:spPr bwMode="auto">
            <a:xfrm>
              <a:off x="1547664" y="2457371"/>
              <a:ext cx="4176464" cy="3779941"/>
            </a:xfrm>
            <a:prstGeom prst="rect">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2" name="円/楕円 11"/>
            <p:cNvSpPr/>
            <p:nvPr/>
          </p:nvSpPr>
          <p:spPr bwMode="auto">
            <a:xfrm>
              <a:off x="1865625" y="5458119"/>
              <a:ext cx="216024" cy="216024"/>
            </a:xfrm>
            <a:prstGeom prst="ellips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3" name="円/楕円 12"/>
            <p:cNvSpPr/>
            <p:nvPr/>
          </p:nvSpPr>
          <p:spPr bwMode="auto">
            <a:xfrm>
              <a:off x="2504910" y="5654430"/>
              <a:ext cx="216024" cy="216024"/>
            </a:xfrm>
            <a:prstGeom prst="ellips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20" name="円/楕円 19"/>
            <p:cNvSpPr/>
            <p:nvPr/>
          </p:nvSpPr>
          <p:spPr bwMode="auto">
            <a:xfrm>
              <a:off x="1748826" y="4901240"/>
              <a:ext cx="216024" cy="216024"/>
            </a:xfrm>
            <a:prstGeom prst="ellips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21" name="円/楕円 20"/>
            <p:cNvSpPr/>
            <p:nvPr/>
          </p:nvSpPr>
          <p:spPr bwMode="auto">
            <a:xfrm>
              <a:off x="4163134" y="5870454"/>
              <a:ext cx="216024" cy="216024"/>
            </a:xfrm>
            <a:prstGeom prst="ellips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22" name="円/楕円 21"/>
            <p:cNvSpPr/>
            <p:nvPr/>
          </p:nvSpPr>
          <p:spPr bwMode="auto">
            <a:xfrm>
              <a:off x="3649592" y="4214158"/>
              <a:ext cx="216024" cy="216024"/>
            </a:xfrm>
            <a:prstGeom prst="ellips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23" name="円/楕円 22"/>
            <p:cNvSpPr/>
            <p:nvPr/>
          </p:nvSpPr>
          <p:spPr bwMode="auto">
            <a:xfrm>
              <a:off x="5205210" y="5546596"/>
              <a:ext cx="216024" cy="216024"/>
            </a:xfrm>
            <a:prstGeom prst="ellips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24" name="円/楕円 23"/>
            <p:cNvSpPr/>
            <p:nvPr/>
          </p:nvSpPr>
          <p:spPr bwMode="auto">
            <a:xfrm>
              <a:off x="1757613" y="3203179"/>
              <a:ext cx="216024" cy="216024"/>
            </a:xfrm>
            <a:prstGeom prst="ellips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25" name="円/楕円 24"/>
            <p:cNvSpPr/>
            <p:nvPr/>
          </p:nvSpPr>
          <p:spPr bwMode="auto">
            <a:xfrm>
              <a:off x="2531085" y="2788879"/>
              <a:ext cx="216024" cy="216024"/>
            </a:xfrm>
            <a:prstGeom prst="ellips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26" name="円/楕円 25"/>
            <p:cNvSpPr/>
            <p:nvPr/>
          </p:nvSpPr>
          <p:spPr bwMode="auto">
            <a:xfrm>
              <a:off x="1966141" y="3945512"/>
              <a:ext cx="216024" cy="216024"/>
            </a:xfrm>
            <a:prstGeom prst="ellips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27" name="円/楕円 26"/>
            <p:cNvSpPr/>
            <p:nvPr/>
          </p:nvSpPr>
          <p:spPr bwMode="auto">
            <a:xfrm>
              <a:off x="3947110" y="2788879"/>
              <a:ext cx="216024" cy="216024"/>
            </a:xfrm>
            <a:prstGeom prst="ellips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28" name="円/楕円 27"/>
            <p:cNvSpPr/>
            <p:nvPr/>
          </p:nvSpPr>
          <p:spPr bwMode="auto">
            <a:xfrm>
              <a:off x="5209968" y="2896891"/>
              <a:ext cx="216024" cy="216024"/>
            </a:xfrm>
            <a:prstGeom prst="ellips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29" name="円/楕円 28"/>
            <p:cNvSpPr/>
            <p:nvPr/>
          </p:nvSpPr>
          <p:spPr bwMode="auto">
            <a:xfrm>
              <a:off x="3325558" y="5654430"/>
              <a:ext cx="216024" cy="216024"/>
            </a:xfrm>
            <a:prstGeom prst="ellips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30" name="正方形/長方形 29"/>
            <p:cNvSpPr/>
            <p:nvPr/>
          </p:nvSpPr>
          <p:spPr bwMode="auto">
            <a:xfrm>
              <a:off x="2235951" y="3228094"/>
              <a:ext cx="1116124" cy="986064"/>
            </a:xfrm>
            <a:prstGeom prst="rect">
              <a:avLst/>
            </a:prstGeom>
            <a:solidFill>
              <a:srgbClr val="FFC00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dirty="0" smtClean="0">
                <a:ln>
                  <a:noFill/>
                </a:ln>
                <a:solidFill>
                  <a:schemeClr val="tx1"/>
                </a:solidFill>
                <a:effectLst/>
                <a:latin typeface="Times New Roman" pitchFamily="18" charset="0"/>
              </a:endParaRPr>
            </a:p>
          </p:txBody>
        </p:sp>
        <p:sp>
          <p:nvSpPr>
            <p:cNvPr id="31" name="正方形/長方形 30"/>
            <p:cNvSpPr/>
            <p:nvPr/>
          </p:nvSpPr>
          <p:spPr bwMode="auto">
            <a:xfrm>
              <a:off x="2248582" y="4560532"/>
              <a:ext cx="1116124" cy="986064"/>
            </a:xfrm>
            <a:prstGeom prst="rect">
              <a:avLst/>
            </a:prstGeom>
            <a:solidFill>
              <a:srgbClr val="FFC00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32" name="正方形/長方形 31"/>
            <p:cNvSpPr/>
            <p:nvPr/>
          </p:nvSpPr>
          <p:spPr bwMode="auto">
            <a:xfrm>
              <a:off x="4089086" y="3228094"/>
              <a:ext cx="1116124" cy="986064"/>
            </a:xfrm>
            <a:prstGeom prst="rect">
              <a:avLst/>
            </a:prstGeom>
            <a:solidFill>
              <a:srgbClr val="FFC00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33" name="正方形/長方形 32"/>
            <p:cNvSpPr/>
            <p:nvPr/>
          </p:nvSpPr>
          <p:spPr bwMode="auto">
            <a:xfrm>
              <a:off x="4089086" y="4560532"/>
              <a:ext cx="1116124" cy="986064"/>
            </a:xfrm>
            <a:prstGeom prst="rect">
              <a:avLst/>
            </a:prstGeom>
            <a:solidFill>
              <a:srgbClr val="FFC00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38" name="二等辺三角形 37"/>
            <p:cNvSpPr/>
            <p:nvPr/>
          </p:nvSpPr>
          <p:spPr bwMode="auto">
            <a:xfrm>
              <a:off x="3094100" y="2866403"/>
              <a:ext cx="234995" cy="246512"/>
            </a:xfrm>
            <a:prstGeom prst="triangle">
              <a:avLst/>
            </a:prstGeom>
            <a:solidFill>
              <a:srgbClr val="FF000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39" name="二等辺三角形 38"/>
            <p:cNvSpPr/>
            <p:nvPr/>
          </p:nvSpPr>
          <p:spPr bwMode="auto">
            <a:xfrm>
              <a:off x="3640106" y="3682780"/>
              <a:ext cx="234995" cy="246512"/>
            </a:xfrm>
            <a:prstGeom prst="triangle">
              <a:avLst/>
            </a:prstGeom>
            <a:solidFill>
              <a:srgbClr val="FF000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40" name="二等辺三角形 39"/>
            <p:cNvSpPr/>
            <p:nvPr/>
          </p:nvSpPr>
          <p:spPr bwMode="auto">
            <a:xfrm>
              <a:off x="3522608" y="5114281"/>
              <a:ext cx="234995" cy="246512"/>
            </a:xfrm>
            <a:prstGeom prst="triangle">
              <a:avLst/>
            </a:prstGeom>
            <a:solidFill>
              <a:srgbClr val="FF000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41" name="二等辺三角形 40"/>
            <p:cNvSpPr/>
            <p:nvPr/>
          </p:nvSpPr>
          <p:spPr bwMode="auto">
            <a:xfrm>
              <a:off x="5210241" y="4119675"/>
              <a:ext cx="234995" cy="246512"/>
            </a:xfrm>
            <a:prstGeom prst="triangle">
              <a:avLst/>
            </a:prstGeom>
            <a:solidFill>
              <a:srgbClr val="FF000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42" name="二等辺三角形 41"/>
            <p:cNvSpPr/>
            <p:nvPr/>
          </p:nvSpPr>
          <p:spPr bwMode="auto">
            <a:xfrm>
              <a:off x="2747109" y="3651910"/>
              <a:ext cx="234995" cy="246512"/>
            </a:xfrm>
            <a:prstGeom prst="triangle">
              <a:avLst/>
            </a:prstGeom>
            <a:solidFill>
              <a:srgbClr val="FF000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43" name="円/楕円 42"/>
            <p:cNvSpPr/>
            <p:nvPr/>
          </p:nvSpPr>
          <p:spPr bwMode="auto">
            <a:xfrm>
              <a:off x="4809166" y="5114281"/>
              <a:ext cx="216024" cy="216024"/>
            </a:xfrm>
            <a:prstGeom prst="ellips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44" name="円/楕円 43"/>
            <p:cNvSpPr/>
            <p:nvPr/>
          </p:nvSpPr>
          <p:spPr bwMode="auto">
            <a:xfrm>
              <a:off x="2545788" y="4945552"/>
              <a:ext cx="216024" cy="216024"/>
            </a:xfrm>
            <a:prstGeom prst="ellips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45" name="二等辺三角形 44"/>
            <p:cNvSpPr/>
            <p:nvPr/>
          </p:nvSpPr>
          <p:spPr bwMode="auto">
            <a:xfrm>
              <a:off x="2118453" y="5728317"/>
              <a:ext cx="234995" cy="246512"/>
            </a:xfrm>
            <a:prstGeom prst="triangle">
              <a:avLst/>
            </a:prstGeom>
            <a:solidFill>
              <a:srgbClr val="FF000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46" name="円/楕円 45"/>
            <p:cNvSpPr/>
            <p:nvPr/>
          </p:nvSpPr>
          <p:spPr bwMode="auto">
            <a:xfrm>
              <a:off x="4651571" y="3898422"/>
              <a:ext cx="216024" cy="216024"/>
            </a:xfrm>
            <a:prstGeom prst="ellips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47" name="円/楕円 46"/>
            <p:cNvSpPr/>
            <p:nvPr/>
          </p:nvSpPr>
          <p:spPr bwMode="auto">
            <a:xfrm>
              <a:off x="5313222" y="4925064"/>
              <a:ext cx="216024" cy="216024"/>
            </a:xfrm>
            <a:prstGeom prst="ellips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grpSp>
      <p:sp>
        <p:nvSpPr>
          <p:cNvPr id="48" name="二等辺三角形 47"/>
          <p:cNvSpPr/>
          <p:nvPr/>
        </p:nvSpPr>
        <p:spPr bwMode="auto">
          <a:xfrm>
            <a:off x="5415187" y="4439231"/>
            <a:ext cx="234995" cy="246512"/>
          </a:xfrm>
          <a:prstGeom prst="triangle">
            <a:avLst/>
          </a:prstGeom>
          <a:solidFill>
            <a:srgbClr val="FF000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49" name="テキスト ボックス 48"/>
          <p:cNvSpPr txBox="1"/>
          <p:nvPr/>
        </p:nvSpPr>
        <p:spPr>
          <a:xfrm>
            <a:off x="5758751" y="4423987"/>
            <a:ext cx="1463606" cy="307777"/>
          </a:xfrm>
          <a:prstGeom prst="rect">
            <a:avLst/>
          </a:prstGeom>
          <a:noFill/>
        </p:spPr>
        <p:txBody>
          <a:bodyPr wrap="none" rtlCol="0">
            <a:spAutoFit/>
          </a:bodyPr>
          <a:lstStyle/>
          <a:p>
            <a:r>
              <a:rPr kumimoji="1" lang="en-US" altLang="ja-JP" sz="1400" dirty="0" smtClean="0"/>
              <a:t>IEEE802.15.4 AP</a:t>
            </a:r>
          </a:p>
        </p:txBody>
      </p:sp>
      <p:sp>
        <p:nvSpPr>
          <p:cNvPr id="52" name="テキスト ボックス 51"/>
          <p:cNvSpPr txBox="1"/>
          <p:nvPr/>
        </p:nvSpPr>
        <p:spPr>
          <a:xfrm>
            <a:off x="4837268" y="4845002"/>
            <a:ext cx="3132589" cy="1600438"/>
          </a:xfrm>
          <a:prstGeom prst="rect">
            <a:avLst/>
          </a:prstGeom>
          <a:noFill/>
        </p:spPr>
        <p:txBody>
          <a:bodyPr wrap="none" rtlCol="0">
            <a:spAutoFit/>
          </a:bodyPr>
          <a:lstStyle/>
          <a:p>
            <a:r>
              <a:rPr kumimoji="1" lang="en-US" altLang="ja-JP" sz="1400" dirty="0" smtClean="0"/>
              <a:t>There are thousands of wireless sensors</a:t>
            </a:r>
          </a:p>
          <a:p>
            <a:r>
              <a:rPr kumimoji="1" lang="en-US" altLang="ja-JP" sz="1400" dirty="0"/>
              <a:t>a</a:t>
            </a:r>
            <a:r>
              <a:rPr kumimoji="1" lang="en-US" altLang="ja-JP" sz="1400" dirty="0" smtClean="0"/>
              <a:t>nd actuators. </a:t>
            </a:r>
            <a:r>
              <a:rPr kumimoji="1" lang="en-US" altLang="ja-JP" sz="1400" dirty="0"/>
              <a:t>R</a:t>
            </a:r>
            <a:r>
              <a:rPr kumimoji="1" lang="en-US" altLang="ja-JP" sz="1400" dirty="0" smtClean="0"/>
              <a:t>adio communication</a:t>
            </a:r>
          </a:p>
          <a:p>
            <a:r>
              <a:rPr kumimoji="1" lang="en-US" altLang="ja-JP" sz="1400" dirty="0" smtClean="0"/>
              <a:t>range is more than 500m</a:t>
            </a:r>
            <a:r>
              <a:rPr kumimoji="1" lang="ja-JP" altLang="en-US" sz="1400" dirty="0"/>
              <a:t> </a:t>
            </a:r>
            <a:r>
              <a:rPr kumimoji="1" lang="en-US" altLang="ja-JP" sz="1400" dirty="0" smtClean="0"/>
              <a:t>in case of LOS.</a:t>
            </a:r>
          </a:p>
          <a:p>
            <a:endParaRPr kumimoji="1" lang="en-US" altLang="ja-JP" sz="1400" dirty="0"/>
          </a:p>
          <a:p>
            <a:r>
              <a:rPr kumimoji="1" lang="en-US" altLang="ja-JP" sz="1400" dirty="0" smtClean="0"/>
              <a:t>APs are connected in backhaul network. </a:t>
            </a:r>
          </a:p>
          <a:p>
            <a:r>
              <a:rPr kumimoji="1" lang="en-US" altLang="ja-JP" sz="1400" dirty="0" smtClean="0"/>
              <a:t>Backhaul network uses wired or </a:t>
            </a:r>
          </a:p>
          <a:p>
            <a:r>
              <a:rPr kumimoji="1" lang="en-US" altLang="ja-JP" sz="1400" dirty="0" smtClean="0"/>
              <a:t>IEEE802.11.</a:t>
            </a:r>
          </a:p>
        </p:txBody>
      </p:sp>
      <p:cxnSp>
        <p:nvCxnSpPr>
          <p:cNvPr id="18" name="直線コネクタ 17"/>
          <p:cNvCxnSpPr/>
          <p:nvPr/>
        </p:nvCxnSpPr>
        <p:spPr bwMode="auto">
          <a:xfrm>
            <a:off x="946661" y="2792925"/>
            <a:ext cx="7513769" cy="0"/>
          </a:xfrm>
          <a:prstGeom prst="line">
            <a:avLst/>
          </a:prstGeom>
          <a:solidFill>
            <a:schemeClr val="accent1"/>
          </a:solidFill>
          <a:ln w="12700" cap="flat" cmpd="sng" algn="ctr">
            <a:solidFill>
              <a:schemeClr val="tx1"/>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1" name="Rectangle 3"/>
          <p:cNvSpPr txBox="1">
            <a:spLocks noChangeArrowheads="1"/>
          </p:cNvSpPr>
          <p:nvPr/>
        </p:nvSpPr>
        <p:spPr>
          <a:xfrm>
            <a:off x="685800" y="1772816"/>
            <a:ext cx="7772400" cy="1021681"/>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r>
              <a:rPr lang="en-US" altLang="ja-JP" sz="2800" kern="0" dirty="0" smtClean="0">
                <a:latin typeface="Times New Roman" pitchFamily="18" charset="0"/>
                <a:ea typeface="ＭＳ Ｐゴシック" pitchFamily="50" charset="-128"/>
                <a:cs typeface="Times New Roman" pitchFamily="18" charset="0"/>
              </a:rPr>
              <a:t>Let’s start designing simulation scenarios </a:t>
            </a:r>
            <a:r>
              <a:rPr lang="en-US" altLang="ja-JP" sz="2800" kern="0" dirty="0" smtClean="0">
                <a:latin typeface="Times New Roman" pitchFamily="18" charset="0"/>
                <a:ea typeface="ＭＳ Ｐゴシック" pitchFamily="50" charset="-128"/>
                <a:cs typeface="Times New Roman" pitchFamily="18" charset="0"/>
              </a:rPr>
              <a:t>in </a:t>
            </a:r>
            <a:r>
              <a:rPr lang="en-US" altLang="ja-JP" sz="2800" kern="0" dirty="0">
                <a:latin typeface="Times New Roman" pitchFamily="18" charset="0"/>
                <a:ea typeface="ＭＳ Ｐゴシック" pitchFamily="50" charset="-128"/>
                <a:cs typeface="Times New Roman" pitchFamily="18" charset="0"/>
              </a:rPr>
              <a:t>the following </a:t>
            </a:r>
            <a:r>
              <a:rPr lang="en-US" altLang="ja-JP" sz="2800" kern="0" dirty="0" smtClean="0">
                <a:latin typeface="Times New Roman" pitchFamily="18" charset="0"/>
                <a:ea typeface="ＭＳ Ｐゴシック" pitchFamily="50" charset="-128"/>
                <a:cs typeface="Times New Roman" pitchFamily="18" charset="0"/>
              </a:rPr>
              <a:t>manner!</a:t>
            </a:r>
            <a:endParaRPr lang="en-US" altLang="ja-JP" sz="2800" kern="0" dirty="0">
              <a:latin typeface="Times New Roman" pitchFamily="18" charset="0"/>
              <a:ea typeface="ＭＳ Ｐゴシック" pitchFamily="50" charset="-128"/>
              <a:cs typeface="Times New Roman" pitchFamily="18" charset="0"/>
            </a:endParaRPr>
          </a:p>
        </p:txBody>
      </p:sp>
    </p:spTree>
    <p:extLst>
      <p:ext uri="{BB962C8B-B14F-4D97-AF65-F5344CB8AC3E}">
        <p14:creationId xmlns:p14="http://schemas.microsoft.com/office/powerpoint/2010/main" val="176193924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日付プレースホルダー 2"/>
          <p:cNvSpPr>
            <a:spLocks noGrp="1"/>
          </p:cNvSpPr>
          <p:nvPr>
            <p:ph type="dt" sz="half" idx="10"/>
          </p:nvPr>
        </p:nvSpPr>
        <p:spPr/>
        <p:txBody>
          <a:bodyPr/>
          <a:lstStyle/>
          <a:p>
            <a:r>
              <a:rPr lang="en-US" altLang="ja-JP" smtClean="0"/>
              <a:t>Sep 2013</a:t>
            </a:r>
            <a:endParaRPr lang="en-US" altLang="ja-JP"/>
          </a:p>
        </p:txBody>
      </p:sp>
      <p:sp>
        <p:nvSpPr>
          <p:cNvPr id="4" name="フッター プレースホルダー 3"/>
          <p:cNvSpPr>
            <a:spLocks noGrp="1"/>
          </p:cNvSpPr>
          <p:nvPr>
            <p:ph type="ftr" sz="quarter" idx="11"/>
          </p:nvPr>
        </p:nvSpPr>
        <p:spPr/>
        <p:txBody>
          <a:bodyPr/>
          <a:lstStyle/>
          <a:p>
            <a:r>
              <a:rPr lang="en-US" altLang="ja-JP" smtClean="0"/>
              <a:t>Takashi Yamamoto, Sumitomo Electric Industries</a:t>
            </a:r>
            <a:endParaRPr lang="en-US" altLang="ja-JP"/>
          </a:p>
        </p:txBody>
      </p:sp>
      <p:sp>
        <p:nvSpPr>
          <p:cNvPr id="5" name="スライド番号プレースホルダー 4"/>
          <p:cNvSpPr>
            <a:spLocks noGrp="1"/>
          </p:cNvSpPr>
          <p:nvPr>
            <p:ph type="sldNum" sz="quarter" idx="12"/>
          </p:nvPr>
        </p:nvSpPr>
        <p:spPr/>
        <p:txBody>
          <a:bodyPr/>
          <a:lstStyle/>
          <a:p>
            <a:r>
              <a:rPr lang="en-US" altLang="ja-JP" smtClean="0"/>
              <a:t>Slide </a:t>
            </a:r>
            <a:fld id="{1E4FF75B-5044-4029-9087-12F2B1E946AB}" type="slidenum">
              <a:rPr lang="en-US" altLang="ja-JP" smtClean="0"/>
              <a:pPr/>
              <a:t>6</a:t>
            </a:fld>
            <a:endParaRPr lang="en-US" altLang="ja-JP"/>
          </a:p>
        </p:txBody>
      </p:sp>
      <p:graphicFrame>
        <p:nvGraphicFramePr>
          <p:cNvPr id="6" name="Group 148"/>
          <p:cNvGraphicFramePr>
            <a:graphicFrameLocks noGrp="1"/>
          </p:cNvGraphicFramePr>
          <p:nvPr>
            <p:extLst>
              <p:ext uri="{D42A27DB-BD31-4B8C-83A1-F6EECF244321}">
                <p14:modId xmlns:p14="http://schemas.microsoft.com/office/powerpoint/2010/main" val="3304397537"/>
              </p:ext>
            </p:extLst>
          </p:nvPr>
        </p:nvGraphicFramePr>
        <p:xfrm>
          <a:off x="827584" y="1700808"/>
          <a:ext cx="7417196" cy="4185528"/>
        </p:xfrm>
        <a:graphic>
          <a:graphicData uri="http://schemas.openxmlformats.org/drawingml/2006/table">
            <a:tbl>
              <a:tblPr/>
              <a:tblGrid>
                <a:gridCol w="584293"/>
                <a:gridCol w="2299330"/>
                <a:gridCol w="4533573"/>
              </a:tblGrid>
              <a:tr h="286486">
                <a:tc>
                  <a:txBody>
                    <a:bodyPr/>
                    <a:lstStyle/>
                    <a:p>
                      <a:pPr marL="0" marR="0" lvl="0" indent="0" algn="ctr"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400" b="1" i="0" u="none" strike="noStrike" cap="none" normalizeH="0" baseline="0" dirty="0" smtClean="0">
                          <a:ln>
                            <a:noFill/>
                          </a:ln>
                          <a:solidFill>
                            <a:srgbClr val="000000"/>
                          </a:solidFill>
                          <a:effectLst/>
                          <a:latin typeface="Times New Roman" pitchFamily="18" charset="0"/>
                          <a:ea typeface="ＭＳ Ｐゴシック" charset="-128"/>
                        </a:rPr>
                        <a:t>#</a:t>
                      </a:r>
                    </a:p>
                  </a:txBody>
                  <a:tcPr marL="90000" marR="90000" marT="56880" marB="46800" horzOverflow="overflow">
                    <a:lnL w="1368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1368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400" b="1" i="0" u="none" strike="noStrike" cap="none" normalizeH="0" baseline="0" smtClean="0">
                          <a:ln>
                            <a:noFill/>
                          </a:ln>
                          <a:solidFill>
                            <a:srgbClr val="000000"/>
                          </a:solidFill>
                          <a:effectLst/>
                          <a:latin typeface="Times New Roman" pitchFamily="18" charset="0"/>
                          <a:ea typeface="ＭＳ Ｐゴシック" charset="-128"/>
                        </a:rPr>
                        <a:t>Category</a:t>
                      </a:r>
                    </a:p>
                  </a:txBody>
                  <a:tcPr marL="90000" marR="90000" marT="56880" marB="46800" horzOverflow="overflow">
                    <a:lnL w="576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1368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400" b="1" i="0" u="none" strike="noStrike" cap="none" normalizeH="0" baseline="0" dirty="0" smtClean="0">
                          <a:ln>
                            <a:noFill/>
                          </a:ln>
                          <a:solidFill>
                            <a:srgbClr val="000000"/>
                          </a:solidFill>
                          <a:effectLst/>
                          <a:latin typeface="Times New Roman" pitchFamily="18" charset="0"/>
                          <a:ea typeface="ＭＳ Ｐゴシック" charset="-128"/>
                        </a:rPr>
                        <a:t>Comment</a:t>
                      </a:r>
                    </a:p>
                  </a:txBody>
                  <a:tcPr marL="90000" marR="90000" marT="56880" marB="46800" horzOverflow="overflow">
                    <a:lnL w="5760" cap="flat" cmpd="sng" algn="ctr">
                      <a:solidFill>
                        <a:srgbClr val="000000"/>
                      </a:solidFill>
                      <a:prstDash val="solid"/>
                      <a:round/>
                      <a:headEnd type="none" w="med" len="med"/>
                      <a:tailEnd type="none" w="med" len="med"/>
                    </a:lnL>
                    <a:lnR w="13680" cap="flat" cmpd="sng" algn="ctr">
                      <a:solidFill>
                        <a:srgbClr val="000000"/>
                      </a:solidFill>
                      <a:prstDash val="solid"/>
                      <a:round/>
                      <a:headEnd type="none" w="med" len="med"/>
                      <a:tailEnd type="none" w="med" len="med"/>
                    </a:lnR>
                    <a:lnT w="1368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r>
              <a:tr h="286486">
                <a:tc>
                  <a:txBody>
                    <a:bodyPr/>
                    <a:lstStyle/>
                    <a:p>
                      <a:pPr marL="0" marR="0" lvl="0" indent="0" algn="ctr"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400" b="1" i="0" u="none" strike="noStrike" cap="none" normalizeH="0" baseline="0" dirty="0" smtClean="0">
                          <a:ln>
                            <a:noFill/>
                          </a:ln>
                          <a:solidFill>
                            <a:srgbClr val="000000"/>
                          </a:solidFill>
                          <a:effectLst/>
                          <a:latin typeface="Times New Roman" pitchFamily="18" charset="0"/>
                          <a:ea typeface="ＭＳ Ｐゴシック" charset="-128"/>
                        </a:rPr>
                        <a:t>1</a:t>
                      </a:r>
                    </a:p>
                  </a:txBody>
                  <a:tcPr marL="90000" marR="90000" marT="56880" marB="46800" horzOverflow="overflow">
                    <a:lnL w="1368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400" b="1" i="0" u="none" strike="noStrike" cap="none" normalizeH="0" baseline="0" dirty="0" smtClean="0">
                          <a:ln>
                            <a:noFill/>
                          </a:ln>
                          <a:solidFill>
                            <a:srgbClr val="000000"/>
                          </a:solidFill>
                          <a:effectLst/>
                          <a:latin typeface="Times New Roman" pitchFamily="18" charset="0"/>
                          <a:ea typeface="ＭＳ Ｐゴシック" charset="-128"/>
                        </a:rPr>
                        <a:t>Location</a:t>
                      </a:r>
                    </a:p>
                  </a:txBody>
                  <a:tcPr marL="90000" marR="90000" marT="56880" marB="46800" horzOverflow="overflow">
                    <a:lnL w="576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400" b="1" i="0" u="none" strike="noStrike" cap="none" normalizeH="0" baseline="0" dirty="0" smtClean="0">
                          <a:ln>
                            <a:noFill/>
                          </a:ln>
                          <a:solidFill>
                            <a:srgbClr val="000000"/>
                          </a:solidFill>
                          <a:effectLst/>
                          <a:latin typeface="Times New Roman" pitchFamily="18" charset="0"/>
                          <a:ea typeface="ＭＳ Ｐゴシック" charset="-128"/>
                        </a:rPr>
                        <a:t>Outdoor</a:t>
                      </a:r>
                    </a:p>
                  </a:txBody>
                  <a:tcPr marL="90000" marR="90000" marT="56880" marB="46800" horzOverflow="overflow">
                    <a:lnL w="5760" cap="flat" cmpd="sng" algn="ctr">
                      <a:solidFill>
                        <a:srgbClr val="000000"/>
                      </a:solidFill>
                      <a:prstDash val="solid"/>
                      <a:round/>
                      <a:headEnd type="none" w="med" len="med"/>
                      <a:tailEnd type="none" w="med" len="med"/>
                    </a:lnL>
                    <a:lnR w="1368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r>
              <a:tr h="286486">
                <a:tc>
                  <a:txBody>
                    <a:bodyPr/>
                    <a:lstStyle/>
                    <a:p>
                      <a:pPr marL="0" marR="0" lvl="0" indent="0" algn="ctr"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400" b="1" i="0" u="none" strike="noStrike" cap="none" normalizeH="0" baseline="0" dirty="0" smtClean="0">
                          <a:ln>
                            <a:noFill/>
                          </a:ln>
                          <a:solidFill>
                            <a:srgbClr val="000000"/>
                          </a:solidFill>
                          <a:effectLst/>
                          <a:latin typeface="Times New Roman" pitchFamily="18" charset="0"/>
                          <a:ea typeface="ＭＳ Ｐゴシック" charset="-128"/>
                        </a:rPr>
                        <a:t>2</a:t>
                      </a:r>
                      <a:endParaRPr kumimoji="0" lang="en-US" sz="1400" b="1" i="0" u="none" strike="noStrike" cap="none" normalizeH="0" baseline="0" dirty="0" smtClean="0">
                        <a:ln>
                          <a:noFill/>
                        </a:ln>
                        <a:solidFill>
                          <a:srgbClr val="000000"/>
                        </a:solidFill>
                        <a:effectLst/>
                        <a:latin typeface="Times New Roman" pitchFamily="18" charset="0"/>
                        <a:ea typeface="ＭＳ Ｐゴシック" charset="-128"/>
                      </a:endParaRPr>
                    </a:p>
                  </a:txBody>
                  <a:tcPr marL="90000" marR="90000" marT="56880" marB="46800" horzOverflow="overflow">
                    <a:lnL w="1368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400" b="1" i="0" u="none" strike="noStrike" cap="none" normalizeH="0" baseline="0" smtClean="0">
                          <a:ln>
                            <a:noFill/>
                          </a:ln>
                          <a:solidFill>
                            <a:srgbClr val="000000"/>
                          </a:solidFill>
                          <a:effectLst/>
                          <a:latin typeface="Times New Roman" pitchFamily="18" charset="0"/>
                          <a:ea typeface="ＭＳ Ｐゴシック" charset="-128"/>
                        </a:rPr>
                        <a:t>STA/AP communication</a:t>
                      </a:r>
                    </a:p>
                  </a:txBody>
                  <a:tcPr marL="90000" marR="90000" marT="56880" marB="46800" horzOverflow="overflow">
                    <a:lnL w="576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400" b="1" i="0" u="none" strike="noStrike" cap="none" normalizeH="0" baseline="0" dirty="0" smtClean="0">
                          <a:ln>
                            <a:noFill/>
                          </a:ln>
                          <a:solidFill>
                            <a:srgbClr val="000000"/>
                          </a:solidFill>
                          <a:effectLst/>
                          <a:latin typeface="Times New Roman" pitchFamily="18" charset="0"/>
                          <a:ea typeface="ＭＳ Ｐゴシック" charset="-128"/>
                        </a:rPr>
                        <a:t>Send/receive (Monitoring, Control)</a:t>
                      </a:r>
                    </a:p>
                  </a:txBody>
                  <a:tcPr marL="90000" marR="90000" marT="56880" marB="46800" horzOverflow="overflow">
                    <a:lnL w="5760" cap="flat" cmpd="sng" algn="ctr">
                      <a:solidFill>
                        <a:srgbClr val="000000"/>
                      </a:solidFill>
                      <a:prstDash val="solid"/>
                      <a:round/>
                      <a:headEnd type="none" w="med" len="med"/>
                      <a:tailEnd type="none" w="med" len="med"/>
                    </a:lnL>
                    <a:lnR w="1368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r>
              <a:tr h="286486">
                <a:tc>
                  <a:txBody>
                    <a:bodyPr/>
                    <a:lstStyle/>
                    <a:p>
                      <a:pPr marL="0" marR="0" lvl="0" indent="0" algn="ctr"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400" b="1" i="0" u="none" strike="noStrike" cap="none" normalizeH="0" baseline="0" dirty="0" smtClean="0">
                          <a:ln>
                            <a:noFill/>
                          </a:ln>
                          <a:solidFill>
                            <a:srgbClr val="000000"/>
                          </a:solidFill>
                          <a:effectLst/>
                          <a:latin typeface="Times New Roman" pitchFamily="18" charset="0"/>
                          <a:ea typeface="ＭＳ Ｐゴシック" charset="-128"/>
                        </a:rPr>
                        <a:t>3</a:t>
                      </a:r>
                      <a:endParaRPr kumimoji="0" lang="en-US" sz="1400" b="1" i="0" u="none" strike="noStrike" cap="none" normalizeH="0" baseline="0" dirty="0" smtClean="0">
                        <a:ln>
                          <a:noFill/>
                        </a:ln>
                        <a:solidFill>
                          <a:srgbClr val="000000"/>
                        </a:solidFill>
                        <a:effectLst/>
                        <a:latin typeface="Times New Roman" pitchFamily="18" charset="0"/>
                        <a:ea typeface="ＭＳ Ｐゴシック" charset="-128"/>
                      </a:endParaRPr>
                    </a:p>
                  </a:txBody>
                  <a:tcPr marL="90000" marR="90000" marT="56880" marB="46800" horzOverflow="overflow">
                    <a:lnL w="1368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400" b="1" i="0" u="none" strike="noStrike" cap="none" normalizeH="0" baseline="0" smtClean="0">
                          <a:ln>
                            <a:noFill/>
                          </a:ln>
                          <a:solidFill>
                            <a:srgbClr val="000000"/>
                          </a:solidFill>
                          <a:effectLst/>
                          <a:latin typeface="Times New Roman" pitchFamily="18" charset="0"/>
                          <a:ea typeface="ＭＳ Ｐゴシック" charset="-128"/>
                        </a:rPr>
                        <a:t>Data rate</a:t>
                      </a:r>
                    </a:p>
                  </a:txBody>
                  <a:tcPr marL="90000" marR="90000" marT="56880" marB="46800" horzOverflow="overflow">
                    <a:lnL w="576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400" b="1" i="0" u="none" strike="noStrike" cap="none" normalizeH="0" baseline="0" dirty="0" smtClean="0">
                          <a:ln>
                            <a:noFill/>
                          </a:ln>
                          <a:solidFill>
                            <a:srgbClr val="000000"/>
                          </a:solidFill>
                          <a:effectLst/>
                          <a:latin typeface="Times New Roman" pitchFamily="18" charset="0"/>
                          <a:ea typeface="ＭＳ Ｐゴシック" charset="-128"/>
                        </a:rPr>
                        <a:t>&lt; 1Kbps</a:t>
                      </a:r>
                    </a:p>
                  </a:txBody>
                  <a:tcPr marL="90000" marR="90000" marT="56880" marB="46800" horzOverflow="overflow">
                    <a:lnL w="5760" cap="flat" cmpd="sng" algn="ctr">
                      <a:solidFill>
                        <a:srgbClr val="000000"/>
                      </a:solidFill>
                      <a:prstDash val="solid"/>
                      <a:round/>
                      <a:headEnd type="none" w="med" len="med"/>
                      <a:tailEnd type="none" w="med" len="med"/>
                    </a:lnL>
                    <a:lnR w="1368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r>
              <a:tr h="286486">
                <a:tc>
                  <a:txBody>
                    <a:bodyPr/>
                    <a:lstStyle/>
                    <a:p>
                      <a:pPr marL="0" marR="0" lvl="0" indent="0" algn="ctr"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400" b="1" i="0" u="none" strike="noStrike" cap="none" normalizeH="0" baseline="0" dirty="0" smtClean="0">
                          <a:ln>
                            <a:noFill/>
                          </a:ln>
                          <a:solidFill>
                            <a:srgbClr val="000000"/>
                          </a:solidFill>
                          <a:effectLst/>
                          <a:latin typeface="Times New Roman" pitchFamily="18" charset="0"/>
                          <a:ea typeface="ＭＳ Ｐゴシック" charset="-128"/>
                        </a:rPr>
                        <a:t>4</a:t>
                      </a:r>
                      <a:endParaRPr kumimoji="0" lang="en-US" sz="1400" b="1" i="0" u="none" strike="noStrike" cap="none" normalizeH="0" baseline="0" dirty="0" smtClean="0">
                        <a:ln>
                          <a:noFill/>
                        </a:ln>
                        <a:solidFill>
                          <a:srgbClr val="000000"/>
                        </a:solidFill>
                        <a:effectLst/>
                        <a:latin typeface="Times New Roman" pitchFamily="18" charset="0"/>
                        <a:ea typeface="ＭＳ Ｐゴシック" charset="-128"/>
                      </a:endParaRPr>
                    </a:p>
                  </a:txBody>
                  <a:tcPr marL="90000" marR="90000" marT="56880" marB="46800" horzOverflow="overflow">
                    <a:lnL w="1368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400" b="1" i="0" u="none" strike="noStrike" cap="none" normalizeH="0" baseline="0" smtClean="0">
                          <a:ln>
                            <a:noFill/>
                          </a:ln>
                          <a:solidFill>
                            <a:srgbClr val="000000"/>
                          </a:solidFill>
                          <a:effectLst/>
                          <a:latin typeface="Times New Roman" pitchFamily="18" charset="0"/>
                          <a:ea typeface="ＭＳ Ｐゴシック" charset="-128"/>
                        </a:rPr>
                        <a:t>Mobility</a:t>
                      </a:r>
                    </a:p>
                  </a:txBody>
                  <a:tcPr marL="90000" marR="90000" marT="56880" marB="46800" horzOverflow="overflow">
                    <a:lnL w="576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400" b="1" i="0" u="none" strike="noStrike" cap="none" normalizeH="0" baseline="0" dirty="0" smtClean="0">
                          <a:ln>
                            <a:noFill/>
                          </a:ln>
                          <a:solidFill>
                            <a:srgbClr val="000000"/>
                          </a:solidFill>
                          <a:effectLst/>
                          <a:latin typeface="Times New Roman" pitchFamily="18" charset="0"/>
                          <a:ea typeface="ＭＳ Ｐゴシック" charset="-128"/>
                        </a:rPr>
                        <a:t>Stationary, Low velocity</a:t>
                      </a:r>
                    </a:p>
                  </a:txBody>
                  <a:tcPr marL="90000" marR="90000" marT="56880" marB="46800" horzOverflow="overflow">
                    <a:lnL w="5760" cap="flat" cmpd="sng" algn="ctr">
                      <a:solidFill>
                        <a:srgbClr val="000000"/>
                      </a:solidFill>
                      <a:prstDash val="solid"/>
                      <a:round/>
                      <a:headEnd type="none" w="med" len="med"/>
                      <a:tailEnd type="none" w="med" len="med"/>
                    </a:lnL>
                    <a:lnR w="1368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r>
              <a:tr h="286486">
                <a:tc>
                  <a:txBody>
                    <a:bodyPr/>
                    <a:lstStyle/>
                    <a:p>
                      <a:pPr marL="0" marR="0" lvl="0" indent="0" algn="ctr"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400" b="1" i="0" u="none" strike="noStrike" cap="none" normalizeH="0" baseline="0" dirty="0" smtClean="0">
                          <a:ln>
                            <a:noFill/>
                          </a:ln>
                          <a:solidFill>
                            <a:srgbClr val="000000"/>
                          </a:solidFill>
                          <a:effectLst/>
                          <a:latin typeface="Times New Roman" pitchFamily="18" charset="0"/>
                          <a:ea typeface="ＭＳ Ｐゴシック" charset="-128"/>
                        </a:rPr>
                        <a:t>5</a:t>
                      </a:r>
                      <a:endParaRPr kumimoji="0" lang="en-US" sz="1400" b="1" i="0" u="none" strike="noStrike" cap="none" normalizeH="0" baseline="0" dirty="0" smtClean="0">
                        <a:ln>
                          <a:noFill/>
                        </a:ln>
                        <a:solidFill>
                          <a:srgbClr val="000000"/>
                        </a:solidFill>
                        <a:effectLst/>
                        <a:latin typeface="Times New Roman" pitchFamily="18" charset="0"/>
                        <a:ea typeface="ＭＳ Ｐゴシック" charset="-128"/>
                      </a:endParaRPr>
                    </a:p>
                  </a:txBody>
                  <a:tcPr marL="90000" marR="90000" marT="56880" marB="46800" horzOverflow="overflow">
                    <a:lnL w="1368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400" b="1" i="0" u="none" strike="noStrike" cap="none" normalizeH="0" baseline="0" smtClean="0">
                          <a:ln>
                            <a:noFill/>
                          </a:ln>
                          <a:solidFill>
                            <a:srgbClr val="000000"/>
                          </a:solidFill>
                          <a:effectLst/>
                          <a:latin typeface="Times New Roman" pitchFamily="18" charset="0"/>
                          <a:ea typeface="ＭＳ Ｐゴシック" charset="-128"/>
                        </a:rPr>
                        <a:t>Traffic type</a:t>
                      </a:r>
                    </a:p>
                  </a:txBody>
                  <a:tcPr marL="90000" marR="90000" marT="56880" marB="46800" horzOverflow="overflow">
                    <a:lnL w="576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400" b="1" i="0" u="none" strike="noStrike" cap="none" normalizeH="0" baseline="0" dirty="0" smtClean="0">
                          <a:ln>
                            <a:noFill/>
                          </a:ln>
                          <a:solidFill>
                            <a:srgbClr val="000000"/>
                          </a:solidFill>
                          <a:effectLst/>
                          <a:latin typeface="Times New Roman" pitchFamily="18" charset="0"/>
                          <a:ea typeface="ＭＳ Ｐゴシック" charset="-128"/>
                        </a:rPr>
                        <a:t>Periodic (0.1s</a:t>
                      </a:r>
                      <a:r>
                        <a:rPr kumimoji="0" lang="en-US" sz="1400" b="1" i="0" u="none" strike="noStrike" cap="none" normalizeH="0" baseline="0" dirty="0" smtClean="0">
                          <a:ln>
                            <a:noFill/>
                          </a:ln>
                          <a:solidFill>
                            <a:srgbClr val="000000"/>
                          </a:solidFill>
                          <a:effectLst/>
                          <a:latin typeface="Times New Roman" pitchFamily="18" charset="0"/>
                          <a:ea typeface="ＭＳ Ｐゴシック" charset="-128"/>
                          <a:cs typeface="Times New Roman" pitchFamily="18" charset="0"/>
                        </a:rPr>
                        <a:t>~100s</a:t>
                      </a:r>
                      <a:r>
                        <a:rPr kumimoji="0" lang="en-US" sz="1400" b="1" i="0" u="none" strike="noStrike" cap="none" normalizeH="0" baseline="0" dirty="0" smtClean="0">
                          <a:ln>
                            <a:noFill/>
                          </a:ln>
                          <a:solidFill>
                            <a:srgbClr val="000000"/>
                          </a:solidFill>
                          <a:effectLst/>
                          <a:latin typeface="Times New Roman" pitchFamily="18" charset="0"/>
                          <a:ea typeface="ＭＳ Ｐゴシック" charset="-128"/>
                        </a:rPr>
                        <a:t>), Burst</a:t>
                      </a:r>
                    </a:p>
                  </a:txBody>
                  <a:tcPr marL="90000" marR="90000" marT="56880" marB="46800" horzOverflow="overflow">
                    <a:lnL w="5760" cap="flat" cmpd="sng" algn="ctr">
                      <a:solidFill>
                        <a:srgbClr val="000000"/>
                      </a:solidFill>
                      <a:prstDash val="solid"/>
                      <a:round/>
                      <a:headEnd type="none" w="med" len="med"/>
                      <a:tailEnd type="none" w="med" len="med"/>
                    </a:lnL>
                    <a:lnR w="1368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r>
              <a:tr h="286486">
                <a:tc>
                  <a:txBody>
                    <a:bodyPr/>
                    <a:lstStyle/>
                    <a:p>
                      <a:pPr marL="0" marR="0" lvl="0" indent="0" algn="ctr"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400" b="1" i="0" u="none" strike="noStrike" cap="none" normalizeH="0" baseline="0" dirty="0" smtClean="0">
                          <a:ln>
                            <a:noFill/>
                          </a:ln>
                          <a:solidFill>
                            <a:srgbClr val="000000"/>
                          </a:solidFill>
                          <a:effectLst/>
                          <a:latin typeface="Times New Roman" pitchFamily="18" charset="0"/>
                          <a:ea typeface="ＭＳ Ｐゴシック" charset="-128"/>
                        </a:rPr>
                        <a:t>6</a:t>
                      </a:r>
                      <a:endParaRPr kumimoji="0" lang="en-US" sz="1400" b="1" i="0" u="none" strike="noStrike" cap="none" normalizeH="0" baseline="0" dirty="0" smtClean="0">
                        <a:ln>
                          <a:noFill/>
                        </a:ln>
                        <a:solidFill>
                          <a:srgbClr val="000000"/>
                        </a:solidFill>
                        <a:effectLst/>
                        <a:latin typeface="Times New Roman" pitchFamily="18" charset="0"/>
                        <a:ea typeface="ＭＳ Ｐゴシック" charset="-128"/>
                      </a:endParaRPr>
                    </a:p>
                  </a:txBody>
                  <a:tcPr marL="90000" marR="90000" marT="56880" marB="46800" horzOverflow="overflow">
                    <a:lnL w="1368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400" b="1" i="0" u="none" strike="noStrike" cap="none" normalizeH="0" baseline="0" dirty="0" smtClean="0">
                          <a:ln>
                            <a:noFill/>
                          </a:ln>
                          <a:solidFill>
                            <a:srgbClr val="000000"/>
                          </a:solidFill>
                          <a:effectLst/>
                          <a:latin typeface="Times New Roman" pitchFamily="18" charset="0"/>
                          <a:ea typeface="ＭＳ Ｐゴシック" charset="-128"/>
                        </a:rPr>
                        <a:t>STA/AP capacity</a:t>
                      </a:r>
                    </a:p>
                  </a:txBody>
                  <a:tcPr marL="90000" marR="90000" marT="56880" marB="46800" horzOverflow="overflow">
                    <a:lnL w="576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400" b="1" i="0" u="none" strike="noStrike" cap="none" normalizeH="0" baseline="0" dirty="0" smtClean="0">
                          <a:ln>
                            <a:noFill/>
                          </a:ln>
                          <a:solidFill>
                            <a:srgbClr val="000000"/>
                          </a:solidFill>
                          <a:effectLst/>
                          <a:latin typeface="Times New Roman" pitchFamily="18" charset="0"/>
                          <a:ea typeface="ＭＳ Ｐゴシック" charset="-128"/>
                        </a:rPr>
                        <a:t>STA: 1000-6000,  AP: 10</a:t>
                      </a:r>
                    </a:p>
                  </a:txBody>
                  <a:tcPr marL="90000" marR="90000" marT="56880" marB="46800" horzOverflow="overflow">
                    <a:lnL w="5760" cap="flat" cmpd="sng" algn="ctr">
                      <a:solidFill>
                        <a:srgbClr val="000000"/>
                      </a:solidFill>
                      <a:prstDash val="solid"/>
                      <a:round/>
                      <a:headEnd type="none" w="med" len="med"/>
                      <a:tailEnd type="none" w="med" len="med"/>
                    </a:lnL>
                    <a:lnR w="1368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r>
              <a:tr h="286486">
                <a:tc>
                  <a:txBody>
                    <a:bodyPr/>
                    <a:lstStyle/>
                    <a:p>
                      <a:pPr marL="0" marR="0" lvl="0" indent="0" algn="ctr"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400" b="1" i="0" u="none" strike="noStrike" cap="none" normalizeH="0" baseline="0" dirty="0" smtClean="0">
                          <a:ln>
                            <a:noFill/>
                          </a:ln>
                          <a:solidFill>
                            <a:srgbClr val="000000"/>
                          </a:solidFill>
                          <a:effectLst/>
                          <a:latin typeface="Times New Roman" pitchFamily="18" charset="0"/>
                          <a:ea typeface="ＭＳ Ｐゴシック" charset="-128"/>
                        </a:rPr>
                        <a:t>7</a:t>
                      </a:r>
                      <a:endParaRPr kumimoji="0" lang="en-US" sz="1400" b="1" i="0" u="none" strike="noStrike" cap="none" normalizeH="0" baseline="0" dirty="0" smtClean="0">
                        <a:ln>
                          <a:noFill/>
                        </a:ln>
                        <a:solidFill>
                          <a:srgbClr val="000000"/>
                        </a:solidFill>
                        <a:effectLst/>
                        <a:latin typeface="Times New Roman" pitchFamily="18" charset="0"/>
                        <a:ea typeface="ＭＳ Ｐゴシック" charset="-128"/>
                      </a:endParaRPr>
                    </a:p>
                  </a:txBody>
                  <a:tcPr marL="90000" marR="90000" marT="56880" marB="46800" horzOverflow="overflow">
                    <a:lnL w="1368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400" b="1" i="0" u="none" strike="noStrike" cap="none" normalizeH="0" baseline="0" dirty="0" smtClean="0">
                          <a:ln>
                            <a:noFill/>
                          </a:ln>
                          <a:solidFill>
                            <a:srgbClr val="000000"/>
                          </a:solidFill>
                          <a:effectLst/>
                          <a:latin typeface="Times New Roman" pitchFamily="18" charset="0"/>
                          <a:ea typeface="ＭＳ Ｐゴシック" charset="-128"/>
                        </a:rPr>
                        <a:t>STA/AP category</a:t>
                      </a:r>
                    </a:p>
                  </a:txBody>
                  <a:tcPr marL="90000" marR="90000" marT="56880" marB="46800" horzOverflow="overflow">
                    <a:lnL w="576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400" b="1" i="0" u="none" strike="noStrike" cap="none" normalizeH="0" baseline="0" dirty="0" smtClean="0">
                          <a:ln>
                            <a:noFill/>
                          </a:ln>
                          <a:solidFill>
                            <a:srgbClr val="000000"/>
                          </a:solidFill>
                          <a:effectLst/>
                          <a:latin typeface="Times New Roman" pitchFamily="18" charset="0"/>
                          <a:ea typeface="ＭＳ Ｐゴシック" charset="-128"/>
                        </a:rPr>
                        <a:t>STA: fixed, low velocity,  AP: fixed</a:t>
                      </a:r>
                    </a:p>
                  </a:txBody>
                  <a:tcPr marL="90000" marR="90000" marT="56880" marB="46800" horzOverflow="overflow">
                    <a:lnL w="5760" cap="flat" cmpd="sng" algn="ctr">
                      <a:solidFill>
                        <a:srgbClr val="000000"/>
                      </a:solidFill>
                      <a:prstDash val="solid"/>
                      <a:round/>
                      <a:headEnd type="none" w="med" len="med"/>
                      <a:tailEnd type="none" w="med" len="med"/>
                    </a:lnL>
                    <a:lnR w="1368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r>
              <a:tr h="286486">
                <a:tc>
                  <a:txBody>
                    <a:bodyPr/>
                    <a:lstStyle/>
                    <a:p>
                      <a:pPr marL="0" marR="0" lvl="0" indent="0" algn="ctr"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400" b="1" i="0" u="none" strike="noStrike" cap="none" normalizeH="0" baseline="0" dirty="0" smtClean="0">
                          <a:ln>
                            <a:noFill/>
                          </a:ln>
                          <a:solidFill>
                            <a:srgbClr val="000000"/>
                          </a:solidFill>
                          <a:effectLst/>
                          <a:latin typeface="Times New Roman" pitchFamily="18" charset="0"/>
                          <a:ea typeface="ＭＳ Ｐゴシック" charset="-128"/>
                        </a:rPr>
                        <a:t>8</a:t>
                      </a:r>
                      <a:endParaRPr kumimoji="0" lang="en-US" sz="1400" b="1" i="0" u="none" strike="noStrike" cap="none" normalizeH="0" baseline="0" dirty="0" smtClean="0">
                        <a:ln>
                          <a:noFill/>
                        </a:ln>
                        <a:solidFill>
                          <a:srgbClr val="000000"/>
                        </a:solidFill>
                        <a:effectLst/>
                        <a:latin typeface="Times New Roman" pitchFamily="18" charset="0"/>
                        <a:ea typeface="ＭＳ Ｐゴシック" charset="-128"/>
                      </a:endParaRPr>
                    </a:p>
                  </a:txBody>
                  <a:tcPr marL="90000" marR="90000" marT="56880" marB="46800" horzOverflow="overflow">
                    <a:lnL w="1368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400" b="1" i="0" u="none" strike="noStrike" cap="none" normalizeH="0" baseline="0" dirty="0" smtClean="0">
                          <a:ln>
                            <a:noFill/>
                          </a:ln>
                          <a:solidFill>
                            <a:srgbClr val="000000"/>
                          </a:solidFill>
                          <a:effectLst/>
                          <a:latin typeface="Times New Roman" pitchFamily="18" charset="0"/>
                          <a:ea typeface="ＭＳ Ｐゴシック" charset="-128"/>
                        </a:rPr>
                        <a:t>STA/AP elevation</a:t>
                      </a:r>
                    </a:p>
                  </a:txBody>
                  <a:tcPr marL="90000" marR="90000" marT="56880" marB="46800" horzOverflow="overflow">
                    <a:lnL w="576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400" b="1" i="0" u="none" strike="noStrike" cap="none" normalizeH="0" baseline="0" dirty="0" smtClean="0">
                          <a:ln>
                            <a:noFill/>
                          </a:ln>
                          <a:solidFill>
                            <a:srgbClr val="000000"/>
                          </a:solidFill>
                          <a:effectLst/>
                          <a:latin typeface="Times New Roman" pitchFamily="18" charset="0"/>
                          <a:ea typeface="ＭＳ Ｐゴシック" charset="-128"/>
                        </a:rPr>
                        <a:t>STA: 1-20m, AP: 1-20m</a:t>
                      </a:r>
                    </a:p>
                  </a:txBody>
                  <a:tcPr marL="90000" marR="90000" marT="56880" marB="46800" horzOverflow="overflow">
                    <a:lnL w="5760" cap="flat" cmpd="sng" algn="ctr">
                      <a:solidFill>
                        <a:srgbClr val="000000"/>
                      </a:solidFill>
                      <a:prstDash val="solid"/>
                      <a:round/>
                      <a:headEnd type="none" w="med" len="med"/>
                      <a:tailEnd type="none" w="med" len="med"/>
                    </a:lnL>
                    <a:lnR w="1368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r>
              <a:tr h="286486">
                <a:tc>
                  <a:txBody>
                    <a:bodyPr/>
                    <a:lstStyle/>
                    <a:p>
                      <a:pPr marL="0" marR="0" lvl="0" indent="0" algn="ctr"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400" b="1" i="0" u="none" strike="noStrike" cap="none" normalizeH="0" baseline="0" dirty="0" smtClean="0">
                          <a:ln>
                            <a:noFill/>
                          </a:ln>
                          <a:solidFill>
                            <a:srgbClr val="000000"/>
                          </a:solidFill>
                          <a:effectLst/>
                          <a:latin typeface="Times New Roman" pitchFamily="18" charset="0"/>
                          <a:ea typeface="ＭＳ Ｐゴシック" charset="-128"/>
                        </a:rPr>
                        <a:t>9</a:t>
                      </a:r>
                      <a:endParaRPr kumimoji="0" lang="en-US" sz="1400" b="1" i="0" u="none" strike="noStrike" cap="none" normalizeH="0" baseline="0" dirty="0" smtClean="0">
                        <a:ln>
                          <a:noFill/>
                        </a:ln>
                        <a:solidFill>
                          <a:srgbClr val="000000"/>
                        </a:solidFill>
                        <a:effectLst/>
                        <a:latin typeface="Times New Roman" pitchFamily="18" charset="0"/>
                        <a:ea typeface="ＭＳ Ｐゴシック" charset="-128"/>
                      </a:endParaRPr>
                    </a:p>
                  </a:txBody>
                  <a:tcPr marL="90000" marR="90000" marT="56880" marB="46800" horzOverflow="overflow">
                    <a:lnL w="1368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400" b="1" i="0" u="none" strike="noStrike" cap="none" normalizeH="0" baseline="0" dirty="0" smtClean="0">
                          <a:ln>
                            <a:noFill/>
                          </a:ln>
                          <a:solidFill>
                            <a:srgbClr val="000000"/>
                          </a:solidFill>
                          <a:effectLst/>
                          <a:latin typeface="Times New Roman" pitchFamily="18" charset="0"/>
                          <a:ea typeface="ＭＳ Ｐゴシック" charset="-128"/>
                        </a:rPr>
                        <a:t>STA/AP </a:t>
                      </a:r>
                      <a:r>
                        <a:rPr kumimoji="0" lang="en-US" sz="1400" b="1" i="0" u="none" strike="noStrike" cap="none" normalizeH="0" baseline="0" dirty="0" err="1" smtClean="0">
                          <a:ln>
                            <a:noFill/>
                          </a:ln>
                          <a:solidFill>
                            <a:srgbClr val="000000"/>
                          </a:solidFill>
                          <a:effectLst/>
                          <a:latin typeface="Times New Roman" pitchFamily="18" charset="0"/>
                          <a:ea typeface="ＭＳ Ｐゴシック" charset="-128"/>
                        </a:rPr>
                        <a:t>Tx</a:t>
                      </a:r>
                      <a:r>
                        <a:rPr kumimoji="0" lang="en-US" sz="1400" b="1" i="0" u="none" strike="noStrike" cap="none" normalizeH="0" baseline="0" dirty="0" smtClean="0">
                          <a:ln>
                            <a:noFill/>
                          </a:ln>
                          <a:solidFill>
                            <a:srgbClr val="000000"/>
                          </a:solidFill>
                          <a:effectLst/>
                          <a:latin typeface="Times New Roman" pitchFamily="18" charset="0"/>
                          <a:ea typeface="ＭＳ Ｐゴシック" charset="-128"/>
                        </a:rPr>
                        <a:t> power</a:t>
                      </a:r>
                    </a:p>
                  </a:txBody>
                  <a:tcPr marL="90000" marR="90000" marT="56880" marB="46800" horzOverflow="overflow">
                    <a:lnL w="576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400" b="1" i="0" u="none" strike="noStrike" cap="none" normalizeH="0" baseline="0" dirty="0" smtClean="0">
                          <a:ln>
                            <a:noFill/>
                          </a:ln>
                          <a:solidFill>
                            <a:srgbClr val="000000"/>
                          </a:solidFill>
                          <a:effectLst/>
                          <a:latin typeface="Times New Roman" pitchFamily="18" charset="0"/>
                          <a:ea typeface="ＭＳ Ｐゴシック" charset="-128"/>
                        </a:rPr>
                        <a:t>10mW</a:t>
                      </a:r>
                    </a:p>
                  </a:txBody>
                  <a:tcPr marL="90000" marR="90000" marT="56880" marB="46800" horzOverflow="overflow">
                    <a:lnL w="5760" cap="flat" cmpd="sng" algn="ctr">
                      <a:solidFill>
                        <a:srgbClr val="000000"/>
                      </a:solidFill>
                      <a:prstDash val="solid"/>
                      <a:round/>
                      <a:headEnd type="none" w="med" len="med"/>
                      <a:tailEnd type="none" w="med" len="med"/>
                    </a:lnL>
                    <a:lnR w="1368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r>
              <a:tr h="286486">
                <a:tc>
                  <a:txBody>
                    <a:bodyPr/>
                    <a:lstStyle/>
                    <a:p>
                      <a:pPr marL="0" marR="0" lvl="0" indent="0" algn="ctr"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400" b="1" i="0" u="none" strike="noStrike" cap="none" normalizeH="0" baseline="0" dirty="0" smtClean="0">
                          <a:ln>
                            <a:noFill/>
                          </a:ln>
                          <a:solidFill>
                            <a:srgbClr val="000000"/>
                          </a:solidFill>
                          <a:effectLst/>
                          <a:latin typeface="Times New Roman" pitchFamily="18" charset="0"/>
                          <a:ea typeface="ＭＳ Ｐゴシック" charset="-128"/>
                        </a:rPr>
                        <a:t>10</a:t>
                      </a:r>
                      <a:endParaRPr kumimoji="0" lang="en-US" sz="1400" b="1" i="0" u="none" strike="noStrike" cap="none" normalizeH="0" baseline="0" dirty="0" smtClean="0">
                        <a:ln>
                          <a:noFill/>
                        </a:ln>
                        <a:solidFill>
                          <a:srgbClr val="000000"/>
                        </a:solidFill>
                        <a:effectLst/>
                        <a:latin typeface="Times New Roman" pitchFamily="18" charset="0"/>
                        <a:ea typeface="ＭＳ Ｐゴシック" charset="-128"/>
                      </a:endParaRPr>
                    </a:p>
                  </a:txBody>
                  <a:tcPr marL="90000" marR="90000" marT="56880" marB="46800" horzOverflow="overflow">
                    <a:lnL w="1368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400" b="1" i="0" u="none" strike="noStrike" cap="none" normalizeH="0" baseline="0" dirty="0" smtClean="0">
                          <a:ln>
                            <a:noFill/>
                          </a:ln>
                          <a:solidFill>
                            <a:srgbClr val="000000"/>
                          </a:solidFill>
                          <a:effectLst/>
                          <a:latin typeface="Times New Roman" pitchFamily="18" charset="0"/>
                          <a:ea typeface="ＭＳ Ｐゴシック" charset="-128"/>
                        </a:rPr>
                        <a:t>STA-AP Distance</a:t>
                      </a:r>
                    </a:p>
                  </a:txBody>
                  <a:tcPr marL="90000" marR="90000" marT="56880" marB="46800" horzOverflow="overflow">
                    <a:lnL w="576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400" b="1" i="0" u="none" strike="noStrike" cap="none" normalizeH="0" baseline="0" dirty="0" smtClean="0">
                          <a:ln>
                            <a:noFill/>
                          </a:ln>
                          <a:solidFill>
                            <a:srgbClr val="000000"/>
                          </a:solidFill>
                          <a:effectLst/>
                          <a:latin typeface="Times New Roman" pitchFamily="18" charset="0"/>
                          <a:ea typeface="ＭＳ Ｐゴシック" charset="-128"/>
                        </a:rPr>
                        <a:t>&lt;2km</a:t>
                      </a:r>
                    </a:p>
                  </a:txBody>
                  <a:tcPr marL="90000" marR="90000" marT="56880" marB="46800" horzOverflow="overflow">
                    <a:lnL w="5760" cap="flat" cmpd="sng" algn="ctr">
                      <a:solidFill>
                        <a:srgbClr val="000000"/>
                      </a:solidFill>
                      <a:prstDash val="solid"/>
                      <a:round/>
                      <a:headEnd type="none" w="med" len="med"/>
                      <a:tailEnd type="none" w="med" len="med"/>
                    </a:lnL>
                    <a:lnR w="1368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r>
              <a:tr h="286486">
                <a:tc>
                  <a:txBody>
                    <a:bodyPr/>
                    <a:lstStyle/>
                    <a:p>
                      <a:pPr marL="0" marR="0" lvl="0" indent="0" algn="ctr"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400" b="1" i="0" u="none" strike="noStrike" cap="none" normalizeH="0" baseline="0" dirty="0" smtClean="0">
                          <a:ln>
                            <a:noFill/>
                          </a:ln>
                          <a:solidFill>
                            <a:srgbClr val="000000"/>
                          </a:solidFill>
                          <a:effectLst/>
                          <a:latin typeface="Times New Roman" pitchFamily="18" charset="0"/>
                          <a:ea typeface="ＭＳ Ｐゴシック" charset="-128"/>
                        </a:rPr>
                        <a:t>11</a:t>
                      </a:r>
                      <a:endParaRPr kumimoji="0" lang="en-US" sz="1400" b="1" i="0" u="none" strike="noStrike" cap="none" normalizeH="0" baseline="0" dirty="0" smtClean="0">
                        <a:ln>
                          <a:noFill/>
                        </a:ln>
                        <a:solidFill>
                          <a:srgbClr val="000000"/>
                        </a:solidFill>
                        <a:effectLst/>
                        <a:latin typeface="Times New Roman" pitchFamily="18" charset="0"/>
                        <a:ea typeface="ＭＳ Ｐゴシック" charset="-128"/>
                      </a:endParaRPr>
                    </a:p>
                  </a:txBody>
                  <a:tcPr marL="90000" marR="90000" marT="56880" marB="46800" horzOverflow="overflow">
                    <a:lnL w="1368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400" b="1" i="0" u="none" strike="noStrike" cap="none" normalizeH="0" baseline="0" dirty="0" smtClean="0">
                          <a:ln>
                            <a:noFill/>
                          </a:ln>
                          <a:solidFill>
                            <a:srgbClr val="000000"/>
                          </a:solidFill>
                          <a:effectLst/>
                          <a:latin typeface="Times New Roman" pitchFamily="18" charset="0"/>
                          <a:ea typeface="ＭＳ Ｐゴシック" charset="-128"/>
                        </a:rPr>
                        <a:t>STA-AP Distribution</a:t>
                      </a:r>
                    </a:p>
                  </a:txBody>
                  <a:tcPr marL="90000" marR="90000" marT="56880" marB="46800" horzOverflow="overflow">
                    <a:lnL w="576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400" b="1" i="0" u="none" strike="noStrike" cap="none" normalizeH="0" baseline="0" dirty="0" smtClean="0">
                          <a:ln>
                            <a:noFill/>
                          </a:ln>
                          <a:solidFill>
                            <a:srgbClr val="000000"/>
                          </a:solidFill>
                          <a:effectLst/>
                          <a:latin typeface="Times New Roman" pitchFamily="18" charset="0"/>
                          <a:ea typeface="ＭＳ Ｐゴシック" charset="-128"/>
                        </a:rPr>
                        <a:t>non-uniform</a:t>
                      </a:r>
                    </a:p>
                  </a:txBody>
                  <a:tcPr marL="90000" marR="90000" marT="56880" marB="46800" horzOverflow="overflow">
                    <a:lnL w="5760" cap="flat" cmpd="sng" algn="ctr">
                      <a:solidFill>
                        <a:srgbClr val="000000"/>
                      </a:solidFill>
                      <a:prstDash val="solid"/>
                      <a:round/>
                      <a:headEnd type="none" w="med" len="med"/>
                      <a:tailEnd type="none" w="med" len="med"/>
                    </a:lnL>
                    <a:lnR w="1368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r>
              <a:tr h="439821">
                <a:tc>
                  <a:txBody>
                    <a:bodyPr/>
                    <a:lstStyle/>
                    <a:p>
                      <a:pPr marL="0" marR="0" lvl="0" indent="0" algn="ctr"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400" b="1" i="0" u="none" strike="noStrike" cap="none" normalizeH="0" baseline="0" dirty="0" smtClean="0">
                          <a:ln>
                            <a:noFill/>
                          </a:ln>
                          <a:solidFill>
                            <a:srgbClr val="000000"/>
                          </a:solidFill>
                          <a:effectLst/>
                          <a:latin typeface="Times New Roman" pitchFamily="18" charset="0"/>
                          <a:ea typeface="ＭＳ Ｐゴシック" charset="-128"/>
                        </a:rPr>
                        <a:t>12</a:t>
                      </a:r>
                      <a:endParaRPr kumimoji="0" lang="en-US" sz="1400" b="1" i="0" u="none" strike="noStrike" cap="none" normalizeH="0" baseline="0" dirty="0" smtClean="0">
                        <a:ln>
                          <a:noFill/>
                        </a:ln>
                        <a:solidFill>
                          <a:srgbClr val="000000"/>
                        </a:solidFill>
                        <a:effectLst/>
                        <a:latin typeface="Times New Roman" pitchFamily="18" charset="0"/>
                        <a:ea typeface="ＭＳ Ｐゴシック" charset="-128"/>
                      </a:endParaRPr>
                    </a:p>
                  </a:txBody>
                  <a:tcPr marL="90000" marR="90000" marT="56880" marB="46800" horzOverflow="overflow">
                    <a:lnL w="1368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1368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400" b="1" i="0" u="none" strike="noStrike" cap="none" normalizeH="0" baseline="0" dirty="0" smtClean="0">
                          <a:ln>
                            <a:noFill/>
                          </a:ln>
                          <a:solidFill>
                            <a:srgbClr val="000000"/>
                          </a:solidFill>
                          <a:effectLst/>
                          <a:latin typeface="Times New Roman" pitchFamily="18" charset="0"/>
                          <a:ea typeface="ＭＳ Ｐゴシック" charset="-128"/>
                        </a:rPr>
                        <a:t>Evaluation metric</a:t>
                      </a:r>
                    </a:p>
                  </a:txBody>
                  <a:tcPr marL="90000" marR="90000" marT="56880" marB="46800" horzOverflow="overflow">
                    <a:lnL w="576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1368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49263" rtl="0" eaLnBrk="0" fontAlgn="base" latinLnBrk="0" hangingPunct="0">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1400" b="1" i="0" u="none" strike="noStrike" cap="none" normalizeH="0" baseline="0" dirty="0" smtClean="0">
                          <a:ln>
                            <a:noFill/>
                          </a:ln>
                          <a:solidFill>
                            <a:srgbClr val="000000"/>
                          </a:solidFill>
                          <a:effectLst/>
                          <a:latin typeface="Times New Roman" pitchFamily="18" charset="0"/>
                          <a:ea typeface="ＭＳ Ｐゴシック" charset="-128"/>
                        </a:rPr>
                        <a:t>packet delay(&lt; hundreds of milliseconds), </a:t>
                      </a:r>
                      <a:r>
                        <a:rPr kumimoji="0" lang="en-US" altLang="ja-JP" sz="1400" b="1" i="0" u="none" strike="noStrike" cap="none" normalizeH="0" baseline="0" dirty="0" smtClean="0">
                          <a:ln>
                            <a:noFill/>
                          </a:ln>
                          <a:solidFill>
                            <a:srgbClr val="000000"/>
                          </a:solidFill>
                          <a:effectLst/>
                          <a:latin typeface="Times New Roman" pitchFamily="18" charset="0"/>
                          <a:ea typeface="ＭＳ Ｐゴシック" charset="-128"/>
                        </a:rPr>
                        <a:t>packet loss, </a:t>
                      </a:r>
                      <a:r>
                        <a:rPr kumimoji="0" lang="en-US" sz="1400" b="1" i="0" u="none" strike="noStrike" cap="none" normalizeH="0" baseline="0" dirty="0" smtClean="0">
                          <a:ln>
                            <a:noFill/>
                          </a:ln>
                          <a:solidFill>
                            <a:srgbClr val="000000"/>
                          </a:solidFill>
                          <a:effectLst/>
                          <a:latin typeface="Times New Roman" pitchFamily="18" charset="0"/>
                          <a:ea typeface="ＭＳ Ｐゴシック" charset="-128"/>
                        </a:rPr>
                        <a:t> power consumption, etc.</a:t>
                      </a:r>
                    </a:p>
                  </a:txBody>
                  <a:tcPr marL="90000" marR="90000" marT="56880" marB="46800" horzOverflow="overflow">
                    <a:lnL w="5760" cap="flat" cmpd="sng" algn="ctr">
                      <a:solidFill>
                        <a:srgbClr val="000000"/>
                      </a:solidFill>
                      <a:prstDash val="solid"/>
                      <a:round/>
                      <a:headEnd type="none" w="med" len="med"/>
                      <a:tailEnd type="none" w="med" len="med"/>
                    </a:lnL>
                    <a:lnR w="1368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1368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7" name="タイトル 4"/>
          <p:cNvSpPr>
            <a:spLocks noGrp="1"/>
          </p:cNvSpPr>
          <p:nvPr>
            <p:ph type="title"/>
          </p:nvPr>
        </p:nvSpPr>
        <p:spPr>
          <a:xfrm>
            <a:off x="683568" y="836712"/>
            <a:ext cx="7772400" cy="1066800"/>
          </a:xfrm>
        </p:spPr>
        <p:txBody>
          <a:bodyPr/>
          <a:lstStyle/>
          <a:p>
            <a:pPr lvl="0" eaLnBrk="0" hangingPunct="0">
              <a:defRPr/>
            </a:pPr>
            <a:r>
              <a:rPr lang="en-US" altLang="ja-JP" sz="2000" dirty="0" smtClean="0">
                <a:solidFill>
                  <a:schemeClr val="tx1"/>
                </a:solidFill>
                <a:ea typeface="ＭＳ Ｐゴシック" charset="-128"/>
              </a:rPr>
              <a:t>Example of simulation scenarios</a:t>
            </a:r>
            <a:r>
              <a:rPr lang="ja-JP" altLang="en-US" sz="2000" dirty="0" smtClean="0">
                <a:solidFill>
                  <a:schemeClr val="tx1"/>
                </a:solidFill>
                <a:ea typeface="ＭＳ Ｐゴシック" charset="-128"/>
              </a:rPr>
              <a:t> </a:t>
            </a:r>
            <a:r>
              <a:rPr lang="en-US" altLang="ja-JP" sz="2000" dirty="0" smtClean="0">
                <a:solidFill>
                  <a:schemeClr val="tx1"/>
                </a:solidFill>
                <a:ea typeface="ＭＳ Ｐゴシック" charset="-128"/>
              </a:rPr>
              <a:t>(cont’d) </a:t>
            </a:r>
            <a:endParaRPr lang="ja-JP" altLang="en-US" sz="2000" dirty="0">
              <a:solidFill>
                <a:schemeClr val="tx1"/>
              </a:solidFill>
              <a:ea typeface="ＭＳ Ｐゴシック" charset="-128"/>
            </a:endParaRPr>
          </a:p>
        </p:txBody>
      </p:sp>
      <p:sp>
        <p:nvSpPr>
          <p:cNvPr id="2" name="テキスト ボックス 1"/>
          <p:cNvSpPr txBox="1"/>
          <p:nvPr/>
        </p:nvSpPr>
        <p:spPr>
          <a:xfrm>
            <a:off x="1743939" y="5996366"/>
            <a:ext cx="6187015" cy="276999"/>
          </a:xfrm>
          <a:prstGeom prst="rect">
            <a:avLst/>
          </a:prstGeom>
          <a:noFill/>
        </p:spPr>
        <p:txBody>
          <a:bodyPr wrap="none" rtlCol="0">
            <a:spAutoFit/>
          </a:bodyPr>
          <a:lstStyle/>
          <a:p>
            <a:r>
              <a:rPr kumimoji="1" lang="en-US" altLang="ja-JP" dirty="0" smtClean="0"/>
              <a:t>Channel model for RRMM simulation may be able to simpler than that for PHY standardization. </a:t>
            </a:r>
            <a:endParaRPr kumimoji="1" lang="ja-JP" altLang="en-US" dirty="0"/>
          </a:p>
        </p:txBody>
      </p:sp>
    </p:spTree>
    <p:extLst>
      <p:ext uri="{BB962C8B-B14F-4D97-AF65-F5344CB8AC3E}">
        <p14:creationId xmlns:p14="http://schemas.microsoft.com/office/powerpoint/2010/main" val="239887671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err="1"/>
              <a:t>Strawpoll</a:t>
            </a:r>
            <a:endParaRPr kumimoji="1" lang="ja-JP" altLang="en-US" dirty="0"/>
          </a:p>
        </p:txBody>
      </p:sp>
      <p:sp>
        <p:nvSpPr>
          <p:cNvPr id="3" name="日付プレースホルダー 2"/>
          <p:cNvSpPr>
            <a:spLocks noGrp="1"/>
          </p:cNvSpPr>
          <p:nvPr>
            <p:ph type="dt" sz="half" idx="10"/>
          </p:nvPr>
        </p:nvSpPr>
        <p:spPr/>
        <p:txBody>
          <a:bodyPr/>
          <a:lstStyle/>
          <a:p>
            <a:r>
              <a:rPr lang="en-US" altLang="ja-JP" smtClean="0"/>
              <a:t>Sep 2013</a:t>
            </a:r>
            <a:endParaRPr lang="en-US" altLang="ja-JP"/>
          </a:p>
        </p:txBody>
      </p:sp>
      <p:sp>
        <p:nvSpPr>
          <p:cNvPr id="4" name="フッター プレースホルダー 3"/>
          <p:cNvSpPr>
            <a:spLocks noGrp="1"/>
          </p:cNvSpPr>
          <p:nvPr>
            <p:ph type="ftr" sz="quarter" idx="11"/>
          </p:nvPr>
        </p:nvSpPr>
        <p:spPr/>
        <p:txBody>
          <a:bodyPr/>
          <a:lstStyle/>
          <a:p>
            <a:r>
              <a:rPr lang="en-US" altLang="ja-JP" smtClean="0"/>
              <a:t>Takashi Yamamoto, Sumitomo Electric Industries</a:t>
            </a:r>
            <a:endParaRPr lang="en-US" altLang="ja-JP"/>
          </a:p>
        </p:txBody>
      </p:sp>
      <p:sp>
        <p:nvSpPr>
          <p:cNvPr id="5" name="スライド番号プレースホルダー 4"/>
          <p:cNvSpPr>
            <a:spLocks noGrp="1"/>
          </p:cNvSpPr>
          <p:nvPr>
            <p:ph type="sldNum" sz="quarter" idx="12"/>
          </p:nvPr>
        </p:nvSpPr>
        <p:spPr/>
        <p:txBody>
          <a:bodyPr/>
          <a:lstStyle/>
          <a:p>
            <a:r>
              <a:rPr lang="en-US" altLang="ja-JP" smtClean="0"/>
              <a:t>Slide </a:t>
            </a:r>
            <a:fld id="{1E4FF75B-5044-4029-9087-12F2B1E946AB}" type="slidenum">
              <a:rPr lang="en-US" altLang="ja-JP" smtClean="0"/>
              <a:pPr/>
              <a:t>7</a:t>
            </a:fld>
            <a:endParaRPr lang="en-US" altLang="ja-JP"/>
          </a:p>
        </p:txBody>
      </p:sp>
      <p:sp>
        <p:nvSpPr>
          <p:cNvPr id="6" name="Content Placeholder 10"/>
          <p:cNvSpPr txBox="1">
            <a:spLocks/>
          </p:cNvSpPr>
          <p:nvPr/>
        </p:nvSpPr>
        <p:spPr>
          <a:xfrm>
            <a:off x="660400" y="1663700"/>
            <a:ext cx="7988300" cy="4787900"/>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r>
              <a:rPr lang="en-US" sz="2000" kern="0" dirty="0" smtClean="0">
                <a:latin typeface="Times New Roman" panose="02020603050405020304" pitchFamily="18" charset="0"/>
                <a:cs typeface="Times New Roman" panose="02020603050405020304" pitchFamily="18" charset="0"/>
              </a:rPr>
              <a:t>Do you agree that SG SRU investigates the following items through the simulation work?</a:t>
            </a:r>
            <a:endParaRPr lang="en-US" sz="1800" kern="0" dirty="0" smtClean="0">
              <a:latin typeface="Times New Roman" panose="02020603050405020304" pitchFamily="18" charset="0"/>
              <a:cs typeface="Times New Roman" panose="02020603050405020304" pitchFamily="18" charset="0"/>
            </a:endParaRPr>
          </a:p>
          <a:p>
            <a:pPr lvl="1"/>
            <a:r>
              <a:rPr lang="en-US" sz="1800" kern="0" dirty="0">
                <a:latin typeface="Times New Roman" panose="02020603050405020304" pitchFamily="18" charset="0"/>
                <a:cs typeface="Times New Roman" panose="02020603050405020304" pitchFamily="18" charset="0"/>
              </a:rPr>
              <a:t>M2M Use Case, Application</a:t>
            </a:r>
            <a:endParaRPr lang="en-US" sz="1800" kern="0" dirty="0" smtClean="0">
              <a:latin typeface="Times New Roman" panose="02020603050405020304" pitchFamily="18" charset="0"/>
              <a:cs typeface="Times New Roman" panose="02020603050405020304" pitchFamily="18" charset="0"/>
            </a:endParaRPr>
          </a:p>
          <a:p>
            <a:pPr lvl="1"/>
            <a:r>
              <a:rPr lang="en-US" sz="1800" kern="0" dirty="0" smtClean="0">
                <a:latin typeface="Times New Roman" panose="02020603050405020304" pitchFamily="18" charset="0"/>
                <a:cs typeface="Times New Roman" panose="02020603050405020304" pitchFamily="18" charset="0"/>
              </a:rPr>
              <a:t>Requirement (number of wireless nodes, communication range, throughput, etc.)</a:t>
            </a:r>
          </a:p>
          <a:p>
            <a:pPr lvl="1"/>
            <a:r>
              <a:rPr lang="en-US" sz="1800" kern="0" dirty="0">
                <a:latin typeface="Times New Roman" panose="02020603050405020304" pitchFamily="18" charset="0"/>
                <a:cs typeface="Times New Roman" panose="02020603050405020304" pitchFamily="18" charset="0"/>
              </a:rPr>
              <a:t>Network and Software Architecture</a:t>
            </a:r>
            <a:endParaRPr lang="en-US" sz="1800" kern="0" dirty="0" smtClean="0">
              <a:latin typeface="Times New Roman" panose="02020603050405020304" pitchFamily="18" charset="0"/>
              <a:cs typeface="Times New Roman" panose="02020603050405020304" pitchFamily="18" charset="0"/>
            </a:endParaRPr>
          </a:p>
          <a:p>
            <a:pPr marL="457200" lvl="1" indent="0">
              <a:buFontTx/>
              <a:buNone/>
            </a:pPr>
            <a:endParaRPr lang="en-US" sz="1800" kern="0" dirty="0" smtClean="0">
              <a:latin typeface="Times New Roman" panose="02020603050405020304" pitchFamily="18" charset="0"/>
              <a:cs typeface="Times New Roman" panose="02020603050405020304" pitchFamily="18" charset="0"/>
            </a:endParaRPr>
          </a:p>
          <a:p>
            <a:pPr marL="457200" lvl="1" indent="0">
              <a:buFontTx/>
              <a:buNone/>
            </a:pPr>
            <a:endParaRPr lang="en-US" sz="1800" kern="0" dirty="0" smtClean="0">
              <a:latin typeface="Times New Roman" panose="02020603050405020304" pitchFamily="18" charset="0"/>
              <a:cs typeface="Times New Roman" panose="02020603050405020304" pitchFamily="18" charset="0"/>
            </a:endParaRPr>
          </a:p>
          <a:p>
            <a:pPr marL="457200" lvl="1" indent="0">
              <a:buFontTx/>
              <a:buNone/>
            </a:pPr>
            <a:r>
              <a:rPr lang="en-US" kern="0" dirty="0" smtClean="0">
                <a:latin typeface="Times New Roman" panose="02020603050405020304" pitchFamily="18" charset="0"/>
                <a:cs typeface="Times New Roman" panose="02020603050405020304" pitchFamily="18" charset="0"/>
              </a:rPr>
              <a:t>Yes - </a:t>
            </a:r>
          </a:p>
          <a:p>
            <a:pPr marL="457200" lvl="1" indent="0">
              <a:buFontTx/>
              <a:buNone/>
            </a:pPr>
            <a:r>
              <a:rPr lang="en-US" kern="0" dirty="0" smtClean="0">
                <a:latin typeface="Times New Roman" panose="02020603050405020304" pitchFamily="18" charset="0"/>
                <a:cs typeface="Times New Roman" panose="02020603050405020304" pitchFamily="18" charset="0"/>
              </a:rPr>
              <a:t>No  -</a:t>
            </a:r>
          </a:p>
          <a:p>
            <a:pPr marL="457200" lvl="1" indent="0">
              <a:buFontTx/>
              <a:buNone/>
            </a:pPr>
            <a:r>
              <a:rPr lang="en-US" kern="0" dirty="0" smtClean="0">
                <a:latin typeface="Times New Roman" panose="02020603050405020304" pitchFamily="18" charset="0"/>
                <a:cs typeface="Times New Roman" panose="02020603050405020304" pitchFamily="18" charset="0"/>
              </a:rPr>
              <a:t>Abstain -</a:t>
            </a:r>
          </a:p>
          <a:p>
            <a:pPr lvl="1"/>
            <a:endParaRPr lang="en-US" sz="1800" kern="0" dirty="0" smtClean="0"/>
          </a:p>
          <a:p>
            <a:pPr lvl="1"/>
            <a:endParaRPr lang="en-US" sz="1600" kern="0" dirty="0" smtClean="0"/>
          </a:p>
          <a:p>
            <a:endParaRPr lang="en-US" kern="0" dirty="0" smtClean="0"/>
          </a:p>
        </p:txBody>
      </p:sp>
    </p:spTree>
    <p:extLst>
      <p:ext uri="{BB962C8B-B14F-4D97-AF65-F5344CB8AC3E}">
        <p14:creationId xmlns:p14="http://schemas.microsoft.com/office/powerpoint/2010/main" val="7796118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ko-KR" dirty="0"/>
              <a:t>Reference</a:t>
            </a:r>
            <a:endParaRPr kumimoji="1" lang="ja-JP" altLang="en-US" dirty="0"/>
          </a:p>
        </p:txBody>
      </p:sp>
      <p:sp>
        <p:nvSpPr>
          <p:cNvPr id="3" name="日付プレースホルダー 2"/>
          <p:cNvSpPr>
            <a:spLocks noGrp="1"/>
          </p:cNvSpPr>
          <p:nvPr>
            <p:ph type="dt" sz="half" idx="10"/>
          </p:nvPr>
        </p:nvSpPr>
        <p:spPr/>
        <p:txBody>
          <a:bodyPr/>
          <a:lstStyle/>
          <a:p>
            <a:r>
              <a:rPr lang="en-US" altLang="ja-JP" smtClean="0"/>
              <a:t>Sep 2013</a:t>
            </a:r>
            <a:endParaRPr lang="en-US" altLang="ja-JP"/>
          </a:p>
        </p:txBody>
      </p:sp>
      <p:sp>
        <p:nvSpPr>
          <p:cNvPr id="4" name="フッター プレースホルダー 3"/>
          <p:cNvSpPr>
            <a:spLocks noGrp="1"/>
          </p:cNvSpPr>
          <p:nvPr>
            <p:ph type="ftr" sz="quarter" idx="11"/>
          </p:nvPr>
        </p:nvSpPr>
        <p:spPr/>
        <p:txBody>
          <a:bodyPr/>
          <a:lstStyle/>
          <a:p>
            <a:r>
              <a:rPr lang="en-US" altLang="ja-JP" smtClean="0"/>
              <a:t>Takashi Yamamoto, Sumitomo Electric Industries</a:t>
            </a:r>
            <a:endParaRPr lang="en-US" altLang="ja-JP"/>
          </a:p>
        </p:txBody>
      </p:sp>
      <p:sp>
        <p:nvSpPr>
          <p:cNvPr id="5" name="スライド番号プレースホルダー 4"/>
          <p:cNvSpPr>
            <a:spLocks noGrp="1"/>
          </p:cNvSpPr>
          <p:nvPr>
            <p:ph type="sldNum" sz="quarter" idx="12"/>
          </p:nvPr>
        </p:nvSpPr>
        <p:spPr/>
        <p:txBody>
          <a:bodyPr/>
          <a:lstStyle/>
          <a:p>
            <a:r>
              <a:rPr lang="en-US" altLang="ja-JP" smtClean="0"/>
              <a:t>Slide </a:t>
            </a:r>
            <a:fld id="{1E4FF75B-5044-4029-9087-12F2B1E946AB}" type="slidenum">
              <a:rPr lang="en-US" altLang="ja-JP" smtClean="0"/>
              <a:pPr/>
              <a:t>8</a:t>
            </a:fld>
            <a:endParaRPr lang="en-US" altLang="ja-JP"/>
          </a:p>
        </p:txBody>
      </p:sp>
      <p:sp>
        <p:nvSpPr>
          <p:cNvPr id="6" name="Rectangle 3"/>
          <p:cNvSpPr txBox="1">
            <a:spLocks noChangeArrowheads="1"/>
          </p:cNvSpPr>
          <p:nvPr/>
        </p:nvSpPr>
        <p:spPr>
          <a:xfrm>
            <a:off x="685800" y="1844824"/>
            <a:ext cx="7918648" cy="4400128"/>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r>
              <a:rPr lang="en-US" altLang="ja-JP" sz="2400" kern="0" dirty="0" smtClean="0">
                <a:latin typeface="Times New Roman" pitchFamily="18" charset="0"/>
                <a:ea typeface="ＭＳ Ｐゴシック" pitchFamily="50" charset="-128"/>
                <a:cs typeface="Times New Roman" pitchFamily="18" charset="0"/>
              </a:rPr>
              <a:t>[1] 15-13-0293-01-0sru-ig-sru-usecase-requirements</a:t>
            </a:r>
          </a:p>
        </p:txBody>
      </p:sp>
    </p:spTree>
    <p:extLst>
      <p:ext uri="{BB962C8B-B14F-4D97-AF65-F5344CB8AC3E}">
        <p14:creationId xmlns:p14="http://schemas.microsoft.com/office/powerpoint/2010/main" val="3251784367"/>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7888</TotalTime>
  <Words>515</Words>
  <Application>Microsoft Office PowerPoint</Application>
  <PresentationFormat>画面に合わせる (4:3)</PresentationFormat>
  <Paragraphs>146</Paragraphs>
  <Slides>8</Slides>
  <Notes>1</Notes>
  <HiddenSlides>0</HiddenSlides>
  <MMClips>0</MMClips>
  <ScaleCrop>false</ScaleCrop>
  <HeadingPairs>
    <vt:vector size="4" baseType="variant">
      <vt:variant>
        <vt:lpstr>テーマ</vt:lpstr>
      </vt:variant>
      <vt:variant>
        <vt:i4>2</vt:i4>
      </vt:variant>
      <vt:variant>
        <vt:lpstr>スライド タイトル</vt:lpstr>
      </vt:variant>
      <vt:variant>
        <vt:i4>8</vt:i4>
      </vt:variant>
    </vt:vector>
  </HeadingPairs>
  <TitlesOfParts>
    <vt:vector size="10" baseType="lpstr">
      <vt:lpstr>IEEE-P802_15</vt:lpstr>
      <vt:lpstr>デザインの設定</vt:lpstr>
      <vt:lpstr>PowerPoint プレゼンテーション</vt:lpstr>
      <vt:lpstr>PowerPoint プレゼンテーション</vt:lpstr>
      <vt:lpstr>Current Status</vt:lpstr>
      <vt:lpstr>Proposal of the proceedings</vt:lpstr>
      <vt:lpstr>Example of simulation scenarios </vt:lpstr>
      <vt:lpstr>Example of simulation scenarios (cont’d) </vt:lpstr>
      <vt:lpstr>Strawpoll</vt:lpstr>
      <vt:lpstr>Reference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subject>IEEE 802.15 &lt;subject&gt;</dc:subject>
  <dc:creator>山本 剛史</dc:creator>
  <dc:description>&lt;doc#&gt;</dc:description>
  <cp:lastModifiedBy>山本 剛史</cp:lastModifiedBy>
  <cp:revision>190</cp:revision>
  <cp:lastPrinted>2013-09-11T06:24:55Z</cp:lastPrinted>
  <dcterms:created xsi:type="dcterms:W3CDTF">2013-05-08T04:23:48Z</dcterms:created>
  <dcterms:modified xsi:type="dcterms:W3CDTF">2013-09-17T07:11:06Z</dcterms:modified>
</cp:coreProperties>
</file>