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8"/>
  </p:notesMasterIdLst>
  <p:handoutMasterIdLst>
    <p:handoutMasterId r:id="rId29"/>
  </p:handoutMasterIdLst>
  <p:sldIdLst>
    <p:sldId id="383" r:id="rId7"/>
    <p:sldId id="391" r:id="rId8"/>
    <p:sldId id="390" r:id="rId9"/>
    <p:sldId id="373" r:id="rId10"/>
    <p:sldId id="399" r:id="rId11"/>
    <p:sldId id="401" r:id="rId12"/>
    <p:sldId id="402" r:id="rId13"/>
    <p:sldId id="403" r:id="rId14"/>
    <p:sldId id="404" r:id="rId15"/>
    <p:sldId id="405" r:id="rId16"/>
    <p:sldId id="392" r:id="rId17"/>
    <p:sldId id="374" r:id="rId18"/>
    <p:sldId id="376" r:id="rId19"/>
    <p:sldId id="377" r:id="rId20"/>
    <p:sldId id="378" r:id="rId21"/>
    <p:sldId id="379" r:id="rId22"/>
    <p:sldId id="380" r:id="rId23"/>
    <p:sldId id="393" r:id="rId24"/>
    <p:sldId id="394" r:id="rId25"/>
    <p:sldId id="386" r:id="rId26"/>
    <p:sldId id="397" r:id="rId27"/>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FF"/>
    <a:srgbClr val="FFFF00"/>
    <a:srgbClr val="FFFF99"/>
    <a:srgbClr val="FF3300"/>
    <a:srgbClr val="FFFFCC"/>
    <a:srgbClr val="0000FF"/>
    <a:srgbClr val="006600"/>
    <a:srgbClr val="006666"/>
    <a:srgbClr val="000000"/>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4" autoAdjust="0"/>
    <p:restoredTop sz="94675" autoAdjust="0"/>
  </p:normalViewPr>
  <p:slideViewPr>
    <p:cSldViewPr>
      <p:cViewPr>
        <p:scale>
          <a:sx n="66" d="100"/>
          <a:sy n="66" d="100"/>
        </p:scale>
        <p:origin x="-1338" y="-2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994" y="-58"/>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9/15/2013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9/15/2013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13</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20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20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21</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21</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extLst>
      <p:ext uri="{BB962C8B-B14F-4D97-AF65-F5344CB8AC3E}">
        <p14:creationId xmlns="" xmlns:p14="http://schemas.microsoft.com/office/powerpoint/2010/main" val="74833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extLst>
      <p:ext uri="{BB962C8B-B14F-4D97-AF65-F5344CB8AC3E}">
        <p14:creationId xmlns="" xmlns:p14="http://schemas.microsoft.com/office/powerpoint/2010/main" val="748336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9</a:t>
            </a:fld>
            <a:endParaRPr lang="en-US"/>
          </a:p>
        </p:txBody>
      </p:sp>
    </p:spTree>
    <p:extLst>
      <p:ext uri="{BB962C8B-B14F-4D97-AF65-F5344CB8AC3E}">
        <p14:creationId xmlns="" xmlns:p14="http://schemas.microsoft.com/office/powerpoint/2010/main" val="74833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9/15/2013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10</a:t>
            </a:fld>
            <a:endParaRPr lang="en-US"/>
          </a:p>
        </p:txBody>
      </p:sp>
    </p:spTree>
    <p:extLst>
      <p:ext uri="{BB962C8B-B14F-4D97-AF65-F5344CB8AC3E}">
        <p14:creationId xmlns="" xmlns:p14="http://schemas.microsoft.com/office/powerpoint/2010/main" val="748336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12</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12</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13</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13</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14</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14</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err="1" smtClean="0"/>
              <a:t>Sangsung</a:t>
            </a:r>
            <a:r>
              <a:rPr lang="en-US" dirty="0" smtClean="0"/>
              <a:t> </a:t>
            </a:r>
            <a:r>
              <a:rPr lang="en-US" dirty="0" err="1" smtClean="0"/>
              <a:t>Choi</a:t>
            </a:r>
            <a:r>
              <a:rPr lang="en-US" dirty="0" smtClean="0"/>
              <a:t>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dirty="0" smtClean="0"/>
              <a:t>September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15-13-0536-00-004m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dirty="0" smtClean="0"/>
              <a:t>September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September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September 2013  </a:t>
            </a:r>
            <a:endParaRPr lang="en-US" sz="1800" dirty="0"/>
          </a:p>
          <a:p>
            <a:pPr marL="914400" indent="-914400" eaLnBrk="0" hangingPunct="0">
              <a:spcBef>
                <a:spcPts val="600"/>
              </a:spcBef>
              <a:defRPr/>
            </a:pPr>
            <a:r>
              <a:rPr lang="en-US" sz="1800" b="1" dirty="0"/>
              <a:t>Date </a:t>
            </a:r>
            <a:r>
              <a:rPr lang="en-US" sz="1800" b="1" dirty="0" smtClean="0"/>
              <a:t>Submitted: </a:t>
            </a:r>
            <a:r>
              <a:rPr lang="en-US" sz="1800" dirty="0" smtClean="0"/>
              <a:t>16 September 2013</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September 2013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September 2013</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 (ETRI)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of TG4m</a:t>
            </a:r>
          </a:p>
        </p:txBody>
      </p:sp>
      <p:sp>
        <p:nvSpPr>
          <p:cNvPr id="3075" name="Content Placeholder 2"/>
          <p:cNvSpPr>
            <a:spLocks noGrp="1"/>
          </p:cNvSpPr>
          <p:nvPr>
            <p:ph idx="1"/>
          </p:nvPr>
        </p:nvSpPr>
        <p:spPr>
          <a:xfrm>
            <a:off x="304800" y="1447800"/>
            <a:ext cx="8534400" cy="5029200"/>
          </a:xfrm>
        </p:spPr>
        <p:txBody>
          <a:bodyPr/>
          <a:lstStyle/>
          <a:p>
            <a:pPr marL="363538" lvl="1" indent="-363538">
              <a:lnSpc>
                <a:spcPct val="90000"/>
              </a:lnSpc>
              <a:spcAft>
                <a:spcPts val="1200"/>
              </a:spcAft>
              <a:buFontTx/>
              <a:buChar char="•"/>
            </a:pPr>
            <a:r>
              <a:rPr lang="en-US" altLang="ko-KR" dirty="0" smtClean="0"/>
              <a:t>The Sponsor </a:t>
            </a:r>
            <a:r>
              <a:rPr lang="en-US" altLang="ko-KR" dirty="0"/>
              <a:t>Ballot </a:t>
            </a:r>
            <a:r>
              <a:rPr lang="en-US" altLang="ko-KR" dirty="0" smtClean="0"/>
              <a:t> was closed on September 7, 2013.</a:t>
            </a:r>
          </a:p>
          <a:p>
            <a:pPr marL="363538" lvl="1" indent="-363538">
              <a:lnSpc>
                <a:spcPct val="90000"/>
              </a:lnSpc>
              <a:spcAft>
                <a:spcPts val="1200"/>
              </a:spcAft>
              <a:buFontTx/>
              <a:buChar char="•"/>
            </a:pPr>
            <a:endParaRPr lang="en-US" altLang="ko-KR" dirty="0" smtClean="0"/>
          </a:p>
          <a:p>
            <a:pPr marL="363538" lvl="1" indent="-363538">
              <a:lnSpc>
                <a:spcPct val="90000"/>
              </a:lnSpc>
              <a:spcAft>
                <a:spcPts val="1200"/>
              </a:spcAft>
              <a:buFontTx/>
              <a:buChar char="•"/>
            </a:pPr>
            <a:endParaRPr lang="en-US" altLang="ko-KR" dirty="0" smtClean="0"/>
          </a:p>
          <a:p>
            <a:pPr marL="363538" lvl="1" indent="-363538">
              <a:lnSpc>
                <a:spcPct val="90000"/>
              </a:lnSpc>
              <a:spcAft>
                <a:spcPts val="1200"/>
              </a:spcAft>
              <a:buFontTx/>
              <a:buChar char="•"/>
            </a:pPr>
            <a:endParaRPr lang="en-US" altLang="ko-KR" dirty="0" smtClean="0"/>
          </a:p>
          <a:p>
            <a:pPr marL="363538" lvl="1" indent="-363538">
              <a:lnSpc>
                <a:spcPct val="90000"/>
              </a:lnSpc>
              <a:spcAft>
                <a:spcPts val="1200"/>
              </a:spcAft>
              <a:buFontTx/>
              <a:buChar char="•"/>
            </a:pPr>
            <a:r>
              <a:rPr lang="en-US" altLang="ko-KR" dirty="0" smtClean="0"/>
              <a:t>All these comments need to resolved during this meeting.</a:t>
            </a:r>
          </a:p>
          <a:p>
            <a:pPr marL="706438" lvl="2" indent="-363538">
              <a:lnSpc>
                <a:spcPct val="90000"/>
              </a:lnSpc>
              <a:spcAft>
                <a:spcPts val="1200"/>
              </a:spcAft>
            </a:pPr>
            <a:r>
              <a:rPr lang="en-US" altLang="ko-KR" dirty="0" smtClean="0"/>
              <a:t>The BRC will take care of them throughout this session.</a:t>
            </a:r>
          </a:p>
          <a:p>
            <a:pPr marL="706438" lvl="2" indent="-363538">
              <a:lnSpc>
                <a:spcPct val="90000"/>
              </a:lnSpc>
              <a:spcAft>
                <a:spcPts val="1200"/>
              </a:spcAft>
            </a:pPr>
            <a:endParaRPr lang="en-US" altLang="ko-KR" dirty="0"/>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10</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graphicFrame>
        <p:nvGraphicFramePr>
          <p:cNvPr id="7" name="Table 6"/>
          <p:cNvGraphicFramePr>
            <a:graphicFrameLocks noGrp="1"/>
          </p:cNvGraphicFramePr>
          <p:nvPr/>
        </p:nvGraphicFramePr>
        <p:xfrm>
          <a:off x="609600" y="2286000"/>
          <a:ext cx="7924800" cy="1219200"/>
        </p:xfrm>
        <a:graphic>
          <a:graphicData uri="http://schemas.openxmlformats.org/drawingml/2006/table">
            <a:tbl>
              <a:tblPr firstRow="1" bandRow="1">
                <a:tableStyleId>{5C22544A-7EE6-4342-B048-85BDC9FD1C3A}</a:tableStyleId>
              </a:tblPr>
              <a:tblGrid>
                <a:gridCol w="2641600"/>
                <a:gridCol w="2641600"/>
                <a:gridCol w="2641600"/>
              </a:tblGrid>
              <a:tr h="771956">
                <a:tc>
                  <a:txBody>
                    <a:bodyPr/>
                    <a:lstStyle/>
                    <a:p>
                      <a:pPr algn="ctr"/>
                      <a:r>
                        <a:rPr lang="en-US" dirty="0" smtClean="0"/>
                        <a:t>General/technical</a:t>
                      </a:r>
                      <a:r>
                        <a:rPr lang="en-US" baseline="0" dirty="0" smtClean="0"/>
                        <a:t> comments</a:t>
                      </a:r>
                      <a:endParaRPr lang="en-US" dirty="0"/>
                    </a:p>
                  </a:txBody>
                  <a:tcPr/>
                </a:tc>
                <a:tc>
                  <a:txBody>
                    <a:bodyPr/>
                    <a:lstStyle/>
                    <a:p>
                      <a:pPr algn="ctr"/>
                      <a:r>
                        <a:rPr lang="en-US" dirty="0" smtClean="0"/>
                        <a:t>Editorial comments</a:t>
                      </a:r>
                      <a:endParaRPr lang="en-US" dirty="0"/>
                    </a:p>
                  </a:txBody>
                  <a:tcPr/>
                </a:tc>
                <a:tc>
                  <a:txBody>
                    <a:bodyPr/>
                    <a:lstStyle/>
                    <a:p>
                      <a:pPr algn="ctr"/>
                      <a:r>
                        <a:rPr lang="en-US" dirty="0" smtClean="0"/>
                        <a:t>Total</a:t>
                      </a:r>
                      <a:r>
                        <a:rPr lang="en-US" baseline="0" dirty="0" smtClean="0"/>
                        <a:t> comments</a:t>
                      </a:r>
                      <a:endParaRPr lang="en-US" dirty="0"/>
                    </a:p>
                  </a:txBody>
                  <a:tcPr/>
                </a:tc>
              </a:tr>
              <a:tr h="447244">
                <a:tc>
                  <a:txBody>
                    <a:bodyPr/>
                    <a:lstStyle/>
                    <a:p>
                      <a:pPr algn="ctr"/>
                      <a:r>
                        <a:rPr lang="en-US" dirty="0" smtClean="0"/>
                        <a:t>146</a:t>
                      </a:r>
                      <a:endParaRPr lang="en-US" dirty="0"/>
                    </a:p>
                  </a:txBody>
                  <a:tcPr/>
                </a:tc>
                <a:tc>
                  <a:txBody>
                    <a:bodyPr/>
                    <a:lstStyle/>
                    <a:p>
                      <a:pPr algn="ctr"/>
                      <a:r>
                        <a:rPr lang="en-US" dirty="0" smtClean="0"/>
                        <a:t>242</a:t>
                      </a:r>
                      <a:endParaRPr lang="en-US" dirty="0"/>
                    </a:p>
                  </a:txBody>
                  <a:tcPr/>
                </a:tc>
                <a:tc>
                  <a:txBody>
                    <a:bodyPr/>
                    <a:lstStyle/>
                    <a:p>
                      <a:pPr algn="ctr"/>
                      <a:r>
                        <a:rPr lang="en-US" dirty="0" smtClean="0"/>
                        <a:t>388</a:t>
                      </a:r>
                      <a:endParaRPr lang="en-US" dirty="0"/>
                    </a:p>
                  </a:txBody>
                  <a:tcPr/>
                </a:tc>
              </a:tr>
            </a:tbl>
          </a:graphicData>
        </a:graphic>
      </p:graphicFrame>
    </p:spTree>
    <p:extLst>
      <p:ext uri="{BB962C8B-B14F-4D97-AF65-F5344CB8AC3E}">
        <p14:creationId xmlns="" xmlns:p14="http://schemas.microsoft.com/office/powerpoint/2010/main" val="3631970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534400" cy="4038600"/>
          </a:xfrm>
        </p:spPr>
        <p:txBody>
          <a:bodyPr/>
          <a:lstStyle/>
          <a:p>
            <a:r>
              <a:rPr lang="en-US" altLang="ko-KR" dirty="0" smtClean="0"/>
              <a:t>Resolve all the comments from the Sponsor Ballot.</a:t>
            </a:r>
          </a:p>
          <a:p>
            <a:r>
              <a:rPr lang="en-US" dirty="0" smtClean="0">
                <a:ea typeface="ＭＳ Ｐゴシック" pitchFamily="-65" charset="-128"/>
              </a:rPr>
              <a:t>Hear and discuss the contribution presentations.</a:t>
            </a:r>
          </a:p>
          <a:p>
            <a:pPr>
              <a:spcBef>
                <a:spcPts val="1200"/>
              </a:spcBef>
            </a:pPr>
            <a:r>
              <a:rPr lang="en-US" dirty="0" smtClean="0">
                <a:ea typeface="ＭＳ Ｐゴシック" pitchFamily="-65" charset="-128"/>
              </a:rPr>
              <a:t>Discuss the 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11</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 xmlns:p14="http://schemas.microsoft.com/office/powerpoint/2010/main" val="850250214"/>
              </p:ext>
            </p:extLst>
          </p:nvPr>
        </p:nvGraphicFramePr>
        <p:xfrm>
          <a:off x="228600" y="1524000"/>
          <a:ext cx="8610601" cy="4800600"/>
        </p:xfrm>
        <a:graphic>
          <a:graphicData uri="http://schemas.openxmlformats.org/drawingml/2006/table">
            <a:tbl>
              <a:tblPr/>
              <a:tblGrid>
                <a:gridCol w="732818"/>
                <a:gridCol w="2010382"/>
                <a:gridCol w="2057400"/>
                <a:gridCol w="1828800"/>
                <a:gridCol w="1981201"/>
              </a:tblGrid>
              <a:tr h="4673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Sponsor ballot Comment Resolution (cont’d)</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757828">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Sponsor ballot Comment Resolution (cont’d)</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89027">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Sponsor ballot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Sponsor ballot Comment Resolution (cont’d)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8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13</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sz="3600" dirty="0" smtClean="0"/>
              <a:t>Patent Related Links</a:t>
            </a:r>
            <a:endParaRPr lang="en-US" sz="3600"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15</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533400"/>
            <a:ext cx="8686800" cy="990600"/>
          </a:xfrm>
        </p:spPr>
        <p:txBody>
          <a:bodyPr/>
          <a:lstStyle/>
          <a:p>
            <a:r>
              <a:rPr lang="en-US" sz="3600"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16</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858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18</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 (ETRI)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19</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20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solidFill>
                  <a:srgbClr val="0066FF"/>
                </a:solidFill>
              </a:rPr>
              <a:t>D</a:t>
            </a:r>
            <a:r>
              <a:rPr lang="en-US" altLang="ko-KR" sz="3200" dirty="0" smtClean="0">
                <a:solidFill>
                  <a:srgbClr val="0066FF"/>
                </a:solidFill>
              </a:rPr>
              <a:t>rafting</a:t>
            </a:r>
          </a:p>
          <a:p>
            <a:pPr>
              <a:tabLst>
                <a:tab pos="7448550" algn="l"/>
              </a:tabLst>
            </a:pPr>
            <a:r>
              <a:rPr lang="en-US" altLang="ko-KR" sz="2400" dirty="0" smtClean="0">
                <a:solidFill>
                  <a:srgbClr val="0066FF"/>
                </a:solidFill>
              </a:rPr>
              <a:t>   - Preliminary draft document                             November 2012</a:t>
            </a:r>
          </a:p>
          <a:p>
            <a:pPr>
              <a:tabLst>
                <a:tab pos="7448550" algn="l"/>
              </a:tabLst>
            </a:pPr>
            <a:r>
              <a:rPr lang="en-US" altLang="ko-KR" sz="2400" dirty="0">
                <a:solidFill>
                  <a:srgbClr val="0066FF"/>
                </a:solidFill>
              </a:rPr>
              <a:t> </a:t>
            </a:r>
            <a:r>
              <a:rPr lang="en-US" altLang="ko-KR" sz="2400" dirty="0" smtClean="0">
                <a:solidFill>
                  <a:srgbClr val="0066FF"/>
                </a:solidFill>
              </a:rPr>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solidFill>
                  <a:srgbClr val="0066FF"/>
                </a:solidFill>
              </a:rPr>
              <a:t>   - WG Letter ballot                                                    March 2013</a:t>
            </a:r>
          </a:p>
          <a:p>
            <a:pPr>
              <a:tabLst>
                <a:tab pos="7448550" algn="l"/>
              </a:tabLst>
            </a:pPr>
            <a:r>
              <a:rPr lang="en-US" altLang="ko-KR" sz="2400" dirty="0" smtClean="0"/>
              <a:t>   - </a:t>
            </a:r>
            <a:r>
              <a:rPr lang="en-US" altLang="ko-KR" sz="2400" dirty="0" err="1" smtClean="0">
                <a:solidFill>
                  <a:srgbClr val="0066FF"/>
                </a:solidFill>
              </a:rPr>
              <a:t>Recirculations</a:t>
            </a:r>
            <a:r>
              <a:rPr lang="en-US" altLang="ko-KR" sz="2400" dirty="0" smtClean="0">
                <a:solidFill>
                  <a:srgbClr val="0066FF"/>
                </a:solidFill>
              </a:rPr>
              <a:t> 1, 2 &amp; 3                                            May, 2013</a:t>
            </a:r>
          </a:p>
          <a:p>
            <a:pPr>
              <a:tabLst>
                <a:tab pos="7448550" algn="l"/>
              </a:tabLst>
            </a:pPr>
            <a:r>
              <a:rPr lang="en-US" altLang="ko-KR" sz="2400" dirty="0" smtClean="0"/>
              <a:t>   </a:t>
            </a:r>
            <a:r>
              <a:rPr lang="en-US" altLang="ko-KR" sz="2400" dirty="0" smtClean="0">
                <a:solidFill>
                  <a:srgbClr val="FF0000"/>
                </a:solidFill>
              </a:rPr>
              <a:t>- Sponsor ballot                                                            July 2013</a:t>
            </a:r>
          </a:p>
          <a:p>
            <a:pPr>
              <a:tabLst>
                <a:tab pos="7448550" algn="l"/>
              </a:tabLst>
            </a:pPr>
            <a:r>
              <a:rPr lang="en-US" altLang="ko-KR" sz="2400" dirty="0"/>
              <a:t> </a:t>
            </a:r>
            <a:r>
              <a:rPr lang="en-US" altLang="ko-KR" sz="2400" dirty="0" smtClean="0"/>
              <a:t>  - Recirculation                                                   September 2013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21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21</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p:txBody>
      </p:sp>
      <p:sp>
        <p:nvSpPr>
          <p:cNvPr id="6" name="날짜 개체 틀 5"/>
          <p:cNvSpPr>
            <a:spLocks noGrp="1"/>
          </p:cNvSpPr>
          <p:nvPr>
            <p:ph type="dt" sz="half" idx="12"/>
          </p:nvPr>
        </p:nvSpPr>
        <p:spPr/>
        <p:txBody>
          <a:bodyPr/>
          <a:lstStyle/>
          <a:p>
            <a:pPr>
              <a:defRPr/>
            </a:pPr>
            <a:r>
              <a:rPr lang="en-US" altLang="ko-KR" dirty="0" smtClean="0"/>
              <a:t>September 2013</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err="1" smtClean="0"/>
              <a:t>Sangsung</a:t>
            </a:r>
            <a:r>
              <a:rPr lang="en-US" dirty="0" smtClean="0"/>
              <a:t> </a:t>
            </a:r>
            <a:r>
              <a:rPr lang="en-US" dirty="0" err="1" smtClean="0"/>
              <a:t>Choi</a:t>
            </a:r>
            <a:r>
              <a:rPr lang="en-US" dirty="0" smtClean="0"/>
              <a:t> (ETRI)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History of TG4m 4TV(1)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4TV(2)</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proposals , and adopted 5 baseline documents in September meeting at Palm Springs, CA.</a:t>
            </a: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4TV(3)</a:t>
            </a:r>
            <a:endParaRPr lang="en-US" b="1" dirty="0" smtClean="0">
              <a:ea typeface="ＭＳ Ｐゴシック" pitchFamily="-65" charset="-128"/>
            </a:endParaRP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Documents</a:t>
            </a:r>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lvl="0">
              <a:spcBef>
                <a:spcPts val="0"/>
              </a:spcBef>
            </a:pPr>
            <a:endParaRPr lang="en-US" altLang="ko-KR" dirty="0" smtClean="0">
              <a:solidFill>
                <a:srgbClr val="000000"/>
              </a:solidFill>
            </a:endParaRPr>
          </a:p>
          <a:p>
            <a:pPr lvl="0">
              <a:spcBef>
                <a:spcPts val="1800"/>
              </a:spcBef>
            </a:pPr>
            <a:r>
              <a:rPr lang="en-US" altLang="ko-KR" dirty="0" smtClean="0">
                <a:solidFill>
                  <a:srgbClr val="000000"/>
                </a:solidFill>
              </a:rPr>
              <a:t>Editors provided first p</a:t>
            </a:r>
            <a:r>
              <a:rPr lang="en-US" altLang="ko-KR" dirty="0" smtClean="0">
                <a:ea typeface="ＭＳ Ｐゴシック" pitchFamily="-65" charset="-128"/>
              </a:rPr>
              <a:t>reliminary draft document (</a:t>
            </a:r>
            <a:r>
              <a:rPr lang="en-US" altLang="ko-KR" dirty="0" smtClean="0"/>
              <a:t>15-12-0575-00-004m)</a:t>
            </a:r>
            <a:r>
              <a:rPr lang="en-US" altLang="ko-KR" dirty="0" smtClean="0">
                <a:ea typeface="ＭＳ Ｐゴシック" pitchFamily="-65" charset="-128"/>
              </a:rPr>
              <a:t> in November 2012, and revise it to move the WG</a:t>
            </a:r>
            <a:r>
              <a:rPr lang="ko-KR" altLang="en-US" dirty="0" smtClean="0">
                <a:ea typeface="ＭＳ Ｐゴシック" pitchFamily="-65" charset="-128"/>
              </a:rPr>
              <a:t> </a:t>
            </a:r>
            <a:r>
              <a:rPr lang="en-US" altLang="ko-KR" dirty="0" smtClean="0">
                <a:ea typeface="ＭＳ Ｐゴシック" pitchFamily="-65" charset="-128"/>
              </a:rPr>
              <a:t>Letter</a:t>
            </a:r>
            <a:r>
              <a:rPr lang="ko-KR" altLang="en-US" dirty="0" smtClean="0">
                <a:ea typeface="ＭＳ Ｐゴシック" pitchFamily="-65" charset="-128"/>
              </a:rPr>
              <a:t> </a:t>
            </a:r>
            <a:r>
              <a:rPr lang="en-US" altLang="ko-KR" dirty="0" smtClean="0">
                <a:ea typeface="ＭＳ Ｐゴシック" pitchFamily="-65" charset="-128"/>
              </a:rPr>
              <a:t>Ballo</a:t>
            </a:r>
            <a:r>
              <a:rPr lang="en-US" altLang="ko-KR" dirty="0"/>
              <a:t>t</a:t>
            </a:r>
            <a:r>
              <a:rPr lang="en-US" altLang="ko-KR" dirty="0" smtClean="0"/>
              <a:t>.</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graphicFrame>
        <p:nvGraphicFramePr>
          <p:cNvPr id="2" name="표 1"/>
          <p:cNvGraphicFramePr>
            <a:graphicFrameLocks noGrp="1"/>
          </p:cNvGraphicFramePr>
          <p:nvPr>
            <p:extLst>
              <p:ext uri="{D42A27DB-BD31-4B8C-83A1-F6EECF244321}">
                <p14:modId xmlns="" xmlns:p14="http://schemas.microsoft.com/office/powerpoint/2010/main" val="3333255221"/>
              </p:ext>
            </p:extLst>
          </p:nvPr>
        </p:nvGraphicFramePr>
        <p:xfrm>
          <a:off x="533400" y="2133600"/>
          <a:ext cx="8077200" cy="2524056"/>
        </p:xfrm>
        <a:graphic>
          <a:graphicData uri="http://schemas.openxmlformats.org/drawingml/2006/table">
            <a:tbl>
              <a:tblPr>
                <a:tableStyleId>{5C22544A-7EE6-4342-B048-85BDC9FD1C3A}</a:tableStyleId>
              </a:tblPr>
              <a:tblGrid>
                <a:gridCol w="717974"/>
                <a:gridCol w="1415626"/>
                <a:gridCol w="2907171"/>
                <a:gridCol w="1944511"/>
                <a:gridCol w="1091918"/>
              </a:tblGrid>
              <a:tr h="211550">
                <a:tc>
                  <a:txBody>
                    <a:bodyPr/>
                    <a:lstStyle/>
                    <a:p>
                      <a:pPr algn="ctr" fontAlgn="b"/>
                      <a:r>
                        <a:rPr lang="en-US" sz="1400" b="0" u="none" strike="noStrike" dirty="0">
                          <a:effectLst/>
                          <a:latin typeface="HY견고딕" pitchFamily="18" charset="-127"/>
                          <a:ea typeface="HY견고딕" pitchFamily="18" charset="-127"/>
                        </a:rPr>
                        <a:t>No.</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Doc. #</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Title</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Sub-group Leader</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Remarks</a:t>
                      </a:r>
                      <a:endParaRPr lang="en-US" sz="14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400" b="0" u="none" strike="noStrike">
                          <a:effectLst/>
                          <a:latin typeface="HY견고딕" pitchFamily="18" charset="-127"/>
                          <a:ea typeface="HY견고딕" pitchFamily="18" charset="-127"/>
                        </a:rPr>
                        <a:t>1</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dirty="0">
                          <a:effectLst/>
                          <a:latin typeface="HY견고딕" pitchFamily="18" charset="-127"/>
                          <a:ea typeface="HY견고딕" pitchFamily="18" charset="-127"/>
                        </a:rPr>
                        <a:t>15-12-0483-00</a:t>
                      </a:r>
                      <a:endParaRPr lang="en-US" altLang="ko-KR" sz="1400" b="0" i="0" u="none" strike="noStrike" dirty="0">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tvws</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fsk</a:t>
                      </a:r>
                      <a:r>
                        <a:rPr lang="en-US" sz="1400" b="0" u="none" strike="noStrike" dirty="0">
                          <a:effectLst/>
                          <a:latin typeface="HY견고딕" pitchFamily="18" charset="-127"/>
                          <a:ea typeface="HY견고딕" pitchFamily="18" charset="-127"/>
                        </a:rPr>
                        <a:t> merged proposal draft</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Cristina Seibert(SSN)</a:t>
                      </a:r>
                      <a:endParaRPr lang="en-US" sz="14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a:effectLst/>
                          <a:latin typeface="HY견고딕" pitchFamily="18" charset="-127"/>
                          <a:ea typeface="HY견고딕" pitchFamily="18" charset="-127"/>
                        </a:rPr>
                        <a:t>FSK PHY</a:t>
                      </a:r>
                      <a:endParaRPr lang="en-US" sz="14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400" b="0" u="none" strike="noStrike">
                          <a:effectLst/>
                          <a:latin typeface="HY견고딕" pitchFamily="18" charset="-127"/>
                          <a:ea typeface="HY견고딕" pitchFamily="18" charset="-127"/>
                        </a:rPr>
                        <a:t>2</a:t>
                      </a:r>
                      <a:endParaRPr lang="en-US" altLang="ko-KR" sz="14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400" b="0" u="none" strike="noStrike" dirty="0">
                          <a:effectLst/>
                          <a:latin typeface="HY견고딕" pitchFamily="18" charset="-127"/>
                          <a:ea typeface="HY견고딕" pitchFamily="18" charset="-127"/>
                        </a:rPr>
                        <a:t>15-12-0480-01</a:t>
                      </a:r>
                      <a:endParaRPr lang="en-US" altLang="ko-KR" sz="1400" b="0" i="0" u="none" strike="noStrike" dirty="0">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ofdm</a:t>
                      </a:r>
                      <a:r>
                        <a:rPr lang="en-US" sz="1400" b="0" u="none" strike="noStrike" dirty="0">
                          <a:effectLst/>
                          <a:latin typeface="HY견고딕" pitchFamily="18" charset="-127"/>
                          <a:ea typeface="HY견고딕" pitchFamily="18" charset="-127"/>
                        </a:rPr>
                        <a:t> merged text proposal</a:t>
                      </a:r>
                      <a:endParaRPr lang="en-US" sz="14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400" b="0" u="none" strike="noStrike" dirty="0" err="1">
                          <a:effectLst/>
                          <a:latin typeface="HY견고딕" pitchFamily="18" charset="-127"/>
                          <a:ea typeface="HY견고딕" pitchFamily="18" charset="-127"/>
                        </a:rPr>
                        <a:t>Soo</a:t>
                      </a:r>
                      <a:r>
                        <a:rPr lang="en-US" sz="1400" b="0" u="none" strike="noStrike" dirty="0">
                          <a:effectLst/>
                          <a:latin typeface="HY견고딕" pitchFamily="18" charset="-127"/>
                          <a:ea typeface="HY견고딕" pitchFamily="18" charset="-127"/>
                        </a:rPr>
                        <a:t>-Young Chang(CSUS)</a:t>
                      </a:r>
                      <a:endParaRPr lang="en-US" sz="14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400" b="0" u="none" strike="noStrike">
                          <a:effectLst/>
                          <a:latin typeface="HY견고딕" pitchFamily="18" charset="-127"/>
                          <a:ea typeface="HY견고딕" pitchFamily="18" charset="-127"/>
                        </a:rPr>
                        <a:t>OFDM PHY</a:t>
                      </a:r>
                      <a:endParaRPr lang="en-US" sz="14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400" b="0" u="none" strike="noStrike">
                          <a:effectLst/>
                          <a:latin typeface="HY견고딕" pitchFamily="18" charset="-127"/>
                          <a:ea typeface="HY견고딕" pitchFamily="18" charset="-127"/>
                        </a:rPr>
                        <a:t>15-12-0481-01</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ofdm-phy-merged-proposal-for-tg4m</a:t>
                      </a:r>
                      <a:endParaRPr lang="en-US" sz="14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400" b="0" u="none" strike="noStrike">
                          <a:effectLst/>
                          <a:latin typeface="HY견고딕" pitchFamily="18" charset="-127"/>
                          <a:ea typeface="HY견고딕" pitchFamily="18" charset="-127"/>
                        </a:rPr>
                        <a:t>3</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a:effectLst/>
                          <a:latin typeface="HY견고딕" pitchFamily="18" charset="-127"/>
                          <a:ea typeface="HY견고딕" pitchFamily="18" charset="-127"/>
                        </a:rPr>
                        <a:t>15-12-0511-01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err="1">
                          <a:effectLst/>
                          <a:latin typeface="HY견고딕" pitchFamily="18" charset="-127"/>
                          <a:ea typeface="HY견고딕" pitchFamily="18" charset="-127"/>
                        </a:rPr>
                        <a:t>tvws</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nb</a:t>
                      </a:r>
                      <a:r>
                        <a:rPr lang="en-US" sz="1400" b="0" u="none" strike="noStrike" dirty="0">
                          <a:effectLst/>
                          <a:latin typeface="HY견고딕" pitchFamily="18" charset="-127"/>
                          <a:ea typeface="HY견고딕" pitchFamily="18" charset="-127"/>
                        </a:rPr>
                        <a:t> </a:t>
                      </a:r>
                      <a:r>
                        <a:rPr lang="en-US" sz="1400" b="0" u="none" strike="noStrike" dirty="0" err="1">
                          <a:effectLst/>
                          <a:latin typeface="HY견고딕" pitchFamily="18" charset="-127"/>
                          <a:ea typeface="HY견고딕" pitchFamily="18" charset="-127"/>
                        </a:rPr>
                        <a:t>ofdm</a:t>
                      </a:r>
                      <a:r>
                        <a:rPr lang="en-US" sz="1400" b="0" u="none" strike="noStrike" dirty="0">
                          <a:effectLst/>
                          <a:latin typeface="HY견고딕" pitchFamily="18" charset="-127"/>
                          <a:ea typeface="HY견고딕" pitchFamily="18" charset="-127"/>
                        </a:rPr>
                        <a:t> merged proposal to tg4m</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 Hiroshi Harada(NICT)</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NB-OFDM PHY</a:t>
                      </a:r>
                      <a:endParaRPr lang="en-US" sz="14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400" b="0" u="none" strike="noStrike">
                          <a:effectLst/>
                          <a:latin typeface="HY견고딕" pitchFamily="18" charset="-127"/>
                          <a:ea typeface="HY견고딕" pitchFamily="18" charset="-127"/>
                        </a:rPr>
                        <a:t>4</a:t>
                      </a:r>
                      <a:endParaRPr lang="en-US" altLang="ko-KR" sz="14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400" b="0" u="none" strike="noStrike">
                          <a:effectLst/>
                          <a:latin typeface="HY견고딕" pitchFamily="18" charset="-127"/>
                          <a:ea typeface="HY견고딕" pitchFamily="18" charset="-127"/>
                        </a:rPr>
                        <a:t>15-12-0512-01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a:effectLst/>
                          <a:latin typeface="HY견고딕" pitchFamily="18" charset="-127"/>
                          <a:ea typeface="HY견고딕" pitchFamily="18" charset="-127"/>
                        </a:rPr>
                        <a:t>merged-mac-proposal</a:t>
                      </a:r>
                      <a:endParaRPr lang="en-US" sz="14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400" b="0" u="none" strike="noStrike" dirty="0">
                          <a:effectLst/>
                          <a:latin typeface="HY견고딕" pitchFamily="18" charset="-127"/>
                          <a:ea typeface="HY견고딕" pitchFamily="18" charset="-127"/>
                        </a:rPr>
                        <a:t>Benjamin A. Rolfe(BCA)</a:t>
                      </a:r>
                      <a:endParaRPr lang="en-US" sz="14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400" b="0" u="none" strike="noStrike">
                          <a:effectLst/>
                          <a:latin typeface="HY견고딕" pitchFamily="18" charset="-127"/>
                          <a:ea typeface="HY견고딕" pitchFamily="18" charset="-127"/>
                        </a:rPr>
                        <a:t>MAC</a:t>
                      </a:r>
                      <a:endParaRPr lang="en-US" sz="14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400" b="0" u="none" strike="noStrike">
                          <a:effectLst/>
                          <a:latin typeface="HY견고딕" pitchFamily="18" charset="-127"/>
                          <a:ea typeface="HY견고딕" pitchFamily="18" charset="-127"/>
                        </a:rPr>
                        <a:t>15-12-0513-00</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merged mac proposal summary</a:t>
                      </a:r>
                      <a:endParaRPr lang="en-US" sz="14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400" b="0" u="none" strike="noStrike">
                          <a:effectLst/>
                          <a:latin typeface="HY견고딕" pitchFamily="18" charset="-127"/>
                          <a:ea typeface="HY견고딕" pitchFamily="18" charset="-127"/>
                        </a:rPr>
                        <a:t>5</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400" b="0" u="none" strike="noStrike">
                          <a:effectLst/>
                          <a:latin typeface="HY견고딕" pitchFamily="18" charset="-127"/>
                          <a:ea typeface="HY견고딕" pitchFamily="18" charset="-127"/>
                        </a:rPr>
                        <a:t>15-12-0473-01 </a:t>
                      </a:r>
                      <a:endParaRPr lang="en-US" altLang="ko-KR" sz="14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400" b="0" u="none" strike="noStrike" dirty="0">
                          <a:effectLst/>
                          <a:latin typeface="HY견고딕" pitchFamily="18" charset="-127"/>
                          <a:ea typeface="HY견고딕" pitchFamily="18" charset="-127"/>
                        </a:rPr>
                        <a:t>suggested baseline for optional </a:t>
                      </a:r>
                      <a:endParaRPr lang="en-US" sz="1400" b="0" u="none" strike="noStrike" dirty="0" smtClean="0">
                        <a:effectLst/>
                        <a:latin typeface="HY견고딕" pitchFamily="18" charset="-127"/>
                        <a:ea typeface="HY견고딕" pitchFamily="18" charset="-127"/>
                      </a:endParaRPr>
                    </a:p>
                    <a:p>
                      <a:pPr algn="l" fontAlgn="b"/>
                      <a:r>
                        <a:rPr lang="en-US" sz="1400" b="0" u="none" strike="noStrike" dirty="0" smtClean="0">
                          <a:effectLst/>
                          <a:latin typeface="HY견고딕" pitchFamily="18" charset="-127"/>
                          <a:ea typeface="HY견고딕" pitchFamily="18" charset="-127"/>
                        </a:rPr>
                        <a:t>tg4m </a:t>
                      </a:r>
                      <a:r>
                        <a:rPr lang="en-US" sz="1400" b="0" u="none" strike="noStrike" dirty="0">
                          <a:effectLst/>
                          <a:latin typeface="HY견고딕" pitchFamily="18" charset="-127"/>
                          <a:ea typeface="HY견고딕" pitchFamily="18" charset="-127"/>
                        </a:rPr>
                        <a:t>ranging</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err="1">
                          <a:effectLst/>
                          <a:latin typeface="HY견고딕" pitchFamily="18" charset="-127"/>
                          <a:ea typeface="HY견고딕" pitchFamily="18" charset="-127"/>
                        </a:rPr>
                        <a:t>Mi</a:t>
                      </a:r>
                      <a:r>
                        <a:rPr lang="en-US" sz="1400" b="0" u="none" strike="noStrike" dirty="0">
                          <a:effectLst/>
                          <a:latin typeface="HY견고딕" pitchFamily="18" charset="-127"/>
                          <a:ea typeface="HY견고딕" pitchFamily="18" charset="-127"/>
                        </a:rPr>
                        <a:t>-Kyung Oh(ETRI)</a:t>
                      </a:r>
                      <a:endParaRPr lang="en-US" sz="14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400" b="0" u="none" strike="noStrike" dirty="0">
                          <a:effectLst/>
                          <a:latin typeface="HY견고딕" pitchFamily="18" charset="-127"/>
                          <a:ea typeface="HY견고딕" pitchFamily="18" charset="-127"/>
                        </a:rPr>
                        <a:t>Ranging</a:t>
                      </a:r>
                      <a:endParaRPr lang="en-US" sz="14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4TV(4)</a:t>
            </a:r>
            <a:endParaRPr lang="en-US" b="1" dirty="0" smtClean="0">
              <a:ea typeface="ＭＳ Ｐゴシック" pitchFamily="-65" charset="-128"/>
            </a:endParaRPr>
          </a:p>
        </p:txBody>
      </p:sp>
      <p:sp>
        <p:nvSpPr>
          <p:cNvPr id="3075" name="Content Placeholder 2"/>
          <p:cNvSpPr>
            <a:spLocks noGrp="1"/>
          </p:cNvSpPr>
          <p:nvPr>
            <p:ph idx="1"/>
          </p:nvPr>
        </p:nvSpPr>
        <p:spPr>
          <a:xfrm>
            <a:off x="304800" y="1447800"/>
            <a:ext cx="8686800" cy="5029200"/>
          </a:xfrm>
        </p:spPr>
        <p:txBody>
          <a:bodyPr/>
          <a:lstStyle/>
          <a:p>
            <a:r>
              <a:rPr lang="en-US" altLang="ko-KR" dirty="0" smtClean="0">
                <a:ea typeface="ＭＳ Ｐゴシック" pitchFamily="-65" charset="-128"/>
              </a:rPr>
              <a:t>Completed the draft Documents (</a:t>
            </a:r>
            <a:r>
              <a:rPr lang="en-US" altLang="ko-KR" dirty="0"/>
              <a:t>15-12-0575-01-004m</a:t>
            </a:r>
            <a:r>
              <a:rPr lang="en-US" altLang="ko-KR" dirty="0" smtClean="0"/>
              <a:t>)</a:t>
            </a:r>
            <a:r>
              <a:rPr lang="en-US" altLang="ko-KR" dirty="0" smtClean="0">
                <a:ea typeface="ＭＳ Ｐゴシック" pitchFamily="-65" charset="-128"/>
              </a:rPr>
              <a:t> </a:t>
            </a:r>
            <a:r>
              <a:rPr lang="en-US" altLang="ko-KR" dirty="0">
                <a:ea typeface="ＭＳ Ｐゴシック" pitchFamily="-65" charset="-128"/>
              </a:rPr>
              <a:t>in </a:t>
            </a:r>
            <a:r>
              <a:rPr lang="en-US" altLang="ko-KR" dirty="0" smtClean="0">
                <a:ea typeface="ＭＳ Ｐゴシック" pitchFamily="-65" charset="-128"/>
              </a:rPr>
              <a:t>January 2013, </a:t>
            </a:r>
            <a:r>
              <a:rPr lang="en-US" altLang="ko-KR" dirty="0">
                <a:ea typeface="ＭＳ Ｐゴシック" pitchFamily="-65" charset="-128"/>
              </a:rPr>
              <a:t>and </a:t>
            </a:r>
            <a:r>
              <a:rPr lang="en-US" altLang="ko-KR" dirty="0" smtClean="0">
                <a:ea typeface="ＭＳ Ｐゴシック" pitchFamily="-65" charset="-128"/>
              </a:rPr>
              <a:t>the Motion to start WG Letter Ballot was carried </a:t>
            </a:r>
            <a:r>
              <a:rPr lang="en-US" altLang="ko-KR" dirty="0" smtClean="0"/>
              <a:t>with </a:t>
            </a:r>
            <a:r>
              <a:rPr lang="en-US" altLang="ko-KR" dirty="0"/>
              <a:t>unanimous </a:t>
            </a:r>
            <a:r>
              <a:rPr lang="en-US" altLang="ko-KR" dirty="0" smtClean="0"/>
              <a:t>consent.</a:t>
            </a:r>
          </a:p>
          <a:p>
            <a:r>
              <a:rPr lang="en-US" altLang="ko-KR" dirty="0"/>
              <a:t>Initial Letter </a:t>
            </a:r>
            <a:r>
              <a:rPr lang="en-US" altLang="ko-KR" dirty="0" smtClean="0"/>
              <a:t>Ballot #87 (Doc #15-13-0072-00-004m) was opened on Wednesday</a:t>
            </a:r>
            <a:r>
              <a:rPr lang="en-US" altLang="ko-KR" dirty="0"/>
              <a:t>, January 30, </a:t>
            </a:r>
            <a:r>
              <a:rPr lang="en-US" altLang="ko-KR" dirty="0" smtClean="0"/>
              <a:t> 2013, and closed on </a:t>
            </a:r>
            <a:r>
              <a:rPr lang="en-US" altLang="ko-KR" dirty="0"/>
              <a:t>Friday, March 1, 2013, </a:t>
            </a:r>
            <a:endParaRPr lang="en-US" altLang="ko-KR" dirty="0" smtClean="0"/>
          </a:p>
          <a:p>
            <a:pPr marL="0" indent="0">
              <a:buNone/>
            </a:pPr>
            <a:r>
              <a:rPr lang="en-US" altLang="ko-KR" dirty="0"/>
              <a:t> </a:t>
            </a:r>
            <a:r>
              <a:rPr lang="en-US" altLang="ko-KR" dirty="0" smtClean="0"/>
              <a:t>   </a:t>
            </a:r>
            <a:r>
              <a:rPr lang="en-US" altLang="ko-KR" sz="2400" dirty="0" smtClean="0"/>
              <a:t>- LB#87 was passed by 88% of approval</a:t>
            </a:r>
          </a:p>
          <a:p>
            <a:pPr marL="0" indent="0">
              <a:buNone/>
            </a:pPr>
            <a:r>
              <a:rPr lang="en-US" altLang="ko-KR" sz="2400" dirty="0"/>
              <a:t> </a:t>
            </a:r>
            <a:r>
              <a:rPr lang="en-US" altLang="ko-KR" sz="2400" dirty="0" smtClean="0"/>
              <a:t>       (97members voted in 125 Voters, Yes: 83, No: 11, Abstain: 3)</a:t>
            </a:r>
          </a:p>
          <a:p>
            <a:pPr marL="0" indent="0">
              <a:buNone/>
            </a:pPr>
            <a:r>
              <a:rPr lang="en-US" altLang="ko-KR" sz="2400" dirty="0"/>
              <a:t> </a:t>
            </a:r>
            <a:r>
              <a:rPr lang="en-US" altLang="ko-KR" sz="2400" dirty="0" smtClean="0"/>
              <a:t>     - Total Comments: 551</a:t>
            </a:r>
            <a:endParaRPr lang="en-US" altLang="ko-KR" dirty="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7</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spTree>
    <p:extLst>
      <p:ext uri="{BB962C8B-B14F-4D97-AF65-F5344CB8AC3E}">
        <p14:creationId xmlns="" xmlns:p14="http://schemas.microsoft.com/office/powerpoint/2010/main" val="243724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altLang="ko-KR" b="1" dirty="0">
                <a:ea typeface="ＭＳ Ｐゴシック" pitchFamily="-65" charset="-128"/>
              </a:rPr>
              <a:t>History of TG4m </a:t>
            </a:r>
            <a:r>
              <a:rPr lang="en-US" altLang="ko-KR" b="1" dirty="0" smtClean="0">
                <a:ea typeface="ＭＳ Ｐゴシック" pitchFamily="-65" charset="-128"/>
              </a:rPr>
              <a:t>4TV(5)</a:t>
            </a:r>
            <a:endParaRPr lang="en-US" b="1" dirty="0" smtClean="0">
              <a:ea typeface="ＭＳ Ｐゴシック" pitchFamily="-65" charset="-128"/>
            </a:endParaRPr>
          </a:p>
        </p:txBody>
      </p:sp>
      <p:sp>
        <p:nvSpPr>
          <p:cNvPr id="3075" name="Content Placeholder 2"/>
          <p:cNvSpPr>
            <a:spLocks noGrp="1"/>
          </p:cNvSpPr>
          <p:nvPr>
            <p:ph idx="1"/>
          </p:nvPr>
        </p:nvSpPr>
        <p:spPr>
          <a:xfrm>
            <a:off x="152400" y="1447800"/>
            <a:ext cx="8839200" cy="5029200"/>
          </a:xfrm>
        </p:spPr>
        <p:txBody>
          <a:bodyPr/>
          <a:lstStyle/>
          <a:p>
            <a:r>
              <a:rPr lang="en-US" altLang="ko-KR" dirty="0" smtClean="0"/>
              <a:t>3 WG recirculation ballots, LB #88, #90, and #91 were completed in April, May, and June 2013.</a:t>
            </a:r>
          </a:p>
          <a:p>
            <a:endParaRPr lang="en-US" altLang="ko-KR" dirty="0" smtClean="0"/>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8</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464760611"/>
              </p:ext>
            </p:extLst>
          </p:nvPr>
        </p:nvGraphicFramePr>
        <p:xfrm>
          <a:off x="685800" y="2667000"/>
          <a:ext cx="7848600" cy="3505200"/>
        </p:xfrm>
        <a:graphic>
          <a:graphicData uri="http://schemas.openxmlformats.org/drawingml/2006/table">
            <a:tbl>
              <a:tblPr/>
              <a:tblGrid>
                <a:gridCol w="1710591"/>
                <a:gridCol w="1911839"/>
                <a:gridCol w="2314331"/>
                <a:gridCol w="1911839"/>
              </a:tblGrid>
              <a:tr h="304800">
                <a:tc>
                  <a:txBody>
                    <a:bodyPr/>
                    <a:lstStyle/>
                    <a:p>
                      <a:pPr marL="0" marR="0" algn="ctr">
                        <a:lnSpc>
                          <a:spcPct val="115000"/>
                        </a:lnSpc>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Rec-1 (</a:t>
                      </a:r>
                      <a:r>
                        <a:rPr lang="en-US" sz="2000" b="1" dirty="0" smtClean="0">
                          <a:latin typeface="+mn-lt"/>
                          <a:ea typeface="Times New Roman"/>
                          <a:cs typeface="Times New Roman"/>
                        </a:rPr>
                        <a:t>LB #88)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2000" b="1" dirty="0" smtClean="0">
                          <a:latin typeface="Calibri" pitchFamily="34" charset="0"/>
                          <a:cs typeface="Calibri" pitchFamily="34" charset="0"/>
                        </a:rPr>
                        <a:t>Rec-2 (</a:t>
                      </a:r>
                      <a:r>
                        <a:rPr lang="en-US" altLang="ko-KR" sz="2000" b="1" dirty="0" smtClean="0">
                          <a:latin typeface="+mn-lt"/>
                          <a:ea typeface="Times New Roman"/>
                          <a:cs typeface="Times New Roman"/>
                        </a:rPr>
                        <a:t>LB #90)</a:t>
                      </a:r>
                      <a:endParaRPr lang="en-US" altLang="ko-KR"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altLang="ko-KR" sz="2000" b="1" dirty="0" smtClean="0">
                          <a:latin typeface="Calibri" pitchFamily="34" charset="0"/>
                          <a:cs typeface="Calibri" pitchFamily="34" charset="0"/>
                        </a:rPr>
                        <a:t>Rec-3 (</a:t>
                      </a:r>
                      <a:r>
                        <a:rPr lang="en-US" altLang="ko-KR" sz="2000" b="1" dirty="0" smtClean="0">
                          <a:latin typeface="+mn-lt"/>
                          <a:ea typeface="Times New Roman"/>
                          <a:cs typeface="Times New Roman"/>
                        </a:rPr>
                        <a:t>LB #91)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solidFill>
                            <a:srgbClr val="000000"/>
                          </a:solidFill>
                          <a:latin typeface="+mn-lt"/>
                          <a:ea typeface="Times New Roman"/>
                          <a:cs typeface="Times New Roman"/>
                        </a:rPr>
                        <a:t>Voters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Voted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000" b="1" dirty="0">
                          <a:latin typeface="+mn-lt"/>
                          <a:ea typeface="Times New Roman"/>
                          <a:cs typeface="Times New Roman"/>
                        </a:rPr>
                        <a:t>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88</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89</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10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7</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mn-lt"/>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Voters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81</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82</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90</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a:latin typeface="+mn-lt"/>
                          <a:ea typeface="Times New Roman"/>
                          <a:cs typeface="Times New Roman"/>
                        </a:rPr>
                        <a:t>% 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Comments</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93</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25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Times New Roman"/>
                          <a:cs typeface="Times New Roman"/>
                        </a:rPr>
                        <a:t>5</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43724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Results from TG4m WG ballots</a:t>
            </a:r>
          </a:p>
        </p:txBody>
      </p:sp>
      <p:sp>
        <p:nvSpPr>
          <p:cNvPr id="3075" name="Content Placeholder 2"/>
          <p:cNvSpPr>
            <a:spLocks noGrp="1"/>
          </p:cNvSpPr>
          <p:nvPr>
            <p:ph idx="1"/>
          </p:nvPr>
        </p:nvSpPr>
        <p:spPr>
          <a:xfrm>
            <a:off x="304800" y="1447800"/>
            <a:ext cx="8534400" cy="5029200"/>
          </a:xfrm>
        </p:spPr>
        <p:txBody>
          <a:bodyPr/>
          <a:lstStyle/>
          <a:p>
            <a:pPr marL="363538" lvl="1" indent="-363538">
              <a:lnSpc>
                <a:spcPct val="90000"/>
              </a:lnSpc>
              <a:spcAft>
                <a:spcPts val="1200"/>
              </a:spcAft>
              <a:buFontTx/>
              <a:buChar char="•"/>
            </a:pPr>
            <a:r>
              <a:rPr lang="en-US" altLang="ko-KR" sz="3200" dirty="0">
                <a:latin typeface="+mj-lt"/>
                <a:cs typeface="Calibri" pitchFamily="34" charset="0"/>
              </a:rPr>
              <a:t>There were no new comments supporting “no” votes and no new “no” voters.  Of the remaining 7 “no” voters, none voted on the latest </a:t>
            </a:r>
            <a:r>
              <a:rPr lang="en-US" altLang="ko-KR" sz="3200" dirty="0" err="1">
                <a:latin typeface="+mj-lt"/>
                <a:cs typeface="Calibri" pitchFamily="34" charset="0"/>
              </a:rPr>
              <a:t>recirc</a:t>
            </a:r>
            <a:r>
              <a:rPr lang="en-US" altLang="ko-KR" sz="3200" dirty="0">
                <a:latin typeface="+mj-lt"/>
                <a:cs typeface="Calibri" pitchFamily="34" charset="0"/>
              </a:rPr>
              <a:t> (i.e. </a:t>
            </a:r>
            <a:r>
              <a:rPr lang="en-US" altLang="ko-KR" sz="3200" dirty="0" err="1">
                <a:latin typeface="+mj-lt"/>
                <a:cs typeface="Calibri" pitchFamily="34" charset="0"/>
              </a:rPr>
              <a:t>recirc</a:t>
            </a:r>
            <a:r>
              <a:rPr lang="en-US" altLang="ko-KR" sz="3200" dirty="0">
                <a:latin typeface="+mj-lt"/>
                <a:cs typeface="Calibri" pitchFamily="34" charset="0"/>
              </a:rPr>
              <a:t> 3</a:t>
            </a:r>
            <a:r>
              <a:rPr lang="en-US" altLang="ko-KR" sz="3200" dirty="0" smtClean="0">
                <a:latin typeface="+mj-lt"/>
                <a:cs typeface="Calibri" pitchFamily="34" charset="0"/>
              </a:rPr>
              <a:t>).</a:t>
            </a:r>
            <a:endParaRPr lang="en-US" altLang="ko-KR" sz="3200" dirty="0">
              <a:latin typeface="+mj-lt"/>
              <a:cs typeface="Calibri" pitchFamily="34" charset="0"/>
            </a:endParaRPr>
          </a:p>
          <a:p>
            <a:pPr marL="363538" lvl="1" indent="-363538">
              <a:lnSpc>
                <a:spcPct val="90000"/>
              </a:lnSpc>
              <a:spcAft>
                <a:spcPts val="1200"/>
              </a:spcAft>
              <a:buFontTx/>
              <a:buChar char="•"/>
            </a:pPr>
            <a:r>
              <a:rPr lang="en-US" altLang="ko-KR" sz="3200" dirty="0">
                <a:latin typeface="+mj-lt"/>
                <a:cs typeface="Calibri" pitchFamily="34" charset="0"/>
              </a:rPr>
              <a:t>All comments and resolutions </a:t>
            </a:r>
            <a:r>
              <a:rPr lang="en-US" altLang="ko-KR" sz="3200" dirty="0" smtClean="0">
                <a:latin typeface="+mj-lt"/>
                <a:cs typeface="Calibri" pitchFamily="34" charset="0"/>
              </a:rPr>
              <a:t>had </a:t>
            </a:r>
            <a:r>
              <a:rPr lang="en-US" altLang="ko-KR" sz="3200" dirty="0">
                <a:latin typeface="+mj-lt"/>
                <a:cs typeface="Calibri" pitchFamily="34" charset="0"/>
              </a:rPr>
              <a:t>been circulated at least once.</a:t>
            </a:r>
          </a:p>
          <a:p>
            <a:pPr>
              <a:lnSpc>
                <a:spcPct val="90000"/>
              </a:lnSpc>
            </a:pPr>
            <a:r>
              <a:rPr lang="en-US" altLang="ko-KR" dirty="0">
                <a:latin typeface="+mj-lt"/>
                <a:cs typeface="Calibri" pitchFamily="34" charset="0"/>
              </a:rPr>
              <a:t>No changes </a:t>
            </a:r>
            <a:r>
              <a:rPr lang="en-US" altLang="ko-KR" dirty="0" smtClean="0">
                <a:latin typeface="+mj-lt"/>
                <a:cs typeface="Calibri" pitchFamily="34" charset="0"/>
              </a:rPr>
              <a:t>were </a:t>
            </a:r>
            <a:r>
              <a:rPr lang="en-US" altLang="ko-KR" dirty="0">
                <a:latin typeface="+mj-lt"/>
                <a:cs typeface="Calibri" pitchFamily="34" charset="0"/>
              </a:rPr>
              <a:t>being made to the draft</a:t>
            </a:r>
            <a:r>
              <a:rPr lang="en-US" altLang="ko-KR" dirty="0" smtClean="0">
                <a:latin typeface="+mj-lt"/>
                <a:cs typeface="Calibri" pitchFamily="34" charset="0"/>
              </a:rPr>
              <a:t>.</a:t>
            </a:r>
          </a:p>
          <a:p>
            <a:pPr>
              <a:lnSpc>
                <a:spcPct val="90000"/>
              </a:lnSpc>
            </a:pPr>
            <a:r>
              <a:rPr lang="en-US" altLang="ko-KR" dirty="0" smtClean="0">
                <a:latin typeface="+mj-lt"/>
              </a:rPr>
              <a:t>R</a:t>
            </a:r>
            <a:r>
              <a:rPr lang="en-US" altLang="ko-KR" dirty="0" smtClean="0"/>
              <a:t>equested </a:t>
            </a:r>
            <a:r>
              <a:rPr lang="en-US" altLang="ko-KR" dirty="0"/>
              <a:t>the EC </a:t>
            </a:r>
            <a:r>
              <a:rPr lang="en-US" altLang="ko-KR" dirty="0" smtClean="0"/>
              <a:t>to grant </a:t>
            </a:r>
            <a:r>
              <a:rPr lang="en-US" altLang="ko-KR" dirty="0"/>
              <a:t>unconditional approval to submit 802.15.4m draft to Sponsor Ballot .</a:t>
            </a:r>
            <a:endParaRPr lang="en-US" altLang="ko-KR" dirty="0" smtClean="0"/>
          </a:p>
        </p:txBody>
      </p:sp>
      <p:sp>
        <p:nvSpPr>
          <p:cNvPr id="3076" name="Footer Placeholder 3"/>
          <p:cNvSpPr>
            <a:spLocks noGrp="1"/>
          </p:cNvSpPr>
          <p:nvPr>
            <p:ph type="ftr" sz="quarter" idx="10"/>
          </p:nvPr>
        </p:nvSpPr>
        <p:spPr>
          <a:noFill/>
        </p:spPr>
        <p:txBody>
          <a:bodyPr/>
          <a:lstStyle/>
          <a:p>
            <a:r>
              <a:rPr lang="en-US" dirty="0" err="1" smtClean="0"/>
              <a:t>Sangsung</a:t>
            </a:r>
            <a:r>
              <a:rPr lang="en-US" dirty="0" smtClean="0"/>
              <a:t> </a:t>
            </a:r>
            <a:r>
              <a:rPr lang="en-US" dirty="0" err="1" smtClean="0"/>
              <a:t>Choi</a:t>
            </a:r>
            <a:r>
              <a:rPr lang="en-US" dirty="0" smtClean="0"/>
              <a:t> (ETRI)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9</a:t>
            </a:fld>
            <a:endParaRPr lang="en-US" smtClean="0"/>
          </a:p>
        </p:txBody>
      </p:sp>
      <p:sp>
        <p:nvSpPr>
          <p:cNvPr id="3078" name="Date Placeholder 5"/>
          <p:cNvSpPr>
            <a:spLocks noGrp="1"/>
          </p:cNvSpPr>
          <p:nvPr>
            <p:ph type="dt" sz="quarter" idx="12"/>
          </p:nvPr>
        </p:nvSpPr>
        <p:spPr>
          <a:noFill/>
        </p:spPr>
        <p:txBody>
          <a:bodyPr/>
          <a:lstStyle/>
          <a:p>
            <a:r>
              <a:rPr lang="en-US" altLang="ko-KR" dirty="0" smtClean="0"/>
              <a:t>September 2013</a:t>
            </a:r>
            <a:endParaRPr lang="en-US" dirty="0"/>
          </a:p>
        </p:txBody>
      </p:sp>
    </p:spTree>
    <p:extLst>
      <p:ext uri="{BB962C8B-B14F-4D97-AF65-F5344CB8AC3E}">
        <p14:creationId xmlns="" xmlns:p14="http://schemas.microsoft.com/office/powerpoint/2010/main" val="3631970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19082</TotalTime>
  <Words>1715</Words>
  <Application>Microsoft Office PowerPoint</Application>
  <PresentationFormat>On-screen Show (4:3)</PresentationFormat>
  <Paragraphs>368</Paragraphs>
  <Slides>21</Slides>
  <Notes>12</Notes>
  <HiddenSlides>0</HiddenSlides>
  <MMClips>0</MMClips>
  <ScaleCrop>false</ScaleCrop>
  <HeadingPairs>
    <vt:vector size="4" baseType="variant">
      <vt:variant>
        <vt:lpstr>Theme</vt:lpstr>
      </vt:variant>
      <vt:variant>
        <vt:i4>6</vt:i4>
      </vt:variant>
      <vt:variant>
        <vt:lpstr>Slide Titles</vt:lpstr>
      </vt:variant>
      <vt:variant>
        <vt:i4>21</vt:i4>
      </vt:variant>
    </vt:vector>
  </HeadingPairs>
  <TitlesOfParts>
    <vt:vector size="27" baseType="lpstr">
      <vt:lpstr>Default Design</vt:lpstr>
      <vt:lpstr>4_Custom Design</vt:lpstr>
      <vt:lpstr>Custom Design</vt:lpstr>
      <vt:lpstr>1_Custom Design</vt:lpstr>
      <vt:lpstr>2_Custom Design</vt:lpstr>
      <vt:lpstr>3_Custom Design</vt:lpstr>
      <vt:lpstr>Slide 1</vt:lpstr>
      <vt:lpstr>Purpose of Standard</vt:lpstr>
      <vt:lpstr>Slide 3</vt:lpstr>
      <vt:lpstr>History of TG4m 4TV(1)</vt:lpstr>
      <vt:lpstr>History of TG4m 4TV(2)</vt:lpstr>
      <vt:lpstr>History of TG4m 4TV(3)</vt:lpstr>
      <vt:lpstr>History of TG4m 4TV(4)</vt:lpstr>
      <vt:lpstr>History of TG4m 4TV(5)</vt:lpstr>
      <vt:lpstr>Results from TG4m WG ballots</vt:lpstr>
      <vt:lpstr>Current Status of TG4m</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Slide 18</vt:lpstr>
      <vt:lpstr>Slide 19</vt:lpstr>
      <vt:lpstr>Future Plan/Timeline (1)</vt:lpstr>
      <vt:lpstr>Future Plan/Timeline (2)</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Soo-Young Chang</cp:lastModifiedBy>
  <cp:revision>1003</cp:revision>
  <cp:lastPrinted>2000-03-07T00:55:37Z</cp:lastPrinted>
  <dcterms:created xsi:type="dcterms:W3CDTF">2008-07-14T18:46:05Z</dcterms:created>
  <dcterms:modified xsi:type="dcterms:W3CDTF">2013-09-16T05:51:37Z</dcterms:modified>
</cp:coreProperties>
</file>