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413" r:id="rId3"/>
    <p:sldId id="415" r:id="rId4"/>
    <p:sldId id="421" r:id="rId5"/>
    <p:sldId id="417" r:id="rId6"/>
    <p:sldId id="418" r:id="rId7"/>
    <p:sldId id="420" r:id="rId8"/>
    <p:sldId id="377" r:id="rId9"/>
  </p:sldIdLst>
  <p:sldSz cx="9144000" cy="6858000" type="screen4x3"/>
  <p:notesSz cx="7010400" cy="9296400"/>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33"/>
    <a:srgbClr val="CC0000"/>
    <a:srgbClr val="FFFF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27" autoAdjust="0"/>
    <p:restoredTop sz="99328" autoAdjust="0"/>
  </p:normalViewPr>
  <p:slideViewPr>
    <p:cSldViewPr>
      <p:cViewPr varScale="1">
        <p:scale>
          <a:sx n="74" d="100"/>
          <a:sy n="74" d="100"/>
        </p:scale>
        <p:origin x="-106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482"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5" y="-34925"/>
            <a:ext cx="2722563"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r>
              <a:rPr lang="en-US"/>
              <a:t>September 2009doc.: IEEE 802.15-09-0117-00-0007</a:t>
            </a:r>
          </a:p>
        </p:txBody>
      </p:sp>
      <p:sp>
        <p:nvSpPr>
          <p:cNvPr id="3075" name="Rectangle 3"/>
          <p:cNvSpPr>
            <a:spLocks noGrp="1" noChangeArrowheads="1"/>
          </p:cNvSpPr>
          <p:nvPr>
            <p:ph type="dt" sz="quarter" idx="1"/>
          </p:nvPr>
        </p:nvSpPr>
        <p:spPr bwMode="auto">
          <a:xfrm>
            <a:off x="703263" y="177800"/>
            <a:ext cx="23352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E16600DA-5DC7-41A1-8419-6DE5410692D0}" type="datetime1">
              <a:rPr lang="en-US"/>
              <a:pPr>
                <a:defRPr/>
              </a:pPr>
              <a:t>9/16/2013</a:t>
            </a:fld>
            <a:r>
              <a:rPr lang="en-US"/>
              <a:t>&lt;month year&gt;</a:t>
            </a:r>
          </a:p>
        </p:txBody>
      </p:sp>
      <p:sp>
        <p:nvSpPr>
          <p:cNvPr id="3076" name="Rectangle 4"/>
          <p:cNvSpPr>
            <a:spLocks noGrp="1" noChangeArrowheads="1"/>
          </p:cNvSpPr>
          <p:nvPr>
            <p:ph type="ftr" sz="quarter" idx="2"/>
          </p:nvPr>
        </p:nvSpPr>
        <p:spPr bwMode="auto">
          <a:xfrm>
            <a:off x="4206875" y="8997950"/>
            <a:ext cx="218122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727325" y="8997950"/>
            <a:ext cx="140017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latinLnBrk="0" hangingPunct="0">
              <a:defRPr kumimoji="0" sz="1000">
                <a:ea typeface="굴림" pitchFamily="50" charset="-127"/>
              </a:defRPr>
            </a:lvl1pPr>
          </a:lstStyle>
          <a:p>
            <a:pPr>
              <a:defRPr/>
            </a:pPr>
            <a:r>
              <a:rPr lang="en-US" altLang="ko-KR"/>
              <a:t>Page </a:t>
            </a:r>
            <a:fld id="{00723024-07CC-4B30-AE82-FB595878F780}" type="slidenum">
              <a:rPr lang="en-US" altLang="ko-KR"/>
              <a:pPr>
                <a:defRPr/>
              </a:pPr>
              <a:t>‹#›</a:t>
            </a:fld>
            <a:endParaRPr lang="en-US" altLang="ko-KR"/>
          </a:p>
        </p:txBody>
      </p:sp>
      <p:sp>
        <p:nvSpPr>
          <p:cNvPr id="30726" name="Line 6"/>
          <p:cNvSpPr>
            <a:spLocks noChangeShapeType="1"/>
          </p:cNvSpPr>
          <p:nvPr/>
        </p:nvSpPr>
        <p:spPr bwMode="auto">
          <a:xfrm>
            <a:off x="701675" y="387350"/>
            <a:ext cx="560705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30727" name="Rectangle 7"/>
          <p:cNvSpPr>
            <a:spLocks noChangeArrowheads="1"/>
          </p:cNvSpPr>
          <p:nvPr/>
        </p:nvSpPr>
        <p:spPr bwMode="auto">
          <a:xfrm>
            <a:off x="701675" y="8997950"/>
            <a:ext cx="719138" cy="182563"/>
          </a:xfrm>
          <a:prstGeom prst="rect">
            <a:avLst/>
          </a:prstGeom>
          <a:noFill/>
          <a:ln w="9525">
            <a:noFill/>
            <a:miter lim="800000"/>
            <a:headEnd/>
            <a:tailEnd/>
          </a:ln>
        </p:spPr>
        <p:txBody>
          <a:bodyPr lIns="0" tIns="0" rIns="0" bIns="0">
            <a:spAutoFit/>
          </a:bodyPr>
          <a:lstStyle/>
          <a:p>
            <a:pPr defTabSz="938213" eaLnBrk="0" latinLnBrk="0" hangingPunct="0"/>
            <a:r>
              <a:rPr kumimoji="0" lang="en-US" altLang="ko-KR"/>
              <a:t>Submission</a:t>
            </a:r>
          </a:p>
        </p:txBody>
      </p:sp>
      <p:sp>
        <p:nvSpPr>
          <p:cNvPr id="30728" name="Line 8"/>
          <p:cNvSpPr>
            <a:spLocks noChangeShapeType="1"/>
          </p:cNvSpPr>
          <p:nvPr/>
        </p:nvSpPr>
        <p:spPr bwMode="auto">
          <a:xfrm>
            <a:off x="701675" y="8986838"/>
            <a:ext cx="57626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xmlns="" val="11730233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4300"/>
            <a:ext cx="28448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r>
              <a:rPr lang="en-US"/>
              <a:t>September 2009doc.: IEEE 802.15-09-0117-00-0007</a:t>
            </a:r>
          </a:p>
        </p:txBody>
      </p:sp>
      <p:sp>
        <p:nvSpPr>
          <p:cNvPr id="2051" name="Rectangle 3"/>
          <p:cNvSpPr>
            <a:spLocks noGrp="1" noChangeArrowheads="1"/>
          </p:cNvSpPr>
          <p:nvPr>
            <p:ph type="dt" idx="1"/>
          </p:nvPr>
        </p:nvSpPr>
        <p:spPr bwMode="auto">
          <a:xfrm>
            <a:off x="661988" y="98425"/>
            <a:ext cx="27654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C4CA48AC-A7DE-48AA-B796-E07CE17AF6FC}" type="datetime1">
              <a:rPr lang="en-US"/>
              <a:pPr>
                <a:defRPr/>
              </a:pPr>
              <a:t>9/16/2013</a:t>
            </a:fld>
            <a:r>
              <a:rPr lang="en-US"/>
              <a:t>&lt;month year&gt;</a:t>
            </a:r>
          </a:p>
        </p:txBody>
      </p:sp>
      <p:sp>
        <p:nvSpPr>
          <p:cNvPr id="26628"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5" y="9001125"/>
            <a:ext cx="2536825"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65450" y="9001125"/>
            <a:ext cx="8112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a:ea typeface="굴림" pitchFamily="50" charset="-127"/>
              </a:defRPr>
            </a:lvl1pPr>
          </a:lstStyle>
          <a:p>
            <a:pPr>
              <a:defRPr/>
            </a:pPr>
            <a:r>
              <a:rPr lang="en-US" altLang="ko-KR"/>
              <a:t>Page </a:t>
            </a:r>
            <a:fld id="{6716E33B-EA22-421C-8E42-183B3190A92E}" type="slidenum">
              <a:rPr lang="en-US" altLang="ko-KR"/>
              <a:pPr>
                <a:defRPr/>
              </a:pPr>
              <a:t>‹#›</a:t>
            </a:fld>
            <a:endParaRPr lang="en-US" altLang="ko-KR"/>
          </a:p>
        </p:txBody>
      </p:sp>
      <p:sp>
        <p:nvSpPr>
          <p:cNvPr id="26632" name="Rectangle 8"/>
          <p:cNvSpPr>
            <a:spLocks noChangeArrowheads="1"/>
          </p:cNvSpPr>
          <p:nvPr/>
        </p:nvSpPr>
        <p:spPr bwMode="auto">
          <a:xfrm>
            <a:off x="731838" y="9001125"/>
            <a:ext cx="719137" cy="182563"/>
          </a:xfrm>
          <a:prstGeom prst="rect">
            <a:avLst/>
          </a:prstGeom>
          <a:noFill/>
          <a:ln w="9525">
            <a:noFill/>
            <a:miter lim="800000"/>
            <a:headEnd/>
            <a:tailEnd/>
          </a:ln>
        </p:spPr>
        <p:txBody>
          <a:bodyPr lIns="0" tIns="0" rIns="0" bIns="0">
            <a:spAutoFit/>
          </a:bodyPr>
          <a:lstStyle/>
          <a:p>
            <a:pPr defTabSz="919163" eaLnBrk="0" latinLnBrk="0" hangingPunct="0"/>
            <a:r>
              <a:rPr kumimoji="0" lang="en-US" altLang="ko-KR"/>
              <a:t>Submission</a:t>
            </a:r>
          </a:p>
        </p:txBody>
      </p:sp>
      <p:sp>
        <p:nvSpPr>
          <p:cNvPr id="26633"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6634" name="Line 10"/>
          <p:cNvSpPr>
            <a:spLocks noChangeShapeType="1"/>
          </p:cNvSpPr>
          <p:nvPr/>
        </p:nvSpPr>
        <p:spPr bwMode="auto">
          <a:xfrm>
            <a:off x="654050" y="296863"/>
            <a:ext cx="57023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xmlns="" val="424829370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altLang="ko-KR" smtClean="0">
                <a:ea typeface="굴림" charset="-127"/>
              </a:rPr>
              <a:t>September 2009doc.: IEEE 802.15-09-0117-00-0007</a:t>
            </a:r>
          </a:p>
        </p:txBody>
      </p:sp>
      <p:sp>
        <p:nvSpPr>
          <p:cNvPr id="27651" name="Rectangle 3"/>
          <p:cNvSpPr>
            <a:spLocks noGrp="1" noChangeArrowheads="1"/>
          </p:cNvSpPr>
          <p:nvPr>
            <p:ph type="dt" sz="quarter" idx="1"/>
          </p:nvPr>
        </p:nvSpPr>
        <p:spPr>
          <a:noFill/>
        </p:spPr>
        <p:txBody>
          <a:bodyPr/>
          <a:lstStyle/>
          <a:p>
            <a:fld id="{C1FEAEFF-26A4-431C-A9F3-1AAC466AA2AC}" type="datetime1">
              <a:rPr lang="en-US" altLang="ko-KR" smtClean="0">
                <a:ea typeface="굴림" charset="-127"/>
              </a:rPr>
              <a:pPr/>
              <a:t>9/16/2013</a:t>
            </a:fld>
            <a:r>
              <a:rPr lang="en-US" altLang="ko-KR" smtClean="0">
                <a:ea typeface="굴림" charset="-127"/>
              </a:rPr>
              <a:t>&lt;month year&gt;</a:t>
            </a:r>
          </a:p>
        </p:txBody>
      </p:sp>
      <p:sp>
        <p:nvSpPr>
          <p:cNvPr id="27652" name="Slide Image Placeholder 1"/>
          <p:cNvSpPr>
            <a:spLocks noGrp="1" noRot="1" noChangeAspect="1" noTextEdit="1"/>
          </p:cNvSpPr>
          <p:nvPr>
            <p:ph type="sldImg"/>
          </p:nvPr>
        </p:nvSpPr>
        <p:spPr>
          <a:xfrm>
            <a:off x="1189038" y="703263"/>
            <a:ext cx="4632325" cy="3473450"/>
          </a:xfrm>
          <a:ln/>
        </p:spPr>
      </p:sp>
      <p:sp>
        <p:nvSpPr>
          <p:cNvPr id="27653" name="Notes Placeholder 2"/>
          <p:cNvSpPr>
            <a:spLocks noGrp="1"/>
          </p:cNvSpPr>
          <p:nvPr>
            <p:ph type="body" idx="1"/>
          </p:nvPr>
        </p:nvSpPr>
        <p:spPr>
          <a:noFill/>
          <a:ln/>
        </p:spPr>
        <p:txBody>
          <a:bodyPr/>
          <a:lstStyle/>
          <a:p>
            <a:endParaRPr lang="en-US" altLang="ko-KR" smtClean="0">
              <a:ea typeface="굴림" charset="-127"/>
            </a:endParaRPr>
          </a:p>
        </p:txBody>
      </p:sp>
      <p:sp>
        <p:nvSpPr>
          <p:cNvPr id="27654" name="Header Placeholder 3"/>
          <p:cNvSpPr txBox="1">
            <a:spLocks noGrp="1"/>
          </p:cNvSpPr>
          <p:nvPr/>
        </p:nvSpPr>
        <p:spPr bwMode="auto">
          <a:xfrm>
            <a:off x="3505200" y="98425"/>
            <a:ext cx="2844800" cy="212725"/>
          </a:xfrm>
          <a:prstGeom prst="rect">
            <a:avLst/>
          </a:prstGeom>
          <a:noFill/>
          <a:ln w="9525">
            <a:noFill/>
            <a:miter lim="800000"/>
            <a:headEnd/>
            <a:tailEnd/>
          </a:ln>
        </p:spPr>
        <p:txBody>
          <a:bodyPr lIns="0" tIns="0" rIns="0" bIns="0" anchor="b">
            <a:spAutoFit/>
          </a:bodyPr>
          <a:lstStyle/>
          <a:p>
            <a:pPr algn="r" defTabSz="938213" eaLnBrk="0" latinLnBrk="0" hangingPunct="0"/>
            <a:r>
              <a:rPr kumimoji="0" lang="en-US" altLang="ko-KR" sz="1400" b="1"/>
              <a:t>doc.: IEEE 802.15-09-0117-00-0007</a:t>
            </a:r>
          </a:p>
        </p:txBody>
      </p:sp>
      <p:sp>
        <p:nvSpPr>
          <p:cNvPr id="27655" name="Date Placeholder 4"/>
          <p:cNvSpPr txBox="1">
            <a:spLocks noGrp="1"/>
          </p:cNvSpPr>
          <p:nvPr/>
        </p:nvSpPr>
        <p:spPr bwMode="auto">
          <a:xfrm>
            <a:off x="661988" y="98425"/>
            <a:ext cx="2765425" cy="212725"/>
          </a:xfrm>
          <a:prstGeom prst="rect">
            <a:avLst/>
          </a:prstGeom>
          <a:noFill/>
          <a:ln w="9525">
            <a:noFill/>
            <a:miter lim="800000"/>
            <a:headEnd/>
            <a:tailEnd/>
          </a:ln>
        </p:spPr>
        <p:txBody>
          <a:bodyPr lIns="0" tIns="0" rIns="0" bIns="0" anchor="b">
            <a:spAutoFit/>
          </a:bodyPr>
          <a:lstStyle/>
          <a:p>
            <a:pPr defTabSz="938213" eaLnBrk="0" latinLnBrk="0" hangingPunct="0"/>
            <a:r>
              <a:rPr kumimoji="0" lang="en-US" altLang="ko-KR" sz="1400" b="1"/>
              <a:t>&lt;month year&gt;</a:t>
            </a:r>
          </a:p>
        </p:txBody>
      </p:sp>
      <p:sp>
        <p:nvSpPr>
          <p:cNvPr id="27656" name="Footer Placeholder 5"/>
          <p:cNvSpPr>
            <a:spLocks noGrp="1"/>
          </p:cNvSpPr>
          <p:nvPr>
            <p:ph type="ftr" sz="quarter" idx="4"/>
          </p:nvPr>
        </p:nvSpPr>
        <p:spPr>
          <a:noFill/>
        </p:spPr>
        <p:txBody>
          <a:bodyPr/>
          <a:lstStyle/>
          <a:p>
            <a:pPr lvl="4"/>
            <a:r>
              <a:rPr lang="en-US" altLang="ko-KR" smtClean="0">
                <a:ea typeface="굴림" charset="-127"/>
              </a:rPr>
              <a:t>&lt;author&gt;, &lt;company&gt;</a:t>
            </a:r>
          </a:p>
        </p:txBody>
      </p:sp>
      <p:sp>
        <p:nvSpPr>
          <p:cNvPr id="27657" name="Slide Number Placeholder 6"/>
          <p:cNvSpPr>
            <a:spLocks noGrp="1"/>
          </p:cNvSpPr>
          <p:nvPr>
            <p:ph type="sldNum" sz="quarter" idx="5"/>
          </p:nvPr>
        </p:nvSpPr>
        <p:spPr>
          <a:noFill/>
        </p:spPr>
        <p:txBody>
          <a:bodyPr/>
          <a:lstStyle/>
          <a:p>
            <a:r>
              <a:rPr lang="en-US" altLang="ko-KR" smtClean="0">
                <a:ea typeface="굴림" charset="-127"/>
              </a:rPr>
              <a:t>Page </a:t>
            </a:r>
            <a:fld id="{588CFA11-09A4-4321-8EF4-D33DE6F99B24}" type="slidenum">
              <a:rPr lang="en-US" altLang="ko-KR" smtClean="0">
                <a:ea typeface="굴림" charset="-127"/>
              </a:rPr>
              <a:pPr/>
              <a:t>1</a:t>
            </a:fld>
            <a:endParaRPr lang="en-US" altLang="ko-KR"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3505201" y="-114299"/>
            <a:ext cx="2844800" cy="430887"/>
          </a:xfrm>
          <a:noFill/>
        </p:spPr>
        <p:txBody>
          <a:bodyPr/>
          <a:lstStyle/>
          <a:p>
            <a:r>
              <a:rPr lang="en-US" altLang="ko-KR" smtClean="0">
                <a:ea typeface="굴림" charset="-127"/>
              </a:rPr>
              <a:t>September 2009doc.: IEEE 802.15-09-0117-00-0007</a:t>
            </a:r>
          </a:p>
        </p:txBody>
      </p:sp>
      <p:sp>
        <p:nvSpPr>
          <p:cNvPr id="28675" name="Rectangle 3"/>
          <p:cNvSpPr>
            <a:spLocks noGrp="1" noChangeArrowheads="1"/>
          </p:cNvSpPr>
          <p:nvPr>
            <p:ph type="dt" sz="quarter" idx="1"/>
          </p:nvPr>
        </p:nvSpPr>
        <p:spPr>
          <a:xfrm>
            <a:off x="661989" y="98425"/>
            <a:ext cx="2765425" cy="215444"/>
          </a:xfrm>
          <a:noFill/>
        </p:spPr>
        <p:txBody>
          <a:bodyPr/>
          <a:lstStyle/>
          <a:p>
            <a:fld id="{2A1181FF-F2E7-4486-91EB-462C37B83114}" type="datetime1">
              <a:rPr lang="en-US" altLang="ko-KR" smtClean="0">
                <a:ea typeface="굴림" charset="-127"/>
              </a:rPr>
              <a:pPr/>
              <a:t>9/16/2013</a:t>
            </a:fld>
            <a:r>
              <a:rPr lang="en-US" altLang="ko-KR" smtClean="0">
                <a:ea typeface="굴림" charset="-127"/>
              </a:rPr>
              <a:t>&lt;month year&gt;</a:t>
            </a:r>
          </a:p>
        </p:txBody>
      </p:sp>
      <p:sp>
        <p:nvSpPr>
          <p:cNvPr id="28676" name="Rectangle 2"/>
          <p:cNvSpPr>
            <a:spLocks noGrp="1" noRot="1" noChangeAspect="1" noChangeArrowheads="1" noTextEdit="1"/>
          </p:cNvSpPr>
          <p:nvPr>
            <p:ph type="sldImg"/>
          </p:nvPr>
        </p:nvSpPr>
        <p:spPr>
          <a:xfrm>
            <a:off x="1189038" y="703263"/>
            <a:ext cx="4632325" cy="3473450"/>
          </a:xfrm>
          <a:ln/>
        </p:spPr>
      </p:sp>
      <p:sp>
        <p:nvSpPr>
          <p:cNvPr id="28677"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슬라이드 이미지 개체 틀 1"/>
          <p:cNvSpPr>
            <a:spLocks noGrp="1" noRot="1" noChangeAspect="1" noTextEdit="1"/>
          </p:cNvSpPr>
          <p:nvPr>
            <p:ph type="sldImg"/>
          </p:nvPr>
        </p:nvSpPr>
        <p:spPr>
          <a:ln/>
        </p:spPr>
      </p:sp>
      <p:sp>
        <p:nvSpPr>
          <p:cNvPr id="29699" name="슬라이드 노트 개체 틀 2"/>
          <p:cNvSpPr>
            <a:spLocks noGrp="1"/>
          </p:cNvSpPr>
          <p:nvPr>
            <p:ph type="body" idx="1"/>
          </p:nvPr>
        </p:nvSpPr>
        <p:spPr>
          <a:noFill/>
          <a:ln/>
        </p:spPr>
        <p:txBody>
          <a:bodyPr/>
          <a:lstStyle/>
          <a:p>
            <a:endParaRPr lang="ko-KR" altLang="en-US" smtClean="0"/>
          </a:p>
        </p:txBody>
      </p:sp>
      <p:sp>
        <p:nvSpPr>
          <p:cNvPr id="4" name="머리글 개체 틀 3"/>
          <p:cNvSpPr>
            <a:spLocks noGrp="1"/>
          </p:cNvSpPr>
          <p:nvPr>
            <p:ph type="hdr" sz="quarter"/>
          </p:nvPr>
        </p:nvSpPr>
        <p:spPr/>
        <p:txBody>
          <a:bodyPr/>
          <a:lstStyle/>
          <a:p>
            <a:pPr>
              <a:defRPr/>
            </a:pPr>
            <a:r>
              <a:rPr lang="en-US" smtClean="0"/>
              <a:t>September 2009doc.: IEEE 802.15-09-0117-00-0007</a:t>
            </a:r>
            <a:endParaRPr lang="en-US"/>
          </a:p>
        </p:txBody>
      </p:sp>
      <p:sp>
        <p:nvSpPr>
          <p:cNvPr id="5" name="날짜 개체 틀 4"/>
          <p:cNvSpPr>
            <a:spLocks noGrp="1"/>
          </p:cNvSpPr>
          <p:nvPr>
            <p:ph type="dt" sz="quarter" idx="1"/>
          </p:nvPr>
        </p:nvSpPr>
        <p:spPr/>
        <p:txBody>
          <a:bodyPr/>
          <a:lstStyle/>
          <a:p>
            <a:pPr>
              <a:defRPr/>
            </a:pPr>
            <a:fld id="{BF092D00-B6CC-4AB9-A457-CEB0ECBA2AAF}" type="datetime1">
              <a:rPr lang="en-US" smtClean="0"/>
              <a:pPr>
                <a:defRPr/>
              </a:pPr>
              <a:t>9/16/2013</a:t>
            </a:fld>
            <a:r>
              <a:rPr lang="en-US" smtClean="0"/>
              <a:t>&lt;month year&gt;</a:t>
            </a:r>
            <a:endParaRPr lang="en-US"/>
          </a:p>
        </p:txBody>
      </p:sp>
      <p:sp>
        <p:nvSpPr>
          <p:cNvPr id="6" name="바닥글 개체 틀 5"/>
          <p:cNvSpPr>
            <a:spLocks noGrp="1"/>
          </p:cNvSpPr>
          <p:nvPr>
            <p:ph type="ftr" sz="quarter" idx="4"/>
          </p:nvPr>
        </p:nvSpPr>
        <p:spPr/>
        <p:txBody>
          <a:bodyPr/>
          <a:lstStyle/>
          <a:p>
            <a:pPr lvl="4">
              <a:defRPr/>
            </a:pPr>
            <a:r>
              <a:rPr lang="en-US" smtClean="0"/>
              <a:t>&lt;author&gt;, &lt;company&gt;</a:t>
            </a:r>
            <a:endParaRPr lang="en-US"/>
          </a:p>
        </p:txBody>
      </p:sp>
      <p:sp>
        <p:nvSpPr>
          <p:cNvPr id="29703" name="슬라이드 번호 개체 틀 6"/>
          <p:cNvSpPr>
            <a:spLocks noGrp="1"/>
          </p:cNvSpPr>
          <p:nvPr>
            <p:ph type="sldNum" sz="quarter" idx="5"/>
          </p:nvPr>
        </p:nvSpPr>
        <p:spPr>
          <a:noFill/>
        </p:spPr>
        <p:txBody>
          <a:bodyPr/>
          <a:lstStyle/>
          <a:p>
            <a:r>
              <a:rPr lang="en-US" altLang="ko-KR" smtClean="0">
                <a:ea typeface="굴림" charset="-127"/>
              </a:rPr>
              <a:t>Page </a:t>
            </a:r>
            <a:fld id="{B0992CB6-4E2D-436F-B3CB-EEE5EA989313}" type="slidenum">
              <a:rPr lang="en-US" altLang="ko-KR" smtClean="0">
                <a:ea typeface="굴림" charset="-127"/>
              </a:rPr>
              <a:pPr/>
              <a:t>8</a:t>
            </a:fld>
            <a:endParaRPr lang="en-US" altLang="ko-KR"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CC6673C7-C242-4A10-9807-5361A7857633}"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C844DA4-D170-486F-83EC-F3608CB26325}"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06E5E929-8634-4B38-8B64-FA15AEBD7B6A}"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569B998-9DFC-4616-A3B2-76E492CAFE7C}"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0"/>
          </p:nvPr>
        </p:nvSpPr>
        <p:spPr/>
        <p:txBody>
          <a:bodyPr/>
          <a:lstStyle>
            <a:lvl1pPr>
              <a:defRPr>
                <a:ea typeface="굴림" pitchFamily="50" charset="-127"/>
              </a:defRPr>
            </a:lvl1pPr>
          </a:lstStyle>
          <a:p>
            <a:pPr>
              <a:defRPr/>
            </a:pPr>
            <a:endParaRPr lang="en-US" altLang="ko-KR"/>
          </a:p>
        </p:txBody>
      </p:sp>
      <p:sp>
        <p:nvSpPr>
          <p:cNvPr id="7" name="Rectangle 9"/>
          <p:cNvSpPr>
            <a:spLocks noGrp="1" noChangeArrowheads="1"/>
          </p:cNvSpPr>
          <p:nvPr>
            <p:ph type="sldNum" sz="quarter" idx="11"/>
          </p:nvPr>
        </p:nvSpPr>
        <p:spPr/>
        <p:txBody>
          <a:bodyPr/>
          <a:lstStyle>
            <a:lvl1pPr>
              <a:defRPr/>
            </a:lvl1pPr>
          </a:lstStyle>
          <a:p>
            <a:pPr>
              <a:defRPr/>
            </a:pPr>
            <a:fld id="{06DF07AC-CE14-41F2-888D-DE42972FD6B6}" type="slidenum">
              <a:rPr lang="en-US" altLang="ko-KR"/>
              <a:pPr>
                <a:defRPr/>
              </a:pPr>
              <a:t>‹#›</a:t>
            </a:fld>
            <a:endParaRPr lang="en-US" altLang="ko-KR"/>
          </a:p>
        </p:txBody>
      </p:sp>
      <p:sp>
        <p:nvSpPr>
          <p:cNvPr id="8"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p:spPr>
        <p:txBody>
          <a:bodyPr lIns="0" tIns="0" rIns="0" bIns="0" anchor="b">
            <a:spAutoFit/>
          </a:bodyPr>
          <a:lstStyle/>
          <a:p>
            <a:pPr lvl="4" algn="r" eaLnBrk="0" latinLnBrk="0" hangingPunct="0"/>
            <a:r>
              <a:rPr kumimoji="0" lang="en-US" altLang="ko-KR" sz="1400" b="1"/>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p:txBody>
          <a:bodyPr/>
          <a:lstStyle>
            <a:lvl1pPr>
              <a:defRPr/>
            </a:lvl1pPr>
          </a:lstStyle>
          <a:p>
            <a:pPr>
              <a:defRPr/>
            </a:pPr>
            <a:r>
              <a:rPr lang="en-US"/>
              <a:t>Yeong Min Jang, Kookmin UniversityYeong Min Jang, Kookmin University</a:t>
            </a:r>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3A5A2795-3BFB-4C9D-80FE-E101A9D62F3C}" type="slidenum">
              <a:rPr lang="en-US" altLang="ko-KR"/>
              <a:pPr>
                <a:defRPr/>
              </a:pPr>
              <a:t>‹#›</a:t>
            </a:fld>
            <a:endParaRPr lang="en-US" altLang="ko-KR"/>
          </a:p>
        </p:txBody>
      </p:sp>
      <p:sp>
        <p:nvSpPr>
          <p:cNvPr id="12"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A9BC0714-9684-4906-9E0F-EB91EF5F31B9}"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75B3AAB6-BA4A-44BC-BE6D-0CFEF303C782}"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43FFB14D-2E64-4FCC-9130-04AB5E3A7478}" type="slidenum">
              <a:rPr lang="en-US" altLang="ko-KR"/>
              <a:pPr>
                <a:defRPr/>
              </a:pPr>
              <a:t>‹#›</a:t>
            </a:fld>
            <a:endParaRPr lang="en-US" altLang="ko-KR"/>
          </a:p>
        </p:txBody>
      </p:sp>
      <p:sp>
        <p:nvSpPr>
          <p:cNvPr id="9"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23176518-A77A-4841-B282-C39F811F65D6}" type="slidenum">
              <a:rPr lang="en-US" altLang="ko-KR"/>
              <a:pPr>
                <a:defRPr/>
              </a:pPr>
              <a:t>‹#›</a:t>
            </a:fld>
            <a:endParaRPr lang="en-US" altLang="ko-KR"/>
          </a:p>
        </p:txBody>
      </p:sp>
      <p:sp>
        <p:nvSpPr>
          <p:cNvPr id="5" name="Rectangle 10"/>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3C1A0A22-5AE0-40E7-966D-EA0D12D64A3C}" type="slidenum">
              <a:rPr lang="en-US" altLang="ko-KR"/>
              <a:pPr>
                <a:defRPr/>
              </a:pPr>
              <a:t>‹#›</a:t>
            </a:fld>
            <a:endParaRPr lang="en-US" altLang="ko-KR"/>
          </a:p>
        </p:txBody>
      </p:sp>
      <p:sp>
        <p:nvSpPr>
          <p:cNvPr id="4"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7C5ADA17-F631-43B1-8320-DE7D37B37EC6}"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B08B0076-4FA4-4474-8CBE-ED018F7325FA}"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mn-ea"/>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BBD12CCC-F7BA-45CB-8D8B-056B7230330A}"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593" r:id="rId1"/>
    <p:sldLayoutId id="2147484594" r:id="rId2"/>
    <p:sldLayoutId id="2147484595" r:id="rId3"/>
    <p:sldLayoutId id="2147484596" r:id="rId4"/>
    <p:sldLayoutId id="2147484597" r:id="rId5"/>
    <p:sldLayoutId id="2147484598" r:id="rId6"/>
    <p:sldLayoutId id="2147484599" r:id="rId7"/>
    <p:sldLayoutId id="2147484600" r:id="rId8"/>
    <p:sldLayoutId id="2147484601" r:id="rId9"/>
    <p:sldLayoutId id="2147484602" r:id="rId10"/>
    <p:sldLayoutId id="2147484603" r:id="rId11"/>
    <p:sldLayoutId id="2147484604" r:id="rId12"/>
    <p:sldLayoutId id="2147484605" r:id="rId13"/>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5364" name="Rectangle 6"/>
          <p:cNvSpPr>
            <a:spLocks noGrp="1" noChangeArrowheads="1"/>
          </p:cNvSpPr>
          <p:nvPr>
            <p:ph type="sldNum" sz="quarter" idx="11"/>
          </p:nvPr>
        </p:nvSpPr>
        <p:spPr>
          <a:noFill/>
        </p:spPr>
        <p:txBody>
          <a:bodyPr/>
          <a:lstStyle/>
          <a:p>
            <a:r>
              <a:rPr lang="en-US" altLang="ko-KR" smtClean="0">
                <a:ea typeface="굴림" charset="-127"/>
              </a:rPr>
              <a:t>Slide </a:t>
            </a:r>
            <a:fld id="{E5219772-8F7F-419C-A280-F524E3BF3756}" type="slidenum">
              <a:rPr lang="en-US" altLang="ko-KR" smtClean="0">
                <a:ea typeface="굴림" charset="-127"/>
              </a:rPr>
              <a:pPr/>
              <a:t>1</a:t>
            </a:fld>
            <a:endParaRPr lang="en-US" altLang="ko-KR" smtClean="0">
              <a:ea typeface="굴림" charset="-127"/>
            </a:endParaRPr>
          </a:p>
        </p:txBody>
      </p:sp>
      <p:sp>
        <p:nvSpPr>
          <p:cNvPr id="15365"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a:t>Slide </a:t>
            </a:r>
            <a:fld id="{D0C9338A-8896-4665-B9BE-0AAC9467496E}" type="slidenum">
              <a:rPr kumimoji="0" lang="en-US" altLang="ko-KR"/>
              <a:pPr algn="ctr" eaLnBrk="0" latinLnBrk="0" hangingPunct="0"/>
              <a:t>1</a:t>
            </a:fld>
            <a:endParaRPr kumimoji="0" lang="en-US" altLang="ko-KR"/>
          </a:p>
        </p:txBody>
      </p:sp>
      <p:sp>
        <p:nvSpPr>
          <p:cNvPr id="27651" name="Rectangle 3"/>
          <p:cNvSpPr>
            <a:spLocks noChangeArrowheads="1"/>
          </p:cNvSpPr>
          <p:nvPr/>
        </p:nvSpPr>
        <p:spPr bwMode="auto">
          <a:xfrm>
            <a:off x="152400" y="685800"/>
            <a:ext cx="8839200" cy="5262979"/>
          </a:xfrm>
          <a:prstGeom prst="rect">
            <a:avLst/>
          </a:prstGeom>
          <a:noFill/>
          <a:ln w="12700">
            <a:noFill/>
            <a:miter lim="800000"/>
            <a:headEnd type="none" w="sm" len="sm"/>
            <a:tailEnd type="none" w="sm" len="sm"/>
          </a:ln>
          <a:effectLst/>
        </p:spPr>
        <p:txBody>
          <a:bodyPr>
            <a:spAutoFit/>
          </a:bodyPr>
          <a:lstStyle/>
          <a:p>
            <a:pPr marL="739775" indent="-739775" algn="ctr" eaLnBrk="0" latinLnBrk="0" hangingPunct="0">
              <a:defRPr/>
            </a:pPr>
            <a:r>
              <a:rPr kumimoji="0" lang="en-US" altLang="ko-KR" sz="1800" b="1" u="sng" dirty="0">
                <a:effectLst>
                  <a:outerShdw blurRad="38100" dist="38100" dir="2700000" algn="tl">
                    <a:srgbClr val="C0C0C0"/>
                  </a:outerShdw>
                </a:effectLst>
                <a:ea typeface="굴림" pitchFamily="50" charset="-127"/>
              </a:rPr>
              <a:t>Project: IEEE 802.15 LED(Light Emitting Diode) Interest Group (IG-LED)</a:t>
            </a:r>
            <a:endParaRPr kumimoji="0" lang="ko-KR" altLang="en-US" sz="1800" b="1" u="sng" dirty="0">
              <a:effectLst>
                <a:outerShdw blurRad="38100" dist="38100" dir="2700000" algn="tl">
                  <a:srgbClr val="C0C0C0"/>
                </a:outerShdw>
              </a:effectLst>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Submission Title:</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smtClean="0">
                <a:solidFill>
                  <a:schemeClr val="accent2"/>
                </a:solidFill>
              </a:rPr>
              <a:t>Smart Device based LED Communication examples</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defRPr/>
            </a:pP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Date Submitted: </a:t>
            </a:r>
            <a:r>
              <a:rPr kumimoji="0" lang="en-US" altLang="ko-KR" sz="1600" dirty="0" smtClean="0">
                <a:ea typeface="굴림" pitchFamily="50" charset="-127"/>
              </a:rPr>
              <a:t>[</a:t>
            </a:r>
            <a:r>
              <a:rPr kumimoji="0" lang="en-US" altLang="ko-KR" sz="1600" dirty="0" smtClean="0">
                <a:solidFill>
                  <a:srgbClr val="FF0000"/>
                </a:solidFill>
                <a:ea typeface="굴림" pitchFamily="50" charset="-127"/>
              </a:rPr>
              <a:t>16</a:t>
            </a:r>
            <a:r>
              <a:rPr kumimoji="0" lang="en-US" altLang="ko-KR" sz="1600" baseline="30000" dirty="0" smtClean="0">
                <a:solidFill>
                  <a:srgbClr val="FF0000"/>
                </a:solidFill>
                <a:ea typeface="굴림" pitchFamily="50" charset="-127"/>
              </a:rPr>
              <a:t>th</a:t>
            </a:r>
            <a:r>
              <a:rPr kumimoji="0" lang="en-US" altLang="ko-KR" sz="1600" dirty="0" smtClean="0">
                <a:solidFill>
                  <a:srgbClr val="FF0000"/>
                </a:solidFill>
                <a:ea typeface="굴림" pitchFamily="50" charset="-127"/>
              </a:rPr>
              <a:t>  Sept, 2013</a:t>
            </a:r>
            <a:r>
              <a:rPr kumimoji="0" lang="en-US" altLang="ko-KR" sz="1600" dirty="0" smtClean="0">
                <a:ea typeface="굴림" pitchFamily="50" charset="-127"/>
              </a:rPr>
              <a:t>] </a:t>
            </a: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Source:</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err="1"/>
              <a:t>Jaesang</a:t>
            </a:r>
            <a:r>
              <a:rPr lang="en-US" altLang="ko-KR" sz="1600" dirty="0"/>
              <a:t> </a:t>
            </a:r>
            <a:r>
              <a:rPr lang="en-US" altLang="ko-KR" sz="1600" dirty="0" smtClean="0"/>
              <a:t>Cha</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defRPr/>
            </a:pPr>
            <a:r>
              <a:rPr kumimoji="0" lang="en-US" altLang="ko-KR" sz="1600" dirty="0">
                <a:ea typeface="굴림" pitchFamily="50" charset="-127"/>
              </a:rPr>
              <a:t>               </a:t>
            </a:r>
            <a:r>
              <a:rPr kumimoji="0" lang="en-US" altLang="ko-KR" sz="1600" dirty="0" smtClean="0">
                <a:ea typeface="굴림" pitchFamily="50" charset="-127"/>
              </a:rPr>
              <a:t>[</a:t>
            </a:r>
            <a:r>
              <a:rPr lang="en-US" altLang="ko-KR" sz="1600" dirty="0"/>
              <a:t>Seoul National </a:t>
            </a:r>
            <a:r>
              <a:rPr lang="en-US" altLang="ko-KR" sz="1600" dirty="0" smtClean="0"/>
              <a:t>Univ. </a:t>
            </a:r>
            <a:r>
              <a:rPr lang="en-US" altLang="ko-KR" sz="1600" dirty="0"/>
              <a:t>of Science &amp; </a:t>
            </a:r>
            <a:r>
              <a:rPr lang="en-US" altLang="ko-KR" sz="1600" dirty="0" smtClean="0"/>
              <a:t>Technology</a:t>
            </a:r>
            <a:r>
              <a:rPr kumimoji="0" lang="en-US" altLang="ko-KR" sz="1600" dirty="0" smtClean="0">
                <a:ea typeface="굴림" pitchFamily="50" charset="-127"/>
              </a:rPr>
              <a:t>]                                  </a:t>
            </a:r>
            <a:endParaRPr kumimoji="0" lang="en-US" altLang="ko-KR" sz="1600" dirty="0">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Address : </a:t>
            </a:r>
            <a:r>
              <a:rPr kumimoji="0" lang="en-US" altLang="ko-KR" sz="1600" dirty="0">
                <a:ea typeface="굴림" pitchFamily="50" charset="-127"/>
              </a:rPr>
              <a:t>[Seoul National University of Science &amp; Technology, Seoul, Korea]</a:t>
            </a:r>
          </a:p>
          <a:p>
            <a:pPr marL="739775" indent="-739775" eaLnBrk="0" latinLnBrk="0" hangingPunct="0">
              <a:defRPr/>
            </a:pPr>
            <a:r>
              <a:rPr kumimoji="0" lang="en-US" altLang="ko-KR" sz="1600" b="1" dirty="0">
                <a:ea typeface="굴림" pitchFamily="50" charset="-127"/>
              </a:rPr>
              <a:t>Voice: </a:t>
            </a:r>
            <a:r>
              <a:rPr kumimoji="0" lang="en-US" altLang="ko-KR" sz="1600" dirty="0">
                <a:ea typeface="굴림" pitchFamily="50" charset="-127"/>
              </a:rPr>
              <a:t>[82-2-970-6431], FAX: [82-2-970-6123], E-Mail:[chajs@seoultech.ac.kr]	</a:t>
            </a:r>
          </a:p>
          <a:p>
            <a:pPr marL="739775" indent="-739775" eaLnBrk="0" latinLnBrk="0" hangingPunct="0">
              <a:spcBef>
                <a:spcPts val="600"/>
              </a:spcBef>
              <a:spcAft>
                <a:spcPts val="600"/>
              </a:spcAft>
              <a:defRPr/>
            </a:pPr>
            <a:r>
              <a:rPr kumimoji="0" lang="en-US" altLang="ko-KR" sz="1600" b="1" dirty="0">
                <a:ea typeface="굴림" pitchFamily="50" charset="-127"/>
              </a:rPr>
              <a:t>Re:</a:t>
            </a:r>
            <a:r>
              <a:rPr kumimoji="0" lang="en-US" altLang="ko-KR" sz="1600" dirty="0">
                <a:ea typeface="굴림" pitchFamily="50" charset="-127"/>
              </a:rPr>
              <a:t> []</a:t>
            </a:r>
          </a:p>
          <a:p>
            <a:pPr marL="739775" indent="-739775" eaLnBrk="0" latinLnBrk="0" hangingPunct="0">
              <a:spcBef>
                <a:spcPts val="600"/>
              </a:spcBef>
              <a:spcAft>
                <a:spcPts val="600"/>
              </a:spcAft>
              <a:defRPr/>
            </a:pPr>
            <a:r>
              <a:rPr kumimoji="0" lang="en-US" altLang="ko-KR" sz="1600" b="1" dirty="0">
                <a:ea typeface="굴림" pitchFamily="50" charset="-127"/>
              </a:rPr>
              <a:t>Abstract:</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smtClean="0">
                <a:solidFill>
                  <a:schemeClr val="accent2"/>
                </a:solidFill>
              </a:rPr>
              <a:t>Smart Device based LED Communication </a:t>
            </a:r>
            <a:r>
              <a:rPr kumimoji="0" lang="en-US" altLang="ko-KR" sz="1600" dirty="0" smtClean="0">
                <a:solidFill>
                  <a:schemeClr val="accent2"/>
                </a:solidFill>
                <a:ea typeface="굴림" pitchFamily="50" charset="-127"/>
              </a:rPr>
              <a:t>are introduced in the presentation</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spcBef>
                <a:spcPts val="600"/>
              </a:spcBef>
              <a:spcAft>
                <a:spcPts val="600"/>
              </a:spcAft>
              <a:defRPr/>
            </a:pPr>
            <a:r>
              <a:rPr kumimoji="0" lang="en-US" altLang="ko-KR" sz="1600" b="1" dirty="0">
                <a:ea typeface="굴림" pitchFamily="50" charset="-127"/>
              </a:rPr>
              <a:t>Purpose:</a:t>
            </a:r>
            <a:r>
              <a:rPr kumimoji="0" lang="en-US" altLang="ko-KR" sz="1600" dirty="0">
                <a:ea typeface="굴림" pitchFamily="50" charset="-127"/>
              </a:rPr>
              <a:t>	[Contribution to IEEE 802.15 IG-LED]</a:t>
            </a:r>
          </a:p>
          <a:p>
            <a:pPr marL="739775" indent="-739775" eaLnBrk="0" latinLnBrk="0" hangingPunct="0">
              <a:defRPr/>
            </a:pPr>
            <a:r>
              <a:rPr kumimoji="0" lang="en-US" altLang="ko-KR" sz="1600" b="1" dirty="0">
                <a:ea typeface="굴림" pitchFamily="50" charset="-127"/>
              </a:rPr>
              <a:t>Notice:</a:t>
            </a:r>
            <a:r>
              <a:rPr kumimoji="0" lang="en-US" altLang="ko-KR" sz="1600" dirty="0">
                <a:ea typeface="굴림" pitchFamily="50" charset="-127"/>
              </a:rPr>
              <a:t>	This document has been prepared to assist the IEEE 802.15.  It is offered as a basis </a:t>
            </a:r>
            <a:r>
              <a:rPr kumimoji="0" lang="en-US" altLang="ko-KR" sz="1600" dirty="0" smtClean="0">
                <a:ea typeface="굴림" pitchFamily="50" charset="-127"/>
              </a:rPr>
              <a:t>for</a:t>
            </a:r>
            <a:r>
              <a:rPr kumimoji="0" lang="ko-KR" altLang="en-US" sz="1600" dirty="0" smtClean="0">
                <a:ea typeface="굴림" pitchFamily="50" charset="-127"/>
              </a:rPr>
              <a:t> </a:t>
            </a:r>
            <a:r>
              <a:rPr kumimoji="0" lang="en-US" altLang="ko-KR" sz="1600" dirty="0" smtClean="0">
                <a:ea typeface="굴림" pitchFamily="50" charset="-127"/>
              </a:rPr>
              <a:t>discussion </a:t>
            </a:r>
            <a:r>
              <a:rPr kumimoji="0" lang="en-US" altLang="ko-KR" sz="1600" dirty="0">
                <a:ea typeface="굴림" pitchFamily="50" charset="-127"/>
              </a:rPr>
              <a:t>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latinLnBrk="0" hangingPunct="0">
              <a:defRPr/>
            </a:pPr>
            <a:r>
              <a:rPr kumimoji="0" lang="en-US" altLang="ko-KR" sz="1600" b="1" dirty="0">
                <a:ea typeface="굴림" pitchFamily="50" charset="-127"/>
              </a:rPr>
              <a:t>Release:</a:t>
            </a:r>
            <a:r>
              <a:rPr kumimoji="0" lang="en-US" altLang="ko-KR" sz="1600" dirty="0">
                <a:ea typeface="굴림" pitchFamily="50" charset="-127"/>
              </a:rPr>
              <a:t>	 The contributor acknowledges and accepts that this contribution becomes the property of IEEE and may be made publicly available by IEEE 802.15</a:t>
            </a:r>
          </a:p>
        </p:txBody>
      </p:sp>
      <p:grpSp>
        <p:nvGrpSpPr>
          <p:cNvPr id="15367" name="그룹 14"/>
          <p:cNvGrpSpPr>
            <a:grpSpLocks/>
          </p:cNvGrpSpPr>
          <p:nvPr/>
        </p:nvGrpSpPr>
        <p:grpSpPr bwMode="auto">
          <a:xfrm>
            <a:off x="5314950" y="231775"/>
            <a:ext cx="3429000" cy="307777"/>
            <a:chOff x="6088040" y="296840"/>
            <a:chExt cx="3429000" cy="307579"/>
          </a:xfrm>
        </p:grpSpPr>
        <p:sp>
          <p:nvSpPr>
            <p:cNvPr id="1536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Sept 2013</a:t>
            </a:r>
          </a:p>
          <a:p>
            <a:endParaRPr lang="en-US" altLang="ko-KR" sz="1400" b="1" dirty="0" smtClean="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5"/>
          <p:cNvSpPr>
            <a:spLocks noGrp="1" noChangeArrowheads="1"/>
          </p:cNvSpPr>
          <p:nvPr>
            <p:ph type="ftr" sz="quarter" idx="10"/>
          </p:nvPr>
        </p:nvSpPr>
        <p:spPr>
          <a:xfrm>
            <a:off x="5105400" y="6475412"/>
            <a:ext cx="3657600" cy="382588"/>
          </a:xfrm>
          <a:noFill/>
        </p:spPr>
        <p:txBody>
          <a:bodyPr/>
          <a:lstStyle/>
          <a:p>
            <a:r>
              <a:rPr lang="en-US" altLang="ko-KR" dirty="0" err="1" smtClean="0">
                <a:ea typeface="굴림" charset="-127"/>
              </a:rPr>
              <a:t>Jaesang</a:t>
            </a:r>
            <a:r>
              <a:rPr lang="en-US" altLang="ko-KR" dirty="0" smtClean="0">
                <a:ea typeface="굴림" charset="-127"/>
              </a:rPr>
              <a:t> Cha, Seoul National Univ. of </a:t>
            </a:r>
            <a:r>
              <a:rPr lang="en-US" altLang="ko-KR" dirty="0" err="1" smtClean="0">
                <a:ea typeface="굴림" charset="-127"/>
              </a:rPr>
              <a:t>Science&amp;Tech</a:t>
            </a:r>
            <a:r>
              <a:rPr lang="en-US" altLang="ko-KR" dirty="0" smtClean="0">
                <a:ea typeface="굴림" charset="-127"/>
              </a:rPr>
              <a:t>.</a:t>
            </a:r>
          </a:p>
        </p:txBody>
      </p:sp>
      <p:sp>
        <p:nvSpPr>
          <p:cNvPr id="16386" name="Slide Number Placeholder 5"/>
          <p:cNvSpPr>
            <a:spLocks noGrp="1"/>
          </p:cNvSpPr>
          <p:nvPr>
            <p:ph type="sldNum" sz="quarter" idx="11"/>
          </p:nvPr>
        </p:nvSpPr>
        <p:spPr>
          <a:noFill/>
        </p:spPr>
        <p:txBody>
          <a:bodyPr/>
          <a:lstStyle/>
          <a:p>
            <a:r>
              <a:rPr lang="en-US" altLang="ko-KR" smtClean="0">
                <a:ea typeface="굴림" charset="-127"/>
              </a:rPr>
              <a:t>Slide </a:t>
            </a:r>
            <a:fld id="{93C8A419-1A5A-4278-9369-82352EAB8F6F}" type="slidenum">
              <a:rPr lang="en-US" altLang="ko-KR" smtClean="0">
                <a:ea typeface="굴림" charset="-127"/>
              </a:rPr>
              <a:pPr/>
              <a:t>2</a:t>
            </a:fld>
            <a:endParaRPr lang="en-US" altLang="ko-KR" smtClean="0">
              <a:ea typeface="굴림" charset="-127"/>
            </a:endParaRPr>
          </a:p>
        </p:txBody>
      </p:sp>
      <p:sp>
        <p:nvSpPr>
          <p:cNvPr id="16388" name="Rectangle 3"/>
          <p:cNvSpPr>
            <a:spLocks noGrp="1" noChangeArrowheads="1"/>
          </p:cNvSpPr>
          <p:nvPr>
            <p:ph type="body" idx="4294967295"/>
          </p:nvPr>
        </p:nvSpPr>
        <p:spPr>
          <a:xfrm>
            <a:off x="685800" y="1371600"/>
            <a:ext cx="8382000" cy="4621212"/>
          </a:xfrm>
        </p:spPr>
        <p:txBody>
          <a:bodyPr>
            <a:normAutofit/>
          </a:bodyPr>
          <a:lstStyle/>
          <a:p>
            <a:r>
              <a:rPr lang="en-US" altLang="ko-KR" sz="2200" dirty="0" smtClean="0">
                <a:ea typeface="굴림" charset="-127"/>
              </a:rPr>
              <a:t>LED light to receiver(Dedicated terminal) </a:t>
            </a:r>
          </a:p>
          <a:p>
            <a:r>
              <a:rPr lang="en-US" altLang="ko-KR" sz="2200" dirty="0" smtClean="0">
                <a:ea typeface="굴림" charset="-127"/>
              </a:rPr>
              <a:t>Smart Device(LED flash) to receiver(PD)</a:t>
            </a:r>
          </a:p>
          <a:p>
            <a:r>
              <a:rPr lang="en-US" altLang="ko-KR" sz="2200" dirty="0" smtClean="0">
                <a:ea typeface="굴림" charset="-127"/>
              </a:rPr>
              <a:t>LED light to Smart Device(Camera)</a:t>
            </a:r>
          </a:p>
          <a:p>
            <a:r>
              <a:rPr lang="en-US" altLang="ko-KR" sz="2200" dirty="0" smtClean="0">
                <a:ea typeface="굴림" charset="-127"/>
              </a:rPr>
              <a:t>Smart Device(LED flash) to Smart Device(Camera)</a:t>
            </a:r>
            <a:endParaRPr lang="en-US" altLang="ko-KR" sz="1800" dirty="0" smtClean="0">
              <a:ea typeface="굴림" charset="-127"/>
            </a:endParaRPr>
          </a:p>
          <a:p>
            <a:r>
              <a:rPr lang="en-US" altLang="ko-KR" sz="2200" dirty="0" smtClean="0">
                <a:solidFill>
                  <a:srgbClr val="000000"/>
                </a:solidFill>
                <a:cs typeface="Times New Roman" pitchFamily="18" charset="0"/>
              </a:rPr>
              <a:t>Coexistence of  </a:t>
            </a:r>
            <a:r>
              <a:rPr lang="en-US" altLang="ko-KR" sz="2200" dirty="0" smtClean="0"/>
              <a:t>RF &amp; LED Communication for Smart Device</a:t>
            </a:r>
            <a:endParaRPr lang="en-US" altLang="ko-KR" sz="2200" dirty="0" smtClean="0">
              <a:ea typeface="굴림" charset="-127"/>
            </a:endParaRPr>
          </a:p>
          <a:p>
            <a:pPr>
              <a:buNone/>
            </a:pPr>
            <a:endParaRPr lang="en-US" altLang="ko-KR" sz="2400" dirty="0" smtClean="0">
              <a:solidFill>
                <a:srgbClr val="FF0000"/>
              </a:solidFill>
              <a:ea typeface="굴림" charset="-127"/>
            </a:endParaRPr>
          </a:p>
        </p:txBody>
      </p:sp>
      <p:sp>
        <p:nvSpPr>
          <p:cNvPr id="16387" name="Rectangle 2"/>
          <p:cNvSpPr>
            <a:spLocks noGrp="1" noChangeArrowheads="1"/>
          </p:cNvSpPr>
          <p:nvPr>
            <p:ph type="title" idx="4294967295"/>
          </p:nvPr>
        </p:nvSpPr>
        <p:spPr>
          <a:xfrm>
            <a:off x="533400" y="457200"/>
            <a:ext cx="7772400" cy="1066800"/>
          </a:xfrm>
        </p:spPr>
        <p:txBody>
          <a:bodyPr/>
          <a:lstStyle/>
          <a:p>
            <a:r>
              <a:rPr lang="en-US" altLang="ko-KR" b="1" dirty="0" smtClean="0">
                <a:ea typeface="굴림" charset="-127"/>
              </a:rPr>
              <a:t>Contents</a:t>
            </a:r>
          </a:p>
        </p:txBody>
      </p:sp>
      <p:sp>
        <p:nvSpPr>
          <p:cNvPr id="7"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Sept 2013</a:t>
            </a:r>
          </a:p>
          <a:p>
            <a:endParaRPr lang="en-US" altLang="ko-KR" sz="1400" b="1" dirty="0" smtClean="0">
              <a:ea typeface="굴림" charset="-127"/>
            </a:endParaRPr>
          </a:p>
        </p:txBody>
      </p:sp>
      <p:grpSp>
        <p:nvGrpSpPr>
          <p:cNvPr id="8" name="그룹 14"/>
          <p:cNvGrpSpPr>
            <a:grpSpLocks/>
          </p:cNvGrpSpPr>
          <p:nvPr/>
        </p:nvGrpSpPr>
        <p:grpSpPr bwMode="auto">
          <a:xfrm>
            <a:off x="5314950" y="231775"/>
            <a:ext cx="3429000" cy="307777"/>
            <a:chOff x="6088040" y="296840"/>
            <a:chExt cx="3429000" cy="307579"/>
          </a:xfrm>
        </p:grpSpPr>
        <p:sp>
          <p:nvSpPr>
            <p:cNvPr id="9"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1"/>
          </p:nvPr>
        </p:nvSpPr>
        <p:spPr/>
        <p:txBody>
          <a:bodyPr/>
          <a:lstStyle/>
          <a:p>
            <a:pPr>
              <a:defRPr/>
            </a:pPr>
            <a:r>
              <a:rPr lang="en-US" altLang="ko-KR" smtClean="0"/>
              <a:t>Slide </a:t>
            </a:r>
            <a:fld id="{3C1A0A22-5AE0-40E7-966D-EA0D12D64A3C}" type="slidenum">
              <a:rPr lang="en-US" altLang="ko-KR" smtClean="0"/>
              <a:pPr>
                <a:defRPr/>
              </a:pPr>
              <a:t>3</a:t>
            </a:fld>
            <a:endParaRPr lang="en-US" altLang="ko-KR"/>
          </a:p>
        </p:txBody>
      </p:sp>
      <p:sp>
        <p:nvSpPr>
          <p:cNvPr id="22"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Sept 2013</a:t>
            </a:r>
          </a:p>
          <a:p>
            <a:endParaRPr lang="en-US" altLang="ko-KR" sz="1400" b="1" dirty="0" smtClean="0">
              <a:ea typeface="굴림" charset="-127"/>
            </a:endParaRPr>
          </a:p>
        </p:txBody>
      </p:sp>
      <p:grpSp>
        <p:nvGrpSpPr>
          <p:cNvPr id="51" name="그룹 50"/>
          <p:cNvGrpSpPr/>
          <p:nvPr/>
        </p:nvGrpSpPr>
        <p:grpSpPr>
          <a:xfrm>
            <a:off x="1676400" y="1752600"/>
            <a:ext cx="5715000" cy="4572000"/>
            <a:chOff x="762000" y="1752600"/>
            <a:chExt cx="5715000" cy="4572000"/>
          </a:xfrm>
        </p:grpSpPr>
        <p:grpSp>
          <p:nvGrpSpPr>
            <p:cNvPr id="23" name="그룹 22"/>
            <p:cNvGrpSpPr/>
            <p:nvPr/>
          </p:nvGrpSpPr>
          <p:grpSpPr>
            <a:xfrm>
              <a:off x="1905000" y="1752600"/>
              <a:ext cx="4572000" cy="4572000"/>
              <a:chOff x="2438400" y="1752600"/>
              <a:chExt cx="4572000" cy="4572000"/>
            </a:xfrm>
          </p:grpSpPr>
          <p:sp>
            <p:nvSpPr>
              <p:cNvPr id="17" name="원형 16"/>
              <p:cNvSpPr/>
              <p:nvPr/>
            </p:nvSpPr>
            <p:spPr bwMode="auto">
              <a:xfrm>
                <a:off x="2438400" y="1752600"/>
                <a:ext cx="4572000" cy="4572000"/>
              </a:xfrm>
              <a:prstGeom prst="pie">
                <a:avLst>
                  <a:gd name="adj1" fmla="val 10800000"/>
                  <a:gd name="adj2" fmla="val 59678"/>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원형 17"/>
              <p:cNvSpPr/>
              <p:nvPr/>
            </p:nvSpPr>
            <p:spPr bwMode="auto">
              <a:xfrm>
                <a:off x="2514600" y="1828800"/>
                <a:ext cx="4419600" cy="4419600"/>
              </a:xfrm>
              <a:prstGeom prst="pie">
                <a:avLst>
                  <a:gd name="adj1" fmla="val 10800000"/>
                  <a:gd name="adj2" fmla="val 59678"/>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grpSp>
        <p:sp>
          <p:nvSpPr>
            <p:cNvPr id="24" name="직사각형 23"/>
            <p:cNvSpPr/>
            <p:nvPr/>
          </p:nvSpPr>
          <p:spPr bwMode="auto">
            <a:xfrm>
              <a:off x="1676400" y="2895600"/>
              <a:ext cx="685800" cy="113453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6" name="직선 연결선 25"/>
            <p:cNvCxnSpPr/>
            <p:nvPr/>
          </p:nvCxnSpPr>
          <p:spPr bwMode="auto">
            <a:xfrm flipH="1">
              <a:off x="762000" y="2895600"/>
              <a:ext cx="1600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직선 연결선 26"/>
            <p:cNvCxnSpPr/>
            <p:nvPr/>
          </p:nvCxnSpPr>
          <p:spPr bwMode="auto">
            <a:xfrm flipH="1">
              <a:off x="762000" y="4038600"/>
              <a:ext cx="1371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타원 27"/>
            <p:cNvSpPr/>
            <p:nvPr/>
          </p:nvSpPr>
          <p:spPr bwMode="auto">
            <a:xfrm>
              <a:off x="3200400" y="20574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타원 28"/>
            <p:cNvSpPr/>
            <p:nvPr/>
          </p:nvSpPr>
          <p:spPr bwMode="auto">
            <a:xfrm>
              <a:off x="3581400" y="19050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0" name="타원 29"/>
            <p:cNvSpPr/>
            <p:nvPr/>
          </p:nvSpPr>
          <p:spPr bwMode="auto">
            <a:xfrm>
              <a:off x="3962400" y="18288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2" name="직선 연결선 31"/>
            <p:cNvCxnSpPr/>
            <p:nvPr/>
          </p:nvCxnSpPr>
          <p:spPr bwMode="auto">
            <a:xfrm flipH="1">
              <a:off x="3124200" y="2209800"/>
              <a:ext cx="76200" cy="1524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33" name="직선 연결선 32"/>
            <p:cNvCxnSpPr/>
            <p:nvPr/>
          </p:nvCxnSpPr>
          <p:spPr bwMode="auto">
            <a:xfrm>
              <a:off x="3276600" y="2209800"/>
              <a:ext cx="76200" cy="1524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36" name="직선 연결선 35"/>
            <p:cNvCxnSpPr/>
            <p:nvPr/>
          </p:nvCxnSpPr>
          <p:spPr bwMode="auto">
            <a:xfrm>
              <a:off x="3352800" y="2133600"/>
              <a:ext cx="152400" cy="762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38" name="직선 연결선 37"/>
            <p:cNvCxnSpPr/>
            <p:nvPr/>
          </p:nvCxnSpPr>
          <p:spPr bwMode="auto">
            <a:xfrm flipH="1">
              <a:off x="3886200" y="1981200"/>
              <a:ext cx="76200" cy="1524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39" name="직선 연결선 38"/>
            <p:cNvCxnSpPr/>
            <p:nvPr/>
          </p:nvCxnSpPr>
          <p:spPr bwMode="auto">
            <a:xfrm>
              <a:off x="4038600" y="1981200"/>
              <a:ext cx="76200" cy="1524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40" name="직선 연결선 39"/>
            <p:cNvCxnSpPr/>
            <p:nvPr/>
          </p:nvCxnSpPr>
          <p:spPr bwMode="auto">
            <a:xfrm>
              <a:off x="4114800" y="1905000"/>
              <a:ext cx="152400" cy="762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41" name="직선 연결선 40"/>
            <p:cNvCxnSpPr/>
            <p:nvPr/>
          </p:nvCxnSpPr>
          <p:spPr bwMode="auto">
            <a:xfrm flipH="1">
              <a:off x="3505200" y="2057400"/>
              <a:ext cx="76200" cy="1524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42" name="직선 연결선 41"/>
            <p:cNvCxnSpPr/>
            <p:nvPr/>
          </p:nvCxnSpPr>
          <p:spPr bwMode="auto">
            <a:xfrm>
              <a:off x="3657600" y="2057400"/>
              <a:ext cx="76200" cy="15240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43" name="직선 연결선 42"/>
            <p:cNvCxnSpPr/>
            <p:nvPr/>
          </p:nvCxnSpPr>
          <p:spPr bwMode="auto">
            <a:xfrm>
              <a:off x="3733800" y="1981200"/>
              <a:ext cx="152400" cy="76200"/>
            </a:xfrm>
            <a:prstGeom prst="line">
              <a:avLst/>
            </a:prstGeom>
            <a:solidFill>
              <a:schemeClr val="accent1"/>
            </a:solidFill>
            <a:ln w="12700" cap="flat" cmpd="sng" algn="ctr">
              <a:solidFill>
                <a:schemeClr val="accent1"/>
              </a:solidFill>
              <a:prstDash val="solid"/>
              <a:round/>
              <a:headEnd type="none" w="sm" len="sm"/>
              <a:tailEnd type="none" w="sm" len="sm"/>
            </a:ln>
            <a:effectLst/>
          </p:spPr>
        </p:cxnSp>
        <p:pic>
          <p:nvPicPr>
            <p:cNvPr id="44" name="Picture 6" descr="C:\Documents and Settings\MCLAB_KYS\바탕 화면\발표자료\Touchless 펜  사용가능한 사용자 인지방식 멀티터치 패널 기술 개발\PPT발표자료\그림2.png"/>
            <p:cNvPicPr>
              <a:picLocks noChangeAspect="1" noChangeArrowheads="1"/>
            </p:cNvPicPr>
            <p:nvPr/>
          </p:nvPicPr>
          <p:blipFill>
            <a:blip r:embed="rId2" cstate="print"/>
            <a:srcRect/>
            <a:stretch>
              <a:fillRect/>
            </a:stretch>
          </p:blipFill>
          <p:spPr bwMode="auto">
            <a:xfrm>
              <a:off x="4495800" y="2819400"/>
              <a:ext cx="534199" cy="1206663"/>
            </a:xfrm>
            <a:prstGeom prst="rect">
              <a:avLst/>
            </a:prstGeom>
            <a:noFill/>
          </p:spPr>
        </p:pic>
        <p:pic>
          <p:nvPicPr>
            <p:cNvPr id="30724" name="Picture 4" descr="http://cfile24.uf.tistory.com/image/114D643F4E95815F0B1F32"/>
            <p:cNvPicPr>
              <a:picLocks noChangeAspect="1" noChangeArrowheads="1"/>
            </p:cNvPicPr>
            <p:nvPr/>
          </p:nvPicPr>
          <p:blipFill>
            <a:blip r:embed="rId3" cstate="print"/>
            <a:srcRect l="13900" r="14225"/>
            <a:stretch>
              <a:fillRect/>
            </a:stretch>
          </p:blipFill>
          <p:spPr bwMode="auto">
            <a:xfrm>
              <a:off x="4419600" y="2743200"/>
              <a:ext cx="195547" cy="380999"/>
            </a:xfrm>
            <a:prstGeom prst="rect">
              <a:avLst/>
            </a:prstGeom>
            <a:noFill/>
          </p:spPr>
        </p:pic>
        <p:cxnSp>
          <p:nvCxnSpPr>
            <p:cNvPr id="49" name="직선 연결선 48"/>
            <p:cNvCxnSpPr/>
            <p:nvPr/>
          </p:nvCxnSpPr>
          <p:spPr bwMode="auto">
            <a:xfrm>
              <a:off x="3810000" y="2362200"/>
              <a:ext cx="533400" cy="53340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50" name="TextBox 49"/>
            <p:cNvSpPr txBox="1"/>
            <p:nvPr/>
          </p:nvSpPr>
          <p:spPr>
            <a:xfrm>
              <a:off x="3962400" y="2286000"/>
              <a:ext cx="736099" cy="230832"/>
            </a:xfrm>
            <a:prstGeom prst="rect">
              <a:avLst/>
            </a:prstGeom>
            <a:noFill/>
          </p:spPr>
          <p:txBody>
            <a:bodyPr wrap="none" rtlCol="0">
              <a:spAutoFit/>
            </a:bodyPr>
            <a:lstStyle/>
            <a:p>
              <a:r>
                <a:rPr lang="en-US" altLang="ko-KR" sz="900" dirty="0" smtClean="0"/>
                <a:t>Information</a:t>
              </a:r>
              <a:endParaRPr lang="ko-KR" altLang="en-US" sz="900" dirty="0"/>
            </a:p>
          </p:txBody>
        </p:sp>
      </p:grpSp>
      <p:sp>
        <p:nvSpPr>
          <p:cNvPr id="52" name="TextBox 51"/>
          <p:cNvSpPr txBox="1"/>
          <p:nvPr/>
        </p:nvSpPr>
        <p:spPr>
          <a:xfrm>
            <a:off x="2743200" y="2362200"/>
            <a:ext cx="1390124" cy="230832"/>
          </a:xfrm>
          <a:prstGeom prst="rect">
            <a:avLst/>
          </a:prstGeom>
          <a:noFill/>
        </p:spPr>
        <p:txBody>
          <a:bodyPr wrap="none" rtlCol="0">
            <a:spAutoFit/>
          </a:bodyPr>
          <a:lstStyle/>
          <a:p>
            <a:r>
              <a:rPr lang="en-US" altLang="ko-KR" sz="900" dirty="0" smtClean="0"/>
              <a:t>LED Lights of LED patch</a:t>
            </a:r>
            <a:endParaRPr lang="ko-KR" altLang="en-US" sz="900" dirty="0"/>
          </a:p>
        </p:txBody>
      </p:sp>
      <p:sp>
        <p:nvSpPr>
          <p:cNvPr id="34" name="Rectangle 5"/>
          <p:cNvSpPr>
            <a:spLocks noChangeArrowheads="1"/>
          </p:cNvSpPr>
          <p:nvPr/>
        </p:nvSpPr>
        <p:spPr bwMode="auto">
          <a:xfrm>
            <a:off x="0" y="609600"/>
            <a:ext cx="9144000" cy="584775"/>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3200" b="1" dirty="0" smtClean="0">
                <a:solidFill>
                  <a:srgbClr val="000000"/>
                </a:solidFill>
                <a:cs typeface="Times New Roman" pitchFamily="18" charset="0"/>
              </a:rPr>
              <a:t>LED light to </a:t>
            </a:r>
            <a:r>
              <a:rPr lang="en-US" altLang="ko-KR" sz="3200" b="1" dirty="0" smtClean="0">
                <a:cs typeface="Times New Roman" pitchFamily="18" charset="0"/>
              </a:rPr>
              <a:t>receiver(Dedicated terminal</a:t>
            </a:r>
            <a:r>
              <a:rPr lang="en-US" altLang="ko-KR" sz="3200" b="1" dirty="0" smtClean="0">
                <a:solidFill>
                  <a:srgbClr val="000000"/>
                </a:solidFill>
                <a:cs typeface="Times New Roman" pitchFamily="18" charset="0"/>
              </a:rPr>
              <a:t>) example</a:t>
            </a:r>
            <a:endParaRPr kumimoji="0" lang="en-US" altLang="ko-KR" sz="3200" b="1" dirty="0">
              <a:solidFill>
                <a:srgbClr val="000000"/>
              </a:solidFill>
              <a:cs typeface="Times New Roman" pitchFamily="18" charset="0"/>
            </a:endParaRPr>
          </a:p>
        </p:txBody>
      </p:sp>
      <p:sp>
        <p:nvSpPr>
          <p:cNvPr id="37" name="Rectangle 5"/>
          <p:cNvSpPr>
            <a:spLocks noGrp="1" noChangeArrowheads="1"/>
          </p:cNvSpPr>
          <p:nvPr>
            <p:ph type="ftr" sz="quarter" idx="10"/>
          </p:nvPr>
        </p:nvSpPr>
        <p:spPr>
          <a:xfrm>
            <a:off x="4386263" y="6477000"/>
            <a:ext cx="4191000" cy="184150"/>
          </a:xfrm>
          <a:noFill/>
        </p:spPr>
        <p:txBody>
          <a:bodyPr/>
          <a:lstStyle/>
          <a:p>
            <a:r>
              <a:rPr lang="en-US" altLang="ko-KR" dirty="0" err="1" smtClean="0">
                <a:ea typeface="굴림" charset="-127"/>
              </a:rPr>
              <a:t>Jaesang</a:t>
            </a:r>
            <a:r>
              <a:rPr lang="en-US" altLang="ko-KR" dirty="0" smtClean="0">
                <a:ea typeface="굴림" charset="-127"/>
              </a:rPr>
              <a:t> Cha, Seoul National Univ. of </a:t>
            </a:r>
            <a:r>
              <a:rPr lang="en-US" altLang="ko-KR" dirty="0" err="1" smtClean="0">
                <a:ea typeface="굴림" charset="-127"/>
              </a:rPr>
              <a:t>Science&amp;Tech</a:t>
            </a:r>
            <a:r>
              <a:rPr lang="en-US" altLang="ko-KR" dirty="0" smtClean="0">
                <a:ea typeface="굴림" charset="-127"/>
              </a:rPr>
              <a:t>.</a:t>
            </a:r>
          </a:p>
        </p:txBody>
      </p:sp>
      <p:sp>
        <p:nvSpPr>
          <p:cNvPr id="45" name="직사각형 11"/>
          <p:cNvSpPr>
            <a:spLocks noChangeArrowheads="1"/>
          </p:cNvSpPr>
          <p:nvPr/>
        </p:nvSpPr>
        <p:spPr bwMode="auto">
          <a:xfrm>
            <a:off x="736600" y="5105400"/>
            <a:ext cx="7797800" cy="978729"/>
          </a:xfrm>
          <a:prstGeom prst="rect">
            <a:avLst/>
          </a:prstGeom>
          <a:noFill/>
          <a:ln w="9525">
            <a:solidFill>
              <a:srgbClr val="FF0000"/>
            </a:solidFill>
            <a:miter lim="800000"/>
            <a:headEnd/>
            <a:tailEnd/>
          </a:ln>
        </p:spPr>
        <p:txBody>
          <a:bodyPr>
            <a:spAutoFit/>
          </a:bodyPr>
          <a:lstStyle/>
          <a:p>
            <a:pPr marL="342900" indent="-342900" latinLnBrk="0">
              <a:spcBef>
                <a:spcPct val="20000"/>
              </a:spcBef>
              <a:buFontTx/>
              <a:buChar char="•"/>
              <a:defRPr/>
            </a:pPr>
            <a:r>
              <a:rPr kumimoji="0" lang="en-US" altLang="ko-KR" sz="1800" kern="0" dirty="0" err="1" smtClean="0"/>
              <a:t>Tx</a:t>
            </a:r>
            <a:r>
              <a:rPr kumimoji="0" lang="en-US" altLang="ko-KR" sz="1800" kern="0" dirty="0" smtClean="0"/>
              <a:t> module: LED light</a:t>
            </a:r>
            <a:br>
              <a:rPr kumimoji="0" lang="en-US" altLang="ko-KR" sz="1800" kern="0" dirty="0" smtClean="0"/>
            </a:br>
            <a:r>
              <a:rPr kumimoji="0" lang="en-US" altLang="ko-KR" sz="1800" kern="0" dirty="0" smtClean="0"/>
              <a:t> </a:t>
            </a:r>
          </a:p>
          <a:p>
            <a:pPr marL="342900" indent="-342900" latinLnBrk="0">
              <a:spcBef>
                <a:spcPct val="20000"/>
              </a:spcBef>
              <a:buFontTx/>
              <a:buChar char="•"/>
              <a:defRPr/>
            </a:pPr>
            <a:r>
              <a:rPr kumimoji="0" lang="en-US" altLang="ko-KR" sz="1800" kern="0" dirty="0" smtClean="0"/>
              <a:t>Rx module: Dedicated receiver using PD</a:t>
            </a:r>
            <a:endParaRPr kumimoji="0" lang="en-US" altLang="ko-KR" sz="1800" kern="0" dirty="0"/>
          </a:p>
        </p:txBody>
      </p:sp>
      <p:grpSp>
        <p:nvGrpSpPr>
          <p:cNvPr id="31" name="그룹 14"/>
          <p:cNvGrpSpPr>
            <a:grpSpLocks/>
          </p:cNvGrpSpPr>
          <p:nvPr/>
        </p:nvGrpSpPr>
        <p:grpSpPr bwMode="auto">
          <a:xfrm>
            <a:off x="5314950" y="231775"/>
            <a:ext cx="3429000" cy="307777"/>
            <a:chOff x="6088040" y="296840"/>
            <a:chExt cx="3429000" cy="307579"/>
          </a:xfrm>
        </p:grpSpPr>
        <p:sp>
          <p:nvSpPr>
            <p:cNvPr id="35"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46" name="TextBox 45"/>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Tree>
    <p:extLst>
      <p:ext uri="{BB962C8B-B14F-4D97-AF65-F5344CB8AC3E}">
        <p14:creationId xmlns:p14="http://schemas.microsoft.com/office/powerpoint/2010/main" xmlns="" val="25859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4</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5" name="AutoShape 11"/>
          <p:cNvSpPr>
            <a:spLocks noChangeArrowheads="1"/>
          </p:cNvSpPr>
          <p:nvPr/>
        </p:nvSpPr>
        <p:spPr bwMode="auto">
          <a:xfrm>
            <a:off x="304800" y="5428879"/>
            <a:ext cx="8440709" cy="590921"/>
          </a:xfrm>
          <a:prstGeom prst="roundRect">
            <a:avLst>
              <a:gd name="adj" fmla="val 0"/>
            </a:avLst>
          </a:prstGeom>
          <a:solidFill>
            <a:srgbClr val="FFFFFF"/>
          </a:solidFill>
          <a:ln w="3175">
            <a:solidFill>
              <a:srgbClr val="FF0000"/>
            </a:solidFill>
            <a:round/>
            <a:headEnd/>
            <a:tailEnd/>
          </a:ln>
          <a:effectLst>
            <a:prstShdw prst="shdw17" dist="17961" dir="2700000">
              <a:srgbClr val="990000"/>
            </a:prstShdw>
          </a:effectLst>
        </p:spPr>
        <p:txBody>
          <a:bodyPr wrap="square" lIns="90000" tIns="45715" rIns="90000" bIns="45715" anchor="ctr">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eaLnBrk="0" hangingPunct="0">
              <a:lnSpc>
                <a:spcPct val="80000"/>
              </a:lnSpc>
              <a:spcBef>
                <a:spcPct val="20000"/>
              </a:spcBef>
              <a:buFont typeface="Arial" pitchFamily="34" charset="0"/>
              <a:buChar char="•"/>
              <a:defRPr/>
            </a:pPr>
            <a:r>
              <a:rPr lang="en-US" altLang="zh-CN" sz="1800" kern="0" dirty="0" err="1" smtClean="0"/>
              <a:t>Tx</a:t>
            </a:r>
            <a:r>
              <a:rPr lang="en-US" altLang="zh-CN" sz="1800" kern="0" dirty="0" smtClean="0"/>
              <a:t>  module : </a:t>
            </a:r>
            <a:r>
              <a:rPr lang="en-US" altLang="ko-KR" sz="1800" dirty="0" smtClean="0"/>
              <a:t>  LED flash light of Smart Devices</a:t>
            </a:r>
            <a:endParaRPr lang="ko-KR" altLang="en-US" sz="1800" dirty="0" smtClean="0"/>
          </a:p>
          <a:p>
            <a:pPr marL="342900" lvl="1" indent="-342900" eaLnBrk="0" hangingPunct="0">
              <a:lnSpc>
                <a:spcPct val="80000"/>
              </a:lnSpc>
              <a:spcBef>
                <a:spcPct val="20000"/>
              </a:spcBef>
              <a:buFont typeface="Arial" pitchFamily="34" charset="0"/>
              <a:buChar char="•"/>
              <a:defRPr/>
            </a:pPr>
            <a:r>
              <a:rPr lang="en-US" altLang="ko-KR" sz="1800" kern="0" dirty="0" smtClean="0"/>
              <a:t>Rx  module:   PD</a:t>
            </a:r>
            <a:endParaRPr lang="en-US" altLang="zh-CN" sz="1800" kern="0" dirty="0" smtClean="0"/>
          </a:p>
        </p:txBody>
      </p:sp>
      <p:pic>
        <p:nvPicPr>
          <p:cNvPr id="16" name="Picture 2" descr="C:\Documents and Settings\sbseo.SBSEO\바탕 화면\2013-02-06 20_27_20 (id) 0000012783ms.png"/>
          <p:cNvPicPr>
            <a:picLocks noChangeAspect="1" noChangeArrowheads="1"/>
          </p:cNvPicPr>
          <p:nvPr/>
        </p:nvPicPr>
        <p:blipFill>
          <a:blip r:embed="rId2" cstate="print"/>
          <a:srcRect t="23830"/>
          <a:stretch>
            <a:fillRect/>
          </a:stretch>
        </p:blipFill>
        <p:spPr bwMode="auto">
          <a:xfrm>
            <a:off x="1981200" y="2057400"/>
            <a:ext cx="5459948" cy="2287369"/>
          </a:xfrm>
          <a:prstGeom prst="rect">
            <a:avLst/>
          </a:prstGeom>
          <a:noFill/>
        </p:spPr>
      </p:pic>
      <p:sp>
        <p:nvSpPr>
          <p:cNvPr id="17" name="직사각형 16"/>
          <p:cNvSpPr/>
          <p:nvPr/>
        </p:nvSpPr>
        <p:spPr bwMode="auto">
          <a:xfrm>
            <a:off x="2209800" y="3352800"/>
            <a:ext cx="2057400"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dirty="0" smtClean="0"/>
              <a:t>LED flash</a:t>
            </a:r>
            <a:r>
              <a:rPr kumimoji="0" lang="ko-KR" altLang="en-US" dirty="0" smtClean="0"/>
              <a:t> </a:t>
            </a:r>
            <a:r>
              <a:rPr kumimoji="0" lang="en-US" altLang="ko-KR" dirty="0" smtClean="0"/>
              <a:t>Light Smart phone</a:t>
            </a:r>
            <a:endParaRPr kumimoji="0" lang="en-US" altLang="ko-KR" sz="1200" b="0" i="0" u="none" strike="noStrike" cap="none" normalizeH="0" dirty="0" smtClean="0">
              <a:ln>
                <a:noFill/>
              </a:ln>
              <a:solidFill>
                <a:schemeClr val="tx1"/>
              </a:solidFill>
              <a:effectLst/>
              <a:latin typeface="Times New Roman" pitchFamily="18" charset="0"/>
            </a:endParaRPr>
          </a:p>
        </p:txBody>
      </p:sp>
      <p:sp>
        <p:nvSpPr>
          <p:cNvPr id="19" name="직사각형 18"/>
          <p:cNvSpPr/>
          <p:nvPr/>
        </p:nvSpPr>
        <p:spPr bwMode="auto">
          <a:xfrm>
            <a:off x="5715000" y="3352800"/>
            <a:ext cx="1905000"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 Data </a:t>
            </a:r>
            <a:r>
              <a:rPr kumimoji="0" lang="en-US" altLang="ko-KR" baseline="0" dirty="0" smtClean="0"/>
              <a:t>recovery by PD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3" name="Rectangle 5"/>
          <p:cNvSpPr>
            <a:spLocks noChangeArrowheads="1"/>
          </p:cNvSpPr>
          <p:nvPr/>
        </p:nvSpPr>
        <p:spPr bwMode="auto">
          <a:xfrm>
            <a:off x="0" y="609600"/>
            <a:ext cx="9144000" cy="584775"/>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3200" b="1" dirty="0" smtClean="0">
                <a:solidFill>
                  <a:srgbClr val="000000"/>
                </a:solidFill>
                <a:cs typeface="Times New Roman" pitchFamily="18" charset="0"/>
              </a:rPr>
              <a:t>Smart Device(LED flash) to receiver(PD) example</a:t>
            </a:r>
            <a:endParaRPr kumimoji="0" lang="en-US" altLang="ko-KR" sz="2800" b="1" dirty="0">
              <a:solidFill>
                <a:srgbClr val="000000"/>
              </a:solidFill>
              <a:cs typeface="Times New Roman" pitchFamily="18" charset="0"/>
            </a:endParaRPr>
          </a:p>
        </p:txBody>
      </p:sp>
      <p:sp>
        <p:nvSpPr>
          <p:cNvPr id="12"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Sept 2013</a:t>
            </a:r>
          </a:p>
          <a:p>
            <a:endParaRPr lang="en-US" altLang="ko-KR" sz="1400" b="1" dirty="0" smtClean="0">
              <a:ea typeface="굴림" charset="-127"/>
            </a:endParaRPr>
          </a:p>
        </p:txBody>
      </p:sp>
      <p:grpSp>
        <p:nvGrpSpPr>
          <p:cNvPr id="18" name="그룹 14"/>
          <p:cNvGrpSpPr>
            <a:grpSpLocks/>
          </p:cNvGrpSpPr>
          <p:nvPr/>
        </p:nvGrpSpPr>
        <p:grpSpPr bwMode="auto">
          <a:xfrm>
            <a:off x="5314950" y="231775"/>
            <a:ext cx="3429000" cy="307777"/>
            <a:chOff x="6088040" y="296840"/>
            <a:chExt cx="3429000" cy="307579"/>
          </a:xfrm>
        </p:grpSpPr>
        <p:sp>
          <p:nvSpPr>
            <p:cNvPr id="20"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21" name="TextBox 20"/>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번호 개체 틀 1"/>
          <p:cNvSpPr>
            <a:spLocks noGrp="1"/>
          </p:cNvSpPr>
          <p:nvPr>
            <p:ph type="sldNum" sz="quarter" idx="10"/>
          </p:nvPr>
        </p:nvSpPr>
        <p:spPr>
          <a:xfrm>
            <a:off x="1676400" y="6475413"/>
            <a:ext cx="3124200" cy="184150"/>
          </a:xfrm>
          <a:noFill/>
        </p:spPr>
        <p:txBody>
          <a:bodyPr/>
          <a:lstStyle/>
          <a:p>
            <a:r>
              <a:rPr lang="en-US" altLang="ko-KR" dirty="0" smtClean="0">
                <a:ea typeface="굴림" pitchFamily="34" charset="-127"/>
              </a:rPr>
              <a:t>Slide </a:t>
            </a:r>
            <a:fld id="{C3714D5F-8193-4114-AE1D-CA0819F18866}" type="slidenum">
              <a:rPr lang="en-US" altLang="ko-KR" smtClean="0">
                <a:ea typeface="굴림" pitchFamily="34" charset="-127"/>
              </a:rPr>
              <a:pPr/>
              <a:t>5</a:t>
            </a:fld>
            <a:endParaRPr lang="en-US" altLang="ko-KR" dirty="0" smtClean="0">
              <a:ea typeface="굴림" pitchFamily="34" charset="-127"/>
            </a:endParaRPr>
          </a:p>
        </p:txBody>
      </p:sp>
      <p:sp>
        <p:nvSpPr>
          <p:cNvPr id="24581" name="직사각형 11"/>
          <p:cNvSpPr>
            <a:spLocks noChangeArrowheads="1"/>
          </p:cNvSpPr>
          <p:nvPr/>
        </p:nvSpPr>
        <p:spPr bwMode="auto">
          <a:xfrm>
            <a:off x="736600" y="5257800"/>
            <a:ext cx="7797800" cy="978729"/>
          </a:xfrm>
          <a:prstGeom prst="rect">
            <a:avLst/>
          </a:prstGeom>
          <a:noFill/>
          <a:ln w="9525">
            <a:solidFill>
              <a:srgbClr val="FF0000"/>
            </a:solidFill>
            <a:miter lim="800000"/>
            <a:headEnd/>
            <a:tailEnd/>
          </a:ln>
        </p:spPr>
        <p:txBody>
          <a:bodyPr>
            <a:spAutoFit/>
          </a:bodyPr>
          <a:lstStyle/>
          <a:p>
            <a:pPr marL="342900" indent="-342900" latinLnBrk="0">
              <a:spcBef>
                <a:spcPct val="20000"/>
              </a:spcBef>
              <a:buFontTx/>
              <a:buChar char="•"/>
              <a:defRPr/>
            </a:pPr>
            <a:r>
              <a:rPr kumimoji="0" lang="en-US" altLang="ko-KR" sz="1800" kern="0" dirty="0" err="1" smtClean="0"/>
              <a:t>Tx</a:t>
            </a:r>
            <a:r>
              <a:rPr kumimoji="0" lang="en-US" altLang="ko-KR" sz="1800" kern="0" dirty="0" smtClean="0"/>
              <a:t> module: LED light</a:t>
            </a:r>
            <a:br>
              <a:rPr kumimoji="0" lang="en-US" altLang="ko-KR" sz="1800" kern="0" dirty="0" smtClean="0"/>
            </a:br>
            <a:r>
              <a:rPr kumimoji="0" lang="en-US" altLang="ko-KR" sz="1800" kern="0" dirty="0" smtClean="0"/>
              <a:t> </a:t>
            </a:r>
          </a:p>
          <a:p>
            <a:pPr marL="342900" indent="-342900" latinLnBrk="0">
              <a:spcBef>
                <a:spcPct val="20000"/>
              </a:spcBef>
              <a:buFontTx/>
              <a:buChar char="•"/>
              <a:defRPr/>
            </a:pPr>
            <a:r>
              <a:rPr kumimoji="0" lang="en-US" altLang="ko-KR" sz="1800" kern="0" dirty="0" smtClean="0"/>
              <a:t>Rx module: Smart device Camera</a:t>
            </a:r>
            <a:endParaRPr kumimoji="0" lang="en-US" altLang="ko-KR" sz="1800" kern="0" dirty="0"/>
          </a:p>
        </p:txBody>
      </p:sp>
      <p:sp>
        <p:nvSpPr>
          <p:cNvPr id="24582" name="Rectangle 5"/>
          <p:cNvSpPr>
            <a:spLocks noChangeArrowheads="1"/>
          </p:cNvSpPr>
          <p:nvPr/>
        </p:nvSpPr>
        <p:spPr bwMode="auto">
          <a:xfrm>
            <a:off x="381001" y="620233"/>
            <a:ext cx="8534400" cy="584775"/>
          </a:xfrm>
          <a:prstGeom prst="rect">
            <a:avLst/>
          </a:prstGeom>
          <a:noFill/>
          <a:ln w="9525">
            <a:noFill/>
            <a:miter lim="800000"/>
            <a:headEnd/>
            <a:tailEnd/>
          </a:ln>
        </p:spPr>
        <p:txBody>
          <a:bodyPr wrap="square">
            <a:spAutoFit/>
          </a:bodyPr>
          <a:lstStyle/>
          <a:p>
            <a:pPr marL="342900" indent="-342900" algn="ctr" latinLnBrk="0">
              <a:spcBef>
                <a:spcPct val="20000"/>
              </a:spcBef>
            </a:pPr>
            <a:r>
              <a:rPr kumimoji="0" lang="en-US" altLang="ko-KR" sz="3200" b="1" dirty="0" smtClean="0">
                <a:solidFill>
                  <a:srgbClr val="000000"/>
                </a:solidFill>
                <a:cs typeface="Times New Roman" pitchFamily="18" charset="0"/>
              </a:rPr>
              <a:t>LED light to Smart Device(Camera) example</a:t>
            </a:r>
            <a:endParaRPr kumimoji="0" lang="en-US" altLang="ko-KR" sz="3200" b="1" dirty="0">
              <a:solidFill>
                <a:srgbClr val="000000"/>
              </a:solidFill>
              <a:cs typeface="Times New Roman" pitchFamily="18" charset="0"/>
            </a:endParaRPr>
          </a:p>
        </p:txBody>
      </p:sp>
      <p:grpSp>
        <p:nvGrpSpPr>
          <p:cNvPr id="91" name="그룹 90"/>
          <p:cNvGrpSpPr/>
          <p:nvPr/>
        </p:nvGrpSpPr>
        <p:grpSpPr>
          <a:xfrm>
            <a:off x="3533154" y="1752600"/>
            <a:ext cx="2181846" cy="2174168"/>
            <a:chOff x="1399554" y="2016291"/>
            <a:chExt cx="2181846" cy="2174168"/>
          </a:xfrm>
        </p:grpSpPr>
        <p:pic>
          <p:nvPicPr>
            <p:cNvPr id="24602" name="Picture 23" descr="C:\Documents and Settings\준상\바탕 화면\기고문작업 130713\2221.png"/>
            <p:cNvPicPr>
              <a:picLocks noChangeAspect="1" noChangeArrowheads="1"/>
            </p:cNvPicPr>
            <p:nvPr/>
          </p:nvPicPr>
          <p:blipFill>
            <a:blip r:embed="rId2" cstate="print"/>
            <a:srcRect l="31525" t="2765" r="22682" b="78622"/>
            <a:stretch>
              <a:fillRect/>
            </a:stretch>
          </p:blipFill>
          <p:spPr bwMode="auto">
            <a:xfrm>
              <a:off x="1399554" y="2016291"/>
              <a:ext cx="2181846" cy="998942"/>
            </a:xfrm>
            <a:prstGeom prst="rect">
              <a:avLst/>
            </a:prstGeom>
            <a:noFill/>
            <a:ln w="9525">
              <a:noFill/>
              <a:miter lim="800000"/>
              <a:headEnd/>
              <a:tailEnd/>
            </a:ln>
          </p:spPr>
        </p:pic>
        <p:pic>
          <p:nvPicPr>
            <p:cNvPr id="24603" name="Picture 3" descr="C:\Documents and Settings\LEE MIN WOO\바탕 화면\44413.png"/>
            <p:cNvPicPr>
              <a:picLocks noChangeAspect="1" noChangeArrowheads="1"/>
            </p:cNvPicPr>
            <p:nvPr/>
          </p:nvPicPr>
          <p:blipFill>
            <a:blip r:embed="rId3" cstate="print"/>
            <a:srcRect/>
            <a:stretch>
              <a:fillRect/>
            </a:stretch>
          </p:blipFill>
          <p:spPr bwMode="auto">
            <a:xfrm rot="18426358" flipH="1">
              <a:off x="2107145" y="2266407"/>
              <a:ext cx="285981" cy="214490"/>
            </a:xfrm>
            <a:prstGeom prst="rect">
              <a:avLst/>
            </a:prstGeom>
            <a:noFill/>
            <a:ln w="9525">
              <a:noFill/>
              <a:miter lim="800000"/>
              <a:headEnd/>
              <a:tailEnd/>
            </a:ln>
          </p:spPr>
        </p:pic>
        <p:pic>
          <p:nvPicPr>
            <p:cNvPr id="24604" name="Picture 3" descr="C:\Documents and Settings\LEE MIN WOO\바탕 화면\44413.png"/>
            <p:cNvPicPr>
              <a:picLocks noChangeAspect="1" noChangeArrowheads="1"/>
            </p:cNvPicPr>
            <p:nvPr/>
          </p:nvPicPr>
          <p:blipFill>
            <a:blip r:embed="rId3" cstate="print"/>
            <a:srcRect/>
            <a:stretch>
              <a:fillRect/>
            </a:stretch>
          </p:blipFill>
          <p:spPr bwMode="auto">
            <a:xfrm rot="18426358" flipH="1">
              <a:off x="1776210" y="2668149"/>
              <a:ext cx="285981" cy="214490"/>
            </a:xfrm>
            <a:prstGeom prst="rect">
              <a:avLst/>
            </a:prstGeom>
            <a:noFill/>
            <a:ln w="9525">
              <a:noFill/>
              <a:miter lim="800000"/>
              <a:headEnd/>
              <a:tailEnd/>
            </a:ln>
          </p:spPr>
        </p:pic>
        <p:pic>
          <p:nvPicPr>
            <p:cNvPr id="24605" name="Picture 3" descr="C:\Documents and Settings\LEE MIN WOO\바탕 화면\44413.png"/>
            <p:cNvPicPr>
              <a:picLocks noChangeAspect="1" noChangeArrowheads="1"/>
            </p:cNvPicPr>
            <p:nvPr/>
          </p:nvPicPr>
          <p:blipFill>
            <a:blip r:embed="rId3" cstate="print"/>
            <a:srcRect/>
            <a:stretch>
              <a:fillRect/>
            </a:stretch>
          </p:blipFill>
          <p:spPr bwMode="auto">
            <a:xfrm rot="18426358" flipH="1">
              <a:off x="2865418" y="2247573"/>
              <a:ext cx="285981" cy="214490"/>
            </a:xfrm>
            <a:prstGeom prst="rect">
              <a:avLst/>
            </a:prstGeom>
            <a:noFill/>
            <a:ln w="9525">
              <a:noFill/>
              <a:miter lim="800000"/>
              <a:headEnd/>
              <a:tailEnd/>
            </a:ln>
          </p:spPr>
        </p:pic>
        <p:pic>
          <p:nvPicPr>
            <p:cNvPr id="24606" name="Picture 3" descr="C:\Documents and Settings\LEE MIN WOO\바탕 화면\44413.png"/>
            <p:cNvPicPr>
              <a:picLocks noChangeAspect="1" noChangeArrowheads="1"/>
            </p:cNvPicPr>
            <p:nvPr/>
          </p:nvPicPr>
          <p:blipFill>
            <a:blip r:embed="rId3" cstate="print"/>
            <a:srcRect/>
            <a:stretch>
              <a:fillRect/>
            </a:stretch>
          </p:blipFill>
          <p:spPr bwMode="auto">
            <a:xfrm rot="18426358" flipH="1">
              <a:off x="2545239" y="2660847"/>
              <a:ext cx="285981" cy="214490"/>
            </a:xfrm>
            <a:prstGeom prst="rect">
              <a:avLst/>
            </a:prstGeom>
            <a:noFill/>
            <a:ln w="9525">
              <a:noFill/>
              <a:miter lim="800000"/>
              <a:headEnd/>
              <a:tailEnd/>
            </a:ln>
          </p:spPr>
        </p:pic>
        <p:sp>
          <p:nvSpPr>
            <p:cNvPr id="30" name="사다리꼴 29"/>
            <p:cNvSpPr/>
            <p:nvPr/>
          </p:nvSpPr>
          <p:spPr bwMode="auto">
            <a:xfrm>
              <a:off x="2357129" y="2780188"/>
              <a:ext cx="662091" cy="1410271"/>
            </a:xfrm>
            <a:prstGeom prst="trapezoid">
              <a:avLst>
                <a:gd name="adj" fmla="val 36818"/>
              </a:avLst>
            </a:prstGeom>
            <a:gradFill>
              <a:gsLst>
                <a:gs pos="0">
                  <a:srgbClr val="FFFF00">
                    <a:alpha val="6900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31" name="사다리꼴 30"/>
            <p:cNvSpPr/>
            <p:nvPr/>
          </p:nvSpPr>
          <p:spPr bwMode="auto">
            <a:xfrm>
              <a:off x="1925332" y="2368858"/>
              <a:ext cx="662091" cy="1410271"/>
            </a:xfrm>
            <a:prstGeom prst="trapezoid">
              <a:avLst>
                <a:gd name="adj" fmla="val 36818"/>
              </a:avLst>
            </a:prstGeom>
            <a:gradFill>
              <a:gsLst>
                <a:gs pos="0">
                  <a:srgbClr val="FFFF00">
                    <a:alpha val="6900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32" name="사다리꼴 31"/>
            <p:cNvSpPr/>
            <p:nvPr/>
          </p:nvSpPr>
          <p:spPr bwMode="auto">
            <a:xfrm>
              <a:off x="1599366" y="2780188"/>
              <a:ext cx="662091" cy="1410271"/>
            </a:xfrm>
            <a:prstGeom prst="trapezoid">
              <a:avLst>
                <a:gd name="adj" fmla="val 36818"/>
              </a:avLst>
            </a:prstGeom>
            <a:gradFill>
              <a:gsLst>
                <a:gs pos="0">
                  <a:srgbClr val="FFFF00">
                    <a:alpha val="6900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29" name="사다리꼴 28"/>
            <p:cNvSpPr/>
            <p:nvPr/>
          </p:nvSpPr>
          <p:spPr bwMode="auto">
            <a:xfrm>
              <a:off x="2673780" y="2368857"/>
              <a:ext cx="662091" cy="1676097"/>
            </a:xfrm>
            <a:prstGeom prst="trapezoid">
              <a:avLst>
                <a:gd name="adj" fmla="val 36818"/>
              </a:avLst>
            </a:prstGeom>
            <a:gradFill>
              <a:gsLst>
                <a:gs pos="0">
                  <a:srgbClr val="FFFF00">
                    <a:alpha val="6900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grpSp>
          <p:nvGrpSpPr>
            <p:cNvPr id="4" name="그룹 139"/>
            <p:cNvGrpSpPr>
              <a:grpSpLocks/>
            </p:cNvGrpSpPr>
            <p:nvPr/>
          </p:nvGrpSpPr>
          <p:grpSpPr bwMode="auto">
            <a:xfrm rot="5400000">
              <a:off x="2286140" y="3174109"/>
              <a:ext cx="1393212" cy="143525"/>
              <a:chOff x="3696494" y="3338512"/>
              <a:chExt cx="1751013" cy="180975"/>
            </a:xfrm>
          </p:grpSpPr>
          <p:cxnSp>
            <p:nvCxnSpPr>
              <p:cNvPr id="132" name="꺾인 연결선 131"/>
              <p:cNvCxnSpPr/>
              <p:nvPr/>
            </p:nvCxnSpPr>
            <p:spPr bwMode="auto">
              <a:xfrm>
                <a:off x="3697165" y="3338519"/>
                <a:ext cx="216836"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3" name="꺾인 연결선 132"/>
              <p:cNvCxnSpPr/>
              <p:nvPr/>
            </p:nvCxnSpPr>
            <p:spPr bwMode="auto">
              <a:xfrm flipV="1">
                <a:off x="3914002" y="3338520"/>
                <a:ext cx="226807"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4" name="꺾인 연결선 133"/>
              <p:cNvCxnSpPr/>
              <p:nvPr/>
            </p:nvCxnSpPr>
            <p:spPr bwMode="auto">
              <a:xfrm>
                <a:off x="4138316" y="3338520"/>
                <a:ext cx="214345"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5" name="꺾인 연결선 134"/>
              <p:cNvCxnSpPr/>
              <p:nvPr/>
            </p:nvCxnSpPr>
            <p:spPr bwMode="auto">
              <a:xfrm flipV="1">
                <a:off x="4352661" y="3338520"/>
                <a:ext cx="226807"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6" name="꺾인 연결선 135"/>
              <p:cNvCxnSpPr/>
              <p:nvPr/>
            </p:nvCxnSpPr>
            <p:spPr bwMode="auto">
              <a:xfrm>
                <a:off x="4567006" y="3338520"/>
                <a:ext cx="216838"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7" name="꺾인 연결선 136"/>
              <p:cNvCxnSpPr/>
              <p:nvPr/>
            </p:nvCxnSpPr>
            <p:spPr bwMode="auto">
              <a:xfrm flipV="1">
                <a:off x="4783843" y="3338520"/>
                <a:ext cx="224314"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8" name="꺾인 연결선 137"/>
              <p:cNvCxnSpPr/>
              <p:nvPr/>
            </p:nvCxnSpPr>
            <p:spPr bwMode="auto">
              <a:xfrm>
                <a:off x="5008157" y="3338520"/>
                <a:ext cx="214345" cy="180155"/>
              </a:xfrm>
              <a:prstGeom prst="bentConnector3">
                <a:avLst/>
              </a:prstGeom>
            </p:spPr>
            <p:style>
              <a:lnRef idx="1">
                <a:schemeClr val="dk1"/>
              </a:lnRef>
              <a:fillRef idx="0">
                <a:schemeClr val="dk1"/>
              </a:fillRef>
              <a:effectRef idx="0">
                <a:schemeClr val="dk1"/>
              </a:effectRef>
              <a:fontRef idx="minor">
                <a:schemeClr val="tx1"/>
              </a:fontRef>
            </p:style>
          </p:cxnSp>
          <p:cxnSp>
            <p:nvCxnSpPr>
              <p:cNvPr id="139" name="꺾인 연결선 138"/>
              <p:cNvCxnSpPr/>
              <p:nvPr/>
            </p:nvCxnSpPr>
            <p:spPr bwMode="auto">
              <a:xfrm flipV="1">
                <a:off x="5222502" y="3338520"/>
                <a:ext cx="224314" cy="18015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7" name="그룹 180"/>
            <p:cNvGrpSpPr>
              <a:grpSpLocks/>
            </p:cNvGrpSpPr>
            <p:nvPr/>
          </p:nvGrpSpPr>
          <p:grpSpPr bwMode="auto">
            <a:xfrm rot="5400000">
              <a:off x="2084799" y="3433637"/>
              <a:ext cx="1193878" cy="135205"/>
              <a:chOff x="3703530" y="3339069"/>
              <a:chExt cx="1718044" cy="180975"/>
            </a:xfrm>
          </p:grpSpPr>
          <p:grpSp>
            <p:nvGrpSpPr>
              <p:cNvPr id="8" name="그룹 166"/>
              <p:cNvGrpSpPr>
                <a:grpSpLocks/>
              </p:cNvGrpSpPr>
              <p:nvPr/>
            </p:nvGrpSpPr>
            <p:grpSpPr bwMode="auto">
              <a:xfrm>
                <a:off x="3703530" y="3339069"/>
                <a:ext cx="413870" cy="180975"/>
                <a:chOff x="-2747446" y="950619"/>
                <a:chExt cx="3356236" cy="916715"/>
              </a:xfrm>
            </p:grpSpPr>
            <p:grpSp>
              <p:nvGrpSpPr>
                <p:cNvPr id="9" name="그룹 174"/>
                <p:cNvGrpSpPr>
                  <a:grpSpLocks/>
                </p:cNvGrpSpPr>
                <p:nvPr/>
              </p:nvGrpSpPr>
              <p:grpSpPr bwMode="auto">
                <a:xfrm>
                  <a:off x="-2747446" y="950619"/>
                  <a:ext cx="1660697" cy="916715"/>
                  <a:chOff x="-2268542" y="3822938"/>
                  <a:chExt cx="1660697" cy="916715"/>
                </a:xfrm>
              </p:grpSpPr>
              <p:cxnSp>
                <p:nvCxnSpPr>
                  <p:cNvPr id="179" name="꺾인 연결선 178"/>
                  <p:cNvCxnSpPr/>
                  <p:nvPr/>
                </p:nvCxnSpPr>
                <p:spPr>
                  <a:xfrm>
                    <a:off x="-2263024" y="3820487"/>
                    <a:ext cx="925687"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80" name="꺾인 연결선 179"/>
                  <p:cNvCxnSpPr/>
                  <p:nvPr/>
                </p:nvCxnSpPr>
                <p:spPr>
                  <a:xfrm flipV="1">
                    <a:off x="-1337337" y="3820487"/>
                    <a:ext cx="740550"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0" name="그룹 175"/>
                <p:cNvGrpSpPr>
                  <a:grpSpLocks/>
                </p:cNvGrpSpPr>
                <p:nvPr/>
              </p:nvGrpSpPr>
              <p:grpSpPr bwMode="auto">
                <a:xfrm>
                  <a:off x="-1039038" y="950619"/>
                  <a:ext cx="1647828" cy="916715"/>
                  <a:chOff x="-2415550" y="3822938"/>
                  <a:chExt cx="1647828" cy="916715"/>
                </a:xfrm>
              </p:grpSpPr>
              <p:cxnSp>
                <p:nvCxnSpPr>
                  <p:cNvPr id="177" name="꺾인 연결선 176"/>
                  <p:cNvCxnSpPr/>
                  <p:nvPr/>
                </p:nvCxnSpPr>
                <p:spPr>
                  <a:xfrm>
                    <a:off x="-2405914" y="3820484"/>
                    <a:ext cx="763700"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78" name="꺾인 연결선 177"/>
                  <p:cNvCxnSpPr/>
                  <p:nvPr/>
                </p:nvCxnSpPr>
                <p:spPr>
                  <a:xfrm flipV="1">
                    <a:off x="-1642206" y="3820487"/>
                    <a:ext cx="879404"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1" name="그룹 167"/>
              <p:cNvGrpSpPr>
                <a:grpSpLocks/>
              </p:cNvGrpSpPr>
              <p:nvPr/>
            </p:nvGrpSpPr>
            <p:grpSpPr bwMode="auto">
              <a:xfrm>
                <a:off x="4121695" y="3339069"/>
                <a:ext cx="458787" cy="180975"/>
                <a:chOff x="-3033920" y="950619"/>
                <a:chExt cx="3720487" cy="916715"/>
              </a:xfrm>
            </p:grpSpPr>
            <p:grpSp>
              <p:nvGrpSpPr>
                <p:cNvPr id="12" name="그룹 168"/>
                <p:cNvGrpSpPr>
                  <a:grpSpLocks/>
                </p:cNvGrpSpPr>
                <p:nvPr/>
              </p:nvGrpSpPr>
              <p:grpSpPr bwMode="auto">
                <a:xfrm>
                  <a:off x="-3033920" y="950619"/>
                  <a:ext cx="1866677" cy="916715"/>
                  <a:chOff x="-2555016" y="3822938"/>
                  <a:chExt cx="1866677" cy="916715"/>
                </a:xfrm>
              </p:grpSpPr>
              <p:cxnSp>
                <p:nvCxnSpPr>
                  <p:cNvPr id="173" name="꺾인 연결선 172"/>
                  <p:cNvCxnSpPr/>
                  <p:nvPr/>
                </p:nvCxnSpPr>
                <p:spPr>
                  <a:xfrm>
                    <a:off x="-2538653"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꺾인 연결선 173"/>
                  <p:cNvCxnSpPr/>
                  <p:nvPr/>
                </p:nvCxnSpPr>
                <p:spPr>
                  <a:xfrm flipV="1">
                    <a:off x="-1636117"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3" name="그룹 169"/>
                <p:cNvGrpSpPr>
                  <a:grpSpLocks/>
                </p:cNvGrpSpPr>
                <p:nvPr/>
              </p:nvGrpSpPr>
              <p:grpSpPr bwMode="auto">
                <a:xfrm>
                  <a:off x="-1180110" y="950619"/>
                  <a:ext cx="1866677" cy="916715"/>
                  <a:chOff x="-2556622" y="3822938"/>
                  <a:chExt cx="1866677" cy="916715"/>
                </a:xfrm>
              </p:grpSpPr>
              <p:cxnSp>
                <p:nvCxnSpPr>
                  <p:cNvPr id="171" name="꺾인 연결선 170"/>
                  <p:cNvCxnSpPr/>
                  <p:nvPr/>
                </p:nvCxnSpPr>
                <p:spPr>
                  <a:xfrm>
                    <a:off x="-2542708" y="3820487"/>
                    <a:ext cx="902536"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꺾인 연결선 171"/>
                  <p:cNvCxnSpPr/>
                  <p:nvPr/>
                </p:nvCxnSpPr>
                <p:spPr>
                  <a:xfrm flipV="1">
                    <a:off x="-1640172" y="3820487"/>
                    <a:ext cx="948835"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4" name="그룹 152"/>
              <p:cNvGrpSpPr>
                <a:grpSpLocks/>
              </p:cNvGrpSpPr>
              <p:nvPr/>
            </p:nvGrpSpPr>
            <p:grpSpPr bwMode="auto">
              <a:xfrm>
                <a:off x="4559952" y="3339069"/>
                <a:ext cx="424423" cy="180975"/>
                <a:chOff x="-3038194" y="950619"/>
                <a:chExt cx="3441816" cy="916715"/>
              </a:xfrm>
            </p:grpSpPr>
            <p:grpSp>
              <p:nvGrpSpPr>
                <p:cNvPr id="15" name="그룹 160"/>
                <p:cNvGrpSpPr>
                  <a:grpSpLocks/>
                </p:cNvGrpSpPr>
                <p:nvPr/>
              </p:nvGrpSpPr>
              <p:grpSpPr bwMode="auto">
                <a:xfrm>
                  <a:off x="-3038194" y="950619"/>
                  <a:ext cx="1660707" cy="916715"/>
                  <a:chOff x="-2559290" y="3822938"/>
                  <a:chExt cx="1660707" cy="916715"/>
                </a:xfrm>
              </p:grpSpPr>
              <p:cxnSp>
                <p:nvCxnSpPr>
                  <p:cNvPr id="165" name="꺾인 연결선 164"/>
                  <p:cNvCxnSpPr/>
                  <p:nvPr/>
                </p:nvCxnSpPr>
                <p:spPr>
                  <a:xfrm>
                    <a:off x="-2556192" y="3820480"/>
                    <a:ext cx="948842"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66" name="꺾인 연결선 165"/>
                  <p:cNvCxnSpPr/>
                  <p:nvPr/>
                </p:nvCxnSpPr>
                <p:spPr>
                  <a:xfrm flipV="1">
                    <a:off x="-1607350" y="3820480"/>
                    <a:ext cx="717404"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6" name="그룹 161"/>
                <p:cNvGrpSpPr>
                  <a:grpSpLocks/>
                </p:cNvGrpSpPr>
                <p:nvPr/>
              </p:nvGrpSpPr>
              <p:grpSpPr bwMode="auto">
                <a:xfrm>
                  <a:off x="-1257084" y="950619"/>
                  <a:ext cx="1660706" cy="916715"/>
                  <a:chOff x="-2633596" y="3822938"/>
                  <a:chExt cx="1660706" cy="916715"/>
                </a:xfrm>
              </p:grpSpPr>
              <p:cxnSp>
                <p:nvCxnSpPr>
                  <p:cNvPr id="163" name="꺾인 연결선 162"/>
                  <p:cNvCxnSpPr/>
                  <p:nvPr/>
                </p:nvCxnSpPr>
                <p:spPr>
                  <a:xfrm>
                    <a:off x="-2629645" y="3820484"/>
                    <a:ext cx="786838"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64" name="꺾인 연결선 163"/>
                  <p:cNvCxnSpPr/>
                  <p:nvPr/>
                </p:nvCxnSpPr>
                <p:spPr>
                  <a:xfrm flipV="1">
                    <a:off x="-1842807" y="3820484"/>
                    <a:ext cx="879407" cy="914905"/>
                  </a:xfrm>
                  <a:prstGeom prst="bentConnector3">
                    <a:avLst/>
                  </a:prstGeom>
                </p:spPr>
                <p:style>
                  <a:lnRef idx="1">
                    <a:schemeClr val="dk1"/>
                  </a:lnRef>
                  <a:fillRef idx="0">
                    <a:schemeClr val="dk1"/>
                  </a:fillRef>
                  <a:effectRef idx="0">
                    <a:schemeClr val="dk1"/>
                  </a:effectRef>
                  <a:fontRef idx="minor">
                    <a:schemeClr val="tx1"/>
                  </a:fontRef>
                </p:style>
              </p:cxnSp>
            </p:grpSp>
          </p:grpSp>
          <p:grpSp>
            <p:nvGrpSpPr>
              <p:cNvPr id="17" name="그룹 153"/>
              <p:cNvGrpSpPr>
                <a:grpSpLocks/>
              </p:cNvGrpSpPr>
              <p:nvPr/>
            </p:nvGrpSpPr>
            <p:grpSpPr bwMode="auto">
              <a:xfrm>
                <a:off x="4962786" y="3339069"/>
                <a:ext cx="458788" cy="180975"/>
                <a:chOff x="-3033863" y="950619"/>
                <a:chExt cx="3720495" cy="916715"/>
              </a:xfrm>
            </p:grpSpPr>
            <p:grpSp>
              <p:nvGrpSpPr>
                <p:cNvPr id="18" name="그룹 154"/>
                <p:cNvGrpSpPr>
                  <a:grpSpLocks/>
                </p:cNvGrpSpPr>
                <p:nvPr/>
              </p:nvGrpSpPr>
              <p:grpSpPr bwMode="auto">
                <a:xfrm>
                  <a:off x="-3033863" y="950619"/>
                  <a:ext cx="1866685" cy="916715"/>
                  <a:chOff x="-2554959" y="3822938"/>
                  <a:chExt cx="1866685" cy="916715"/>
                </a:xfrm>
              </p:grpSpPr>
              <p:cxnSp>
                <p:nvCxnSpPr>
                  <p:cNvPr id="159" name="꺾인 연결선 158"/>
                  <p:cNvCxnSpPr/>
                  <p:nvPr/>
                </p:nvCxnSpPr>
                <p:spPr>
                  <a:xfrm>
                    <a:off x="-2555549" y="3820480"/>
                    <a:ext cx="925689"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60" name="꺾인 연결선 159"/>
                  <p:cNvCxnSpPr/>
                  <p:nvPr/>
                </p:nvCxnSpPr>
                <p:spPr>
                  <a:xfrm flipV="1">
                    <a:off x="-1629853" y="3820484"/>
                    <a:ext cx="948824" cy="914905"/>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19" name="그룹 155"/>
                <p:cNvGrpSpPr>
                  <a:grpSpLocks/>
                </p:cNvGrpSpPr>
                <p:nvPr/>
              </p:nvGrpSpPr>
              <p:grpSpPr bwMode="auto">
                <a:xfrm>
                  <a:off x="-1180053" y="950619"/>
                  <a:ext cx="1866685" cy="916715"/>
                  <a:chOff x="-2556565" y="3822938"/>
                  <a:chExt cx="1866685" cy="916715"/>
                </a:xfrm>
              </p:grpSpPr>
              <p:cxnSp>
                <p:nvCxnSpPr>
                  <p:cNvPr id="157" name="꺾인 연결선 156"/>
                  <p:cNvCxnSpPr/>
                  <p:nvPr/>
                </p:nvCxnSpPr>
                <p:spPr>
                  <a:xfrm>
                    <a:off x="-2559575" y="3820480"/>
                    <a:ext cx="925689" cy="914905"/>
                  </a:xfrm>
                  <a:prstGeom prst="bentConnector3">
                    <a:avLst/>
                  </a:prstGeom>
                </p:spPr>
                <p:style>
                  <a:lnRef idx="1">
                    <a:schemeClr val="dk1"/>
                  </a:lnRef>
                  <a:fillRef idx="0">
                    <a:schemeClr val="dk1"/>
                  </a:fillRef>
                  <a:effectRef idx="0">
                    <a:schemeClr val="dk1"/>
                  </a:effectRef>
                  <a:fontRef idx="minor">
                    <a:schemeClr val="tx1"/>
                  </a:fontRef>
                </p:style>
              </p:cxnSp>
              <p:cxnSp>
                <p:nvCxnSpPr>
                  <p:cNvPr id="158" name="꺾인 연결선 157"/>
                  <p:cNvCxnSpPr/>
                  <p:nvPr/>
                </p:nvCxnSpPr>
                <p:spPr>
                  <a:xfrm flipV="1">
                    <a:off x="-1633879" y="3820484"/>
                    <a:ext cx="948824" cy="914905"/>
                  </a:xfrm>
                  <a:prstGeom prst="bentConnector3">
                    <a:avLst/>
                  </a:prstGeom>
                </p:spPr>
                <p:style>
                  <a:lnRef idx="1">
                    <a:schemeClr val="dk1"/>
                  </a:lnRef>
                  <a:fillRef idx="0">
                    <a:schemeClr val="dk1"/>
                  </a:fillRef>
                  <a:effectRef idx="0">
                    <a:schemeClr val="dk1"/>
                  </a:effectRef>
                  <a:fontRef idx="minor">
                    <a:schemeClr val="tx1"/>
                  </a:fontRef>
                </p:style>
              </p:cxnSp>
            </p:grpSp>
          </p:grpSp>
        </p:grpSp>
        <p:grpSp>
          <p:nvGrpSpPr>
            <p:cNvPr id="20" name="그룹 181"/>
            <p:cNvGrpSpPr>
              <a:grpSpLocks/>
            </p:cNvGrpSpPr>
            <p:nvPr/>
          </p:nvGrpSpPr>
          <p:grpSpPr bwMode="auto">
            <a:xfrm rot="5400000">
              <a:off x="1355605" y="3421385"/>
              <a:ext cx="1100333" cy="222336"/>
              <a:chOff x="3696494" y="3338507"/>
              <a:chExt cx="1751013" cy="180980"/>
            </a:xfrm>
          </p:grpSpPr>
          <p:cxnSp>
            <p:nvCxnSpPr>
              <p:cNvPr id="183" name="꺾인 연결선 182"/>
              <p:cNvCxnSpPr/>
              <p:nvPr/>
            </p:nvCxnSpPr>
            <p:spPr bwMode="auto">
              <a:xfrm>
                <a:off x="3696062" y="3339046"/>
                <a:ext cx="217748"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4" name="꺾인 연결선 183"/>
              <p:cNvCxnSpPr/>
              <p:nvPr/>
            </p:nvCxnSpPr>
            <p:spPr bwMode="auto">
              <a:xfrm flipV="1">
                <a:off x="3913810" y="3339046"/>
                <a:ext cx="224062"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5" name="꺾인 연결선 184"/>
              <p:cNvCxnSpPr/>
              <p:nvPr/>
            </p:nvCxnSpPr>
            <p:spPr bwMode="auto">
              <a:xfrm>
                <a:off x="4137870" y="3339046"/>
                <a:ext cx="214593"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6" name="꺾인 연결선 185"/>
              <p:cNvCxnSpPr/>
              <p:nvPr/>
            </p:nvCxnSpPr>
            <p:spPr bwMode="auto">
              <a:xfrm flipV="1">
                <a:off x="4352463" y="3339046"/>
                <a:ext cx="227216"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7" name="꺾인 연결선 186"/>
              <p:cNvCxnSpPr/>
              <p:nvPr/>
            </p:nvCxnSpPr>
            <p:spPr bwMode="auto">
              <a:xfrm>
                <a:off x="4567058" y="3339046"/>
                <a:ext cx="217748"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8" name="꺾인 연결선 187"/>
              <p:cNvCxnSpPr/>
              <p:nvPr/>
            </p:nvCxnSpPr>
            <p:spPr bwMode="auto">
              <a:xfrm flipV="1">
                <a:off x="4784806" y="3339046"/>
                <a:ext cx="224062"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89" name="꺾인 연결선 188"/>
              <p:cNvCxnSpPr/>
              <p:nvPr/>
            </p:nvCxnSpPr>
            <p:spPr bwMode="auto">
              <a:xfrm>
                <a:off x="5008866" y="3339046"/>
                <a:ext cx="214593" cy="180910"/>
              </a:xfrm>
              <a:prstGeom prst="bentConnector3">
                <a:avLst/>
              </a:prstGeom>
            </p:spPr>
            <p:style>
              <a:lnRef idx="1">
                <a:schemeClr val="dk1"/>
              </a:lnRef>
              <a:fillRef idx="0">
                <a:schemeClr val="dk1"/>
              </a:fillRef>
              <a:effectRef idx="0">
                <a:schemeClr val="dk1"/>
              </a:effectRef>
              <a:fontRef idx="minor">
                <a:schemeClr val="tx1"/>
              </a:fontRef>
            </p:style>
          </p:cxnSp>
          <p:cxnSp>
            <p:nvCxnSpPr>
              <p:cNvPr id="190" name="꺾인 연결선 189"/>
              <p:cNvCxnSpPr/>
              <p:nvPr/>
            </p:nvCxnSpPr>
            <p:spPr bwMode="auto">
              <a:xfrm flipV="1">
                <a:off x="5223459" y="3339046"/>
                <a:ext cx="224060" cy="180910"/>
              </a:xfrm>
              <a:prstGeom prst="bentConnector3">
                <a:avLst/>
              </a:prstGeom>
            </p:spPr>
            <p:style>
              <a:lnRef idx="1">
                <a:schemeClr val="dk1"/>
              </a:lnRef>
              <a:fillRef idx="0">
                <a:schemeClr val="dk1"/>
              </a:fillRef>
              <a:effectRef idx="0">
                <a:schemeClr val="dk1"/>
              </a:effectRef>
              <a:fontRef idx="minor">
                <a:schemeClr val="tx1"/>
              </a:fontRef>
            </p:style>
          </p:cxnSp>
        </p:grpSp>
        <p:grpSp>
          <p:nvGrpSpPr>
            <p:cNvPr id="21" name="그룹 190"/>
            <p:cNvGrpSpPr>
              <a:grpSpLocks/>
            </p:cNvGrpSpPr>
            <p:nvPr/>
          </p:nvGrpSpPr>
          <p:grpSpPr bwMode="auto">
            <a:xfrm rot="16200000">
              <a:off x="1540497" y="3226609"/>
              <a:ext cx="1393211" cy="74113"/>
              <a:chOff x="3696494" y="3338511"/>
              <a:chExt cx="1751012" cy="180976"/>
            </a:xfrm>
          </p:grpSpPr>
          <p:cxnSp>
            <p:nvCxnSpPr>
              <p:cNvPr id="192" name="꺾인 연결선 191"/>
              <p:cNvCxnSpPr/>
              <p:nvPr/>
            </p:nvCxnSpPr>
            <p:spPr bwMode="auto">
              <a:xfrm>
                <a:off x="3699608" y="3335565"/>
                <a:ext cx="216838"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3" name="꺾인 연결선 192"/>
              <p:cNvCxnSpPr/>
              <p:nvPr/>
            </p:nvCxnSpPr>
            <p:spPr bwMode="auto">
              <a:xfrm flipV="1">
                <a:off x="3916447" y="3335566"/>
                <a:ext cx="226806"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4" name="꺾인 연결선 193"/>
              <p:cNvCxnSpPr/>
              <p:nvPr/>
            </p:nvCxnSpPr>
            <p:spPr bwMode="auto">
              <a:xfrm>
                <a:off x="4138267" y="3335565"/>
                <a:ext cx="214345"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5" name="꺾인 연결선 194"/>
              <p:cNvCxnSpPr/>
              <p:nvPr/>
            </p:nvCxnSpPr>
            <p:spPr bwMode="auto">
              <a:xfrm flipV="1">
                <a:off x="4355106" y="3339444"/>
                <a:ext cx="226806"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6" name="꺾인 연결선 195"/>
              <p:cNvCxnSpPr/>
              <p:nvPr/>
            </p:nvCxnSpPr>
            <p:spPr bwMode="auto">
              <a:xfrm>
                <a:off x="4569450" y="3339444"/>
                <a:ext cx="216836"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7" name="꺾인 연결선 196"/>
              <p:cNvCxnSpPr/>
              <p:nvPr/>
            </p:nvCxnSpPr>
            <p:spPr bwMode="auto">
              <a:xfrm flipV="1">
                <a:off x="4783794" y="3339443"/>
                <a:ext cx="224314"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8" name="꺾인 연결선 197"/>
              <p:cNvCxnSpPr/>
              <p:nvPr/>
            </p:nvCxnSpPr>
            <p:spPr bwMode="auto">
              <a:xfrm>
                <a:off x="5008108" y="3339443"/>
                <a:ext cx="214345" cy="178319"/>
              </a:xfrm>
              <a:prstGeom prst="bentConnector3">
                <a:avLst/>
              </a:prstGeom>
            </p:spPr>
            <p:style>
              <a:lnRef idx="1">
                <a:schemeClr val="dk1"/>
              </a:lnRef>
              <a:fillRef idx="0">
                <a:schemeClr val="dk1"/>
              </a:fillRef>
              <a:effectRef idx="0">
                <a:schemeClr val="dk1"/>
              </a:effectRef>
              <a:fontRef idx="minor">
                <a:schemeClr val="tx1"/>
              </a:fontRef>
            </p:style>
          </p:cxnSp>
          <p:cxnSp>
            <p:nvCxnSpPr>
              <p:cNvPr id="199" name="꺾인 연결선 198"/>
              <p:cNvCxnSpPr/>
              <p:nvPr/>
            </p:nvCxnSpPr>
            <p:spPr bwMode="auto">
              <a:xfrm flipV="1">
                <a:off x="5222453" y="3339443"/>
                <a:ext cx="224314" cy="178319"/>
              </a:xfrm>
              <a:prstGeom prst="bentConnector3">
                <a:avLst/>
              </a:prstGeom>
            </p:spPr>
            <p:style>
              <a:lnRef idx="1">
                <a:schemeClr val="dk1"/>
              </a:lnRef>
              <a:fillRef idx="0">
                <a:schemeClr val="dk1"/>
              </a:fillRef>
              <a:effectRef idx="0">
                <a:schemeClr val="dk1"/>
              </a:effectRef>
              <a:fontRef idx="minor">
                <a:schemeClr val="tx1"/>
              </a:fontRef>
            </p:style>
          </p:cxnSp>
        </p:grpSp>
      </p:grpSp>
      <p:sp>
        <p:nvSpPr>
          <p:cNvPr id="114" name="Rectangle 4"/>
          <p:cNvSpPr txBox="1">
            <a:spLocks noChangeArrowheads="1"/>
          </p:cNvSpPr>
          <p:nvPr/>
        </p:nvSpPr>
        <p:spPr bwMode="auto">
          <a:xfrm>
            <a:off x="685800" y="350838"/>
            <a:ext cx="1600200" cy="307777"/>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rPr>
              <a:t>July </a:t>
            </a:r>
            <a:r>
              <a:rPr kumimoji="0" lang="en-US" altLang="ko-KR" sz="1400" b="1" dirty="0" smtClean="0">
                <a:ea typeface="굴림" charset="-127"/>
              </a:rPr>
              <a:t> </a:t>
            </a: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rPr>
              <a:t>2013</a:t>
            </a:r>
          </a:p>
        </p:txBody>
      </p:sp>
      <p:pic>
        <p:nvPicPr>
          <p:cNvPr id="92" name="Picture 5" descr="C:\Documents and Settings\LEE MIN WOO\바탕 화면\Untitled-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3660761">
            <a:off x="3939015" y="4009988"/>
            <a:ext cx="747357" cy="1083773"/>
          </a:xfrm>
          <a:prstGeom prst="rect">
            <a:avLst/>
          </a:prstGeom>
          <a:noFill/>
          <a:extLst>
            <a:ext uri="{909E8E84-426E-40DD-AFC4-6F175D3DCCD1}">
              <a14:hiddenFill xmlns:a14="http://schemas.microsoft.com/office/drawing/2010/main" xmlns="">
                <a:solidFill>
                  <a:srgbClr val="FFFFFF"/>
                </a:solidFill>
              </a14:hiddenFill>
            </a:ext>
          </a:extLst>
        </p:spPr>
      </p:pic>
      <p:sp>
        <p:nvSpPr>
          <p:cNvPr id="93" name="직사각형 92"/>
          <p:cNvSpPr/>
          <p:nvPr/>
        </p:nvSpPr>
        <p:spPr bwMode="auto">
          <a:xfrm rot="3660761">
            <a:off x="4597612" y="4234233"/>
            <a:ext cx="228600" cy="175052"/>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Rectangle 5"/>
          <p:cNvSpPr txBox="1">
            <a:spLocks noChangeArrowheads="1"/>
          </p:cNvSpPr>
          <p:nvPr/>
        </p:nvSpPr>
        <p:spPr bwMode="auto">
          <a:xfrm>
            <a:off x="4386263" y="6477000"/>
            <a:ext cx="4191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Jaesang Cha, Seoul National Univ. of Science&amp;Tech.</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grpSp>
        <p:nvGrpSpPr>
          <p:cNvPr id="81" name="그룹 14"/>
          <p:cNvGrpSpPr>
            <a:grpSpLocks/>
          </p:cNvGrpSpPr>
          <p:nvPr/>
        </p:nvGrpSpPr>
        <p:grpSpPr bwMode="auto">
          <a:xfrm>
            <a:off x="5314950" y="231775"/>
            <a:ext cx="3429000" cy="307777"/>
            <a:chOff x="6088040" y="296840"/>
            <a:chExt cx="3429000" cy="307579"/>
          </a:xfrm>
        </p:grpSpPr>
        <p:sp>
          <p:nvSpPr>
            <p:cNvPr id="82"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83" name="TextBox 82"/>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사다리꼴 110"/>
          <p:cNvSpPr/>
          <p:nvPr/>
        </p:nvSpPr>
        <p:spPr bwMode="auto">
          <a:xfrm rot="16200000">
            <a:off x="4015795" y="1931905"/>
            <a:ext cx="804318" cy="1959007"/>
          </a:xfrm>
          <a:prstGeom prst="trapezoid">
            <a:avLst>
              <a:gd name="adj" fmla="val 43300"/>
            </a:avLst>
          </a:prstGeom>
          <a:gradFill>
            <a:gsLst>
              <a:gs pos="0">
                <a:srgbClr val="FFFF00">
                  <a:alpha val="6900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24578" name="슬라이드 번호 개체 틀 1"/>
          <p:cNvSpPr>
            <a:spLocks noGrp="1"/>
          </p:cNvSpPr>
          <p:nvPr>
            <p:ph type="sldNum" sz="quarter" idx="10"/>
          </p:nvPr>
        </p:nvSpPr>
        <p:spPr>
          <a:xfrm>
            <a:off x="1676400" y="6477000"/>
            <a:ext cx="3124200" cy="184150"/>
          </a:xfrm>
          <a:noFill/>
        </p:spPr>
        <p:txBody>
          <a:bodyPr/>
          <a:lstStyle/>
          <a:p>
            <a:r>
              <a:rPr lang="en-US" altLang="ko-KR" dirty="0" smtClean="0">
                <a:ea typeface="굴림" pitchFamily="34" charset="-127"/>
              </a:rPr>
              <a:t>Slide </a:t>
            </a:r>
            <a:fld id="{C3714D5F-8193-4114-AE1D-CA0819F18866}" type="slidenum">
              <a:rPr lang="en-US" altLang="ko-KR" smtClean="0">
                <a:ea typeface="굴림" pitchFamily="34" charset="-127"/>
              </a:rPr>
              <a:pPr/>
              <a:t>6</a:t>
            </a:fld>
            <a:endParaRPr lang="en-US" altLang="ko-KR" dirty="0" smtClean="0">
              <a:ea typeface="굴림" pitchFamily="34" charset="-127"/>
            </a:endParaRPr>
          </a:p>
        </p:txBody>
      </p:sp>
      <p:sp>
        <p:nvSpPr>
          <p:cNvPr id="24581" name="직사각형 11"/>
          <p:cNvSpPr>
            <a:spLocks noChangeArrowheads="1"/>
          </p:cNvSpPr>
          <p:nvPr/>
        </p:nvSpPr>
        <p:spPr bwMode="auto">
          <a:xfrm>
            <a:off x="736600" y="4812471"/>
            <a:ext cx="7797800" cy="701731"/>
          </a:xfrm>
          <a:prstGeom prst="rect">
            <a:avLst/>
          </a:prstGeom>
          <a:noFill/>
          <a:ln w="9525">
            <a:solidFill>
              <a:srgbClr val="FF0000"/>
            </a:solidFill>
            <a:miter lim="800000"/>
            <a:headEnd/>
            <a:tailEnd/>
          </a:ln>
        </p:spPr>
        <p:txBody>
          <a:bodyPr wrap="square">
            <a:spAutoFit/>
          </a:bodyPr>
          <a:lstStyle/>
          <a:p>
            <a:pPr marL="342900" indent="-342900" latinLnBrk="0">
              <a:spcBef>
                <a:spcPct val="20000"/>
              </a:spcBef>
              <a:buFontTx/>
              <a:buChar char="•"/>
              <a:defRPr/>
            </a:pPr>
            <a:r>
              <a:rPr kumimoji="0" lang="en-US" altLang="ko-KR" sz="1800" kern="0" dirty="0" err="1" smtClean="0"/>
              <a:t>Tx</a:t>
            </a:r>
            <a:r>
              <a:rPr kumimoji="0" lang="en-US" altLang="ko-KR" sz="1800" kern="0" dirty="0" smtClean="0"/>
              <a:t> module: LED flash of Smart Device(Phone/PAD)</a:t>
            </a:r>
          </a:p>
          <a:p>
            <a:pPr marL="342900" indent="-342900" latinLnBrk="0">
              <a:spcBef>
                <a:spcPct val="20000"/>
              </a:spcBef>
              <a:buFontTx/>
              <a:buChar char="•"/>
              <a:defRPr/>
            </a:pPr>
            <a:r>
              <a:rPr kumimoji="0" lang="en-US" altLang="ko-KR" sz="1800" kern="0" dirty="0" smtClean="0"/>
              <a:t>Rx module: Camera module of Smart Device(Phone/PAD)</a:t>
            </a:r>
            <a:endParaRPr kumimoji="0" lang="en-US" altLang="ko-KR" sz="1800" kern="0" dirty="0"/>
          </a:p>
        </p:txBody>
      </p:sp>
      <p:sp>
        <p:nvSpPr>
          <p:cNvPr id="24582" name="Rectangle 5"/>
          <p:cNvSpPr>
            <a:spLocks noChangeArrowheads="1"/>
          </p:cNvSpPr>
          <p:nvPr/>
        </p:nvSpPr>
        <p:spPr bwMode="auto">
          <a:xfrm>
            <a:off x="381001" y="620233"/>
            <a:ext cx="8534400" cy="1077218"/>
          </a:xfrm>
          <a:prstGeom prst="rect">
            <a:avLst/>
          </a:prstGeom>
          <a:noFill/>
          <a:ln w="9525">
            <a:noFill/>
            <a:miter lim="800000"/>
            <a:headEnd/>
            <a:tailEnd/>
          </a:ln>
        </p:spPr>
        <p:txBody>
          <a:bodyPr wrap="square">
            <a:spAutoFit/>
          </a:bodyPr>
          <a:lstStyle/>
          <a:p>
            <a:pPr marL="342900" indent="-342900" algn="ctr" latinLnBrk="0">
              <a:spcBef>
                <a:spcPct val="20000"/>
              </a:spcBef>
            </a:pPr>
            <a:r>
              <a:rPr kumimoji="0" lang="en-US" altLang="ko-KR" sz="3200" b="1" dirty="0" smtClean="0">
                <a:solidFill>
                  <a:srgbClr val="000000"/>
                </a:solidFill>
                <a:cs typeface="Times New Roman" pitchFamily="18" charset="0"/>
              </a:rPr>
              <a:t> </a:t>
            </a:r>
            <a:r>
              <a:rPr lang="en-US" altLang="ko-KR" sz="3200" dirty="0" smtClean="0"/>
              <a:t>Smart Device(LED flash) to Smart Device(Camera) structure</a:t>
            </a:r>
          </a:p>
        </p:txBody>
      </p:sp>
      <p:sp>
        <p:nvSpPr>
          <p:cNvPr id="24697" name="직사각형 15"/>
          <p:cNvSpPr>
            <a:spLocks noChangeArrowheads="1"/>
          </p:cNvSpPr>
          <p:nvPr/>
        </p:nvSpPr>
        <p:spPr bwMode="auto">
          <a:xfrm>
            <a:off x="6270031" y="353764"/>
            <a:ext cx="2362200" cy="228747"/>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25" name="TextBox 338"/>
          <p:cNvSpPr txBox="1">
            <a:spLocks noChangeArrowheads="1"/>
          </p:cNvSpPr>
          <p:nvPr/>
        </p:nvSpPr>
        <p:spPr bwMode="auto">
          <a:xfrm>
            <a:off x="2501858" y="2324100"/>
            <a:ext cx="1822935" cy="276999"/>
          </a:xfrm>
          <a:prstGeom prst="rect">
            <a:avLst/>
          </a:prstGeom>
          <a:noFill/>
          <a:ln w="9525">
            <a:noFill/>
            <a:miter lim="800000"/>
            <a:headEnd/>
            <a:tailEnd/>
          </a:ln>
        </p:spPr>
        <p:txBody>
          <a:bodyPr wrap="none">
            <a:spAutoFit/>
          </a:bodyPr>
          <a:lstStyle/>
          <a:p>
            <a:pPr>
              <a:defRPr/>
            </a:pPr>
            <a:r>
              <a:rPr lang="en-US" altLang="ko-KR" b="1" dirty="0">
                <a:latin typeface="+mj-lt"/>
              </a:rPr>
              <a:t>Smart </a:t>
            </a:r>
            <a:r>
              <a:rPr lang="en-US" altLang="ko-KR" b="1" dirty="0" smtClean="0">
                <a:latin typeface="+mj-lt"/>
              </a:rPr>
              <a:t>Device LED </a:t>
            </a:r>
            <a:r>
              <a:rPr lang="en-US" altLang="ko-KR" b="1" dirty="0">
                <a:latin typeface="+mj-lt"/>
              </a:rPr>
              <a:t>Flash</a:t>
            </a:r>
            <a:endParaRPr lang="ko-KR" altLang="en-US" b="1" dirty="0">
              <a:latin typeface="+mj-lt"/>
            </a:endParaRPr>
          </a:p>
        </p:txBody>
      </p:sp>
      <p:grpSp>
        <p:nvGrpSpPr>
          <p:cNvPr id="3" name="그룹 148"/>
          <p:cNvGrpSpPr>
            <a:grpSpLocks/>
          </p:cNvGrpSpPr>
          <p:nvPr/>
        </p:nvGrpSpPr>
        <p:grpSpPr bwMode="auto">
          <a:xfrm rot="10800000">
            <a:off x="3815167" y="2787125"/>
            <a:ext cx="873504" cy="151711"/>
            <a:chOff x="3731560" y="3321425"/>
            <a:chExt cx="1680880" cy="185362"/>
          </a:xfrm>
        </p:grpSpPr>
        <p:cxnSp>
          <p:nvCxnSpPr>
            <p:cNvPr id="141" name="꺾인 연결선 140"/>
            <p:cNvCxnSpPr/>
            <p:nvPr/>
          </p:nvCxnSpPr>
          <p:spPr bwMode="auto">
            <a:xfrm rot="10800000">
              <a:off x="5196590" y="3322307"/>
              <a:ext cx="21383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2" name="꺾인 연결선 141"/>
            <p:cNvCxnSpPr/>
            <p:nvPr/>
          </p:nvCxnSpPr>
          <p:spPr bwMode="auto">
            <a:xfrm rot="10800000" flipV="1">
              <a:off x="4969504" y="3323453"/>
              <a:ext cx="22605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3" name="꺾인 연결선 142"/>
            <p:cNvCxnSpPr/>
            <p:nvPr/>
          </p:nvCxnSpPr>
          <p:spPr bwMode="auto">
            <a:xfrm rot="10800000">
              <a:off x="4773423" y="3321938"/>
              <a:ext cx="21994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4" name="꺾인 연결선 143"/>
            <p:cNvCxnSpPr/>
            <p:nvPr/>
          </p:nvCxnSpPr>
          <p:spPr bwMode="auto">
            <a:xfrm rot="10800000" flipV="1">
              <a:off x="4574004" y="3322527"/>
              <a:ext cx="22605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5" name="꺾인 연결선 144"/>
            <p:cNvCxnSpPr/>
            <p:nvPr/>
          </p:nvCxnSpPr>
          <p:spPr bwMode="auto">
            <a:xfrm rot="10800000">
              <a:off x="4364810" y="3326031"/>
              <a:ext cx="216893" cy="180386"/>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꺾인 연결선 145"/>
            <p:cNvCxnSpPr/>
            <p:nvPr/>
          </p:nvCxnSpPr>
          <p:spPr bwMode="auto">
            <a:xfrm rot="10800000" flipV="1">
              <a:off x="4162884" y="3322670"/>
              <a:ext cx="226057" cy="180386"/>
            </a:xfrm>
            <a:prstGeom prst="bentConnector3">
              <a:avLst/>
            </a:prstGeom>
          </p:spPr>
          <p:style>
            <a:lnRef idx="1">
              <a:schemeClr val="dk1"/>
            </a:lnRef>
            <a:fillRef idx="0">
              <a:schemeClr val="dk1"/>
            </a:fillRef>
            <a:effectRef idx="0">
              <a:schemeClr val="dk1"/>
            </a:effectRef>
            <a:fontRef idx="minor">
              <a:schemeClr val="tx1"/>
            </a:fontRef>
          </p:style>
        </p:cxnSp>
        <p:cxnSp>
          <p:nvCxnSpPr>
            <p:cNvPr id="147" name="꺾인 연결선 146"/>
            <p:cNvCxnSpPr/>
            <p:nvPr/>
          </p:nvCxnSpPr>
          <p:spPr bwMode="auto">
            <a:xfrm rot="10800000">
              <a:off x="3960182" y="3324590"/>
              <a:ext cx="216893" cy="18038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꺾인 연결선 147"/>
            <p:cNvCxnSpPr/>
            <p:nvPr/>
          </p:nvCxnSpPr>
          <p:spPr bwMode="auto">
            <a:xfrm rot="10800000" flipV="1">
              <a:off x="3727017" y="3325305"/>
              <a:ext cx="226057" cy="180386"/>
            </a:xfrm>
            <a:prstGeom prst="bentConnector3">
              <a:avLst/>
            </a:prstGeom>
          </p:spPr>
          <p:style>
            <a:lnRef idx="1">
              <a:schemeClr val="dk1"/>
            </a:lnRef>
            <a:fillRef idx="0">
              <a:schemeClr val="dk1"/>
            </a:fillRef>
            <a:effectRef idx="0">
              <a:schemeClr val="dk1"/>
            </a:effectRef>
            <a:fontRef idx="minor">
              <a:schemeClr val="tx1"/>
            </a:fontRef>
          </p:style>
        </p:cxnSp>
      </p:grpSp>
      <p:sp>
        <p:nvSpPr>
          <p:cNvPr id="114" name="Rectangle 4"/>
          <p:cNvSpPr txBox="1">
            <a:spLocks noChangeArrowheads="1"/>
          </p:cNvSpPr>
          <p:nvPr/>
        </p:nvSpPr>
        <p:spPr bwMode="auto">
          <a:xfrm>
            <a:off x="685800" y="350838"/>
            <a:ext cx="1600200" cy="307777"/>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rPr>
              <a:t>July </a:t>
            </a:r>
            <a:r>
              <a:rPr kumimoji="0" lang="en-US" altLang="ko-KR" sz="1400" b="1" dirty="0" smtClean="0">
                <a:ea typeface="굴림" charset="-127"/>
              </a:rPr>
              <a:t> </a:t>
            </a: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rPr>
              <a:t>2013</a:t>
            </a:r>
          </a:p>
        </p:txBody>
      </p:sp>
      <p:pic>
        <p:nvPicPr>
          <p:cNvPr id="113" name="Picture 6"/>
          <p:cNvPicPr>
            <a:picLocks noChangeAspect="1" noChangeArrowheads="1"/>
          </p:cNvPicPr>
          <p:nvPr/>
        </p:nvPicPr>
        <p:blipFill>
          <a:blip r:embed="rId2" cstate="print">
            <a:clrChange>
              <a:clrFrom>
                <a:srgbClr val="FFFFFF"/>
              </a:clrFrom>
              <a:clrTo>
                <a:srgbClr val="FFFFFF">
                  <a:alpha val="0"/>
                </a:srgbClr>
              </a:clrTo>
            </a:clrChange>
          </a:blip>
          <a:srcRect l="8009" t="4120" r="10220" b="24049"/>
          <a:stretch>
            <a:fillRect/>
          </a:stretch>
        </p:blipFill>
        <p:spPr bwMode="auto">
          <a:xfrm>
            <a:off x="2818460" y="2743200"/>
            <a:ext cx="750198" cy="1083773"/>
          </a:xfrm>
          <a:prstGeom prst="rect">
            <a:avLst/>
          </a:prstGeom>
          <a:noFill/>
          <a:ln w="9525">
            <a:noFill/>
            <a:miter lim="800000"/>
            <a:headEnd/>
            <a:tailEnd/>
          </a:ln>
        </p:spPr>
      </p:pic>
      <p:sp>
        <p:nvSpPr>
          <p:cNvPr id="116" name="TextBox 338"/>
          <p:cNvSpPr txBox="1">
            <a:spLocks noChangeArrowheads="1"/>
          </p:cNvSpPr>
          <p:nvPr/>
        </p:nvSpPr>
        <p:spPr bwMode="auto">
          <a:xfrm>
            <a:off x="4864058" y="2313801"/>
            <a:ext cx="1640193" cy="276999"/>
          </a:xfrm>
          <a:prstGeom prst="rect">
            <a:avLst/>
          </a:prstGeom>
          <a:noFill/>
          <a:ln w="9525">
            <a:noFill/>
            <a:miter lim="800000"/>
            <a:headEnd/>
            <a:tailEnd/>
          </a:ln>
        </p:spPr>
        <p:txBody>
          <a:bodyPr wrap="none">
            <a:spAutoFit/>
          </a:bodyPr>
          <a:lstStyle/>
          <a:p>
            <a:pPr>
              <a:defRPr/>
            </a:pPr>
            <a:r>
              <a:rPr lang="en-US" altLang="ko-KR" b="1" dirty="0">
                <a:latin typeface="+mj-lt"/>
              </a:rPr>
              <a:t>Smart </a:t>
            </a:r>
            <a:r>
              <a:rPr lang="en-US" altLang="ko-KR" b="1" dirty="0" smtClean="0">
                <a:latin typeface="+mj-lt"/>
              </a:rPr>
              <a:t>Device Camera</a:t>
            </a:r>
            <a:endParaRPr lang="ko-KR" altLang="en-US" b="1" dirty="0">
              <a:latin typeface="+mj-lt"/>
            </a:endParaRPr>
          </a:p>
        </p:txBody>
      </p:sp>
      <p:grpSp>
        <p:nvGrpSpPr>
          <p:cNvPr id="29" name="그룹 28"/>
          <p:cNvGrpSpPr/>
          <p:nvPr/>
        </p:nvGrpSpPr>
        <p:grpSpPr>
          <a:xfrm>
            <a:off x="5092658" y="2743200"/>
            <a:ext cx="747357" cy="1083773"/>
            <a:chOff x="4281843" y="3048000"/>
            <a:chExt cx="747357" cy="1083773"/>
          </a:xfrm>
        </p:grpSpPr>
        <p:pic>
          <p:nvPicPr>
            <p:cNvPr id="27" name="Picture 5" descr="C:\Documents and Settings\LEE MIN WOO\바탕 화면\Untitled-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1843" y="3048000"/>
              <a:ext cx="747357" cy="1083773"/>
            </a:xfrm>
            <a:prstGeom prst="rect">
              <a:avLst/>
            </a:prstGeom>
            <a:noFill/>
            <a:extLst>
              <a:ext uri="{909E8E84-426E-40DD-AFC4-6F175D3DCCD1}">
                <a14:hiddenFill xmlns:a14="http://schemas.microsoft.com/office/drawing/2010/main" xmlns="">
                  <a:solidFill>
                    <a:srgbClr val="FFFFFF"/>
                  </a:solidFill>
                </a14:hiddenFill>
              </a:ext>
            </a:extLst>
          </p:spPr>
        </p:pic>
        <p:sp>
          <p:nvSpPr>
            <p:cNvPr id="28" name="직사각형 27"/>
            <p:cNvSpPr/>
            <p:nvPr/>
          </p:nvSpPr>
          <p:spPr bwMode="auto">
            <a:xfrm>
              <a:off x="4562475" y="3077454"/>
              <a:ext cx="228600" cy="175052"/>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30" name="Rectangle 5"/>
          <p:cNvSpPr txBox="1">
            <a:spLocks noChangeArrowheads="1"/>
          </p:cNvSpPr>
          <p:nvPr/>
        </p:nvSpPr>
        <p:spPr bwMode="auto">
          <a:xfrm>
            <a:off x="4386263" y="6477000"/>
            <a:ext cx="4191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Jaesang Cha, Seoul National Univ. of Science&amp;Tech.</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grpSp>
        <p:nvGrpSpPr>
          <p:cNvPr id="26" name="그룹 14"/>
          <p:cNvGrpSpPr>
            <a:grpSpLocks/>
          </p:cNvGrpSpPr>
          <p:nvPr/>
        </p:nvGrpSpPr>
        <p:grpSpPr bwMode="auto">
          <a:xfrm>
            <a:off x="5314950" y="231775"/>
            <a:ext cx="3429000" cy="307777"/>
            <a:chOff x="6088040" y="296840"/>
            <a:chExt cx="3429000" cy="307579"/>
          </a:xfrm>
        </p:grpSpPr>
        <p:sp>
          <p:nvSpPr>
            <p:cNvPr id="31"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32" name="TextBox 31"/>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슬라이드 번호 개체 틀 1"/>
          <p:cNvSpPr>
            <a:spLocks noGrp="1"/>
          </p:cNvSpPr>
          <p:nvPr>
            <p:ph type="sldNum" sz="quarter" idx="10"/>
          </p:nvPr>
        </p:nvSpPr>
        <p:spPr>
          <a:xfrm>
            <a:off x="3733800" y="6477000"/>
            <a:ext cx="1066800" cy="184150"/>
          </a:xfrm>
          <a:noFill/>
        </p:spPr>
        <p:txBody>
          <a:bodyPr/>
          <a:lstStyle/>
          <a:p>
            <a:r>
              <a:rPr lang="en-US" altLang="ko-KR" dirty="0" smtClean="0">
                <a:ea typeface="굴림" pitchFamily="34" charset="-127"/>
              </a:rPr>
              <a:t>Slide </a:t>
            </a:r>
            <a:fld id="{C3714D5F-8193-4114-AE1D-CA0819F18866}" type="slidenum">
              <a:rPr lang="en-US" altLang="ko-KR" smtClean="0">
                <a:ea typeface="굴림" pitchFamily="34" charset="-127"/>
              </a:rPr>
              <a:pPr/>
              <a:t>7</a:t>
            </a:fld>
            <a:endParaRPr lang="en-US" altLang="ko-KR" dirty="0" smtClean="0">
              <a:ea typeface="굴림" pitchFamily="34" charset="-127"/>
            </a:endParaRPr>
          </a:p>
        </p:txBody>
      </p:sp>
      <p:sp>
        <p:nvSpPr>
          <p:cNvPr id="5" name="Rectangle 3"/>
          <p:cNvSpPr txBox="1">
            <a:spLocks noChangeArrowheads="1"/>
          </p:cNvSpPr>
          <p:nvPr/>
        </p:nvSpPr>
        <p:spPr bwMode="auto">
          <a:xfrm>
            <a:off x="5257800" y="2514600"/>
            <a:ext cx="3810000" cy="1981200"/>
          </a:xfrm>
          <a:prstGeom prst="rect">
            <a:avLst/>
          </a:prstGeom>
          <a:noFill/>
          <a:ln w="9525">
            <a:noFill/>
            <a:miter lim="800000"/>
            <a:headEnd/>
            <a:tailEnd/>
          </a:ln>
        </p:spPr>
        <p:txBody>
          <a:bodyPr/>
          <a:lstStyle/>
          <a:p>
            <a:pPr marL="342900" indent="-342900" latinLnBrk="0">
              <a:spcBef>
                <a:spcPct val="20000"/>
              </a:spcBef>
              <a:buFontTx/>
              <a:buChar char="•"/>
              <a:defRPr/>
            </a:pPr>
            <a:r>
              <a:rPr kumimoji="0" lang="en-US" sz="1600" kern="0" dirty="0" smtClean="0">
                <a:latin typeface="+mj-lt"/>
                <a:ea typeface="+mn-ea"/>
              </a:rPr>
              <a:t>RF : 3G/LTE, Wi-Fi, Blue-tooth etc.</a:t>
            </a:r>
          </a:p>
          <a:p>
            <a:pPr marL="342900" indent="-342900" latinLnBrk="0">
              <a:spcBef>
                <a:spcPct val="20000"/>
              </a:spcBef>
              <a:buFontTx/>
              <a:buChar char="•"/>
              <a:defRPr/>
            </a:pPr>
            <a:endParaRPr kumimoji="0" lang="en-US" sz="1600" kern="0" dirty="0" smtClean="0">
              <a:latin typeface="+mj-lt"/>
              <a:ea typeface="+mn-ea"/>
            </a:endParaRPr>
          </a:p>
          <a:p>
            <a:pPr marL="342900" indent="-342900" latinLnBrk="0">
              <a:spcBef>
                <a:spcPct val="20000"/>
              </a:spcBef>
              <a:buFontTx/>
              <a:buChar char="•"/>
              <a:defRPr/>
            </a:pPr>
            <a:r>
              <a:rPr kumimoji="0" lang="en-US" sz="1600" kern="0" dirty="0" smtClean="0">
                <a:latin typeface="+mj-lt"/>
                <a:ea typeface="+mn-ea"/>
              </a:rPr>
              <a:t>LED communication</a:t>
            </a:r>
          </a:p>
          <a:p>
            <a:pPr marL="800100" lvl="1" indent="-342900" latinLnBrk="0">
              <a:spcBef>
                <a:spcPct val="20000"/>
              </a:spcBef>
              <a:defRPr/>
            </a:pPr>
            <a:r>
              <a:rPr kumimoji="0" lang="en-US" sz="1600" kern="0" dirty="0" smtClean="0">
                <a:latin typeface="+mj-lt"/>
                <a:ea typeface="+mn-ea"/>
              </a:rPr>
              <a:t>- </a:t>
            </a:r>
            <a:r>
              <a:rPr kumimoji="0" lang="en-US" sz="1600" kern="0" dirty="0" err="1" smtClean="0">
                <a:latin typeface="+mj-lt"/>
                <a:ea typeface="+mn-ea"/>
              </a:rPr>
              <a:t>Tx</a:t>
            </a:r>
            <a:r>
              <a:rPr kumimoji="0" lang="en-US" sz="1600" kern="0" dirty="0" smtClean="0">
                <a:latin typeface="+mj-lt"/>
                <a:ea typeface="+mn-ea"/>
              </a:rPr>
              <a:t> module: Smart device LED flash</a:t>
            </a:r>
            <a:endParaRPr kumimoji="0" lang="en-US" sz="1600" kern="0" dirty="0">
              <a:latin typeface="+mj-lt"/>
              <a:ea typeface="+mn-ea"/>
            </a:endParaRPr>
          </a:p>
          <a:p>
            <a:pPr marL="800100" lvl="1" indent="-342900" latinLnBrk="0">
              <a:spcBef>
                <a:spcPct val="20000"/>
              </a:spcBef>
              <a:defRPr/>
            </a:pPr>
            <a:r>
              <a:rPr kumimoji="0" lang="en-US" altLang="ko-KR" sz="1600" kern="0" dirty="0" smtClean="0"/>
              <a:t>- Rx module: Smart device Camera</a:t>
            </a:r>
            <a:endParaRPr kumimoji="0" lang="en-US" altLang="ko-KR" sz="1600" kern="0" dirty="0">
              <a:ea typeface="굴림" charset="-127"/>
            </a:endParaRPr>
          </a:p>
        </p:txBody>
      </p:sp>
      <p:sp>
        <p:nvSpPr>
          <p:cNvPr id="24582" name="Rectangle 5"/>
          <p:cNvSpPr>
            <a:spLocks noChangeArrowheads="1"/>
          </p:cNvSpPr>
          <p:nvPr/>
        </p:nvSpPr>
        <p:spPr bwMode="auto">
          <a:xfrm>
            <a:off x="381001" y="620233"/>
            <a:ext cx="8534400" cy="1077218"/>
          </a:xfrm>
          <a:prstGeom prst="rect">
            <a:avLst/>
          </a:prstGeom>
          <a:noFill/>
          <a:ln w="9525">
            <a:noFill/>
            <a:miter lim="800000"/>
            <a:headEnd/>
            <a:tailEnd/>
          </a:ln>
        </p:spPr>
        <p:txBody>
          <a:bodyPr wrap="square">
            <a:spAutoFit/>
          </a:bodyPr>
          <a:lstStyle/>
          <a:p>
            <a:pPr marL="342900" indent="-342900" algn="ctr" latinLnBrk="0">
              <a:spcBef>
                <a:spcPct val="20000"/>
              </a:spcBef>
            </a:pPr>
            <a:r>
              <a:rPr kumimoji="0" lang="en-US" altLang="ko-KR" sz="3200" dirty="0" smtClean="0">
                <a:solidFill>
                  <a:srgbClr val="000000"/>
                </a:solidFill>
                <a:cs typeface="Times New Roman" pitchFamily="18" charset="0"/>
              </a:rPr>
              <a:t> Coexistence of  RF &amp; LED Communication for Smart Device</a:t>
            </a:r>
            <a:endParaRPr lang="en-US" altLang="ko-KR" sz="3200" dirty="0" smtClean="0"/>
          </a:p>
        </p:txBody>
      </p:sp>
      <p:sp>
        <p:nvSpPr>
          <p:cNvPr id="125" name="TextBox 338"/>
          <p:cNvSpPr txBox="1">
            <a:spLocks noChangeArrowheads="1"/>
          </p:cNvSpPr>
          <p:nvPr/>
        </p:nvSpPr>
        <p:spPr bwMode="auto">
          <a:xfrm>
            <a:off x="457200" y="3733800"/>
            <a:ext cx="1822935" cy="276999"/>
          </a:xfrm>
          <a:prstGeom prst="rect">
            <a:avLst/>
          </a:prstGeom>
          <a:noFill/>
          <a:ln w="9525">
            <a:noFill/>
            <a:miter lim="800000"/>
            <a:headEnd/>
            <a:tailEnd/>
          </a:ln>
        </p:spPr>
        <p:txBody>
          <a:bodyPr wrap="none">
            <a:spAutoFit/>
          </a:bodyPr>
          <a:lstStyle/>
          <a:p>
            <a:pPr>
              <a:defRPr/>
            </a:pPr>
            <a:r>
              <a:rPr lang="en-US" altLang="ko-KR" b="1" dirty="0">
                <a:latin typeface="+mj-lt"/>
              </a:rPr>
              <a:t>Smart </a:t>
            </a:r>
            <a:r>
              <a:rPr lang="en-US" altLang="ko-KR" b="1" dirty="0" smtClean="0">
                <a:latin typeface="+mj-lt"/>
              </a:rPr>
              <a:t>Device </a:t>
            </a:r>
            <a:r>
              <a:rPr lang="en-US" altLang="ko-KR" b="1" dirty="0">
                <a:latin typeface="+mj-lt"/>
              </a:rPr>
              <a:t>LED Flash</a:t>
            </a:r>
            <a:endParaRPr lang="ko-KR" altLang="en-US" b="1" dirty="0">
              <a:latin typeface="+mj-lt"/>
            </a:endParaRPr>
          </a:p>
        </p:txBody>
      </p:sp>
      <p:grpSp>
        <p:nvGrpSpPr>
          <p:cNvPr id="3" name="그룹 148"/>
          <p:cNvGrpSpPr>
            <a:grpSpLocks/>
          </p:cNvGrpSpPr>
          <p:nvPr/>
        </p:nvGrpSpPr>
        <p:grpSpPr bwMode="auto">
          <a:xfrm rot="10800000">
            <a:off x="2133601" y="2922552"/>
            <a:ext cx="873504" cy="151711"/>
            <a:chOff x="3731560" y="3321425"/>
            <a:chExt cx="1680880" cy="185362"/>
          </a:xfrm>
        </p:grpSpPr>
        <p:cxnSp>
          <p:nvCxnSpPr>
            <p:cNvPr id="141" name="꺾인 연결선 140"/>
            <p:cNvCxnSpPr/>
            <p:nvPr/>
          </p:nvCxnSpPr>
          <p:spPr bwMode="auto">
            <a:xfrm rot="10800000">
              <a:off x="5196590" y="3322307"/>
              <a:ext cx="21383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2" name="꺾인 연결선 141"/>
            <p:cNvCxnSpPr/>
            <p:nvPr/>
          </p:nvCxnSpPr>
          <p:spPr bwMode="auto">
            <a:xfrm rot="10800000" flipV="1">
              <a:off x="4969504" y="3323453"/>
              <a:ext cx="22605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3" name="꺾인 연결선 142"/>
            <p:cNvCxnSpPr/>
            <p:nvPr/>
          </p:nvCxnSpPr>
          <p:spPr bwMode="auto">
            <a:xfrm rot="10800000">
              <a:off x="4773423" y="3321938"/>
              <a:ext cx="21994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4" name="꺾인 연결선 143"/>
            <p:cNvCxnSpPr/>
            <p:nvPr/>
          </p:nvCxnSpPr>
          <p:spPr bwMode="auto">
            <a:xfrm rot="10800000" flipV="1">
              <a:off x="4574004" y="3322527"/>
              <a:ext cx="226057" cy="178445"/>
            </a:xfrm>
            <a:prstGeom prst="bentConnector3">
              <a:avLst/>
            </a:prstGeom>
          </p:spPr>
          <p:style>
            <a:lnRef idx="1">
              <a:schemeClr val="dk1"/>
            </a:lnRef>
            <a:fillRef idx="0">
              <a:schemeClr val="dk1"/>
            </a:fillRef>
            <a:effectRef idx="0">
              <a:schemeClr val="dk1"/>
            </a:effectRef>
            <a:fontRef idx="minor">
              <a:schemeClr val="tx1"/>
            </a:fontRef>
          </p:style>
        </p:cxnSp>
        <p:cxnSp>
          <p:nvCxnSpPr>
            <p:cNvPr id="145" name="꺾인 연결선 144"/>
            <p:cNvCxnSpPr/>
            <p:nvPr/>
          </p:nvCxnSpPr>
          <p:spPr bwMode="auto">
            <a:xfrm rot="10800000">
              <a:off x="4364810" y="3326031"/>
              <a:ext cx="216893" cy="180386"/>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꺾인 연결선 145"/>
            <p:cNvCxnSpPr/>
            <p:nvPr/>
          </p:nvCxnSpPr>
          <p:spPr bwMode="auto">
            <a:xfrm rot="10800000" flipV="1">
              <a:off x="4162884" y="3322670"/>
              <a:ext cx="226057" cy="180386"/>
            </a:xfrm>
            <a:prstGeom prst="bentConnector3">
              <a:avLst/>
            </a:prstGeom>
          </p:spPr>
          <p:style>
            <a:lnRef idx="1">
              <a:schemeClr val="dk1"/>
            </a:lnRef>
            <a:fillRef idx="0">
              <a:schemeClr val="dk1"/>
            </a:fillRef>
            <a:effectRef idx="0">
              <a:schemeClr val="dk1"/>
            </a:effectRef>
            <a:fontRef idx="minor">
              <a:schemeClr val="tx1"/>
            </a:fontRef>
          </p:style>
        </p:cxnSp>
        <p:cxnSp>
          <p:nvCxnSpPr>
            <p:cNvPr id="147" name="꺾인 연결선 146"/>
            <p:cNvCxnSpPr/>
            <p:nvPr/>
          </p:nvCxnSpPr>
          <p:spPr bwMode="auto">
            <a:xfrm rot="10800000">
              <a:off x="3960182" y="3324590"/>
              <a:ext cx="216893" cy="18038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꺾인 연결선 147"/>
            <p:cNvCxnSpPr/>
            <p:nvPr/>
          </p:nvCxnSpPr>
          <p:spPr bwMode="auto">
            <a:xfrm rot="10800000" flipV="1">
              <a:off x="3727017" y="3325305"/>
              <a:ext cx="226057" cy="180386"/>
            </a:xfrm>
            <a:prstGeom prst="bentConnector3">
              <a:avLst/>
            </a:prstGeom>
          </p:spPr>
          <p:style>
            <a:lnRef idx="1">
              <a:schemeClr val="dk1"/>
            </a:lnRef>
            <a:fillRef idx="0">
              <a:schemeClr val="dk1"/>
            </a:fillRef>
            <a:effectRef idx="0">
              <a:schemeClr val="dk1"/>
            </a:effectRef>
            <a:fontRef idx="minor">
              <a:schemeClr val="tx1"/>
            </a:fontRef>
          </p:style>
        </p:cxnSp>
      </p:grpSp>
      <p:sp>
        <p:nvSpPr>
          <p:cNvPr id="111" name="사다리꼴 110"/>
          <p:cNvSpPr/>
          <p:nvPr/>
        </p:nvSpPr>
        <p:spPr bwMode="auto">
          <a:xfrm rot="16200000">
            <a:off x="2298538" y="2323884"/>
            <a:ext cx="804318" cy="1304206"/>
          </a:xfrm>
          <a:prstGeom prst="trapezoid">
            <a:avLst>
              <a:gd name="adj" fmla="val 43300"/>
            </a:avLst>
          </a:prstGeom>
          <a:gradFill>
            <a:gsLst>
              <a:gs pos="0">
                <a:srgbClr val="FFFF00">
                  <a:alpha val="69000"/>
                </a:srgbClr>
              </a:gs>
              <a:gs pos="52000">
                <a:srgbClr val="FFFF00">
                  <a:alpha val="25000"/>
                </a:srgbClr>
              </a:gs>
              <a:gs pos="100000">
                <a:srgbClr val="FFFF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defRPr/>
            </a:pPr>
            <a:endParaRPr lang="ko-KR" altLang="en-US"/>
          </a:p>
        </p:txBody>
      </p:sp>
      <p:sp>
        <p:nvSpPr>
          <p:cNvPr id="114" name="Rectangle 4"/>
          <p:cNvSpPr txBox="1">
            <a:spLocks noChangeArrowheads="1"/>
          </p:cNvSpPr>
          <p:nvPr/>
        </p:nvSpPr>
        <p:spPr bwMode="auto">
          <a:xfrm>
            <a:off x="685800" y="350838"/>
            <a:ext cx="1600200" cy="307777"/>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rPr>
              <a:t>July </a:t>
            </a:r>
            <a:r>
              <a:rPr kumimoji="0" lang="en-US" altLang="ko-KR" sz="1400" b="1" dirty="0" smtClean="0">
                <a:ea typeface="굴림" charset="-127"/>
              </a:rPr>
              <a:t> </a:t>
            </a: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rPr>
              <a:t>2013</a:t>
            </a:r>
          </a:p>
        </p:txBody>
      </p:sp>
      <p:pic>
        <p:nvPicPr>
          <p:cNvPr id="113" name="Picture 6"/>
          <p:cNvPicPr>
            <a:picLocks noChangeAspect="1" noChangeArrowheads="1"/>
          </p:cNvPicPr>
          <p:nvPr/>
        </p:nvPicPr>
        <p:blipFill>
          <a:blip r:embed="rId2" cstate="print">
            <a:clrChange>
              <a:clrFrom>
                <a:srgbClr val="FFFFFF"/>
              </a:clrFrom>
              <a:clrTo>
                <a:srgbClr val="FFFFFF">
                  <a:alpha val="0"/>
                </a:srgbClr>
              </a:clrTo>
            </a:clrChange>
          </a:blip>
          <a:srcRect l="8009" t="4120" r="10220" b="24049"/>
          <a:stretch>
            <a:fillRect/>
          </a:stretch>
        </p:blipFill>
        <p:spPr bwMode="auto">
          <a:xfrm>
            <a:off x="905594" y="2573827"/>
            <a:ext cx="750198" cy="1083773"/>
          </a:xfrm>
          <a:prstGeom prst="rect">
            <a:avLst/>
          </a:prstGeom>
          <a:noFill/>
          <a:ln w="9525">
            <a:noFill/>
            <a:miter lim="800000"/>
            <a:headEnd/>
            <a:tailEnd/>
          </a:ln>
        </p:spPr>
      </p:pic>
      <p:sp>
        <p:nvSpPr>
          <p:cNvPr id="116" name="TextBox 338"/>
          <p:cNvSpPr txBox="1">
            <a:spLocks noChangeArrowheads="1"/>
          </p:cNvSpPr>
          <p:nvPr/>
        </p:nvSpPr>
        <p:spPr bwMode="auto">
          <a:xfrm>
            <a:off x="3581400" y="3886200"/>
            <a:ext cx="1640193" cy="276999"/>
          </a:xfrm>
          <a:prstGeom prst="rect">
            <a:avLst/>
          </a:prstGeom>
          <a:noFill/>
          <a:ln w="9525">
            <a:noFill/>
            <a:miter lim="800000"/>
            <a:headEnd/>
            <a:tailEnd/>
          </a:ln>
        </p:spPr>
        <p:txBody>
          <a:bodyPr wrap="none">
            <a:spAutoFit/>
          </a:bodyPr>
          <a:lstStyle/>
          <a:p>
            <a:pPr>
              <a:defRPr/>
            </a:pPr>
            <a:r>
              <a:rPr lang="en-US" altLang="ko-KR" b="1" dirty="0">
                <a:latin typeface="+mj-lt"/>
              </a:rPr>
              <a:t>Smart </a:t>
            </a:r>
            <a:r>
              <a:rPr lang="en-US" altLang="ko-KR" b="1" dirty="0" smtClean="0">
                <a:latin typeface="+mj-lt"/>
              </a:rPr>
              <a:t>Device Camera</a:t>
            </a:r>
            <a:endParaRPr lang="ko-KR" altLang="en-US" b="1" dirty="0">
              <a:latin typeface="+mj-lt"/>
            </a:endParaRPr>
          </a:p>
        </p:txBody>
      </p:sp>
      <p:grpSp>
        <p:nvGrpSpPr>
          <p:cNvPr id="4" name="그룹 24"/>
          <p:cNvGrpSpPr/>
          <p:nvPr/>
        </p:nvGrpSpPr>
        <p:grpSpPr>
          <a:xfrm>
            <a:off x="4038600" y="2726227"/>
            <a:ext cx="747357" cy="1083773"/>
            <a:chOff x="4281843" y="3048000"/>
            <a:chExt cx="747357" cy="1083773"/>
          </a:xfrm>
        </p:grpSpPr>
        <p:pic>
          <p:nvPicPr>
            <p:cNvPr id="26" name="Picture 5" descr="C:\Documents and Settings\LEE MIN WOO\바탕 화면\Untitled-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1843" y="3048000"/>
              <a:ext cx="747357" cy="1083773"/>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직사각형 26"/>
            <p:cNvSpPr/>
            <p:nvPr/>
          </p:nvSpPr>
          <p:spPr bwMode="auto">
            <a:xfrm>
              <a:off x="4562475" y="3077454"/>
              <a:ext cx="228600" cy="175052"/>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8" name="Rectangle 5"/>
          <p:cNvSpPr txBox="1">
            <a:spLocks noChangeArrowheads="1"/>
          </p:cNvSpPr>
          <p:nvPr/>
        </p:nvSpPr>
        <p:spPr bwMode="auto">
          <a:xfrm>
            <a:off x="4386263" y="6477000"/>
            <a:ext cx="4191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Jaesang Cha, Seoul National Univ. of Science&amp;Tech.</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pic>
        <p:nvPicPr>
          <p:cNvPr id="8194" name="Picture 2" descr="Wi-Fi signal icon"/>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752600" y="2362200"/>
            <a:ext cx="365760" cy="303772"/>
          </a:xfrm>
          <a:prstGeom prst="rect">
            <a:avLst/>
          </a:prstGeom>
          <a:noFill/>
        </p:spPr>
      </p:pic>
      <p:pic>
        <p:nvPicPr>
          <p:cNvPr id="33" name="Picture 2" descr="Wi-Fi signal icon"/>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81400" y="2438400"/>
            <a:ext cx="365760" cy="303772"/>
          </a:xfrm>
          <a:prstGeom prst="rect">
            <a:avLst/>
          </a:prstGeom>
          <a:noFill/>
        </p:spPr>
      </p:pic>
      <p:sp>
        <p:nvSpPr>
          <p:cNvPr id="35" name="TextBox 338"/>
          <p:cNvSpPr txBox="1">
            <a:spLocks noChangeArrowheads="1"/>
          </p:cNvSpPr>
          <p:nvPr/>
        </p:nvSpPr>
        <p:spPr bwMode="auto">
          <a:xfrm>
            <a:off x="1994041" y="3200400"/>
            <a:ext cx="1296252" cy="276999"/>
          </a:xfrm>
          <a:prstGeom prst="rect">
            <a:avLst/>
          </a:prstGeom>
          <a:noFill/>
          <a:ln w="9525">
            <a:noFill/>
            <a:miter lim="800000"/>
            <a:headEnd/>
            <a:tailEnd/>
          </a:ln>
        </p:spPr>
        <p:txBody>
          <a:bodyPr wrap="none">
            <a:spAutoFit/>
          </a:bodyPr>
          <a:lstStyle/>
          <a:p>
            <a:pPr>
              <a:defRPr/>
            </a:pPr>
            <a:r>
              <a:rPr lang="en-US" altLang="ko-KR" b="1" dirty="0" smtClean="0">
                <a:latin typeface="+mj-lt"/>
              </a:rPr>
              <a:t>RF +  LED Com.</a:t>
            </a:r>
            <a:endParaRPr lang="ko-KR" altLang="en-US" b="1" dirty="0">
              <a:latin typeface="+mj-lt"/>
            </a:endParaRPr>
          </a:p>
        </p:txBody>
      </p:sp>
      <p:sp>
        <p:nvSpPr>
          <p:cNvPr id="36" name="직사각형 11"/>
          <p:cNvSpPr>
            <a:spLocks noChangeArrowheads="1"/>
          </p:cNvSpPr>
          <p:nvPr/>
        </p:nvSpPr>
        <p:spPr bwMode="auto">
          <a:xfrm>
            <a:off x="736600" y="4812471"/>
            <a:ext cx="8178800" cy="1255728"/>
          </a:xfrm>
          <a:prstGeom prst="rect">
            <a:avLst/>
          </a:prstGeom>
          <a:noFill/>
          <a:ln w="9525">
            <a:solidFill>
              <a:srgbClr val="FF0000"/>
            </a:solidFill>
            <a:miter lim="800000"/>
            <a:headEnd/>
            <a:tailEnd/>
          </a:ln>
        </p:spPr>
        <p:txBody>
          <a:bodyPr wrap="square">
            <a:spAutoFit/>
          </a:bodyPr>
          <a:lstStyle/>
          <a:p>
            <a:pPr marL="342900" indent="-342900" latinLnBrk="0">
              <a:spcBef>
                <a:spcPct val="20000"/>
              </a:spcBef>
              <a:buFontTx/>
              <a:buChar char="•"/>
              <a:defRPr/>
            </a:pPr>
            <a:r>
              <a:rPr kumimoji="0" lang="en-US" altLang="ko-KR" sz="1800" kern="0" dirty="0" err="1" smtClean="0"/>
              <a:t>Hybird</a:t>
            </a:r>
            <a:r>
              <a:rPr kumimoji="0" lang="en-US" altLang="ko-KR" sz="1800" kern="0" dirty="0" smtClean="0"/>
              <a:t> </a:t>
            </a:r>
            <a:r>
              <a:rPr kumimoji="0" lang="en-US" altLang="ko-KR" sz="1800" kern="0" dirty="0" err="1" smtClean="0"/>
              <a:t>Tx</a:t>
            </a:r>
            <a:r>
              <a:rPr kumimoji="0" lang="en-US" altLang="ko-KR" sz="1800" kern="0" dirty="0" smtClean="0"/>
              <a:t>: Smart Device LED flash   &amp;/or  RF (3G/LTE, Wi-Fi, Blue-tooth etc.) </a:t>
            </a:r>
            <a:br>
              <a:rPr kumimoji="0" lang="en-US" altLang="ko-KR" sz="1800" kern="0" dirty="0" smtClean="0"/>
            </a:br>
            <a:r>
              <a:rPr kumimoji="0" lang="en-US" altLang="ko-KR" sz="1800" kern="0" dirty="0" smtClean="0"/>
              <a:t> </a:t>
            </a:r>
          </a:p>
          <a:p>
            <a:pPr marL="342900" indent="-342900" latinLnBrk="0">
              <a:spcBef>
                <a:spcPct val="20000"/>
              </a:spcBef>
              <a:buFontTx/>
              <a:buChar char="•"/>
              <a:defRPr/>
            </a:pPr>
            <a:r>
              <a:rPr kumimoji="0" lang="en-US" altLang="ko-KR" sz="1800" kern="0" dirty="0" smtClean="0"/>
              <a:t>Hybrid Rx : Smart Device Camera  &amp;/or  RF (3G/LTE, Wi-Fi, Blue-tooth etc.) </a:t>
            </a:r>
            <a:br>
              <a:rPr kumimoji="0" lang="en-US" altLang="ko-KR" sz="1800" kern="0" dirty="0" smtClean="0"/>
            </a:br>
            <a:endParaRPr kumimoji="0" lang="en-US" altLang="ko-KR" sz="1800" kern="0" dirty="0"/>
          </a:p>
        </p:txBody>
      </p:sp>
      <p:grpSp>
        <p:nvGrpSpPr>
          <p:cNvPr id="30" name="그룹 14"/>
          <p:cNvGrpSpPr>
            <a:grpSpLocks/>
          </p:cNvGrpSpPr>
          <p:nvPr/>
        </p:nvGrpSpPr>
        <p:grpSpPr bwMode="auto">
          <a:xfrm>
            <a:off x="5314950" y="231775"/>
            <a:ext cx="3429000" cy="307777"/>
            <a:chOff x="6088040" y="296840"/>
            <a:chExt cx="3429000" cy="307579"/>
          </a:xfrm>
        </p:grpSpPr>
        <p:sp>
          <p:nvSpPr>
            <p:cNvPr id="31"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32" name="TextBox 31"/>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r>
              <a:rPr lang="en-US" altLang="ko-KR" smtClean="0">
                <a:ea typeface="굴림" charset="-127"/>
              </a:rPr>
              <a:t>Slide </a:t>
            </a:r>
            <a:fld id="{D68264B4-17F8-4FE1-9BA6-EAF94E704BED}" type="slidenum">
              <a:rPr lang="en-US" altLang="ko-KR" smtClean="0">
                <a:ea typeface="굴림" charset="-127"/>
              </a:rPr>
              <a:pPr/>
              <a:t>8</a:t>
            </a:fld>
            <a:endParaRPr lang="en-US" altLang="ko-KR" smtClean="0">
              <a:ea typeface="굴림" charset="-127"/>
            </a:endParaRPr>
          </a:p>
        </p:txBody>
      </p:sp>
      <p:sp>
        <p:nvSpPr>
          <p:cNvPr id="25604"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25605" name="Rectangle 4"/>
          <p:cNvSpPr>
            <a:spLocks noChangeArrowheads="1"/>
          </p:cNvSpPr>
          <p:nvPr/>
        </p:nvSpPr>
        <p:spPr bwMode="auto">
          <a:xfrm>
            <a:off x="3048000" y="725488"/>
            <a:ext cx="2743200" cy="646112"/>
          </a:xfrm>
          <a:prstGeom prst="rect">
            <a:avLst/>
          </a:prstGeom>
          <a:noFill/>
          <a:ln w="9525">
            <a:noFill/>
            <a:miter lim="800000"/>
            <a:headEnd/>
            <a:tailEnd/>
          </a:ln>
        </p:spPr>
        <p:txBody>
          <a:bodyPr>
            <a:spAutoFit/>
          </a:bodyPr>
          <a:lstStyle/>
          <a:p>
            <a:pPr algn="ctr" latinLnBrk="0"/>
            <a:r>
              <a:rPr kumimoji="0" lang="en-US" altLang="ko-KR" sz="3600" b="1" dirty="0"/>
              <a:t>Conclusion</a:t>
            </a:r>
          </a:p>
        </p:txBody>
      </p:sp>
      <p:sp>
        <p:nvSpPr>
          <p:cNvPr id="8" name="Rectangle 3"/>
          <p:cNvSpPr>
            <a:spLocks noGrp="1" noChangeArrowheads="1"/>
          </p:cNvSpPr>
          <p:nvPr>
            <p:ph type="body" idx="4294967295"/>
          </p:nvPr>
        </p:nvSpPr>
        <p:spPr>
          <a:xfrm>
            <a:off x="533400" y="1447800"/>
            <a:ext cx="7924800" cy="4419600"/>
          </a:xfrm>
        </p:spPr>
        <p:txBody>
          <a:bodyPr>
            <a:normAutofit/>
          </a:bodyPr>
          <a:lstStyle/>
          <a:p>
            <a:r>
              <a:rPr lang="en-US" altLang="ko-KR" sz="2000" dirty="0" smtClean="0"/>
              <a:t>In this submission, we presented or proposed various Smart Device based LED Communication examples</a:t>
            </a:r>
          </a:p>
          <a:p>
            <a:pPr>
              <a:buNone/>
            </a:pPr>
            <a:endParaRPr lang="en-US" altLang="ko-KR" sz="2000" dirty="0" smtClean="0"/>
          </a:p>
          <a:p>
            <a:r>
              <a:rPr lang="en-US" altLang="ko-KR" sz="2000" dirty="0" smtClean="0">
                <a:ea typeface="굴림" charset="-127"/>
              </a:rPr>
              <a:t>Especially, Smart device based LED Communication  with LED flash light &amp; Smart Device Camera could be a good Smart Device based  Solution for LED-ID or LED-IT convergence technologies in future.</a:t>
            </a:r>
            <a:endParaRPr lang="en-US" altLang="ko-KR" sz="2000" dirty="0" smtClean="0"/>
          </a:p>
          <a:p>
            <a:pPr>
              <a:buNone/>
            </a:pPr>
            <a:endParaRPr lang="en-US" altLang="ko-KR" sz="2000" dirty="0" smtClean="0"/>
          </a:p>
          <a:p>
            <a:r>
              <a:rPr lang="en-US" altLang="ko-KR" sz="2000" dirty="0" smtClean="0"/>
              <a:t>Furthermore, Hybrid T/Rx structure example coexisting RF &amp; Camera based LED communication is proposed </a:t>
            </a:r>
          </a:p>
          <a:p>
            <a:pPr>
              <a:buNone/>
            </a:pPr>
            <a:endParaRPr lang="en-US" altLang="ko-KR" sz="2000" dirty="0" smtClean="0"/>
          </a:p>
          <a:p>
            <a:pPr>
              <a:buNone/>
            </a:pPr>
            <a:endParaRPr lang="en-US" altLang="ko-KR" sz="2000" dirty="0"/>
          </a:p>
        </p:txBody>
      </p:sp>
      <p:sp>
        <p:nvSpPr>
          <p:cNvPr id="10"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Sept 2013</a:t>
            </a:r>
          </a:p>
          <a:p>
            <a:endParaRPr lang="en-US" altLang="ko-KR" sz="1400" b="1" dirty="0" smtClean="0">
              <a:ea typeface="굴림" charset="-127"/>
            </a:endParaRPr>
          </a:p>
        </p:txBody>
      </p:sp>
      <p:grpSp>
        <p:nvGrpSpPr>
          <p:cNvPr id="7" name="그룹 14"/>
          <p:cNvGrpSpPr>
            <a:grpSpLocks/>
          </p:cNvGrpSpPr>
          <p:nvPr/>
        </p:nvGrpSpPr>
        <p:grpSpPr bwMode="auto">
          <a:xfrm>
            <a:off x="5314950" y="231775"/>
            <a:ext cx="3429000" cy="307777"/>
            <a:chOff x="6088040" y="296840"/>
            <a:chExt cx="3429000" cy="307579"/>
          </a:xfrm>
        </p:grpSpPr>
        <p:sp>
          <p:nvSpPr>
            <p:cNvPr id="9"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1" name="TextBox 10"/>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IEEE </a:t>
              </a:r>
              <a:r>
                <a:rPr lang="en-US" altLang="ko-KR" sz="1400" b="1" dirty="0" smtClean="0">
                  <a:solidFill>
                    <a:srgbClr val="FF0000"/>
                  </a:solidFill>
                  <a:latin typeface="+mj-lt"/>
                </a:rPr>
                <a:t>802.15-13-0532-00-0led</a:t>
              </a:r>
              <a:endParaRPr lang="ko-KR" altLang="en-US" sz="1400" b="1" dirty="0">
                <a:solidFill>
                  <a:srgbClr val="FF0000"/>
                </a:solidFill>
                <a:latin typeface="+mj-lt"/>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9672</TotalTime>
  <Words>480</Words>
  <Application>Microsoft Office PowerPoint</Application>
  <PresentationFormat>화면 슬라이드 쇼(4:3)</PresentationFormat>
  <Paragraphs>101</Paragraphs>
  <Slides>8</Slides>
  <Notes>3</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VLC_Composition_090917</vt:lpstr>
      <vt:lpstr>슬라이드 1</vt:lpstr>
      <vt:lpstr>Contents</vt:lpstr>
      <vt:lpstr>슬라이드 3</vt:lpstr>
      <vt:lpstr>슬라이드 4</vt:lpstr>
      <vt:lpstr>슬라이드 5</vt:lpstr>
      <vt:lpstr>슬라이드 6</vt:lpstr>
      <vt:lpstr>슬라이드 7</vt:lpstr>
      <vt:lpstr>슬라이드 8</vt:lpstr>
    </vt:vector>
  </TitlesOfParts>
  <Company>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Name</cp:lastModifiedBy>
  <cp:revision>608</cp:revision>
  <cp:lastPrinted>1998-02-10T13:28:06Z</cp:lastPrinted>
  <dcterms:created xsi:type="dcterms:W3CDTF">2009-09-18T11:31:33Z</dcterms:created>
  <dcterms:modified xsi:type="dcterms:W3CDTF">2013-09-16T02:43:40Z</dcterms:modified>
</cp:coreProperties>
</file>