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 id="2147484424" r:id="rId3"/>
  </p:sldMasterIdLst>
  <p:notesMasterIdLst>
    <p:notesMasterId r:id="rId12"/>
  </p:notesMasterIdLst>
  <p:handoutMasterIdLst>
    <p:handoutMasterId r:id="rId13"/>
  </p:handoutMasterIdLst>
  <p:sldIdLst>
    <p:sldId id="398" r:id="rId4"/>
    <p:sldId id="312" r:id="rId5"/>
    <p:sldId id="386" r:id="rId6"/>
    <p:sldId id="387" r:id="rId7"/>
    <p:sldId id="388" r:id="rId8"/>
    <p:sldId id="399" r:id="rId9"/>
    <p:sldId id="401" r:id="rId10"/>
    <p:sldId id="397" r:id="rId11"/>
  </p:sldIdLst>
  <p:sldSz cx="9144000" cy="6858000" type="screen4x3"/>
  <p:notesSz cx="6797675" cy="9926638"/>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33"/>
    <a:srgbClr val="CC0000"/>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8487" autoAdjust="0"/>
  </p:normalViewPr>
  <p:slideViewPr>
    <p:cSldViewPr>
      <p:cViewPr varScale="1">
        <p:scale>
          <a:sx n="73" d="100"/>
          <a:sy n="73" d="100"/>
        </p:scale>
        <p:origin x="-1008" y="-96"/>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08" y="-90"/>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00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682625" y="201613"/>
            <a:ext cx="22637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C96B1CBC-1A09-46C8-901C-304D10ADC5AE}" type="datetime1">
              <a:rPr lang="en-US" altLang="ko-KR"/>
              <a:pPr>
                <a:defRPr/>
              </a:pPr>
              <a:t>9/16/2013</a:t>
            </a:fld>
            <a:r>
              <a:rPr lang="en-US"/>
              <a:t>&lt;month year&gt;</a:t>
            </a:r>
          </a:p>
        </p:txBody>
      </p:sp>
      <p:sp>
        <p:nvSpPr>
          <p:cNvPr id="3076" name="Rectangle 4"/>
          <p:cNvSpPr>
            <a:spLocks noGrp="1" noChangeArrowheads="1"/>
          </p:cNvSpPr>
          <p:nvPr>
            <p:ph type="ftr" sz="quarter" idx="2"/>
          </p:nvPr>
        </p:nvSpPr>
        <p:spPr bwMode="auto">
          <a:xfrm>
            <a:off x="4079875" y="9607550"/>
            <a:ext cx="211455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75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latinLnBrk="0" hangingPunct="0">
              <a:defRPr kumimoji="0" sz="1000">
                <a:ea typeface="굴림" pitchFamily="50" charset="-127"/>
              </a:defRPr>
            </a:lvl1pPr>
          </a:lstStyle>
          <a:p>
            <a:pPr>
              <a:defRPr/>
            </a:pPr>
            <a:r>
              <a:rPr lang="en-US" altLang="ko-KR"/>
              <a:t>Page </a:t>
            </a:r>
            <a:fld id="{3A2B349F-B8C9-456A-A5F1-9B67FAB92E32}" type="slidenum">
              <a:rPr lang="en-US" altLang="ko-KR"/>
              <a:pPr>
                <a:defRPr/>
              </a:pPr>
              <a:t>‹#›</a:t>
            </a:fld>
            <a:endParaRPr lang="en-US" altLang="ko-KR"/>
          </a:p>
        </p:txBody>
      </p:sp>
      <p:sp>
        <p:nvSpPr>
          <p:cNvPr id="63494" name="Line 6"/>
          <p:cNvSpPr>
            <a:spLocks noChangeShapeType="1"/>
          </p:cNvSpPr>
          <p:nvPr/>
        </p:nvSpPr>
        <p:spPr bwMode="auto">
          <a:xfrm>
            <a:off x="681038" y="414338"/>
            <a:ext cx="5435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9399" name="Rectangle 7"/>
          <p:cNvSpPr>
            <a:spLocks noChangeArrowheads="1"/>
          </p:cNvSpPr>
          <p:nvPr/>
        </p:nvSpPr>
        <p:spPr bwMode="auto">
          <a:xfrm>
            <a:off x="681038" y="9607550"/>
            <a:ext cx="69691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3496" name="Line 8"/>
          <p:cNvSpPr>
            <a:spLocks noChangeShapeType="1"/>
          </p:cNvSpPr>
          <p:nvPr/>
        </p:nvSpPr>
        <p:spPr bwMode="auto">
          <a:xfrm>
            <a:off x="681038" y="9596438"/>
            <a:ext cx="55864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xmlns="" val="9171039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endParaRPr lang="en-US"/>
          </a:p>
        </p:txBody>
      </p:sp>
      <p:sp>
        <p:nvSpPr>
          <p:cNvPr id="2051" name="Rectangle 3"/>
          <p:cNvSpPr>
            <a:spLocks noGrp="1" noChangeArrowheads="1"/>
          </p:cNvSpPr>
          <p:nvPr>
            <p:ph type="dt" idx="1"/>
          </p:nvPr>
        </p:nvSpPr>
        <p:spPr bwMode="auto">
          <a:xfrm>
            <a:off x="641350" y="117475"/>
            <a:ext cx="2681288"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71992363-5E6A-4CFE-AC84-B266012E4BF7}" type="datetime1">
              <a:rPr lang="en-US" altLang="ko-KR"/>
              <a:pPr>
                <a:defRPr/>
              </a:pPr>
              <a:t>9/16/2013</a:t>
            </a:fld>
            <a:r>
              <a:rPr lang="en-US"/>
              <a:t>&lt;month year&gt;</a:t>
            </a:r>
          </a:p>
        </p:txBody>
      </p:sp>
      <p:sp>
        <p:nvSpPr>
          <p:cNvPr id="59396" name="Rectangle 4"/>
          <p:cNvSpPr>
            <a:spLocks noGrp="1" noRot="1" noChangeAspect="1" noChangeArrowheads="1" noTextEdit="1"/>
          </p:cNvSpPr>
          <p:nvPr>
            <p:ph type="sldImg" idx="2"/>
          </p:nvPr>
        </p:nvSpPr>
        <p:spPr bwMode="auto">
          <a:xfrm>
            <a:off x="928688" y="750888"/>
            <a:ext cx="4941887" cy="37084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7925" cy="4465637"/>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0725"/>
            <a:ext cx="2460625"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4963" y="9610725"/>
            <a:ext cx="787400"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a:ea typeface="굴림" pitchFamily="50" charset="-127"/>
              </a:defRPr>
            </a:lvl1pPr>
          </a:lstStyle>
          <a:p>
            <a:pPr>
              <a:defRPr/>
            </a:pPr>
            <a:r>
              <a:rPr lang="en-US" altLang="ko-KR"/>
              <a:t>Page </a:t>
            </a:r>
            <a:fld id="{E5F9F7E1-4C6F-4B5A-B5AD-04994CCC5F4F}" type="slidenum">
              <a:rPr lang="en-US" altLang="ko-KR"/>
              <a:pPr>
                <a:defRPr/>
              </a:pPr>
              <a:t>‹#›</a:t>
            </a:fld>
            <a:endParaRPr lang="en-US" altLang="ko-KR"/>
          </a:p>
        </p:txBody>
      </p:sp>
      <p:sp>
        <p:nvSpPr>
          <p:cNvPr id="55304" name="Rectangle 8"/>
          <p:cNvSpPr>
            <a:spLocks noChangeArrowheads="1"/>
          </p:cNvSpPr>
          <p:nvPr/>
        </p:nvSpPr>
        <p:spPr bwMode="auto">
          <a:xfrm>
            <a:off x="709613" y="9610725"/>
            <a:ext cx="69691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59401"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9402" name="Line 10"/>
          <p:cNvSpPr>
            <a:spLocks noChangeShapeType="1"/>
          </p:cNvSpPr>
          <p:nvPr/>
        </p:nvSpPr>
        <p:spPr bwMode="auto">
          <a:xfrm>
            <a:off x="633413" y="317500"/>
            <a:ext cx="553085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xmlns="" val="1705001822"/>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xfrm>
            <a:off x="3398838" y="-98425"/>
            <a:ext cx="2759075" cy="430213"/>
          </a:xfrm>
          <a:noFill/>
        </p:spPr>
        <p:txBody>
          <a:bodyPr/>
          <a:lstStyle/>
          <a:p>
            <a:r>
              <a:rPr lang="en-US" altLang="ko-KR" smtClean="0">
                <a:ea typeface="굴림" charset="-127"/>
              </a:rPr>
              <a:t>September 2009doc.: IEEE 802.15-09-0117-00-0007</a:t>
            </a:r>
          </a:p>
        </p:txBody>
      </p:sp>
      <p:sp>
        <p:nvSpPr>
          <p:cNvPr id="60419" name="Rectangle 3"/>
          <p:cNvSpPr>
            <a:spLocks noGrp="1" noChangeArrowheads="1"/>
          </p:cNvSpPr>
          <p:nvPr>
            <p:ph type="dt" sz="quarter" idx="1"/>
          </p:nvPr>
        </p:nvSpPr>
        <p:spPr>
          <a:noFill/>
        </p:spPr>
        <p:txBody>
          <a:bodyPr/>
          <a:lstStyle/>
          <a:p>
            <a:fld id="{AADD6397-29C2-4D3E-BD07-19140A16E104}" type="datetime1">
              <a:rPr lang="en-US" altLang="ko-KR" smtClean="0">
                <a:ea typeface="굴림" charset="-127"/>
              </a:rPr>
              <a:pPr/>
              <a:t>9/16/2013</a:t>
            </a:fld>
            <a:r>
              <a:rPr lang="en-US" altLang="ko-KR" smtClean="0">
                <a:ea typeface="굴림" charset="-127"/>
              </a:rPr>
              <a:t>&lt;month year&gt;</a:t>
            </a:r>
          </a:p>
        </p:txBody>
      </p:sp>
      <p:sp>
        <p:nvSpPr>
          <p:cNvPr id="60420" name="Slide Image Placeholder 1"/>
          <p:cNvSpPr>
            <a:spLocks noGrp="1" noRot="1" noChangeAspect="1" noTextEdit="1"/>
          </p:cNvSpPr>
          <p:nvPr>
            <p:ph type="sldImg"/>
          </p:nvPr>
        </p:nvSpPr>
        <p:spPr>
          <a:xfrm>
            <a:off x="927100" y="750888"/>
            <a:ext cx="4943475" cy="3708400"/>
          </a:xfrm>
          <a:ln/>
        </p:spPr>
      </p:sp>
      <p:sp>
        <p:nvSpPr>
          <p:cNvPr id="60421" name="Notes Placeholder 2"/>
          <p:cNvSpPr>
            <a:spLocks noGrp="1"/>
          </p:cNvSpPr>
          <p:nvPr>
            <p:ph type="body" idx="1"/>
          </p:nvPr>
        </p:nvSpPr>
        <p:spPr>
          <a:noFill/>
          <a:ln/>
        </p:spPr>
        <p:txBody>
          <a:bodyPr/>
          <a:lstStyle/>
          <a:p>
            <a:endParaRPr lang="en-US" altLang="ko-KR" smtClean="0">
              <a:ea typeface="굴림" charset="-127"/>
            </a:endParaRPr>
          </a:p>
        </p:txBody>
      </p:sp>
      <p:sp>
        <p:nvSpPr>
          <p:cNvPr id="60422" name="Header Placeholder 3"/>
          <p:cNvSpPr txBox="1">
            <a:spLocks noGrp="1"/>
          </p:cNvSpPr>
          <p:nvPr/>
        </p:nvSpPr>
        <p:spPr bwMode="auto">
          <a:xfrm>
            <a:off x="3398838" y="117475"/>
            <a:ext cx="2759075" cy="214313"/>
          </a:xfrm>
          <a:prstGeom prst="rect">
            <a:avLst/>
          </a:prstGeom>
          <a:noFill/>
          <a:ln w="9525">
            <a:noFill/>
            <a:miter lim="800000"/>
            <a:headEnd/>
            <a:tailEnd/>
          </a:ln>
        </p:spPr>
        <p:txBody>
          <a:bodyPr lIns="0" tIns="0" rIns="0" bIns="0" anchor="b">
            <a:spAutoFit/>
          </a:bodyPr>
          <a:lstStyle/>
          <a:p>
            <a:pPr algn="r" defTabSz="938213" eaLnBrk="0" latinLnBrk="0" hangingPunct="0"/>
            <a:r>
              <a:rPr kumimoji="0" lang="en-US" altLang="ko-KR" sz="1400" b="1"/>
              <a:t>doc.: IEEE 802.15-09-0117-00-0007</a:t>
            </a:r>
          </a:p>
        </p:txBody>
      </p:sp>
      <p:sp>
        <p:nvSpPr>
          <p:cNvPr id="60423" name="Date Placeholder 4"/>
          <p:cNvSpPr txBox="1">
            <a:spLocks noGrp="1"/>
          </p:cNvSpPr>
          <p:nvPr/>
        </p:nvSpPr>
        <p:spPr bwMode="auto">
          <a:xfrm>
            <a:off x="641350" y="117475"/>
            <a:ext cx="2681288" cy="214313"/>
          </a:xfrm>
          <a:prstGeom prst="rect">
            <a:avLst/>
          </a:prstGeom>
          <a:noFill/>
          <a:ln w="9525">
            <a:noFill/>
            <a:miter lim="800000"/>
            <a:headEnd/>
            <a:tailEnd/>
          </a:ln>
        </p:spPr>
        <p:txBody>
          <a:bodyPr lIns="0" tIns="0" rIns="0" bIns="0" anchor="b">
            <a:spAutoFit/>
          </a:bodyPr>
          <a:lstStyle/>
          <a:p>
            <a:pPr defTabSz="938213" eaLnBrk="0" latinLnBrk="0" hangingPunct="0"/>
            <a:r>
              <a:rPr kumimoji="0" lang="en-US" altLang="ko-KR" sz="1400" b="1"/>
              <a:t>&lt;month year&gt;</a:t>
            </a:r>
          </a:p>
        </p:txBody>
      </p:sp>
      <p:sp>
        <p:nvSpPr>
          <p:cNvPr id="60424" name="Footer Placeholder 5"/>
          <p:cNvSpPr>
            <a:spLocks noGrp="1"/>
          </p:cNvSpPr>
          <p:nvPr>
            <p:ph type="ftr" sz="quarter" idx="4"/>
          </p:nvPr>
        </p:nvSpPr>
        <p:spPr>
          <a:noFill/>
        </p:spPr>
        <p:txBody>
          <a:bodyPr/>
          <a:lstStyle/>
          <a:p>
            <a:pPr lvl="4"/>
            <a:r>
              <a:rPr lang="en-US" altLang="ko-KR" smtClean="0">
                <a:ea typeface="굴림" charset="-127"/>
              </a:rPr>
              <a:t>&lt;author&gt;, &lt;company&gt;</a:t>
            </a:r>
          </a:p>
        </p:txBody>
      </p:sp>
      <p:sp>
        <p:nvSpPr>
          <p:cNvPr id="60425" name="Slide Number Placeholder 6"/>
          <p:cNvSpPr>
            <a:spLocks noGrp="1"/>
          </p:cNvSpPr>
          <p:nvPr>
            <p:ph type="sldNum" sz="quarter" idx="5"/>
          </p:nvPr>
        </p:nvSpPr>
        <p:spPr>
          <a:noFill/>
        </p:spPr>
        <p:txBody>
          <a:bodyPr/>
          <a:lstStyle/>
          <a:p>
            <a:r>
              <a:rPr lang="en-US" altLang="ko-KR" smtClean="0">
                <a:ea typeface="굴림" charset="-127"/>
              </a:rPr>
              <a:t>Page </a:t>
            </a:r>
            <a:fld id="{94FC791E-5A32-49D5-9EB1-E6B54E4321EE}" type="slidenum">
              <a:rPr lang="en-US" altLang="ko-KR" smtClean="0">
                <a:ea typeface="굴림" charset="-127"/>
              </a:rPr>
              <a:pPr/>
              <a:t>1</a:t>
            </a:fld>
            <a:endParaRPr lang="en-US" altLang="ko-KR"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p>
            <a:fld id="{2A41DD8D-00AD-4B8E-A752-36B7A0474443}" type="datetime1">
              <a:rPr lang="en-US" altLang="ko-KR" smtClean="0">
                <a:ea typeface="굴림" charset="-127"/>
              </a:rPr>
              <a:pPr/>
              <a:t>9/16/2013</a:t>
            </a:fld>
            <a:r>
              <a:rPr lang="en-US" altLang="ko-KR" smtClean="0">
                <a:ea typeface="굴림" charset="-127"/>
              </a:rPr>
              <a:t>&lt;month year&gt;</a:t>
            </a:r>
          </a:p>
        </p:txBody>
      </p:sp>
      <p:sp>
        <p:nvSpPr>
          <p:cNvPr id="61443" name="Rectangle 2"/>
          <p:cNvSpPr>
            <a:spLocks noGrp="1" noRot="1" noChangeAspect="1" noChangeArrowheads="1" noTextEdit="1"/>
          </p:cNvSpPr>
          <p:nvPr>
            <p:ph type="sldImg"/>
          </p:nvPr>
        </p:nvSpPr>
        <p:spPr>
          <a:xfrm>
            <a:off x="927100" y="750888"/>
            <a:ext cx="4943475" cy="3708400"/>
          </a:xfrm>
          <a:ln/>
        </p:spPr>
      </p:sp>
      <p:sp>
        <p:nvSpPr>
          <p:cNvPr id="61444"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슬라이드 이미지 개체 틀 1"/>
          <p:cNvSpPr>
            <a:spLocks noGrp="1" noRot="1" noChangeAspect="1" noTextEdit="1"/>
          </p:cNvSpPr>
          <p:nvPr>
            <p:ph type="sldImg"/>
          </p:nvPr>
        </p:nvSpPr>
        <p:spPr>
          <a:ln/>
        </p:spPr>
      </p:sp>
      <p:sp>
        <p:nvSpPr>
          <p:cNvPr id="62467" name="슬라이드 노트 개체 틀 2"/>
          <p:cNvSpPr>
            <a:spLocks noGrp="1"/>
          </p:cNvSpPr>
          <p:nvPr>
            <p:ph type="body" idx="1"/>
          </p:nvPr>
        </p:nvSpPr>
        <p:spPr>
          <a:noFill/>
          <a:ln/>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solidFill>
                  <a:prstClr val="black"/>
                </a:solidFill>
              </a:rPr>
              <a:t>September 2009doc.: IEEE 802.15-09-0117-00-0007</a:t>
            </a:r>
            <a:endParaRPr lang="en-US">
              <a:solidFill>
                <a:prstClr val="black"/>
              </a:solidFill>
            </a:endParaRPr>
          </a:p>
        </p:txBody>
      </p:sp>
      <p:sp>
        <p:nvSpPr>
          <p:cNvPr id="5" name="날짜 개체 틀 4"/>
          <p:cNvSpPr>
            <a:spLocks noGrp="1"/>
          </p:cNvSpPr>
          <p:nvPr>
            <p:ph type="dt" sz="quarter" idx="1"/>
          </p:nvPr>
        </p:nvSpPr>
        <p:spPr/>
        <p:txBody>
          <a:bodyPr/>
          <a:lstStyle/>
          <a:p>
            <a:pPr>
              <a:defRPr/>
            </a:pPr>
            <a:fld id="{BF092D00-B6CC-4AB9-A457-CEB0ECBA2AAF}" type="datetime1">
              <a:rPr lang="en-US" smtClean="0">
                <a:solidFill>
                  <a:prstClr val="black"/>
                </a:solidFill>
              </a:rPr>
              <a:pPr>
                <a:defRPr/>
              </a:pPr>
              <a:t>9/16/2013</a:t>
            </a:fld>
            <a:r>
              <a:rPr lang="en-US" smtClean="0">
                <a:solidFill>
                  <a:prstClr val="black"/>
                </a:solidFill>
              </a:rPr>
              <a:t>&lt;month year&gt;</a:t>
            </a:r>
            <a:endParaRPr lang="en-US">
              <a:solidFill>
                <a:prstClr val="black"/>
              </a:solidFill>
            </a:endParaRPr>
          </a:p>
        </p:txBody>
      </p:sp>
      <p:sp>
        <p:nvSpPr>
          <p:cNvPr id="6" name="바닥글 개체 틀 5"/>
          <p:cNvSpPr>
            <a:spLocks noGrp="1"/>
          </p:cNvSpPr>
          <p:nvPr>
            <p:ph type="ftr" sz="quarter" idx="4"/>
          </p:nvPr>
        </p:nvSpPr>
        <p:spPr/>
        <p:txBody>
          <a:bodyPr/>
          <a:lstStyle/>
          <a:p>
            <a:pPr lvl="4">
              <a:defRPr/>
            </a:pPr>
            <a:r>
              <a:rPr lang="en-US" smtClean="0">
                <a:solidFill>
                  <a:prstClr val="black"/>
                </a:solidFill>
              </a:rPr>
              <a:t>&lt;author&gt;, &lt;company&gt;</a:t>
            </a:r>
            <a:endParaRPr lang="en-US">
              <a:solidFill>
                <a:prstClr val="black"/>
              </a:solidFill>
            </a:endParaRPr>
          </a:p>
        </p:txBody>
      </p:sp>
      <p:sp>
        <p:nvSpPr>
          <p:cNvPr id="62471" name="슬라이드 번호 개체 틀 6"/>
          <p:cNvSpPr>
            <a:spLocks noGrp="1"/>
          </p:cNvSpPr>
          <p:nvPr>
            <p:ph type="sldNum" sz="quarter" idx="5"/>
          </p:nvPr>
        </p:nvSpPr>
        <p:spPr>
          <a:noFill/>
        </p:spPr>
        <p:txBody>
          <a:bodyPr/>
          <a:lstStyle/>
          <a:p>
            <a:pPr defTabSz="949325"/>
            <a:r>
              <a:rPr lang="en-US" altLang="ko-KR" smtClean="0">
                <a:solidFill>
                  <a:srgbClr val="000000"/>
                </a:solidFill>
                <a:ea typeface="굴림" charset="-127"/>
              </a:rPr>
              <a:t>Page </a:t>
            </a:r>
            <a:fld id="{EE356DD4-A614-41D2-B169-6FED7D2BB5D1}" type="slidenum">
              <a:rPr lang="en-US" altLang="ko-KR" smtClean="0">
                <a:solidFill>
                  <a:srgbClr val="000000"/>
                </a:solidFill>
                <a:ea typeface="굴림" charset="-127"/>
              </a:rPr>
              <a:pPr defTabSz="949325"/>
              <a:t>8</a:t>
            </a:fld>
            <a:endParaRPr lang="en-US" altLang="ko-KR" smtClean="0">
              <a:solidFill>
                <a:srgbClr val="000000"/>
              </a:solidFill>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4876800" y="6477000"/>
            <a:ext cx="3733800" cy="368300"/>
          </a:xfrm>
        </p:spPr>
        <p:txBody>
          <a:bodyPr/>
          <a:lstStyle>
            <a:lvl1pPr>
              <a:defRPr/>
            </a:lvl1pPr>
          </a:lstStyle>
          <a:p>
            <a:pPr>
              <a:defRPr/>
            </a:pPr>
            <a:r>
              <a:rPr lang="en-US" altLang="ko-KR"/>
              <a:t>Jaesang Cha, Seoul National Univ. of Science&amp;Tech</a:t>
            </a:r>
            <a:endParaRPr lang="en-US">
              <a:ea typeface="+mn-ea"/>
            </a:endParaRP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E29F94EA-E208-4D23-8F2B-C5CD26F5000A}"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7469F10-AD6C-4335-BE5D-BA80ACDA0CB7}"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9963E2E-7ABD-4A9F-AE29-7BB03BFE4B0C}"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7D2DE634-889A-408C-8BD6-A5146ACFE832}"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3FB79AD0-AE76-4821-B41E-3ED7332207BA}" type="slidenum">
              <a:rPr lang="en-US" altLang="ko-KR"/>
              <a:pPr>
                <a:defRPr/>
              </a:pPr>
              <a:t>‹#›</a:t>
            </a:fld>
            <a:endParaRPr lang="en-US" altLang="ko-K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latinLnBrk="0">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7B7DFD66-01FD-4342-ADA1-660A9155A536}"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358FD412-5520-43DC-8B9C-256FE4E1C143}"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3B98507-BCE4-4C65-AF96-AA42DFCBA757}"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E44286C0-A9B8-4892-99A5-C6B9BB3CA246}"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8F573C0-A30D-46F1-B066-421FCB434165}"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98CA5393-FC72-4383-AE83-0CC5001FABA2}" type="slidenum">
              <a:rPr lang="en-US" altLang="ko-KR"/>
              <a:pPr>
                <a:defRPr/>
              </a:pPr>
              <a:t>‹#›</a:t>
            </a:fld>
            <a:endParaRPr lang="en-US" altLang="ko-KR"/>
          </a:p>
        </p:txBody>
      </p:sp>
      <p:sp>
        <p:nvSpPr>
          <p:cNvPr id="4"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p:txBody>
          <a:bodyPr/>
          <a:lstStyle>
            <a:lvl1pPr>
              <a:defRPr/>
            </a:lvl1pPr>
          </a:lstStyle>
          <a:p>
            <a:pPr>
              <a:defRPr/>
            </a:pPr>
            <a:r>
              <a:rPr lang="en-US" altLang="ko-KR"/>
              <a:t>Slide </a:t>
            </a:r>
            <a:fld id="{9A160BAD-70B6-4D40-8CB3-516FA43C7CEA}"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C47A3FBA-F14D-47D4-BD10-33EBBFBE0F19}"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F867D661-774B-46CD-AC96-DA300F359F2E}"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7375AB7-3E10-4CEE-948E-C0F8A3B5FC12}"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D80A3E85-B014-442E-A404-25D17EE39D8D}"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DF0B21E-9161-430B-8887-E5E2D98A67A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2"/>
          <p:cNvSpPr>
            <a:spLocks noGrp="1" noChangeArrowheads="1"/>
          </p:cNvSpPr>
          <p:nvPr>
            <p:ph type="sldNum" sz="quarter" idx="10"/>
          </p:nvPr>
        </p:nvSpPr>
        <p:spPr/>
        <p:txBody>
          <a:bodyPr/>
          <a:lstStyle>
            <a:lvl1pPr>
              <a:defRPr/>
            </a:lvl1pPr>
          </a:lstStyle>
          <a:p>
            <a:pPr>
              <a:defRPr/>
            </a:pPr>
            <a:r>
              <a:rPr lang="en-US" altLang="ko-KR"/>
              <a:t>Slide </a:t>
            </a:r>
            <a:fld id="{297A6E78-C4BA-4331-B3EF-E0ABEDA50BD5}" type="slidenum">
              <a:rPr lang="en-US" altLang="ko-KR"/>
              <a:pPr>
                <a:defRPr/>
              </a:pPr>
              <a:t>‹#›</a:t>
            </a:fld>
            <a:endParaRPr lang="en-US" altLang="ko-KR"/>
          </a:p>
        </p:txBody>
      </p:sp>
      <p:sp>
        <p:nvSpPr>
          <p:cNvPr id="8" name="Rectangle 5"/>
          <p:cNvSpPr>
            <a:spLocks noGrp="1" noChangeArrowheads="1"/>
          </p:cNvSpPr>
          <p:nvPr>
            <p:ph type="ftr" sz="quarter" idx="11"/>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latinLnBrk="0">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1"/>
          <p:cNvSpPr>
            <a:spLocks noGrp="1" noChangeArrowheads="1"/>
          </p:cNvSpPr>
          <p:nvPr>
            <p:ph type="sldNum" sz="quarter" idx="10"/>
          </p:nvPr>
        </p:nvSpPr>
        <p:spPr/>
        <p:txBody>
          <a:bodyPr/>
          <a:lstStyle>
            <a:lvl1pPr>
              <a:defRPr/>
            </a:lvl1pPr>
          </a:lstStyle>
          <a:p>
            <a:pPr>
              <a:defRPr/>
            </a:pPr>
            <a:r>
              <a:rPr lang="en-US" altLang="ko-KR"/>
              <a:t>Slide </a:t>
            </a:r>
            <a:fld id="{ABC0FF66-D499-4B9E-86EB-86803D4B44EE}" type="slidenum">
              <a:rPr lang="en-US" altLang="ko-KR"/>
              <a:pPr>
                <a:defRPr/>
              </a:pPr>
              <a:t>‹#›</a:t>
            </a:fld>
            <a:endParaRPr lang="en-US" altLang="ko-KR"/>
          </a:p>
        </p:txBody>
      </p:sp>
      <p:sp>
        <p:nvSpPr>
          <p:cNvPr id="11"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12"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2ADD00B-B53D-4423-802A-DE12D9A84633}"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E4BAE918-3E5A-4B07-8032-F66BBBCBEF0B}"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a:defRPr/>
            </a:lvl1pPr>
          </a:lstStyle>
          <a:p>
            <a:pPr>
              <a:defRPr/>
            </a:pPr>
            <a:r>
              <a:rPr lang="en-US" altLang="ko-KR"/>
              <a:t>Slide </a:t>
            </a:r>
            <a:fld id="{5677DB29-EA51-4FA7-ACF8-4ACAF62544C4}"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9"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D079EF0C-3B5F-4458-B778-82257741718E}"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97028CAB-BEEE-47A0-A209-B2F38397E368}" type="slidenum">
              <a:rPr lang="en-US" altLang="ko-KR"/>
              <a:pPr>
                <a:defRPr/>
              </a:pPr>
              <a:t>‹#›</a:t>
            </a:fld>
            <a:endParaRPr lang="en-US" altLang="ko-KR"/>
          </a:p>
        </p:txBody>
      </p:sp>
      <p:sp>
        <p:nvSpPr>
          <p:cNvPr id="4"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5"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526B1368-C662-438C-B42C-6B6454DECCF9}" type="slidenum">
              <a:rPr lang="en-US" altLang="ko-KR"/>
              <a:pPr>
                <a:defRPr/>
              </a:pPr>
              <a:t>‹#›</a:t>
            </a:fld>
            <a:endParaRPr lang="en-US" altLang="ko-KR"/>
          </a:p>
        </p:txBody>
      </p:sp>
      <p:sp>
        <p:nvSpPr>
          <p:cNvPr id="3"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4"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E24AFC0D-2377-454E-96FD-292034666AD0}"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F2E4BD81-E923-487D-BB88-9DCCC5CFE045}"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08175AA9-00E1-4351-9465-CA49151D48E6}"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3ACB4155-B06A-4F99-8BD9-A86C11890D95}"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ko-KR"/>
              <a:t>Jaesang Cha, Seoul National Univ. of Science&amp;Tech.</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981BC8DA-3DDF-4C12-B701-8278B0D79111}"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a:xfrm>
            <a:off x="5486400" y="6475413"/>
            <a:ext cx="3124200" cy="184150"/>
          </a:xfrm>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D8346328-F37C-4B49-A768-38FA748EB9C6}" type="slidenum">
              <a:rPr lang="en-US" altLang="ko-KR"/>
              <a:pPr>
                <a:defRPr/>
              </a:pPr>
              <a:t>‹#›</a:t>
            </a:fld>
            <a:endParaRPr lang="en-US" altLang="ko-KR"/>
          </a:p>
        </p:txBody>
      </p:sp>
      <p:sp>
        <p:nvSpPr>
          <p:cNvPr id="8"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3546FB87-C6E2-4FD9-8187-D19DC05455F2}"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r>
              <a:rPr lang="en-US" altLang="ko-KR"/>
              <a:t>Slide </a:t>
            </a:r>
            <a:fld id="{FE1BE5DC-A3D9-4421-BD15-B378756F0D78}"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173B8E87-D48A-4DAC-A76E-ABED901B8A95}" type="slidenum">
              <a:rPr lang="en-US" altLang="ko-KR"/>
              <a:pPr>
                <a:defRPr/>
              </a:pPr>
              <a:t>‹#›</a:t>
            </a:fld>
            <a:endParaRPr lang="en-US" altLang="ko-KR"/>
          </a:p>
        </p:txBody>
      </p:sp>
      <p:sp>
        <p:nvSpPr>
          <p:cNvPr id="4"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5"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0409B204-84FD-48DF-81F3-209FB5629A0F}" type="slidenum">
              <a:rPr lang="en-US" altLang="ko-KR"/>
              <a:pPr>
                <a:defRPr/>
              </a:pPr>
              <a:t>‹#›</a:t>
            </a:fld>
            <a:endParaRPr lang="en-US" altLang="ko-KR"/>
          </a:p>
        </p:txBody>
      </p:sp>
      <p:sp>
        <p:nvSpPr>
          <p:cNvPr id="3"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4"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AAFD894-3509-438D-971D-00851BF113F6}"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71B37591-78F3-4E91-AD11-05A465275007}"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a:t>Jaesang Cha, Seoul National Univ. of Science&amp;Tech</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 id="2147485004"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solidFill>
                  <a:srgbClr val="000000"/>
                </a:solidFill>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solidFill>
                  <a:srgbClr val="000000"/>
                </a:solidFill>
                <a:ea typeface="굴림" pitchFamily="50" charset="-127"/>
              </a:defRPr>
            </a:lvl1pPr>
          </a:lstStyle>
          <a:p>
            <a:pPr>
              <a:defRPr/>
            </a:pPr>
            <a:r>
              <a:rPr lang="en-US" altLang="ko-KR"/>
              <a:t>Slide </a:t>
            </a:r>
            <a:fld id="{08279B14-8EB8-4C6E-AE1F-3A930F32462E}" type="slidenum">
              <a:rPr lang="en-US" altLang="ko-KR"/>
              <a:pPr>
                <a:defRPr/>
              </a:pPr>
              <a:t>‹#›</a:t>
            </a:fld>
            <a:endParaRPr lang="en-US" altLang="ko-KR"/>
          </a:p>
        </p:txBody>
      </p:sp>
      <p:sp>
        <p:nvSpPr>
          <p:cNvPr id="205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05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205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 id="2147485016"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solidFill>
                  <a:srgbClr val="000000"/>
                </a:solidFill>
                <a:ea typeface="굴림" pitchFamily="50" charset="-127"/>
              </a:defRPr>
            </a:lvl1pPr>
          </a:lstStyle>
          <a:p>
            <a:pPr>
              <a:defRPr/>
            </a:pPr>
            <a:r>
              <a:rPr lang="en-US" altLang="ko-KR"/>
              <a:t>Slide </a:t>
            </a:r>
            <a:fld id="{FA5BDBE7-EF43-46F2-A511-106F256024BA}" type="slidenum">
              <a:rPr lang="en-US" altLang="ko-KR"/>
              <a:pPr>
                <a:defRPr/>
              </a:pPr>
              <a:t>‹#›</a:t>
            </a:fld>
            <a:endParaRPr lang="en-US" altLang="ko-KR"/>
          </a:p>
        </p:txBody>
      </p:sp>
      <p:sp>
        <p:nvSpPr>
          <p:cNvPr id="3077"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3078"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307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9" name="Rectangle 5"/>
          <p:cNvSpPr>
            <a:spLocks noGrp="1" noChangeArrowheads="1"/>
          </p:cNvSpPr>
          <p:nvPr>
            <p:ph type="ftr" sz="quarter" idx="3"/>
          </p:nvPr>
        </p:nvSpPr>
        <p:spPr>
          <a:xfrm>
            <a:off x="5181600" y="6475413"/>
            <a:ext cx="3429000" cy="369887"/>
          </a:xfrm>
          <a:prstGeom prst="rect">
            <a:avLst/>
          </a:prstGeom>
        </p:spPr>
        <p:txBody>
          <a:bodyPr/>
          <a:lstStyle>
            <a:lvl1pPr>
              <a:defRPr>
                <a:solidFill>
                  <a:srgbClr val="000000"/>
                </a:solidFill>
                <a:ea typeface="굴림" charset="-127"/>
              </a:defRPr>
            </a:lvl1pPr>
          </a:lstStyle>
          <a:p>
            <a:pPr>
              <a:defRPr/>
            </a:pPr>
            <a:r>
              <a:rPr lang="en-US" altLang="ko-KR"/>
              <a:t>Jaesang Cha, Seoul National Univ. of Science&amp;Tech.</a:t>
            </a:r>
          </a:p>
        </p:txBody>
      </p:sp>
    </p:spTree>
  </p:cSld>
  <p:clrMap bg1="lt1" tx1="dk1" bg2="lt2" tx2="dk2" accent1="accent1" accent2="accent2" accent3="accent3" accent4="accent4" accent5="accent5" accent6="accent6" hlink="hlink" folHlink="folHlink"/>
  <p:sldLayoutIdLst>
    <p:sldLayoutId id="2147485017" r:id="rId1"/>
    <p:sldLayoutId id="2147485018" r:id="rId2"/>
    <p:sldLayoutId id="2147485019" r:id="rId3"/>
    <p:sldLayoutId id="2147485020" r:id="rId4"/>
    <p:sldLayoutId id="2147485021" r:id="rId5"/>
    <p:sldLayoutId id="2147485022" r:id="rId6"/>
    <p:sldLayoutId id="2147485023" r:id="rId7"/>
    <p:sldLayoutId id="2147485024" r:id="rId8"/>
    <p:sldLayoutId id="2147485025" r:id="rId9"/>
    <p:sldLayoutId id="2147485026" r:id="rId10"/>
    <p:sldLayoutId id="2147485027" r:id="rId11"/>
    <p:sldLayoutId id="2147485028" r:id="rId12"/>
    <p:sldLayoutId id="2147485029"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a:t>Slide </a:t>
            </a:r>
            <a:fld id="{C5FD28F7-B74E-4AD4-AD32-070BAA0369B9}" type="slidenum">
              <a:rPr kumimoji="0" lang="en-US" altLang="ko-KR"/>
              <a:pPr algn="ctr" eaLnBrk="0" latinLnBrk="0" hangingPunct="0"/>
              <a:t>1</a:t>
            </a:fld>
            <a:endParaRPr kumimoji="0" lang="en-US" altLang="ko-KR"/>
          </a:p>
        </p:txBody>
      </p:sp>
      <p:sp>
        <p:nvSpPr>
          <p:cNvPr id="27651" name="Rectangle 3"/>
          <p:cNvSpPr>
            <a:spLocks noChangeArrowheads="1"/>
          </p:cNvSpPr>
          <p:nvPr/>
        </p:nvSpPr>
        <p:spPr bwMode="auto">
          <a:xfrm>
            <a:off x="152400" y="685800"/>
            <a:ext cx="8991600" cy="5755422"/>
          </a:xfrm>
          <a:prstGeom prst="rect">
            <a:avLst/>
          </a:prstGeom>
          <a:noFill/>
          <a:ln w="12700">
            <a:noFill/>
            <a:miter lim="800000"/>
            <a:headEnd type="none" w="sm" len="sm"/>
            <a:tailEnd type="none" w="sm" len="sm"/>
          </a:ln>
          <a:effectLst/>
        </p:spPr>
        <p:txBody>
          <a:bodyPr>
            <a:spAutoFit/>
          </a:bodyPr>
          <a:lstStyle/>
          <a:p>
            <a:pPr marL="739775" indent="-739775" algn="ctr" eaLnBrk="0" latinLnBrk="0" hangingPunct="0">
              <a:defRPr/>
            </a:pPr>
            <a:r>
              <a:rPr kumimoji="0" lang="en-US" altLang="ko-KR" sz="1800" b="1" u="sng" dirty="0">
                <a:effectLst>
                  <a:outerShdw blurRad="38100" dist="38100" dir="2700000" algn="tl">
                    <a:srgbClr val="C0C0C0"/>
                  </a:outerShdw>
                </a:effectLst>
                <a:ea typeface="굴림" pitchFamily="50" charset="-127"/>
              </a:rPr>
              <a:t>Project: IEEE 802.15 LED(Light Emitting Diode) Interest Group (IG-LED)</a:t>
            </a:r>
            <a:endParaRPr kumimoji="0" lang="ko-KR" altLang="en-US" sz="1800" b="1" u="sng" dirty="0">
              <a:effectLst>
                <a:outerShdw blurRad="38100" dist="38100" dir="2700000" algn="tl">
                  <a:srgbClr val="C0C0C0"/>
                </a:outerShdw>
              </a:effectLst>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Submission Title:</a:t>
            </a:r>
            <a:r>
              <a:rPr kumimoji="0" lang="en-US" altLang="ko-KR" sz="1600" dirty="0">
                <a:ea typeface="굴림" pitchFamily="50" charset="-127"/>
              </a:rPr>
              <a:t> </a:t>
            </a:r>
            <a:r>
              <a:rPr kumimoji="0" lang="en-US" altLang="ko-KR" sz="1600" dirty="0" smtClean="0">
                <a:ea typeface="굴림" pitchFamily="50" charset="-127"/>
              </a:rPr>
              <a:t>[</a:t>
            </a:r>
            <a:r>
              <a:rPr kumimoji="0" lang="en-US" altLang="ko-KR" sz="1600" kern="0" dirty="0" smtClean="0">
                <a:ea typeface="굴림" pitchFamily="50" charset="-127"/>
              </a:rPr>
              <a:t>Energy Efficient LED light Control using  Object based sensor</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Date Submitted: </a:t>
            </a:r>
            <a:r>
              <a:rPr kumimoji="0" lang="en-US" altLang="ko-KR" sz="1600" dirty="0">
                <a:ea typeface="굴림" pitchFamily="50" charset="-127"/>
              </a:rPr>
              <a:t>[</a:t>
            </a:r>
            <a:r>
              <a:rPr kumimoji="0" lang="en-US" altLang="ko-KR" sz="1600" dirty="0">
                <a:solidFill>
                  <a:srgbClr val="FF0000"/>
                </a:solidFill>
                <a:ea typeface="굴림" pitchFamily="50" charset="-127"/>
              </a:rPr>
              <a:t>16</a:t>
            </a:r>
            <a:r>
              <a:rPr kumimoji="0" lang="en-US" altLang="ko-KR" sz="1600" baseline="30000" dirty="0">
                <a:solidFill>
                  <a:srgbClr val="FF0000"/>
                </a:solidFill>
                <a:ea typeface="굴림" pitchFamily="50" charset="-127"/>
              </a:rPr>
              <a:t>th</a:t>
            </a:r>
            <a:r>
              <a:rPr kumimoji="0" lang="en-US" altLang="ko-KR" sz="1600" dirty="0">
                <a:solidFill>
                  <a:srgbClr val="FF0000"/>
                </a:solidFill>
                <a:ea typeface="굴림" pitchFamily="50" charset="-127"/>
              </a:rPr>
              <a:t>  Sept, 2013</a:t>
            </a: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Source: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err="1" smtClean="0"/>
              <a:t>Jaesang</a:t>
            </a:r>
            <a:r>
              <a:rPr lang="en-US" altLang="ko-KR" sz="1600" dirty="0" smtClean="0"/>
              <a:t> Cha*, </a:t>
            </a:r>
            <a:r>
              <a:rPr lang="en-US" altLang="ko-KR" sz="1600" dirty="0" err="1" smtClean="0">
                <a:ea typeface="굴림" pitchFamily="50" charset="-127"/>
              </a:rPr>
              <a:t>Soonho</a:t>
            </a:r>
            <a:r>
              <a:rPr lang="en-US" altLang="ko-KR" sz="1600" dirty="0" smtClean="0">
                <a:ea typeface="굴림" pitchFamily="50" charset="-127"/>
              </a:rPr>
              <a:t> Jung*, </a:t>
            </a:r>
            <a:r>
              <a:rPr lang="en-US" altLang="ko-KR" sz="1600" dirty="0" err="1" smtClean="0">
                <a:ea typeface="굴림" pitchFamily="50" charset="-127"/>
              </a:rPr>
              <a:t>HyungO</a:t>
            </a:r>
            <a:r>
              <a:rPr lang="en-US" altLang="ko-KR" sz="1600" dirty="0" smtClean="0">
                <a:ea typeface="굴림" pitchFamily="50" charset="-127"/>
              </a:rPr>
              <a:t> Kim*, </a:t>
            </a:r>
            <a:r>
              <a:rPr lang="en-US" altLang="ko-KR" sz="1600" dirty="0" err="1" smtClean="0"/>
              <a:t>Hyung</a:t>
            </a:r>
            <a:r>
              <a:rPr lang="en-US" altLang="ko-KR" sz="1600" dirty="0" smtClean="0"/>
              <a:t> </a:t>
            </a:r>
            <a:r>
              <a:rPr lang="en-US" altLang="ko-KR" sz="1600" dirty="0" err="1" smtClean="0"/>
              <a:t>Guen</a:t>
            </a:r>
            <a:r>
              <a:rPr lang="en-US" altLang="ko-KR" sz="1600" dirty="0" smtClean="0"/>
              <a:t> </a:t>
            </a:r>
            <a:r>
              <a:rPr lang="en-US" altLang="ko-KR" sz="1600" dirty="0" err="1" smtClean="0"/>
              <a:t>Ryu</a:t>
            </a:r>
            <a:r>
              <a:rPr lang="en-US" altLang="ko-KR" sz="1600" dirty="0" smtClean="0"/>
              <a:t> *, </a:t>
            </a:r>
            <a:r>
              <a:rPr lang="en-US" altLang="ko-KR" sz="1600" dirty="0" err="1" smtClean="0"/>
              <a:t>Yeong</a:t>
            </a:r>
            <a:r>
              <a:rPr lang="en-US" altLang="ko-KR" sz="1600" dirty="0" smtClean="0"/>
              <a:t> Min Jang, </a:t>
            </a:r>
            <a:r>
              <a:rPr lang="en-US" altLang="ko-KR" sz="1600" dirty="0" err="1" smtClean="0"/>
              <a:t>Byunghoon</a:t>
            </a:r>
            <a:r>
              <a:rPr lang="en-US" altLang="ko-KR" sz="1600" dirty="0" smtClean="0"/>
              <a:t> Lee, </a:t>
            </a:r>
            <a:r>
              <a:rPr lang="en-US" altLang="ko-KR" sz="1600" dirty="0" err="1" smtClean="0"/>
              <a:t>EunSoo</a:t>
            </a:r>
            <a:r>
              <a:rPr lang="en-US" altLang="ko-KR" sz="1600" dirty="0" smtClean="0"/>
              <a:t> Kim, </a:t>
            </a:r>
            <a:r>
              <a:rPr lang="en-US" altLang="ko-KR" sz="1600" dirty="0" err="1" smtClean="0"/>
              <a:t>Incheol</a:t>
            </a:r>
            <a:r>
              <a:rPr lang="en-US" altLang="ko-KR" sz="1600" dirty="0" smtClean="0"/>
              <a:t> </a:t>
            </a:r>
            <a:r>
              <a:rPr lang="en-US" altLang="ko-KR" sz="1600" dirty="0" err="1" smtClean="0"/>
              <a:t>Jeong</a:t>
            </a:r>
            <a:r>
              <a:rPr lang="en-US" altLang="ko-KR" sz="1600" dirty="0" smtClean="0"/>
              <a:t> , </a:t>
            </a:r>
            <a:r>
              <a:rPr lang="en-US" altLang="ko-KR" sz="1600" dirty="0" err="1" smtClean="0"/>
              <a:t>Jaekwon</a:t>
            </a:r>
            <a:r>
              <a:rPr lang="en-US" altLang="ko-KR" sz="1600" dirty="0" smtClean="0"/>
              <a:t> Shin,, </a:t>
            </a:r>
            <a:r>
              <a:rPr lang="en-US" altLang="ko-KR" sz="1600" dirty="0" err="1" smtClean="0"/>
              <a:t>Jaemoon</a:t>
            </a:r>
            <a:r>
              <a:rPr lang="en-US" altLang="ko-KR" sz="1600" dirty="0" smtClean="0"/>
              <a:t> Kim</a:t>
            </a:r>
            <a:r>
              <a:rPr kumimoji="0" lang="en-US" altLang="ko-KR" sz="1600" dirty="0" smtClean="0">
                <a:ea typeface="굴림" pitchFamily="50" charset="-127"/>
              </a:rPr>
              <a:t>]</a:t>
            </a:r>
          </a:p>
          <a:p>
            <a:pPr marL="739775" indent="-739775" eaLnBrk="0" latinLnBrk="0" hangingPunct="0">
              <a:defRPr/>
            </a:pPr>
            <a:r>
              <a:rPr kumimoji="0" lang="en-US" altLang="ko-KR" sz="1600" dirty="0" smtClean="0">
                <a:ea typeface="굴림" pitchFamily="50" charset="-127"/>
              </a:rPr>
              <a:t>               [</a:t>
            </a:r>
            <a:r>
              <a:rPr lang="en-US" altLang="ko-KR" sz="1600" dirty="0" smtClean="0"/>
              <a:t>Seoul National Univ. of Science &amp; Technology*, </a:t>
            </a:r>
            <a:r>
              <a:rPr lang="en-US" altLang="ko-KR" sz="1600" dirty="0" err="1" smtClean="0"/>
              <a:t>Kookmin</a:t>
            </a:r>
            <a:r>
              <a:rPr lang="en-US" altLang="ko-KR" sz="1600" dirty="0" smtClean="0"/>
              <a:t> Univ., CUE&amp;WORKS Inc, </a:t>
            </a:r>
            <a:r>
              <a:rPr lang="en-US" altLang="ko-KR" sz="1600" dirty="0" err="1" smtClean="0"/>
              <a:t>SamSang</a:t>
            </a:r>
            <a:r>
              <a:rPr lang="en-US" altLang="ko-KR" sz="1600" dirty="0" smtClean="0"/>
              <a:t> Eng. Co., </a:t>
            </a:r>
            <a:r>
              <a:rPr lang="en-US" altLang="ko-KR" sz="1600" dirty="0" err="1" smtClean="0"/>
              <a:t>Sungkonghoe</a:t>
            </a:r>
            <a:r>
              <a:rPr lang="en-US" altLang="ko-KR" sz="1600" dirty="0" smtClean="0"/>
              <a:t> Univ., </a:t>
            </a:r>
            <a:r>
              <a:rPr lang="en-US" altLang="ko-KR" sz="1600" dirty="0" err="1" smtClean="0"/>
              <a:t>Fivetek</a:t>
            </a:r>
            <a:r>
              <a:rPr lang="en-US" altLang="ko-KR" sz="1600" dirty="0" smtClean="0"/>
              <a:t> Co ., National University of Transportation </a:t>
            </a:r>
            <a:r>
              <a:rPr kumimoji="0" lang="en-US" altLang="ko-KR" sz="1600" dirty="0" smtClean="0">
                <a:ea typeface="굴림" pitchFamily="50" charset="-127"/>
              </a:rPr>
              <a:t>]</a:t>
            </a: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Address : </a:t>
            </a:r>
            <a:r>
              <a:rPr kumimoji="0" lang="en-US" altLang="ko-KR" sz="1600" dirty="0">
                <a:ea typeface="굴림" pitchFamily="50" charset="-127"/>
              </a:rPr>
              <a:t>[Seoul National University of Science &amp; Technology, Seoul, Korea]</a:t>
            </a:r>
          </a:p>
          <a:p>
            <a:pPr marL="739775" indent="-739775" eaLnBrk="0" latinLnBrk="0" hangingPunct="0">
              <a:defRPr/>
            </a:pPr>
            <a:r>
              <a:rPr kumimoji="0" lang="en-US" altLang="ko-KR" sz="1600" b="1" dirty="0">
                <a:ea typeface="굴림" pitchFamily="50" charset="-127"/>
              </a:rPr>
              <a:t>Voice: </a:t>
            </a:r>
            <a:r>
              <a:rPr kumimoji="0" lang="en-US" altLang="ko-KR" sz="1600" dirty="0">
                <a:ea typeface="굴림" pitchFamily="50" charset="-127"/>
              </a:rPr>
              <a:t>[82-2-970-6431], FAX: [82-2-970-6123], E-Mail:[chajs@seoultech.ac.kr]	</a:t>
            </a:r>
          </a:p>
          <a:p>
            <a:pPr marL="739775" indent="-739775" eaLnBrk="0" latinLnBrk="0" hangingPunct="0">
              <a:spcBef>
                <a:spcPts val="600"/>
              </a:spcBef>
              <a:spcAft>
                <a:spcPts val="600"/>
              </a:spcAft>
              <a:defRPr/>
            </a:pPr>
            <a:r>
              <a:rPr kumimoji="0" lang="en-US" altLang="ko-KR" sz="1600" b="1" dirty="0">
                <a:ea typeface="굴림" pitchFamily="50" charset="-127"/>
              </a:rPr>
              <a:t>Re:</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Abstract:</a:t>
            </a:r>
            <a:r>
              <a:rPr kumimoji="0" lang="en-US" altLang="ko-KR" sz="1600" dirty="0">
                <a:ea typeface="굴림" pitchFamily="50" charset="-127"/>
              </a:rPr>
              <a:t>	</a:t>
            </a:r>
            <a:r>
              <a:rPr kumimoji="0" lang="en-US" altLang="ko-KR" sz="1600" dirty="0" smtClean="0">
                <a:ea typeface="굴림" pitchFamily="50" charset="-127"/>
              </a:rPr>
              <a:t>[</a:t>
            </a:r>
            <a:r>
              <a:rPr kumimoji="0" lang="en-US" altLang="ko-KR" sz="1600" kern="0" dirty="0" smtClean="0">
                <a:ea typeface="굴림" pitchFamily="50" charset="-127"/>
              </a:rPr>
              <a:t>Energy Efficient LED light Control using  Object based sensor </a:t>
            </a:r>
            <a:r>
              <a:rPr kumimoji="0" lang="en-US" altLang="ko-KR" sz="1600" dirty="0" smtClean="0">
                <a:ea typeface="굴림" pitchFamily="50" charset="-127"/>
              </a:rPr>
              <a:t>are </a:t>
            </a:r>
            <a:r>
              <a:rPr kumimoji="0" lang="en-US" altLang="ko-KR" sz="1600" dirty="0">
                <a:ea typeface="굴림" pitchFamily="50" charset="-127"/>
              </a:rPr>
              <a:t>introduced.]</a:t>
            </a:r>
          </a:p>
          <a:p>
            <a:pPr marL="739775" indent="-739775" eaLnBrk="0" latinLnBrk="0" hangingPunct="0">
              <a:spcBef>
                <a:spcPts val="600"/>
              </a:spcBef>
              <a:spcAft>
                <a:spcPts val="600"/>
              </a:spcAft>
              <a:defRPr/>
            </a:pPr>
            <a:r>
              <a:rPr kumimoji="0" lang="en-US" altLang="ko-KR" sz="1600" b="1" dirty="0">
                <a:ea typeface="굴림" pitchFamily="50" charset="-127"/>
              </a:rPr>
              <a:t>Purpose:</a:t>
            </a:r>
            <a:r>
              <a:rPr kumimoji="0" lang="en-US" altLang="ko-KR" sz="1600" dirty="0">
                <a:ea typeface="굴림" pitchFamily="50" charset="-127"/>
              </a:rPr>
              <a:t>	[Contribution to IEEE 802.15 IG-LED]</a:t>
            </a:r>
          </a:p>
          <a:p>
            <a:pPr marL="739775" indent="-739775" eaLnBrk="0" latinLnBrk="0" hangingPunct="0">
              <a:defRPr/>
            </a:pPr>
            <a:r>
              <a:rPr kumimoji="0" lang="en-US" altLang="ko-KR" sz="1600" b="1" dirty="0">
                <a:ea typeface="굴림" pitchFamily="50" charset="-127"/>
              </a:rPr>
              <a:t>Notice:</a:t>
            </a:r>
            <a:r>
              <a:rPr kumimoji="0" lang="en-US" altLang="ko-KR" sz="1600" dirty="0">
                <a:ea typeface="굴림" pitchFamily="50" charset="-127"/>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latinLnBrk="0" hangingPunct="0">
              <a:defRPr/>
            </a:pPr>
            <a:r>
              <a:rPr kumimoji="0" lang="en-US" altLang="ko-KR" sz="1600" b="1" dirty="0">
                <a:ea typeface="굴림" pitchFamily="50" charset="-127"/>
              </a:rPr>
              <a:t>Release:</a:t>
            </a:r>
            <a:r>
              <a:rPr kumimoji="0" lang="en-US" altLang="ko-KR" sz="1600" dirty="0">
                <a:ea typeface="굴림" pitchFamily="50" charset="-127"/>
              </a:rPr>
              <a:t>	 The contributor acknowledges and accepts that this contribution becomes the property of IEEE and may be made publicly available by IEEE 802.15</a:t>
            </a:r>
          </a:p>
        </p:txBody>
      </p:sp>
      <p:grpSp>
        <p:nvGrpSpPr>
          <p:cNvPr id="41989" name="그룹 14"/>
          <p:cNvGrpSpPr>
            <a:grpSpLocks/>
          </p:cNvGrpSpPr>
          <p:nvPr/>
        </p:nvGrpSpPr>
        <p:grpSpPr bwMode="auto">
          <a:xfrm>
            <a:off x="5314950" y="231775"/>
            <a:ext cx="3429000" cy="307777"/>
            <a:chOff x="6088040" y="296840"/>
            <a:chExt cx="3429000" cy="307579"/>
          </a:xfrm>
        </p:grpSpPr>
        <p:sp>
          <p:nvSpPr>
            <p:cNvPr id="41991"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
        <p:nvSpPr>
          <p:cNvPr id="41990" name="Rectangle 4"/>
          <p:cNvSpPr>
            <a:spLocks noGrp="1" noChangeArrowheads="1"/>
          </p:cNvSpPr>
          <p:nvPr>
            <p:ph type="dt" sz="quarter" idx="11"/>
          </p:nvPr>
        </p:nvSpPr>
        <p:spPr bwMode="auto">
          <a:xfrm>
            <a:off x="685800" y="350838"/>
            <a:ext cx="1600200" cy="523875"/>
          </a:xfrm>
          <a:noFill/>
          <a:ln>
            <a:miter lim="800000"/>
            <a:headEnd/>
            <a:tailEnd/>
          </a:ln>
        </p:spPr>
        <p:txBody>
          <a:bodyPr vert="horz" wrap="square" lIns="91440" tIns="45720" rIns="91440" bIns="45720" numCol="1" anchor="t" anchorCtr="0" compatLnSpc="1">
            <a:prstTxWarp prst="textNoShape">
              <a:avLst/>
            </a:prstTxWarp>
            <a:spAutoFit/>
          </a:bodyPr>
          <a:lstStyle/>
          <a:p>
            <a:pPr eaLnBrk="0" latinLnBrk="0" hangingPunct="0"/>
            <a:r>
              <a:rPr kumimoji="0" lang="en-US" altLang="ko-KR" sz="1400" b="1" dirty="0" smtClean="0">
                <a:ea typeface="굴림" charset="-127"/>
              </a:rPr>
              <a:t>Sept 2013</a:t>
            </a:r>
          </a:p>
          <a:p>
            <a:pPr eaLnBrk="0" latinLnBrk="0" hangingPunct="0"/>
            <a:endParaRPr kumimoji="0" lang="en-US" altLang="ko-KR" sz="1400" b="1" dirty="0" smtClean="0">
              <a:ea typeface="굴림" charset="-127"/>
            </a:endParaRPr>
          </a:p>
        </p:txBody>
      </p:sp>
      <p:sp>
        <p:nvSpPr>
          <p:cNvPr id="9"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dirty="0" err="1" smtClean="0"/>
              <a:t>Jaesang</a:t>
            </a:r>
            <a:r>
              <a:rPr lang="en-US" altLang="ko-KR" dirty="0" smtClean="0"/>
              <a:t> Cha, Seoul National Univ. of </a:t>
            </a:r>
            <a:r>
              <a:rPr lang="en-US" altLang="ko-KR" dirty="0" err="1" smtClean="0"/>
              <a:t>Science&amp;Tech</a:t>
            </a:r>
            <a:r>
              <a:rPr lang="en-US" altLang="ko-KR"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0"/>
          </p:nvPr>
        </p:nvSpPr>
        <p:spPr>
          <a:noFill/>
        </p:spPr>
        <p:txBody>
          <a:bodyPr/>
          <a:lstStyle/>
          <a:p>
            <a:r>
              <a:rPr lang="en-US" altLang="ko-KR" smtClean="0">
                <a:ea typeface="굴림" charset="-127"/>
              </a:rPr>
              <a:t>Slide </a:t>
            </a:r>
            <a:fld id="{040E8782-534B-462D-A54D-8B15F02A11E9}" type="slidenum">
              <a:rPr lang="en-US" altLang="ko-KR" smtClean="0">
                <a:ea typeface="굴림" charset="-127"/>
              </a:rPr>
              <a:pPr/>
              <a:t>2</a:t>
            </a:fld>
            <a:endParaRPr lang="en-US" altLang="ko-KR" smtClean="0">
              <a:ea typeface="굴림" charset="-127"/>
            </a:endParaRPr>
          </a:p>
        </p:txBody>
      </p:sp>
      <p:sp>
        <p:nvSpPr>
          <p:cNvPr id="43011" name="Rectangle 2"/>
          <p:cNvSpPr>
            <a:spLocks noGrp="1" noChangeArrowheads="1"/>
          </p:cNvSpPr>
          <p:nvPr>
            <p:ph type="title"/>
          </p:nvPr>
        </p:nvSpPr>
        <p:spPr/>
        <p:txBody>
          <a:bodyPr/>
          <a:lstStyle/>
          <a:p>
            <a:r>
              <a:rPr lang="en-US" altLang="ko-KR" smtClean="0">
                <a:ea typeface="굴림" charset="-127"/>
              </a:rPr>
              <a:t>Contents</a:t>
            </a:r>
          </a:p>
        </p:txBody>
      </p:sp>
      <p:sp>
        <p:nvSpPr>
          <p:cNvPr id="43012" name="Rectangle 3"/>
          <p:cNvSpPr>
            <a:spLocks noGrp="1" noChangeArrowheads="1"/>
          </p:cNvSpPr>
          <p:nvPr>
            <p:ph type="body" idx="1"/>
          </p:nvPr>
        </p:nvSpPr>
        <p:spPr>
          <a:xfrm>
            <a:off x="609600" y="1752600"/>
            <a:ext cx="8077200" cy="3657600"/>
          </a:xfrm>
        </p:spPr>
        <p:txBody>
          <a:bodyPr/>
          <a:lstStyle/>
          <a:p>
            <a:pPr>
              <a:lnSpc>
                <a:spcPct val="150000"/>
              </a:lnSpc>
            </a:pPr>
            <a:r>
              <a:rPr lang="en-US" altLang="ko-KR" sz="2000" dirty="0" smtClean="0">
                <a:ea typeface="굴림" charset="-127"/>
              </a:rPr>
              <a:t>What is a </a:t>
            </a:r>
            <a:r>
              <a:rPr lang="en-US" altLang="ko-KR" sz="2000" dirty="0" smtClean="0">
                <a:ea typeface="굴림" pitchFamily="50" charset="-127"/>
              </a:rPr>
              <a:t>Energy Efficient LED light Control using Object based sensor </a:t>
            </a:r>
            <a:r>
              <a:rPr lang="en-US" altLang="ko-KR" sz="2000" dirty="0" smtClean="0">
                <a:solidFill>
                  <a:srgbClr val="000000"/>
                </a:solidFill>
                <a:ea typeface="굴림" charset="-127"/>
                <a:cs typeface="Times New Roman" pitchFamily="18" charset="0"/>
              </a:rPr>
              <a:t>?</a:t>
            </a:r>
          </a:p>
          <a:p>
            <a:pPr>
              <a:lnSpc>
                <a:spcPct val="150000"/>
              </a:lnSpc>
            </a:pPr>
            <a:r>
              <a:rPr lang="en-US" altLang="ko-KR" sz="2000" dirty="0" smtClean="0">
                <a:solidFill>
                  <a:srgbClr val="000000"/>
                </a:solidFill>
                <a:ea typeface="굴림" charset="-127"/>
                <a:cs typeface="Times New Roman" pitchFamily="18" charset="0"/>
              </a:rPr>
              <a:t>Requirement of </a:t>
            </a:r>
            <a:r>
              <a:rPr lang="en-US" altLang="ko-KR" sz="2000" dirty="0" smtClean="0">
                <a:ea typeface="굴림" pitchFamily="50" charset="-127"/>
              </a:rPr>
              <a:t>Energy Efficient LED light Control using  Object based sensor </a:t>
            </a:r>
            <a:endParaRPr lang="en-US" altLang="ko-KR" sz="2000" dirty="0" smtClean="0">
              <a:ea typeface="굴림" charset="-127"/>
            </a:endParaRPr>
          </a:p>
          <a:p>
            <a:pPr>
              <a:lnSpc>
                <a:spcPct val="150000"/>
              </a:lnSpc>
            </a:pPr>
            <a:r>
              <a:rPr lang="en-US" altLang="ko-KR" sz="2000" dirty="0" smtClean="0">
                <a:ea typeface="굴림" pitchFamily="50" charset="-127"/>
              </a:rPr>
              <a:t>Energy Efficient LED light Control using  Object based sensor</a:t>
            </a:r>
            <a:endParaRPr lang="en-US" altLang="ko-KR" sz="2000" dirty="0" smtClean="0">
              <a:solidFill>
                <a:srgbClr val="000000"/>
              </a:solidFill>
              <a:ea typeface="굴림" charset="-127"/>
            </a:endParaRPr>
          </a:p>
          <a:p>
            <a:pPr>
              <a:lnSpc>
                <a:spcPct val="150000"/>
              </a:lnSpc>
            </a:pPr>
            <a:r>
              <a:rPr lang="en-US" altLang="ko-KR" sz="2000" dirty="0" smtClean="0">
                <a:solidFill>
                  <a:srgbClr val="000000"/>
                </a:solidFill>
                <a:ea typeface="굴림" charset="-127"/>
              </a:rPr>
              <a:t>Energy saving Object Sensor consist of Sensor Units , AC Direct Driver and  Standby Power Cutoff Module</a:t>
            </a:r>
          </a:p>
          <a:p>
            <a:pPr>
              <a:lnSpc>
                <a:spcPct val="150000"/>
              </a:lnSpc>
            </a:pPr>
            <a:r>
              <a:rPr lang="en-US" altLang="ko-KR" sz="2000" dirty="0" smtClean="0">
                <a:ea typeface="굴림" charset="-127"/>
              </a:rPr>
              <a:t>Conclusion</a:t>
            </a:r>
          </a:p>
        </p:txBody>
      </p:sp>
      <p:sp>
        <p:nvSpPr>
          <p:cNvPr id="43013" name="Rectangle 5"/>
          <p:cNvSpPr>
            <a:spLocks noGrp="1" noChangeArrowheads="1"/>
          </p:cNvSpPr>
          <p:nvPr>
            <p:ph type="ftr" sz="quarter" idx="12"/>
          </p:nvPr>
        </p:nvSpPr>
        <p:spPr>
          <a:noFill/>
        </p:spPr>
        <p:txBody>
          <a:bodyPr/>
          <a:lstStyle/>
          <a:p>
            <a:r>
              <a:rPr lang="en-US" altLang="ko-KR" smtClean="0"/>
              <a:t>Jaesang Cha, Seoul National Univ. of Science&amp;Tech</a:t>
            </a:r>
          </a:p>
        </p:txBody>
      </p:sp>
      <p:sp>
        <p:nvSpPr>
          <p:cNvPr id="43014" name="Rectangle 4"/>
          <p:cNvSpPr>
            <a:spLocks noGrp="1" noChangeArrowheads="1"/>
          </p:cNvSpPr>
          <p:nvPr>
            <p:ph type="dt" sz="quarter" idx="11"/>
          </p:nvPr>
        </p:nvSpPr>
        <p:spPr bwMode="auto">
          <a:xfrm>
            <a:off x="685800" y="350838"/>
            <a:ext cx="1600200" cy="523875"/>
          </a:xfrm>
          <a:noFill/>
          <a:ln>
            <a:miter lim="800000"/>
            <a:headEnd/>
            <a:tailEnd/>
          </a:ln>
        </p:spPr>
        <p:txBody>
          <a:bodyPr vert="horz" wrap="square" lIns="91440" tIns="45720" rIns="91440" bIns="45720" numCol="1" anchor="t" anchorCtr="0" compatLnSpc="1">
            <a:prstTxWarp prst="textNoShape">
              <a:avLst/>
            </a:prstTxWarp>
            <a:spAutoFit/>
          </a:bodyPr>
          <a:lstStyle/>
          <a:p>
            <a:pPr eaLnBrk="0" latinLnBrk="0" hangingPunct="0"/>
            <a:r>
              <a:rPr kumimoji="0" lang="en-US" altLang="ko-KR" sz="1400" b="1" smtClean="0">
                <a:ea typeface="굴림" charset="-127"/>
              </a:rPr>
              <a:t>Sept 2013</a:t>
            </a:r>
          </a:p>
          <a:p>
            <a:pPr eaLnBrk="0" latinLnBrk="0" hangingPunct="0"/>
            <a:endParaRPr kumimoji="0" lang="en-US" altLang="ko-KR" sz="1400" b="1" smtClean="0">
              <a:ea typeface="굴림" charset="-127"/>
            </a:endParaRPr>
          </a:p>
        </p:txBody>
      </p:sp>
      <p:grpSp>
        <p:nvGrpSpPr>
          <p:cNvPr id="7" name="그룹 14"/>
          <p:cNvGrpSpPr>
            <a:grpSpLocks/>
          </p:cNvGrpSpPr>
          <p:nvPr/>
        </p:nvGrpSpPr>
        <p:grpSpPr bwMode="auto">
          <a:xfrm>
            <a:off x="5314950" y="231775"/>
            <a:ext cx="3429000" cy="307777"/>
            <a:chOff x="6088040" y="296840"/>
            <a:chExt cx="3429000" cy="307579"/>
          </a:xfrm>
        </p:grpSpPr>
        <p:sp>
          <p:nvSpPr>
            <p:cNvPr id="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9" name="TextBox 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r>
              <a:rPr lang="en-US" altLang="ko-KR" smtClean="0">
                <a:ea typeface="굴림" charset="-127"/>
              </a:rPr>
              <a:t>Slide </a:t>
            </a:r>
            <a:fld id="{B76C1959-2AF4-436A-90B1-AB87CC237E11}" type="slidenum">
              <a:rPr lang="en-US" altLang="ko-KR" smtClean="0">
                <a:ea typeface="굴림" charset="-127"/>
              </a:rPr>
              <a:pPr/>
              <a:t>3</a:t>
            </a:fld>
            <a:endParaRPr lang="en-US" altLang="ko-KR" smtClean="0">
              <a:ea typeface="굴림" charset="-127"/>
            </a:endParaRPr>
          </a:p>
        </p:txBody>
      </p:sp>
      <p:sp>
        <p:nvSpPr>
          <p:cNvPr id="44035" name="Rectangle 5"/>
          <p:cNvSpPr>
            <a:spLocks noChangeArrowheads="1"/>
          </p:cNvSpPr>
          <p:nvPr/>
        </p:nvSpPr>
        <p:spPr bwMode="auto">
          <a:xfrm>
            <a:off x="228600" y="762000"/>
            <a:ext cx="8763000" cy="1077218"/>
          </a:xfrm>
          <a:prstGeom prst="rect">
            <a:avLst/>
          </a:prstGeom>
          <a:noFill/>
          <a:ln w="9525">
            <a:noFill/>
            <a:miter lim="800000"/>
            <a:headEnd/>
            <a:tailEnd/>
          </a:ln>
        </p:spPr>
        <p:txBody>
          <a:bodyPr>
            <a:spAutoFit/>
          </a:bodyPr>
          <a:lstStyle/>
          <a:p>
            <a:pPr marL="342900" indent="-342900" algn="ctr" latinLnBrk="0">
              <a:spcBef>
                <a:spcPct val="20000"/>
              </a:spcBef>
            </a:pPr>
            <a:r>
              <a:rPr kumimoji="0" lang="en-US" altLang="ko-KR" sz="3200" b="1" dirty="0" smtClean="0">
                <a:solidFill>
                  <a:srgbClr val="000000"/>
                </a:solidFill>
                <a:cs typeface="Times New Roman" pitchFamily="18" charset="0"/>
              </a:rPr>
              <a:t>What is a Energy Efficient LED light Control using  Object based sensor?</a:t>
            </a:r>
            <a:endParaRPr kumimoji="0" lang="en-US" altLang="ko-KR" sz="3200" b="1" dirty="0">
              <a:solidFill>
                <a:srgbClr val="000000"/>
              </a:solidFill>
              <a:cs typeface="Times New Roman" pitchFamily="18" charset="0"/>
            </a:endParaRPr>
          </a:p>
        </p:txBody>
      </p:sp>
      <p:sp>
        <p:nvSpPr>
          <p:cNvPr id="4403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4037"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403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4039" name="TextBox 53"/>
          <p:cNvSpPr txBox="1">
            <a:spLocks noChangeArrowheads="1"/>
          </p:cNvSpPr>
          <p:nvPr/>
        </p:nvSpPr>
        <p:spPr bwMode="auto">
          <a:xfrm>
            <a:off x="581025" y="2017713"/>
            <a:ext cx="8258175" cy="2062103"/>
          </a:xfrm>
          <a:prstGeom prst="rect">
            <a:avLst/>
          </a:prstGeom>
          <a:noFill/>
          <a:ln w="9525">
            <a:noFill/>
            <a:miter lim="800000"/>
            <a:headEnd/>
            <a:tailEnd/>
          </a:ln>
        </p:spPr>
        <p:txBody>
          <a:bodyPr>
            <a:spAutoFit/>
          </a:bodyPr>
          <a:lstStyle/>
          <a:p>
            <a:pPr marL="342900" indent="-342900">
              <a:spcBef>
                <a:spcPct val="20000"/>
              </a:spcBef>
              <a:buFontTx/>
              <a:buChar char="•"/>
            </a:pPr>
            <a:r>
              <a:rPr kumimoji="0" lang="en-US" altLang="ko-KR" sz="2000" dirty="0" smtClean="0">
                <a:solidFill>
                  <a:srgbClr val="000000"/>
                </a:solidFill>
                <a:cs typeface="Times New Roman" pitchFamily="18" charset="0"/>
              </a:rPr>
              <a:t>Energy Efficient LED Control and Object based sensor</a:t>
            </a:r>
            <a:endParaRPr kumimoji="0" lang="en-US" altLang="ko-KR" sz="2000" dirty="0">
              <a:solidFill>
                <a:srgbClr val="000000"/>
              </a:solidFill>
              <a:cs typeface="Times New Roman" pitchFamily="18" charset="0"/>
            </a:endParaRPr>
          </a:p>
          <a:p>
            <a:pPr marL="342900" indent="-342900">
              <a:spcBef>
                <a:spcPct val="20000"/>
              </a:spcBef>
              <a:buFont typeface="Wingdings" pitchFamily="2" charset="2"/>
              <a:buChar char="§"/>
            </a:pPr>
            <a:endParaRPr kumimoji="0" lang="en-US" altLang="ko-KR" dirty="0">
              <a:solidFill>
                <a:srgbClr val="000000"/>
              </a:solidFill>
              <a:cs typeface="Times New Roman" pitchFamily="18" charset="0"/>
            </a:endParaRPr>
          </a:p>
          <a:p>
            <a:pPr marL="638175" lvl="1" indent="-285750">
              <a:spcBef>
                <a:spcPct val="20000"/>
              </a:spcBef>
              <a:buFontTx/>
              <a:buChar char="-"/>
            </a:pPr>
            <a:r>
              <a:rPr kumimoji="0" lang="en-US" altLang="ko-KR" sz="1600" dirty="0">
                <a:solidFill>
                  <a:srgbClr val="000000"/>
                </a:solidFill>
                <a:cs typeface="Times New Roman" pitchFamily="18" charset="0"/>
              </a:rPr>
              <a:t>Uses conventional technologies associated with LED, various sensors</a:t>
            </a:r>
          </a:p>
          <a:p>
            <a:pPr marL="638175" lvl="1" indent="-285750">
              <a:spcBef>
                <a:spcPct val="20000"/>
              </a:spcBef>
              <a:buFontTx/>
              <a:buChar char="-"/>
            </a:pPr>
            <a:r>
              <a:rPr kumimoji="0" lang="en-US" altLang="ko-KR" sz="1600" dirty="0">
                <a:solidFill>
                  <a:srgbClr val="000000"/>
                </a:solidFill>
                <a:cs typeface="Times New Roman" pitchFamily="18" charset="0"/>
              </a:rPr>
              <a:t>Improves the convergence works of LED light applications </a:t>
            </a:r>
            <a:br>
              <a:rPr kumimoji="0" lang="en-US" altLang="ko-KR" sz="1600" dirty="0">
                <a:solidFill>
                  <a:srgbClr val="000000"/>
                </a:solidFill>
                <a:cs typeface="Times New Roman" pitchFamily="18" charset="0"/>
              </a:rPr>
            </a:br>
            <a:r>
              <a:rPr kumimoji="0" lang="en-US" altLang="ko-KR" sz="1600" dirty="0">
                <a:solidFill>
                  <a:srgbClr val="000000"/>
                </a:solidFill>
                <a:cs typeface="Times New Roman" pitchFamily="18" charset="0"/>
              </a:rPr>
              <a:t>(</a:t>
            </a:r>
            <a:r>
              <a:rPr kumimoji="0" lang="en-US" altLang="ko-KR" sz="1600" dirty="0" smtClean="0">
                <a:solidFill>
                  <a:srgbClr val="000000"/>
                </a:solidFill>
                <a:cs typeface="Times New Roman" pitchFamily="18" charset="0"/>
              </a:rPr>
              <a:t>track</a:t>
            </a:r>
          </a:p>
          <a:p>
            <a:pPr marL="638175" lvl="1" indent="-285750">
              <a:spcBef>
                <a:spcPct val="20000"/>
              </a:spcBef>
              <a:buFontTx/>
              <a:buChar char="-"/>
            </a:pPr>
            <a:r>
              <a:rPr kumimoji="0" lang="en-US" altLang="ko-KR" sz="1600" dirty="0" smtClean="0">
                <a:solidFill>
                  <a:srgbClr val="000000"/>
                </a:solidFill>
                <a:cs typeface="Times New Roman" pitchFamily="18" charset="0"/>
              </a:rPr>
              <a:t>]</a:t>
            </a:r>
            <a:r>
              <a:rPr kumimoji="0" lang="en-US" altLang="ko-KR" sz="1600" dirty="0" err="1" smtClean="0">
                <a:solidFill>
                  <a:srgbClr val="000000"/>
                </a:solidFill>
                <a:cs typeface="Times New Roman" pitchFamily="18" charset="0"/>
              </a:rPr>
              <a:t>ing</a:t>
            </a:r>
            <a:r>
              <a:rPr kumimoji="0" lang="en-US" altLang="ko-KR" sz="1600" dirty="0">
                <a:solidFill>
                  <a:srgbClr val="000000"/>
                </a:solidFill>
                <a:cs typeface="Times New Roman" pitchFamily="18" charset="0"/>
              </a:rPr>
              <a:t>, monitoring, smart lighting, control, etc.)</a:t>
            </a:r>
          </a:p>
          <a:p>
            <a:pPr marL="457200" lvl="2" latinLnBrk="0"/>
            <a:endParaRPr kumimoji="0" lang="en-US" altLang="ko-KR" sz="2000" dirty="0">
              <a:solidFill>
                <a:srgbClr val="000000"/>
              </a:solidFill>
            </a:endParaRPr>
          </a:p>
        </p:txBody>
      </p:sp>
      <p:sp>
        <p:nvSpPr>
          <p:cNvPr id="44040" name="TextBox 53"/>
          <p:cNvSpPr txBox="1">
            <a:spLocks noChangeArrowheads="1"/>
          </p:cNvSpPr>
          <p:nvPr/>
        </p:nvSpPr>
        <p:spPr bwMode="auto">
          <a:xfrm>
            <a:off x="609600" y="3581400"/>
            <a:ext cx="7924800" cy="1508125"/>
          </a:xfrm>
          <a:prstGeom prst="rect">
            <a:avLst/>
          </a:prstGeom>
          <a:noFill/>
          <a:ln w="9525">
            <a:noFill/>
            <a:miter lim="800000"/>
            <a:headEnd/>
            <a:tailEnd/>
          </a:ln>
        </p:spPr>
        <p:txBody>
          <a:bodyPr>
            <a:spAutoFit/>
          </a:bodyPr>
          <a:lstStyle/>
          <a:p>
            <a:pPr marL="342900" indent="-342900">
              <a:spcBef>
                <a:spcPct val="20000"/>
              </a:spcBef>
              <a:buFontTx/>
              <a:buChar char="•"/>
            </a:pPr>
            <a:r>
              <a:rPr kumimoji="0" lang="en-US" altLang="ko-KR" sz="2000" dirty="0">
                <a:solidFill>
                  <a:srgbClr val="000000"/>
                </a:solidFill>
              </a:rPr>
              <a:t> Key issue in the object based </a:t>
            </a:r>
            <a:r>
              <a:rPr kumimoji="0" lang="en-US" altLang="ko-KR" sz="2000" dirty="0" smtClean="0">
                <a:solidFill>
                  <a:srgbClr val="000000"/>
                </a:solidFill>
              </a:rPr>
              <a:t>sensor </a:t>
            </a:r>
            <a:r>
              <a:rPr kumimoji="0" lang="en-US" altLang="ko-KR" sz="2000" dirty="0">
                <a:solidFill>
                  <a:srgbClr val="000000"/>
                </a:solidFill>
              </a:rPr>
              <a:t>and </a:t>
            </a:r>
            <a:r>
              <a:rPr kumimoji="0" lang="en-US" altLang="ko-KR" sz="2000" dirty="0" smtClean="0">
                <a:solidFill>
                  <a:srgbClr val="000000"/>
                </a:solidFill>
              </a:rPr>
              <a:t>LED </a:t>
            </a:r>
            <a:r>
              <a:rPr kumimoji="0" lang="en-US" altLang="ko-KR" sz="2000" dirty="0">
                <a:solidFill>
                  <a:srgbClr val="000000"/>
                </a:solidFill>
              </a:rPr>
              <a:t>light control</a:t>
            </a:r>
            <a:endParaRPr kumimoji="0" lang="en-US" altLang="ko-KR" sz="2000" dirty="0">
              <a:solidFill>
                <a:srgbClr val="000000"/>
              </a:solidFill>
              <a:cs typeface="Times New Roman" pitchFamily="18" charset="0"/>
            </a:endParaRPr>
          </a:p>
          <a:p>
            <a:pPr marL="342900" indent="-342900">
              <a:spcBef>
                <a:spcPct val="20000"/>
              </a:spcBef>
              <a:buFont typeface="Wingdings" pitchFamily="2" charset="2"/>
              <a:buChar char="§"/>
            </a:pPr>
            <a:endParaRPr kumimoji="0" lang="en-US" altLang="ko-KR" dirty="0">
              <a:solidFill>
                <a:srgbClr val="000000"/>
              </a:solidFill>
              <a:cs typeface="Times New Roman" pitchFamily="18" charset="0"/>
            </a:endParaRPr>
          </a:p>
          <a:p>
            <a:pPr marL="638175" lvl="1" indent="-285750">
              <a:spcBef>
                <a:spcPct val="20000"/>
              </a:spcBef>
              <a:buFontTx/>
              <a:buChar char="-"/>
            </a:pPr>
            <a:r>
              <a:rPr kumimoji="0" lang="en-US" altLang="ko-KR" sz="1600" dirty="0" smtClean="0">
                <a:solidFill>
                  <a:srgbClr val="000000"/>
                </a:solidFill>
                <a:cs typeface="Times New Roman" pitchFamily="18" charset="0"/>
              </a:rPr>
              <a:t>Power consumption monitoring technology</a:t>
            </a:r>
            <a:endParaRPr kumimoji="0" lang="en-US" altLang="ko-KR" sz="1600" dirty="0">
              <a:solidFill>
                <a:srgbClr val="000000"/>
              </a:solidFill>
              <a:cs typeface="Times New Roman" pitchFamily="18" charset="0"/>
            </a:endParaRPr>
          </a:p>
          <a:p>
            <a:pPr marL="638175" lvl="1" indent="-285750">
              <a:spcBef>
                <a:spcPct val="20000"/>
              </a:spcBef>
              <a:buFontTx/>
              <a:buChar char="-"/>
            </a:pPr>
            <a:r>
              <a:rPr kumimoji="0" lang="en-US" altLang="ko-KR" sz="1600" dirty="0" smtClean="0">
                <a:solidFill>
                  <a:srgbClr val="000000"/>
                </a:solidFill>
                <a:cs typeface="Times New Roman" pitchFamily="18" charset="0"/>
              </a:rPr>
              <a:t>Standby power cutoff technology</a:t>
            </a:r>
            <a:endParaRPr kumimoji="0" lang="en-US" altLang="ko-KR" sz="1600" dirty="0">
              <a:solidFill>
                <a:srgbClr val="000000"/>
              </a:solidFill>
              <a:cs typeface="Times New Roman" pitchFamily="18" charset="0"/>
            </a:endParaRPr>
          </a:p>
          <a:p>
            <a:pPr marL="638175" lvl="1" indent="-285750">
              <a:spcBef>
                <a:spcPct val="20000"/>
              </a:spcBef>
              <a:buFontTx/>
              <a:buChar char="-"/>
            </a:pPr>
            <a:r>
              <a:rPr kumimoji="0" lang="en-US" altLang="ko-KR" sz="1600" dirty="0">
                <a:solidFill>
                  <a:srgbClr val="000000"/>
                </a:solidFill>
                <a:cs typeface="Times New Roman" pitchFamily="18" charset="0"/>
              </a:rPr>
              <a:t>Hybrid technologies for the various applications</a:t>
            </a:r>
          </a:p>
        </p:txBody>
      </p:sp>
      <p:sp>
        <p:nvSpPr>
          <p:cNvPr id="44042"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dirty="0" err="1" smtClean="0"/>
              <a:t>Jaesang</a:t>
            </a:r>
            <a:r>
              <a:rPr lang="en-US" altLang="ko-KR" dirty="0" smtClean="0"/>
              <a:t> Cha, Seoul National Univ. of </a:t>
            </a:r>
            <a:r>
              <a:rPr lang="en-US" altLang="ko-KR" dirty="0" err="1" smtClean="0"/>
              <a:t>Science&amp;Tech</a:t>
            </a:r>
            <a:r>
              <a:rPr lang="en-US" altLang="ko-KR" dirty="0" smtClean="0"/>
              <a:t>.</a:t>
            </a:r>
          </a:p>
        </p:txBody>
      </p:sp>
      <p:sp>
        <p:nvSpPr>
          <p:cNvPr id="44043" name="Rectangle 4"/>
          <p:cNvSpPr>
            <a:spLocks noGrp="1" noChangeArrowheads="1"/>
          </p:cNvSpPr>
          <p:nvPr>
            <p:ph type="dt" sz="quarter" idx="11"/>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smtClean="0">
                <a:ea typeface="굴림" charset="-127"/>
              </a:rPr>
              <a:t>Sept 2013</a:t>
            </a:r>
          </a:p>
          <a:p>
            <a:endParaRPr lang="en-US" altLang="ko-KR" sz="1400" b="1" smtClean="0">
              <a:ea typeface="굴림" charset="-127"/>
            </a:endParaRPr>
          </a:p>
        </p:txBody>
      </p:sp>
      <p:sp>
        <p:nvSpPr>
          <p:cNvPr id="12" name="AutoShape 11"/>
          <p:cNvSpPr>
            <a:spLocks noChangeArrowheads="1"/>
          </p:cNvSpPr>
          <p:nvPr/>
        </p:nvSpPr>
        <p:spPr bwMode="auto">
          <a:xfrm>
            <a:off x="762000" y="5381813"/>
            <a:ext cx="7831109" cy="82508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Proposed schemes have  LED energy saving  structure using object based sensor connected LED light control  </a:t>
            </a:r>
          </a:p>
        </p:txBody>
      </p:sp>
      <p:grpSp>
        <p:nvGrpSpPr>
          <p:cNvPr id="13" name="그룹 14"/>
          <p:cNvGrpSpPr>
            <a:grpSpLocks/>
          </p:cNvGrpSpPr>
          <p:nvPr/>
        </p:nvGrpSpPr>
        <p:grpSpPr bwMode="auto">
          <a:xfrm>
            <a:off x="5314950" y="231775"/>
            <a:ext cx="3429000" cy="307777"/>
            <a:chOff x="6088040" y="296840"/>
            <a:chExt cx="3429000" cy="307579"/>
          </a:xfrm>
        </p:grpSpPr>
        <p:sp>
          <p:nvSpPr>
            <p:cNvPr id="14"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5" name="TextBox 14"/>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r>
              <a:rPr lang="en-US" altLang="ko-KR" smtClean="0">
                <a:ea typeface="굴림" charset="-127"/>
              </a:rPr>
              <a:t>Slide </a:t>
            </a:r>
            <a:fld id="{89037521-A390-4D0B-B7EE-C4693E9B917F}" type="slidenum">
              <a:rPr lang="en-US" altLang="ko-KR" smtClean="0">
                <a:ea typeface="굴림" charset="-127"/>
              </a:rPr>
              <a:pPr/>
              <a:t>4</a:t>
            </a:fld>
            <a:endParaRPr lang="en-US" altLang="ko-KR" smtClean="0">
              <a:ea typeface="굴림" charset="-127"/>
            </a:endParaRPr>
          </a:p>
        </p:txBody>
      </p:sp>
      <p:sp>
        <p:nvSpPr>
          <p:cNvPr id="45059"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5060"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5061"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7" name="Rectangle 3"/>
          <p:cNvSpPr txBox="1">
            <a:spLocks noChangeArrowheads="1"/>
          </p:cNvSpPr>
          <p:nvPr/>
        </p:nvSpPr>
        <p:spPr bwMode="auto">
          <a:xfrm>
            <a:off x="638175" y="4191000"/>
            <a:ext cx="7870825" cy="1219200"/>
          </a:xfrm>
          <a:prstGeom prst="rect">
            <a:avLst/>
          </a:prstGeom>
          <a:noFill/>
          <a:ln w="9525">
            <a:noFill/>
            <a:miter lim="800000"/>
            <a:headEnd/>
            <a:tailEnd/>
          </a:ln>
        </p:spPr>
        <p:txBody>
          <a:bodyPr/>
          <a:lstStyle/>
          <a:p>
            <a:pPr marL="342900" indent="-342900" latinLnBrk="0">
              <a:spcBef>
                <a:spcPct val="20000"/>
              </a:spcBef>
              <a:buFontTx/>
              <a:buChar char="•"/>
              <a:defRPr/>
            </a:pPr>
            <a:r>
              <a:rPr kumimoji="0" lang="en-US" sz="1600" kern="0" dirty="0" smtClean="0">
                <a:solidFill>
                  <a:srgbClr val="000000"/>
                </a:solidFill>
                <a:latin typeface="Times New Roman"/>
                <a:ea typeface="굴림" pitchFamily="34" charset="-127"/>
              </a:rPr>
              <a:t>Object based sensor  is able to control  LED</a:t>
            </a:r>
          </a:p>
          <a:p>
            <a:pPr marL="342900" indent="-342900" latinLnBrk="0">
              <a:spcBef>
                <a:spcPct val="20000"/>
              </a:spcBef>
              <a:buFontTx/>
              <a:buChar char="•"/>
              <a:defRPr/>
            </a:pPr>
            <a:r>
              <a:rPr kumimoji="0" lang="en-US" sz="1600" kern="0" dirty="0" smtClean="0">
                <a:solidFill>
                  <a:srgbClr val="000000"/>
                </a:solidFill>
                <a:latin typeface="Times New Roman"/>
                <a:ea typeface="굴림" pitchFamily="34" charset="-127"/>
              </a:rPr>
              <a:t>Object </a:t>
            </a:r>
            <a:r>
              <a:rPr kumimoji="0" lang="en-US" sz="1600" kern="0" dirty="0">
                <a:solidFill>
                  <a:srgbClr val="000000"/>
                </a:solidFill>
                <a:latin typeface="Times New Roman"/>
                <a:ea typeface="굴림" pitchFamily="34" charset="-127"/>
              </a:rPr>
              <a:t>based services has constraints of  FOV : </a:t>
            </a:r>
            <a:br>
              <a:rPr kumimoji="0" lang="en-US" sz="1600" kern="0" dirty="0">
                <a:solidFill>
                  <a:srgbClr val="000000"/>
                </a:solidFill>
                <a:latin typeface="Times New Roman"/>
                <a:ea typeface="굴림" pitchFamily="34" charset="-127"/>
              </a:rPr>
            </a:br>
            <a:r>
              <a:rPr kumimoji="0" lang="en-US" sz="1600" kern="0" dirty="0">
                <a:solidFill>
                  <a:srgbClr val="000000"/>
                </a:solidFill>
                <a:latin typeface="Times New Roman"/>
                <a:ea typeface="굴림" pitchFamily="34" charset="-127"/>
              </a:rPr>
              <a:t>coverage and performance are restricted </a:t>
            </a:r>
          </a:p>
          <a:p>
            <a:pPr marL="342900" indent="-342900" latinLnBrk="0">
              <a:spcBef>
                <a:spcPct val="20000"/>
              </a:spcBef>
              <a:buFontTx/>
              <a:buChar char="•"/>
              <a:defRPr/>
            </a:pPr>
            <a:r>
              <a:rPr kumimoji="0" lang="en-US" altLang="ko-KR" sz="1600" kern="0" dirty="0">
                <a:solidFill>
                  <a:srgbClr val="000000"/>
                </a:solidFill>
              </a:rPr>
              <a:t>There are possible to seamless service and broad-coverage services through object tracking</a:t>
            </a:r>
          </a:p>
        </p:txBody>
      </p:sp>
      <p:sp>
        <p:nvSpPr>
          <p:cNvPr id="45065"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smtClean="0"/>
              <a:t>Jaesang Cha, Seoul National Univ. of Science&amp;Tech.</a:t>
            </a:r>
          </a:p>
        </p:txBody>
      </p:sp>
      <p:sp>
        <p:nvSpPr>
          <p:cNvPr id="45067" name="Rectangle 5"/>
          <p:cNvSpPr>
            <a:spLocks noChangeArrowheads="1"/>
          </p:cNvSpPr>
          <p:nvPr/>
        </p:nvSpPr>
        <p:spPr bwMode="auto">
          <a:xfrm>
            <a:off x="228600" y="877888"/>
            <a:ext cx="8610600" cy="1200329"/>
          </a:xfrm>
          <a:prstGeom prst="rect">
            <a:avLst/>
          </a:prstGeom>
          <a:noFill/>
          <a:ln w="9525">
            <a:noFill/>
            <a:miter lim="800000"/>
            <a:headEnd/>
            <a:tailEnd/>
          </a:ln>
        </p:spPr>
        <p:txBody>
          <a:bodyPr>
            <a:spAutoFit/>
          </a:bodyPr>
          <a:lstStyle/>
          <a:p>
            <a:pPr marL="342900" indent="-342900" algn="ctr" latinLnBrk="0">
              <a:spcBef>
                <a:spcPct val="20000"/>
              </a:spcBef>
            </a:pPr>
            <a:r>
              <a:rPr lang="en-US" altLang="ko-KR" sz="3600" b="1" dirty="0" smtClean="0">
                <a:solidFill>
                  <a:srgbClr val="000000"/>
                </a:solidFill>
              </a:rPr>
              <a:t>Requirement of Energy Efficient LED light Control using  Object based sensor</a:t>
            </a:r>
            <a:endParaRPr kumimoji="0" lang="en-US" altLang="ko-KR" sz="3600" b="1" dirty="0">
              <a:solidFill>
                <a:srgbClr val="000000"/>
              </a:solidFill>
              <a:cs typeface="Times New Roman" pitchFamily="18" charset="0"/>
            </a:endParaRPr>
          </a:p>
        </p:txBody>
      </p:sp>
      <p:sp>
        <p:nvSpPr>
          <p:cNvPr id="45072" name="Rectangle 4"/>
          <p:cNvSpPr>
            <a:spLocks noGrp="1" noChangeArrowheads="1"/>
          </p:cNvSpPr>
          <p:nvPr>
            <p:ph type="dt" sz="quarter" idx="11"/>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smtClean="0">
                <a:ea typeface="굴림" charset="-127"/>
              </a:rPr>
              <a:t>Sept 2013</a:t>
            </a:r>
          </a:p>
          <a:p>
            <a:endParaRPr lang="en-US" altLang="ko-KR" sz="1400" b="1" smtClean="0">
              <a:ea typeface="굴림" charset="-127"/>
            </a:endParaRPr>
          </a:p>
        </p:txBody>
      </p:sp>
      <p:grpSp>
        <p:nvGrpSpPr>
          <p:cNvPr id="17" name="그룹 1035"/>
          <p:cNvGrpSpPr/>
          <p:nvPr/>
        </p:nvGrpSpPr>
        <p:grpSpPr>
          <a:xfrm>
            <a:off x="609600" y="2209800"/>
            <a:ext cx="4191000" cy="1905000"/>
            <a:chOff x="1336259" y="2114505"/>
            <a:chExt cx="6080542" cy="2533695"/>
          </a:xfrm>
        </p:grpSpPr>
        <p:sp>
          <p:nvSpPr>
            <p:cNvPr id="18" name="직사각형 17"/>
            <p:cNvSpPr/>
            <p:nvPr/>
          </p:nvSpPr>
          <p:spPr bwMode="auto">
            <a:xfrm>
              <a:off x="3683000" y="22098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rPr>
                <a:t>AC direct </a:t>
              </a:r>
              <a:r>
                <a:rPr kumimoji="0" lang="en-US" altLang="ko-KR" sz="800" b="1" i="0" u="none" strike="noStrike" cap="none" normalizeH="0" dirty="0" smtClean="0">
                  <a:ln>
                    <a:noFill/>
                  </a:ln>
                  <a:solidFill>
                    <a:schemeClr val="tx1"/>
                  </a:solidFill>
                  <a:effectLst/>
                </a:rPr>
                <a:t> </a:t>
              </a:r>
              <a:r>
                <a:rPr kumimoji="0" lang="en-US" altLang="ko-KR" sz="800" b="1" dirty="0" smtClean="0"/>
                <a:t>LED driver</a:t>
              </a:r>
              <a:endParaRPr kumimoji="0" lang="ko-KR" altLang="en-US" sz="800" b="1" i="0" u="none" strike="noStrike" cap="none" normalizeH="0" baseline="0" dirty="0" smtClean="0">
                <a:ln>
                  <a:noFill/>
                </a:ln>
                <a:solidFill>
                  <a:schemeClr val="tx1"/>
                </a:solidFill>
                <a:effectLst/>
              </a:endParaRPr>
            </a:p>
          </p:txBody>
        </p:sp>
        <p:sp>
          <p:nvSpPr>
            <p:cNvPr id="19" name="직사각형 18"/>
            <p:cNvSpPr/>
            <p:nvPr/>
          </p:nvSpPr>
          <p:spPr bwMode="auto">
            <a:xfrm>
              <a:off x="5854699" y="22098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latin typeface="Times New Roman" pitchFamily="18" charset="0"/>
                </a:rPr>
                <a:t>LED Lights</a:t>
              </a:r>
              <a:endParaRPr kumimoji="0" lang="ko-KR" altLang="en-US" sz="800" b="1" i="0" u="none" strike="noStrike" cap="none" normalizeH="0" baseline="0" dirty="0" smtClean="0">
                <a:ln>
                  <a:noFill/>
                </a:ln>
                <a:solidFill>
                  <a:schemeClr val="tx1"/>
                </a:solidFill>
                <a:effectLst/>
                <a:latin typeface="Times New Roman" pitchFamily="18" charset="0"/>
              </a:endParaRPr>
            </a:p>
          </p:txBody>
        </p:sp>
        <p:sp>
          <p:nvSpPr>
            <p:cNvPr id="20" name="직사각형 19"/>
            <p:cNvSpPr/>
            <p:nvPr/>
          </p:nvSpPr>
          <p:spPr bwMode="auto">
            <a:xfrm>
              <a:off x="3715657" y="38862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latin typeface="Times New Roman" pitchFamily="18" charset="0"/>
                </a:rPr>
                <a:t>DC power</a:t>
              </a:r>
              <a:endParaRPr kumimoji="0" lang="ko-KR" altLang="en-US" sz="800" b="1" i="0" u="none" strike="noStrike" cap="none" normalizeH="0" baseline="0" dirty="0" smtClean="0">
                <a:ln>
                  <a:noFill/>
                </a:ln>
                <a:solidFill>
                  <a:schemeClr val="tx1"/>
                </a:solidFill>
                <a:effectLst/>
                <a:latin typeface="Times New Roman" pitchFamily="18" charset="0"/>
              </a:endParaRPr>
            </a:p>
          </p:txBody>
        </p:sp>
        <p:sp>
          <p:nvSpPr>
            <p:cNvPr id="21" name="직사각형 20"/>
            <p:cNvSpPr/>
            <p:nvPr/>
          </p:nvSpPr>
          <p:spPr bwMode="auto">
            <a:xfrm>
              <a:off x="5854700" y="3883269"/>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dirty="0" smtClean="0"/>
                <a:t>Sensor driver circuit</a:t>
              </a:r>
              <a:endParaRPr kumimoji="0" lang="ko-KR" altLang="en-US" sz="800" b="1" i="0" u="none" strike="noStrike" cap="none" normalizeH="0" baseline="0" dirty="0" smtClean="0">
                <a:ln>
                  <a:noFill/>
                </a:ln>
                <a:solidFill>
                  <a:schemeClr val="tx1"/>
                </a:solidFill>
                <a:effectLst/>
              </a:endParaRPr>
            </a:p>
          </p:txBody>
        </p:sp>
        <p:pic>
          <p:nvPicPr>
            <p:cNvPr id="22"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91435" y="2397368"/>
              <a:ext cx="385762" cy="38576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3" name="TextBox 22"/>
            <p:cNvSpPr txBox="1"/>
            <p:nvPr/>
          </p:nvSpPr>
          <p:spPr>
            <a:xfrm>
              <a:off x="2044699" y="2114505"/>
              <a:ext cx="914400" cy="286546"/>
            </a:xfrm>
            <a:prstGeom prst="rect">
              <a:avLst/>
            </a:prstGeom>
            <a:noFill/>
          </p:spPr>
          <p:txBody>
            <a:bodyPr wrap="square" rtlCol="0">
              <a:spAutoFit/>
            </a:bodyPr>
            <a:lstStyle/>
            <a:p>
              <a:r>
                <a:rPr lang="en-US" altLang="ko-KR" sz="800" b="1" dirty="0" smtClean="0"/>
                <a:t>AC power</a:t>
              </a:r>
              <a:endParaRPr lang="ko-KR" altLang="en-US" sz="800" b="1" dirty="0"/>
            </a:p>
          </p:txBody>
        </p:sp>
        <p:pic>
          <p:nvPicPr>
            <p:cNvPr id="24"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1336259" y="2592917"/>
              <a:ext cx="250031" cy="60748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25" name="직선 연결선 24"/>
            <p:cNvCxnSpPr>
              <a:stCxn id="24" idx="0"/>
              <a:endCxn id="22" idx="1"/>
            </p:cNvCxnSpPr>
            <p:nvPr/>
          </p:nvCxnSpPr>
          <p:spPr bwMode="auto">
            <a:xfrm flipV="1">
              <a:off x="1461274" y="2590249"/>
              <a:ext cx="830161" cy="266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꺾인 연결선 25"/>
            <p:cNvCxnSpPr>
              <a:stCxn id="22" idx="3"/>
              <a:endCxn id="20" idx="1"/>
            </p:cNvCxnSpPr>
            <p:nvPr/>
          </p:nvCxnSpPr>
          <p:spPr bwMode="auto">
            <a:xfrm>
              <a:off x="2677197" y="2590249"/>
              <a:ext cx="1038460" cy="1676951"/>
            </a:xfrm>
            <a:prstGeom prst="bentConnector3">
              <a:avLst/>
            </a:prstGeom>
            <a:solidFill>
              <a:schemeClr val="accent1"/>
            </a:solidFill>
            <a:ln w="12700" cap="flat" cmpd="sng" algn="ctr">
              <a:solidFill>
                <a:schemeClr val="tx1"/>
              </a:solidFill>
              <a:prstDash val="solid"/>
              <a:round/>
              <a:headEnd type="none" w="sm" len="sm"/>
              <a:tailEnd type="arrow"/>
            </a:ln>
            <a:effectLst/>
          </p:spPr>
        </p:cxnSp>
        <p:cxnSp>
          <p:nvCxnSpPr>
            <p:cNvPr id="27" name="직선 화살표 연결선 26"/>
            <p:cNvCxnSpPr>
              <a:endCxn id="18" idx="1"/>
            </p:cNvCxnSpPr>
            <p:nvPr/>
          </p:nvCxnSpPr>
          <p:spPr bwMode="auto">
            <a:xfrm flipV="1">
              <a:off x="3196427" y="2590800"/>
              <a:ext cx="486573" cy="211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8" name="꺾인 연결선 27"/>
            <p:cNvCxnSpPr>
              <a:stCxn id="21" idx="3"/>
              <a:endCxn id="19" idx="3"/>
            </p:cNvCxnSpPr>
            <p:nvPr/>
          </p:nvCxnSpPr>
          <p:spPr bwMode="auto">
            <a:xfrm flipV="1">
              <a:off x="7302500" y="2590800"/>
              <a:ext cx="12700" cy="1673469"/>
            </a:xfrm>
            <a:prstGeom prst="bentConnector3">
              <a:avLst>
                <a:gd name="adj1" fmla="val 1800000"/>
              </a:avLst>
            </a:prstGeom>
            <a:solidFill>
              <a:schemeClr val="accent1"/>
            </a:solidFill>
            <a:ln w="12700" cap="flat" cmpd="sng" algn="ctr">
              <a:solidFill>
                <a:schemeClr val="tx1"/>
              </a:solidFill>
              <a:prstDash val="solid"/>
              <a:round/>
              <a:headEnd type="none" w="sm" len="sm"/>
              <a:tailEnd type="arrow"/>
            </a:ln>
            <a:effectLst/>
          </p:spPr>
        </p:cxnSp>
        <p:cxnSp>
          <p:nvCxnSpPr>
            <p:cNvPr id="29" name="직선 화살표 연결선 28"/>
            <p:cNvCxnSpPr>
              <a:stCxn id="20" idx="3"/>
              <a:endCxn id="21" idx="1"/>
            </p:cNvCxnSpPr>
            <p:nvPr/>
          </p:nvCxnSpPr>
          <p:spPr bwMode="auto">
            <a:xfrm flipV="1">
              <a:off x="5163457" y="4264269"/>
              <a:ext cx="691243" cy="29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0" name="직선 화살표 연결선 29"/>
            <p:cNvCxnSpPr>
              <a:stCxn id="18" idx="3"/>
              <a:endCxn id="19" idx="1"/>
            </p:cNvCxnSpPr>
            <p:nvPr/>
          </p:nvCxnSpPr>
          <p:spPr bwMode="auto">
            <a:xfrm>
              <a:off x="5130800" y="2590800"/>
              <a:ext cx="7239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꺾인 연결선 30"/>
            <p:cNvCxnSpPr>
              <a:stCxn id="21" idx="0"/>
              <a:endCxn id="18" idx="2"/>
            </p:cNvCxnSpPr>
            <p:nvPr/>
          </p:nvCxnSpPr>
          <p:spPr bwMode="auto">
            <a:xfrm rot="16200000" flipV="1">
              <a:off x="5037016" y="2341685"/>
              <a:ext cx="911469" cy="2171700"/>
            </a:xfrm>
            <a:prstGeom prst="bentConnector3">
              <a:avLst/>
            </a:prstGeom>
            <a:solidFill>
              <a:schemeClr val="accent1"/>
            </a:solidFill>
            <a:ln w="12700" cap="flat" cmpd="sng" algn="ctr">
              <a:solidFill>
                <a:schemeClr val="tx1"/>
              </a:solidFill>
              <a:prstDash val="solid"/>
              <a:round/>
              <a:headEnd type="none" w="sm" len="sm"/>
              <a:tailEnd type="arrow"/>
            </a:ln>
            <a:effectLst/>
          </p:spPr>
        </p:cxnSp>
        <p:sp>
          <p:nvSpPr>
            <p:cNvPr id="32" name="TextBox 31"/>
            <p:cNvSpPr txBox="1"/>
            <p:nvPr/>
          </p:nvSpPr>
          <p:spPr>
            <a:xfrm>
              <a:off x="4782457" y="3152001"/>
              <a:ext cx="1694544" cy="286546"/>
            </a:xfrm>
            <a:prstGeom prst="rect">
              <a:avLst/>
            </a:prstGeom>
            <a:noFill/>
          </p:spPr>
          <p:txBody>
            <a:bodyPr wrap="square" rtlCol="0">
              <a:spAutoFit/>
            </a:bodyPr>
            <a:lstStyle/>
            <a:p>
              <a:r>
                <a:rPr lang="en-US" altLang="ko-KR" sz="800" b="1" dirty="0" smtClean="0"/>
                <a:t>Wake-Up signal</a:t>
              </a:r>
              <a:endParaRPr lang="ko-KR" altLang="en-US" sz="800" b="1" dirty="0"/>
            </a:p>
          </p:txBody>
        </p:sp>
        <p:pic>
          <p:nvPicPr>
            <p:cNvPr id="33" name="그림 32" descr="%BE0F5~1.JPG"/>
            <p:cNvPicPr>
              <a:picLocks noChangeAspect="1"/>
            </p:cNvPicPr>
            <p:nvPr/>
          </p:nvPicPr>
          <p:blipFill>
            <a:blip r:embed="rId4" cstate="print"/>
            <a:srcRect l="10089" t="9031" r="20551" b="27280"/>
            <a:stretch>
              <a:fillRect/>
            </a:stretch>
          </p:blipFill>
          <p:spPr>
            <a:xfrm flipV="1">
              <a:off x="6113977" y="2253004"/>
              <a:ext cx="929245" cy="434899"/>
            </a:xfrm>
            <a:prstGeom prst="rect">
              <a:avLst/>
            </a:prstGeom>
          </p:spPr>
        </p:pic>
        <p:pic>
          <p:nvPicPr>
            <p:cNvPr id="34" name="Picture 8"/>
            <p:cNvPicPr>
              <a:picLocks noChangeAspect="1" noChangeArrowheads="1"/>
            </p:cNvPicPr>
            <p:nvPr/>
          </p:nvPicPr>
          <p:blipFill>
            <a:blip r:embed="rId5" cstate="print"/>
            <a:srcRect/>
            <a:stretch>
              <a:fillRect/>
            </a:stretch>
          </p:blipFill>
          <p:spPr bwMode="auto">
            <a:xfrm>
              <a:off x="5943600" y="3982910"/>
              <a:ext cx="747714" cy="351341"/>
            </a:xfrm>
            <a:prstGeom prst="rect">
              <a:avLst/>
            </a:prstGeom>
            <a:noFill/>
            <a:ln w="12700" cap="flat">
              <a:noFill/>
              <a:miter lim="800000"/>
              <a:headEnd/>
              <a:tailEnd/>
            </a:ln>
          </p:spPr>
        </p:pic>
        <p:pic>
          <p:nvPicPr>
            <p:cNvPr id="35" name="Picture 6"/>
            <p:cNvPicPr>
              <a:picLocks noChangeAspect="1" noChangeArrowheads="1"/>
            </p:cNvPicPr>
            <p:nvPr/>
          </p:nvPicPr>
          <p:blipFill>
            <a:blip r:embed="rId6" cstate="print"/>
            <a:srcRect/>
            <a:stretch>
              <a:fillRect/>
            </a:stretch>
          </p:blipFill>
          <p:spPr bwMode="auto">
            <a:xfrm>
              <a:off x="6578601" y="3951416"/>
              <a:ext cx="838200" cy="414327"/>
            </a:xfrm>
            <a:prstGeom prst="rect">
              <a:avLst/>
            </a:prstGeom>
            <a:noFill/>
            <a:ln w="12700" cap="flat">
              <a:noFill/>
              <a:miter lim="800000"/>
              <a:headEnd/>
              <a:tailEnd/>
            </a:ln>
          </p:spPr>
        </p:pic>
        <p:pic>
          <p:nvPicPr>
            <p:cNvPr id="36" name="Picture 3"/>
            <p:cNvPicPr>
              <a:picLocks noChangeAspect="1" noChangeArrowheads="1"/>
            </p:cNvPicPr>
            <p:nvPr/>
          </p:nvPicPr>
          <p:blipFill>
            <a:blip r:embed="rId7" cstate="print"/>
            <a:srcRect/>
            <a:stretch>
              <a:fillRect/>
            </a:stretch>
          </p:blipFill>
          <p:spPr bwMode="auto">
            <a:xfrm>
              <a:off x="3857942" y="2332586"/>
              <a:ext cx="1027649" cy="460438"/>
            </a:xfrm>
            <a:prstGeom prst="rect">
              <a:avLst/>
            </a:prstGeom>
            <a:noFill/>
            <a:ln w="9525">
              <a:noFill/>
              <a:miter lim="800000"/>
              <a:headEnd/>
              <a:tailEnd/>
            </a:ln>
          </p:spPr>
        </p:pic>
        <p:pic>
          <p:nvPicPr>
            <p:cNvPr id="37" name="Picture 5" descr="C:\Documents and Settings\LEE MIN WOO\바탕 화면\asdfasdfasdfdasfasf.jp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925351" y="3982910"/>
              <a:ext cx="1103849" cy="484932"/>
            </a:xfrm>
            <a:prstGeom prst="rect">
              <a:avLst/>
            </a:prstGeom>
            <a:noFill/>
            <a:extLst>
              <a:ext uri="{909E8E84-426E-40DD-AFC4-6F175D3DCCD1}">
                <a14:hiddenFill xmlns="" xmlns:a14="http://schemas.microsoft.com/office/drawing/2010/main">
                  <a:solidFill>
                    <a:srgbClr val="FFFFFF"/>
                  </a:solidFill>
                </a14:hiddenFill>
              </a:ext>
            </a:extLst>
          </p:spPr>
        </p:pic>
      </p:grpSp>
      <p:pic>
        <p:nvPicPr>
          <p:cNvPr id="38" name="_x105679704" descr="EMB00000bd823b9"/>
          <p:cNvPicPr>
            <a:picLocks noChangeAspect="1" noChangeArrowheads="1"/>
          </p:cNvPicPr>
          <p:nvPr/>
        </p:nvPicPr>
        <p:blipFill>
          <a:blip r:embed="rId9" cstate="print"/>
          <a:srcRect/>
          <a:stretch>
            <a:fillRect/>
          </a:stretch>
        </p:blipFill>
        <p:spPr bwMode="auto">
          <a:xfrm>
            <a:off x="5410200" y="2297113"/>
            <a:ext cx="3276600" cy="1970087"/>
          </a:xfrm>
          <a:prstGeom prst="rect">
            <a:avLst/>
          </a:prstGeom>
          <a:noFill/>
          <a:ln w="9525">
            <a:noFill/>
            <a:miter lim="800000"/>
            <a:headEnd/>
            <a:tailEnd/>
          </a:ln>
        </p:spPr>
      </p:pic>
      <p:sp>
        <p:nvSpPr>
          <p:cNvPr id="39" name="TextBox 14"/>
          <p:cNvSpPr txBox="1">
            <a:spLocks noChangeArrowheads="1"/>
          </p:cNvSpPr>
          <p:nvPr/>
        </p:nvSpPr>
        <p:spPr bwMode="auto">
          <a:xfrm>
            <a:off x="5908675" y="2162176"/>
            <a:ext cx="536575" cy="276225"/>
          </a:xfrm>
          <a:prstGeom prst="rect">
            <a:avLst/>
          </a:prstGeom>
          <a:solidFill>
            <a:schemeClr val="bg1"/>
          </a:solidFill>
          <a:ln w="9525">
            <a:noFill/>
            <a:miter lim="800000"/>
            <a:headEnd/>
            <a:tailEnd/>
          </a:ln>
        </p:spPr>
        <p:txBody>
          <a:bodyPr wrap="none">
            <a:spAutoFit/>
          </a:bodyPr>
          <a:lstStyle/>
          <a:p>
            <a:r>
              <a:rPr lang="en-US" altLang="ko-KR" b="1">
                <a:solidFill>
                  <a:srgbClr val="FF0000"/>
                </a:solidFill>
              </a:rPr>
              <a:t>angle</a:t>
            </a:r>
            <a:endParaRPr lang="ko-KR" altLang="en-US" b="1">
              <a:solidFill>
                <a:srgbClr val="FF0000"/>
              </a:solidFill>
            </a:endParaRPr>
          </a:p>
        </p:txBody>
      </p:sp>
      <p:sp>
        <p:nvSpPr>
          <p:cNvPr id="40" name="TextBox 15"/>
          <p:cNvSpPr txBox="1">
            <a:spLocks noChangeArrowheads="1"/>
          </p:cNvSpPr>
          <p:nvPr/>
        </p:nvSpPr>
        <p:spPr bwMode="auto">
          <a:xfrm>
            <a:off x="4930775" y="3179763"/>
            <a:ext cx="587375" cy="276225"/>
          </a:xfrm>
          <a:prstGeom prst="rect">
            <a:avLst/>
          </a:prstGeom>
          <a:solidFill>
            <a:schemeClr val="bg1"/>
          </a:solidFill>
          <a:ln w="9525">
            <a:noFill/>
            <a:miter lim="800000"/>
            <a:headEnd/>
            <a:tailEnd/>
          </a:ln>
        </p:spPr>
        <p:txBody>
          <a:bodyPr wrap="none">
            <a:spAutoFit/>
          </a:bodyPr>
          <a:lstStyle/>
          <a:p>
            <a:r>
              <a:rPr lang="en-US" altLang="ko-KR" b="1">
                <a:solidFill>
                  <a:srgbClr val="FF0000"/>
                </a:solidFill>
              </a:rPr>
              <a:t>Cover</a:t>
            </a:r>
            <a:endParaRPr lang="ko-KR" altLang="en-US" b="1">
              <a:solidFill>
                <a:srgbClr val="FF0000"/>
              </a:solidFill>
            </a:endParaRPr>
          </a:p>
        </p:txBody>
      </p:sp>
      <p:sp>
        <p:nvSpPr>
          <p:cNvPr id="41" name="TextBox 16"/>
          <p:cNvSpPr txBox="1">
            <a:spLocks noChangeArrowheads="1"/>
          </p:cNvSpPr>
          <p:nvPr/>
        </p:nvSpPr>
        <p:spPr bwMode="auto">
          <a:xfrm>
            <a:off x="6727825" y="3190876"/>
            <a:ext cx="585788" cy="276225"/>
          </a:xfrm>
          <a:prstGeom prst="rect">
            <a:avLst/>
          </a:prstGeom>
          <a:solidFill>
            <a:schemeClr val="bg1"/>
          </a:solidFill>
          <a:ln w="9525">
            <a:noFill/>
            <a:miter lim="800000"/>
            <a:headEnd/>
            <a:tailEnd/>
          </a:ln>
        </p:spPr>
        <p:txBody>
          <a:bodyPr wrap="none">
            <a:spAutoFit/>
          </a:bodyPr>
          <a:lstStyle/>
          <a:p>
            <a:r>
              <a:rPr lang="en-US" altLang="ko-KR" b="1">
                <a:solidFill>
                  <a:srgbClr val="FF0000"/>
                </a:solidFill>
              </a:rPr>
              <a:t>Cover</a:t>
            </a:r>
            <a:endParaRPr lang="ko-KR" altLang="en-US" b="1">
              <a:solidFill>
                <a:srgbClr val="FF0000"/>
              </a:solidFill>
            </a:endParaRPr>
          </a:p>
        </p:txBody>
      </p:sp>
      <p:sp>
        <p:nvSpPr>
          <p:cNvPr id="42" name="TextBox 17"/>
          <p:cNvSpPr txBox="1">
            <a:spLocks noChangeArrowheads="1"/>
          </p:cNvSpPr>
          <p:nvPr/>
        </p:nvSpPr>
        <p:spPr bwMode="auto">
          <a:xfrm>
            <a:off x="5715000" y="3363913"/>
            <a:ext cx="914400" cy="276225"/>
          </a:xfrm>
          <a:prstGeom prst="rect">
            <a:avLst/>
          </a:prstGeom>
          <a:solidFill>
            <a:schemeClr val="bg1"/>
          </a:solidFill>
          <a:ln w="9525">
            <a:noFill/>
            <a:miter lim="800000"/>
            <a:headEnd/>
            <a:tailEnd/>
          </a:ln>
        </p:spPr>
        <p:txBody>
          <a:bodyPr>
            <a:spAutoFit/>
          </a:bodyPr>
          <a:lstStyle/>
          <a:p>
            <a:pPr algn="ctr"/>
            <a:r>
              <a:rPr lang="en-US" altLang="ko-KR" b="1" dirty="0">
                <a:solidFill>
                  <a:srgbClr val="FF0000"/>
                </a:solidFill>
              </a:rPr>
              <a:t>Tracking</a:t>
            </a:r>
            <a:endParaRPr lang="ko-KR" altLang="en-US" b="1" dirty="0">
              <a:solidFill>
                <a:srgbClr val="FF0000"/>
              </a:solidFill>
            </a:endParaRPr>
          </a:p>
        </p:txBody>
      </p:sp>
      <p:sp>
        <p:nvSpPr>
          <p:cNvPr id="43" name="AutoShape 11"/>
          <p:cNvSpPr>
            <a:spLocks noChangeArrowheads="1"/>
          </p:cNvSpPr>
          <p:nvPr/>
        </p:nvSpPr>
        <p:spPr bwMode="auto">
          <a:xfrm>
            <a:off x="762000" y="5562600"/>
            <a:ext cx="7831109" cy="82508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Energy Efficient LED light control system has the advantages in Low power consumption and smart motion detection</a:t>
            </a:r>
          </a:p>
        </p:txBody>
      </p:sp>
      <p:grpSp>
        <p:nvGrpSpPr>
          <p:cNvPr id="44" name="그룹 14"/>
          <p:cNvGrpSpPr>
            <a:grpSpLocks/>
          </p:cNvGrpSpPr>
          <p:nvPr/>
        </p:nvGrpSpPr>
        <p:grpSpPr bwMode="auto">
          <a:xfrm>
            <a:off x="5314950" y="231775"/>
            <a:ext cx="3429000" cy="307777"/>
            <a:chOff x="6088040" y="296840"/>
            <a:chExt cx="3429000" cy="307579"/>
          </a:xfrm>
        </p:grpSpPr>
        <p:sp>
          <p:nvSpPr>
            <p:cNvPr id="45"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46" name="TextBox 45"/>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r>
              <a:rPr lang="en-US" altLang="ko-KR" dirty="0" smtClean="0">
                <a:ea typeface="굴림" charset="-127"/>
              </a:rPr>
              <a:t>Slide </a:t>
            </a:r>
            <a:fld id="{70A75C9B-AEE0-49ED-9A19-7A9A31E2C47A}" type="slidenum">
              <a:rPr lang="en-US" altLang="ko-KR" smtClean="0">
                <a:ea typeface="굴림" charset="-127"/>
              </a:rPr>
              <a:pPr/>
              <a:t>5</a:t>
            </a:fld>
            <a:endParaRPr lang="en-US" altLang="ko-KR" dirty="0" smtClean="0">
              <a:ea typeface="굴림" charset="-127"/>
            </a:endParaRPr>
          </a:p>
        </p:txBody>
      </p:sp>
      <p:sp>
        <p:nvSpPr>
          <p:cNvPr id="46083" name="Rectangle 5"/>
          <p:cNvSpPr>
            <a:spLocks noChangeArrowheads="1"/>
          </p:cNvSpPr>
          <p:nvPr/>
        </p:nvSpPr>
        <p:spPr bwMode="auto">
          <a:xfrm>
            <a:off x="685800" y="877888"/>
            <a:ext cx="7848600" cy="1077218"/>
          </a:xfrm>
          <a:prstGeom prst="rect">
            <a:avLst/>
          </a:prstGeom>
          <a:noFill/>
          <a:ln w="9525">
            <a:noFill/>
            <a:miter lim="800000"/>
            <a:headEnd/>
            <a:tailEnd/>
          </a:ln>
        </p:spPr>
        <p:txBody>
          <a:bodyPr>
            <a:spAutoFit/>
          </a:bodyPr>
          <a:lstStyle/>
          <a:p>
            <a:pPr marL="342900" indent="-342900" algn="ctr" latinLnBrk="0">
              <a:spcBef>
                <a:spcPct val="20000"/>
              </a:spcBef>
            </a:pPr>
            <a:r>
              <a:rPr kumimoji="0" lang="en-US" altLang="ko-KR" sz="3200" b="1" dirty="0" smtClean="0">
                <a:solidFill>
                  <a:srgbClr val="000000"/>
                </a:solidFill>
                <a:cs typeface="Times New Roman" pitchFamily="18" charset="0"/>
              </a:rPr>
              <a:t>Energy Efficient LED light Control using  Object based sensor</a:t>
            </a:r>
            <a:endParaRPr kumimoji="0" lang="en-US" altLang="ko-KR" sz="3200" b="1" dirty="0">
              <a:solidFill>
                <a:srgbClr val="000000"/>
              </a:solidFill>
              <a:cs typeface="Times New Roman" pitchFamily="18" charset="0"/>
            </a:endParaRPr>
          </a:p>
        </p:txBody>
      </p:sp>
      <p:sp>
        <p:nvSpPr>
          <p:cNvPr id="4608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608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6086"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latinLnBrk="0"/>
            <a:endParaRPr kumimoji="0" lang="ko-KR" altLang="en-US">
              <a:solidFill>
                <a:srgbClr val="000000"/>
              </a:solidFill>
            </a:endParaRPr>
          </a:p>
        </p:txBody>
      </p:sp>
      <p:sp>
        <p:nvSpPr>
          <p:cNvPr id="46087" name="TextBox 4"/>
          <p:cNvSpPr txBox="1">
            <a:spLocks noChangeArrowheads="1"/>
          </p:cNvSpPr>
          <p:nvPr/>
        </p:nvSpPr>
        <p:spPr bwMode="auto">
          <a:xfrm>
            <a:off x="685800" y="1589088"/>
            <a:ext cx="7848600" cy="2401887"/>
          </a:xfrm>
          <a:prstGeom prst="rect">
            <a:avLst/>
          </a:prstGeom>
          <a:noFill/>
          <a:ln w="9525">
            <a:noFill/>
            <a:miter lim="800000"/>
            <a:headEnd/>
            <a:tailEnd/>
          </a:ln>
        </p:spPr>
        <p:txBody>
          <a:bodyPr>
            <a:spAutoFit/>
          </a:bodyPr>
          <a:lstStyle/>
          <a:p>
            <a:pPr latinLnBrk="0">
              <a:buFontTx/>
              <a:buChar char="•"/>
            </a:pPr>
            <a:r>
              <a:rPr kumimoji="0" lang="en-US" altLang="ko-KR" sz="2000" dirty="0">
                <a:solidFill>
                  <a:srgbClr val="000000"/>
                </a:solidFill>
                <a:cs typeface="Times New Roman" pitchFamily="18" charset="0"/>
              </a:rPr>
              <a:t>  Advantages</a:t>
            </a:r>
          </a:p>
          <a:p>
            <a:pPr latinLnBrk="0">
              <a:buFontTx/>
              <a:buChar char="•"/>
            </a:pPr>
            <a:endParaRPr kumimoji="0" lang="en-US" altLang="ko-KR" sz="20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Uses existing infra structure(LED lighting, smart devices)</a:t>
            </a:r>
          </a:p>
          <a:p>
            <a:pPr lvl="1">
              <a:buFont typeface="Wingdings" pitchFamily="2" charset="2"/>
              <a:buChar char="Ø"/>
            </a:pPr>
            <a:endParaRPr kumimoji="0" lang="en-US" altLang="ko-KR" sz="6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Taking advantages of existing technology and compensates </a:t>
            </a:r>
          </a:p>
          <a:p>
            <a:pPr lvl="1">
              <a:buFont typeface="Wingdings" pitchFamily="2" charset="2"/>
              <a:buChar char="Ø"/>
            </a:pPr>
            <a:endParaRPr kumimoji="0" lang="en-US" altLang="ko-KR" sz="8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a:t>
            </a:r>
            <a:r>
              <a:rPr kumimoji="0" lang="en-US" altLang="ko-KR" sz="1600" dirty="0" smtClean="0">
                <a:solidFill>
                  <a:srgbClr val="000000"/>
                </a:solidFill>
                <a:cs typeface="Times New Roman" pitchFamily="18" charset="0"/>
              </a:rPr>
              <a:t>Low power consumption.</a:t>
            </a:r>
            <a:endParaRPr kumimoji="0" lang="en-US" altLang="ko-KR" sz="1600" dirty="0">
              <a:solidFill>
                <a:srgbClr val="000000"/>
              </a:solidFill>
              <a:cs typeface="Times New Roman" pitchFamily="18" charset="0"/>
            </a:endParaRPr>
          </a:p>
          <a:p>
            <a:pPr lvl="1"/>
            <a:endParaRPr kumimoji="0" lang="en-US" altLang="ko-KR" sz="8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High securities, resolution (Accurate detection )</a:t>
            </a:r>
          </a:p>
          <a:p>
            <a:pPr lvl="1"/>
            <a:endParaRPr kumimoji="0" lang="en-US" altLang="ko-KR" sz="8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a:t>
            </a:r>
            <a:r>
              <a:rPr kumimoji="0" lang="en-US" altLang="ko-KR" sz="1600" dirty="0" smtClean="0">
                <a:solidFill>
                  <a:srgbClr val="000000"/>
                </a:solidFill>
                <a:cs typeface="Times New Roman" pitchFamily="18" charset="0"/>
              </a:rPr>
              <a:t>Smart motion detection.</a:t>
            </a:r>
            <a:endParaRPr kumimoji="0" lang="en-US" altLang="ko-KR" sz="1600" dirty="0">
              <a:solidFill>
                <a:srgbClr val="000000"/>
              </a:solidFill>
              <a:cs typeface="Times New Roman" pitchFamily="18" charset="0"/>
            </a:endParaRPr>
          </a:p>
        </p:txBody>
      </p:sp>
      <p:sp>
        <p:nvSpPr>
          <p:cNvPr id="46088" name="TextBox 4"/>
          <p:cNvSpPr txBox="1">
            <a:spLocks noChangeArrowheads="1"/>
          </p:cNvSpPr>
          <p:nvPr/>
        </p:nvSpPr>
        <p:spPr bwMode="auto">
          <a:xfrm>
            <a:off x="708025" y="4062413"/>
            <a:ext cx="7848600" cy="1293812"/>
          </a:xfrm>
          <a:prstGeom prst="rect">
            <a:avLst/>
          </a:prstGeom>
          <a:noFill/>
          <a:ln w="9525">
            <a:noFill/>
            <a:miter lim="800000"/>
            <a:headEnd/>
            <a:tailEnd/>
          </a:ln>
        </p:spPr>
        <p:txBody>
          <a:bodyPr>
            <a:spAutoFit/>
          </a:bodyPr>
          <a:lstStyle/>
          <a:p>
            <a:pPr latinLnBrk="0">
              <a:buFontTx/>
              <a:buChar char="•"/>
            </a:pPr>
            <a:r>
              <a:rPr kumimoji="0" lang="en-US" altLang="ko-KR" sz="1800" dirty="0">
                <a:solidFill>
                  <a:srgbClr val="000000"/>
                </a:solidFill>
                <a:cs typeface="Times New Roman" pitchFamily="18" charset="0"/>
              </a:rPr>
              <a:t>  </a:t>
            </a:r>
            <a:r>
              <a:rPr kumimoji="0" lang="en-US" altLang="ko-KR" sz="2000" dirty="0">
                <a:solidFill>
                  <a:srgbClr val="000000"/>
                </a:solidFill>
                <a:cs typeface="Times New Roman" pitchFamily="18" charset="0"/>
              </a:rPr>
              <a:t>Weakness</a:t>
            </a:r>
          </a:p>
          <a:p>
            <a:pPr latinLnBrk="0">
              <a:buFontTx/>
              <a:buChar char="•"/>
            </a:pPr>
            <a:endParaRPr kumimoji="0" lang="en-US" altLang="ko-KR" sz="18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High Complexity</a:t>
            </a:r>
          </a:p>
          <a:p>
            <a:pPr lvl="1">
              <a:buFont typeface="Wingdings" pitchFamily="2" charset="2"/>
              <a:buChar char="Ø"/>
            </a:pPr>
            <a:endParaRPr kumimoji="0" lang="en-US" altLang="ko-KR" sz="600" dirty="0">
              <a:solidFill>
                <a:srgbClr val="000000"/>
              </a:solidFill>
              <a:cs typeface="Times New Roman" pitchFamily="18" charset="0"/>
            </a:endParaRPr>
          </a:p>
          <a:p>
            <a:pPr lvl="1">
              <a:buFont typeface="Wingdings" pitchFamily="2" charset="2"/>
              <a:buChar char="Ø"/>
            </a:pPr>
            <a:r>
              <a:rPr kumimoji="0" lang="en-US" altLang="ko-KR" sz="1600" dirty="0">
                <a:solidFill>
                  <a:srgbClr val="000000"/>
                </a:solidFill>
                <a:cs typeface="Times New Roman" pitchFamily="18" charset="0"/>
              </a:rPr>
              <a:t> High Costs (because of additional sensors and devices)</a:t>
            </a:r>
          </a:p>
        </p:txBody>
      </p:sp>
      <p:sp>
        <p:nvSpPr>
          <p:cNvPr id="46090"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smtClean="0"/>
              <a:t>Jaesang Cha, Seoul National Univ. of Science&amp;Tech.</a:t>
            </a:r>
          </a:p>
        </p:txBody>
      </p:sp>
      <p:sp>
        <p:nvSpPr>
          <p:cNvPr id="46091" name="Rectangle 4"/>
          <p:cNvSpPr>
            <a:spLocks noGrp="1" noChangeArrowheads="1"/>
          </p:cNvSpPr>
          <p:nvPr>
            <p:ph type="dt" sz="quarter" idx="11"/>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smtClean="0">
                <a:ea typeface="굴림" charset="-127"/>
              </a:rPr>
              <a:t>Sept 2013</a:t>
            </a:r>
          </a:p>
          <a:p>
            <a:endParaRPr lang="en-US" altLang="ko-KR" sz="1400" b="1" smtClean="0">
              <a:ea typeface="굴림" charset="-127"/>
            </a:endParaRPr>
          </a:p>
        </p:txBody>
      </p:sp>
      <p:sp>
        <p:nvSpPr>
          <p:cNvPr id="12" name="AutoShape 11"/>
          <p:cNvSpPr>
            <a:spLocks noChangeArrowheads="1"/>
          </p:cNvSpPr>
          <p:nvPr/>
        </p:nvSpPr>
        <p:spPr bwMode="auto">
          <a:xfrm>
            <a:off x="762000" y="5604099"/>
            <a:ext cx="7831109" cy="437289"/>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Object based sensor and Energy Efficient LED control system have many advantages.</a:t>
            </a:r>
          </a:p>
        </p:txBody>
      </p:sp>
      <p:grpSp>
        <p:nvGrpSpPr>
          <p:cNvPr id="13" name="그룹 14"/>
          <p:cNvGrpSpPr>
            <a:grpSpLocks/>
          </p:cNvGrpSpPr>
          <p:nvPr/>
        </p:nvGrpSpPr>
        <p:grpSpPr bwMode="auto">
          <a:xfrm>
            <a:off x="5314950" y="231775"/>
            <a:ext cx="3429000" cy="307777"/>
            <a:chOff x="6088040" y="296840"/>
            <a:chExt cx="3429000" cy="307579"/>
          </a:xfrm>
        </p:grpSpPr>
        <p:sp>
          <p:nvSpPr>
            <p:cNvPr id="14"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5" name="TextBox 14"/>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1"/>
          <p:cNvSpPr>
            <a:spLocks noChangeArrowheads="1"/>
          </p:cNvSpPr>
          <p:nvPr/>
        </p:nvSpPr>
        <p:spPr bwMode="auto">
          <a:xfrm>
            <a:off x="702174" y="5381299"/>
            <a:ext cx="7831109" cy="82508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Proposed Energy saving object sensor  parts mainly consist of  Sensor Units plus  AC-Direct </a:t>
            </a:r>
            <a:r>
              <a:rPr lang="en-US" altLang="ko-KR" sz="1800" b="1" spc="-100" dirty="0">
                <a:ea typeface="HY견고딕" pitchFamily="18" charset="-127"/>
                <a:cs typeface="Times New Roman" panose="02020603050405020304" pitchFamily="18" charset="0"/>
              </a:rPr>
              <a:t>Driver </a:t>
            </a:r>
            <a:r>
              <a:rPr lang="en-US" altLang="ko-KR" sz="1800" b="1" spc="-100" dirty="0" smtClean="0">
                <a:ea typeface="HY견고딕" pitchFamily="18" charset="-127"/>
                <a:cs typeface="Times New Roman" panose="02020603050405020304" pitchFamily="18" charset="0"/>
              </a:rPr>
              <a:t>and Standby </a:t>
            </a:r>
            <a:r>
              <a:rPr lang="en-US" altLang="ko-KR" sz="1800" b="1" spc="-100" dirty="0">
                <a:ea typeface="HY견고딕" pitchFamily="18" charset="-127"/>
                <a:cs typeface="Times New Roman" panose="02020603050405020304" pitchFamily="18" charset="0"/>
              </a:rPr>
              <a:t>P</a:t>
            </a:r>
            <a:r>
              <a:rPr lang="en-US" altLang="ko-KR" sz="1800" b="1" spc="-100" dirty="0" smtClean="0">
                <a:ea typeface="HY견고딕" pitchFamily="18" charset="-127"/>
                <a:cs typeface="Times New Roman" panose="02020603050405020304" pitchFamily="18" charset="0"/>
              </a:rPr>
              <a:t>ower Cutoff  module could be presented </a:t>
            </a:r>
          </a:p>
        </p:txBody>
      </p:sp>
      <p:sp>
        <p:nvSpPr>
          <p:cNvPr id="6" name="Rectangle 5"/>
          <p:cNvSpPr>
            <a:spLocks noGrp="1" noChangeArrowheads="1"/>
          </p:cNvSpPr>
          <p:nvPr>
            <p:ph type="ftr" sz="quarter" idx="10"/>
          </p:nvPr>
        </p:nvSpPr>
        <p:spPr>
          <a:xfrm>
            <a:off x="4386263" y="6477000"/>
            <a:ext cx="4191000" cy="184150"/>
          </a:xfrm>
          <a:noFill/>
        </p:spPr>
        <p:txBody>
          <a:bodyPr/>
          <a:lstStyle/>
          <a:p>
            <a:r>
              <a:rPr lang="en-US" altLang="ko-KR" dirty="0" err="1" smtClean="0">
                <a:ea typeface="굴림" charset="-127"/>
              </a:rPr>
              <a:t>Jaesang</a:t>
            </a:r>
            <a:r>
              <a:rPr lang="en-US" altLang="ko-KR" dirty="0" smtClean="0">
                <a:ea typeface="굴림" charset="-127"/>
              </a:rPr>
              <a:t> Cha, Seoul National Univ. of </a:t>
            </a:r>
            <a:r>
              <a:rPr lang="en-US" altLang="ko-KR" dirty="0" err="1" smtClean="0">
                <a:ea typeface="굴림" charset="-127"/>
              </a:rPr>
              <a:t>Science&amp;Tech</a:t>
            </a:r>
            <a:r>
              <a:rPr lang="en-US" altLang="ko-KR" dirty="0" smtClean="0">
                <a:ea typeface="굴림" charset="-127"/>
              </a:rPr>
              <a:t>.</a:t>
            </a:r>
          </a:p>
        </p:txBody>
      </p:sp>
      <p:sp>
        <p:nvSpPr>
          <p:cNvPr id="52" name="Rectangle 5"/>
          <p:cNvSpPr>
            <a:spLocks noChangeArrowheads="1"/>
          </p:cNvSpPr>
          <p:nvPr/>
        </p:nvSpPr>
        <p:spPr bwMode="auto">
          <a:xfrm>
            <a:off x="0" y="751582"/>
            <a:ext cx="8991600" cy="10279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lgn="ctr" eaLnBrk="1" latinLnBrk="0" hangingPunct="1">
              <a:spcBef>
                <a:spcPct val="20000"/>
              </a:spcBef>
            </a:pPr>
            <a:r>
              <a:rPr kumimoji="0" lang="en-US" altLang="ko-KR" sz="3200" b="1" dirty="0" smtClean="0">
                <a:solidFill>
                  <a:srgbClr val="000000"/>
                </a:solidFill>
                <a:cs typeface="Times New Roman" pitchFamily="18" charset="0"/>
              </a:rPr>
              <a:t>Energy saving Object Sensor consist of</a:t>
            </a:r>
          </a:p>
          <a:p>
            <a:pPr algn="ctr" eaLnBrk="1" latinLnBrk="0" hangingPunct="1">
              <a:spcBef>
                <a:spcPct val="20000"/>
              </a:spcBef>
            </a:pPr>
            <a:r>
              <a:rPr kumimoji="0" lang="en-US" altLang="ko-KR" sz="2400" b="1" dirty="0" smtClean="0">
                <a:solidFill>
                  <a:srgbClr val="000000"/>
                </a:solidFill>
                <a:cs typeface="Times New Roman" pitchFamily="18" charset="0"/>
              </a:rPr>
              <a:t>Sensor Units + AC Direct Driver + Standby </a:t>
            </a:r>
            <a:r>
              <a:rPr kumimoji="0" lang="en-US" altLang="ko-KR" sz="2400" b="1" dirty="0">
                <a:solidFill>
                  <a:srgbClr val="000000"/>
                </a:solidFill>
                <a:cs typeface="Times New Roman" pitchFamily="18" charset="0"/>
              </a:rPr>
              <a:t>P</a:t>
            </a:r>
            <a:r>
              <a:rPr kumimoji="0" lang="en-US" altLang="ko-KR" sz="2400" b="1" dirty="0" smtClean="0">
                <a:solidFill>
                  <a:srgbClr val="000000"/>
                </a:solidFill>
                <a:cs typeface="Times New Roman" pitchFamily="18" charset="0"/>
              </a:rPr>
              <a:t>ower Cutoff Module</a:t>
            </a:r>
            <a:endParaRPr kumimoji="0" lang="en-US" altLang="ko-KR" sz="2400" b="1" dirty="0">
              <a:solidFill>
                <a:srgbClr val="000000"/>
              </a:solidFill>
              <a:cs typeface="Times New Roman" pitchFamily="18" charset="0"/>
            </a:endParaRPr>
          </a:p>
        </p:txBody>
      </p:sp>
      <p:grpSp>
        <p:nvGrpSpPr>
          <p:cNvPr id="32" name="그룹 31"/>
          <p:cNvGrpSpPr/>
          <p:nvPr/>
        </p:nvGrpSpPr>
        <p:grpSpPr>
          <a:xfrm>
            <a:off x="1336259" y="2286000"/>
            <a:ext cx="6080542" cy="2514600"/>
            <a:chOff x="1336259" y="2286000"/>
            <a:chExt cx="6080542" cy="2514600"/>
          </a:xfrm>
        </p:grpSpPr>
        <p:sp>
          <p:nvSpPr>
            <p:cNvPr id="8" name="직사각형 7"/>
            <p:cNvSpPr/>
            <p:nvPr/>
          </p:nvSpPr>
          <p:spPr bwMode="auto">
            <a:xfrm>
              <a:off x="3886200" y="23622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rPr>
                <a:t>AC direct </a:t>
              </a:r>
              <a:r>
                <a:rPr kumimoji="0" lang="en-US" altLang="ko-KR" sz="800" b="1" i="0" u="none" strike="noStrike" cap="none" normalizeH="0" dirty="0" smtClean="0">
                  <a:ln>
                    <a:noFill/>
                  </a:ln>
                  <a:solidFill>
                    <a:schemeClr val="tx1"/>
                  </a:solidFill>
                  <a:effectLst/>
                </a:rPr>
                <a:t> </a:t>
              </a:r>
              <a:r>
                <a:rPr kumimoji="0" lang="en-US" altLang="ko-KR" sz="800" b="1" dirty="0" smtClean="0"/>
                <a:t>LED driver</a:t>
              </a:r>
              <a:endParaRPr kumimoji="0" lang="ko-KR" altLang="en-US" sz="800" b="1" i="0" u="none" strike="noStrike" cap="none" normalizeH="0" baseline="0" dirty="0" smtClean="0">
                <a:ln>
                  <a:noFill/>
                </a:ln>
                <a:solidFill>
                  <a:schemeClr val="tx1"/>
                </a:solidFill>
                <a:effectLst/>
              </a:endParaRPr>
            </a:p>
          </p:txBody>
        </p:sp>
        <p:sp>
          <p:nvSpPr>
            <p:cNvPr id="12" name="직사각형 11"/>
            <p:cNvSpPr/>
            <p:nvPr/>
          </p:nvSpPr>
          <p:spPr bwMode="auto">
            <a:xfrm>
              <a:off x="5854700" y="23622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latin typeface="Times New Roman" pitchFamily="18" charset="0"/>
                </a:rPr>
                <a:t>LED Lights</a:t>
              </a:r>
              <a:endParaRPr kumimoji="0" lang="ko-KR" altLang="en-US" sz="8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3715657" y="4038600"/>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chemeClr val="tx1"/>
                  </a:solidFill>
                  <a:effectLst/>
                  <a:latin typeface="Times New Roman" pitchFamily="18" charset="0"/>
                </a:rPr>
                <a:t>DC power</a:t>
              </a:r>
              <a:endParaRPr kumimoji="0" lang="ko-KR" altLang="en-US" sz="8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5854700" y="4035669"/>
              <a:ext cx="1447800" cy="762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800" b="1" dirty="0" smtClean="0"/>
                <a:t>Sensor Units</a:t>
              </a:r>
              <a:endParaRPr kumimoji="0" lang="ko-KR" altLang="en-US" sz="800" b="1" i="0" u="none" strike="noStrike" cap="none" normalizeH="0" baseline="0" dirty="0" smtClean="0">
                <a:ln>
                  <a:noFill/>
                </a:ln>
                <a:solidFill>
                  <a:schemeClr val="tx1"/>
                </a:solidFill>
                <a:effectLst/>
              </a:endParaRPr>
            </a:p>
          </p:txBody>
        </p:sp>
        <p:pic>
          <p:nvPicPr>
            <p:cNvPr id="102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91435" y="2549768"/>
              <a:ext cx="385762" cy="38576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0" name="TextBox 19"/>
            <p:cNvSpPr txBox="1"/>
            <p:nvPr/>
          </p:nvSpPr>
          <p:spPr>
            <a:xfrm>
              <a:off x="1981200" y="2971800"/>
              <a:ext cx="914400" cy="276999"/>
            </a:xfrm>
            <a:prstGeom prst="rect">
              <a:avLst/>
            </a:prstGeom>
            <a:noFill/>
          </p:spPr>
          <p:txBody>
            <a:bodyPr wrap="square" rtlCol="0">
              <a:spAutoFit/>
            </a:bodyPr>
            <a:lstStyle/>
            <a:p>
              <a:r>
                <a:rPr lang="en-US" altLang="ko-KR" b="1" dirty="0" smtClean="0"/>
                <a:t>AC power</a:t>
              </a:r>
              <a:endParaRPr lang="ko-KR" altLang="en-US" b="1" dirty="0"/>
            </a:p>
          </p:txBody>
        </p:sp>
        <p:pic>
          <p:nvPicPr>
            <p:cNvPr id="1028"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1336259" y="2745317"/>
              <a:ext cx="250031" cy="60748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22" name="직선 연결선 21"/>
            <p:cNvCxnSpPr>
              <a:stCxn id="1028" idx="0"/>
              <a:endCxn id="1027" idx="1"/>
            </p:cNvCxnSpPr>
            <p:nvPr/>
          </p:nvCxnSpPr>
          <p:spPr bwMode="auto">
            <a:xfrm flipV="1">
              <a:off x="1461274" y="2742649"/>
              <a:ext cx="830161" cy="266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꺾인 연결선 23"/>
            <p:cNvCxnSpPr>
              <a:stCxn id="1027" idx="3"/>
              <a:endCxn id="13" idx="1"/>
            </p:cNvCxnSpPr>
            <p:nvPr/>
          </p:nvCxnSpPr>
          <p:spPr bwMode="auto">
            <a:xfrm>
              <a:off x="2677197" y="2742649"/>
              <a:ext cx="1038460" cy="1676951"/>
            </a:xfrm>
            <a:prstGeom prst="bentConnector3">
              <a:avLst/>
            </a:prstGeom>
            <a:solidFill>
              <a:schemeClr val="accent1"/>
            </a:solidFill>
            <a:ln w="12700" cap="flat" cmpd="sng" algn="ctr">
              <a:solidFill>
                <a:schemeClr val="tx1"/>
              </a:solidFill>
              <a:prstDash val="solid"/>
              <a:round/>
              <a:headEnd type="none" w="sm" len="sm"/>
              <a:tailEnd type="arrow"/>
            </a:ln>
            <a:effectLst/>
          </p:spPr>
        </p:cxnSp>
        <p:cxnSp>
          <p:nvCxnSpPr>
            <p:cNvPr id="26" name="직선 화살표 연결선 25"/>
            <p:cNvCxnSpPr>
              <a:endCxn id="8" idx="1"/>
            </p:cNvCxnSpPr>
            <p:nvPr/>
          </p:nvCxnSpPr>
          <p:spPr bwMode="auto">
            <a:xfrm>
              <a:off x="3124200" y="2743200"/>
              <a:ext cx="762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8" name="꺾인 연결선 27"/>
            <p:cNvCxnSpPr>
              <a:stCxn id="14" idx="3"/>
              <a:endCxn id="12" idx="3"/>
            </p:cNvCxnSpPr>
            <p:nvPr/>
          </p:nvCxnSpPr>
          <p:spPr bwMode="auto">
            <a:xfrm flipV="1">
              <a:off x="7302500" y="2743200"/>
              <a:ext cx="12700" cy="1673469"/>
            </a:xfrm>
            <a:prstGeom prst="bentConnector3">
              <a:avLst>
                <a:gd name="adj1" fmla="val 1800000"/>
              </a:avLst>
            </a:prstGeom>
            <a:solidFill>
              <a:schemeClr val="accent1"/>
            </a:solidFill>
            <a:ln w="12700" cap="flat" cmpd="sng" algn="ctr">
              <a:solidFill>
                <a:schemeClr val="tx1"/>
              </a:solidFill>
              <a:prstDash val="solid"/>
              <a:round/>
              <a:headEnd type="none" w="sm" len="sm"/>
              <a:tailEnd type="arrow"/>
            </a:ln>
            <a:effectLst/>
          </p:spPr>
        </p:cxnSp>
        <p:cxnSp>
          <p:nvCxnSpPr>
            <p:cNvPr id="30" name="직선 화살표 연결선 29"/>
            <p:cNvCxnSpPr>
              <a:stCxn id="13" idx="3"/>
              <a:endCxn id="14" idx="1"/>
            </p:cNvCxnSpPr>
            <p:nvPr/>
          </p:nvCxnSpPr>
          <p:spPr bwMode="auto">
            <a:xfrm flipV="1">
              <a:off x="5163457" y="4416669"/>
              <a:ext cx="691243" cy="29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24" name="직선 화살표 연결선 1023"/>
            <p:cNvCxnSpPr>
              <a:stCxn id="8" idx="3"/>
              <a:endCxn id="12" idx="1"/>
            </p:cNvCxnSpPr>
            <p:nvPr/>
          </p:nvCxnSpPr>
          <p:spPr bwMode="auto">
            <a:xfrm>
              <a:off x="5334000" y="2743200"/>
              <a:ext cx="5207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29" name="꺾인 연결선 1028"/>
            <p:cNvCxnSpPr>
              <a:stCxn id="14" idx="0"/>
              <a:endCxn id="8" idx="2"/>
            </p:cNvCxnSpPr>
            <p:nvPr/>
          </p:nvCxnSpPr>
          <p:spPr bwMode="auto">
            <a:xfrm rot="16200000" flipV="1">
              <a:off x="5138616" y="2595685"/>
              <a:ext cx="911469" cy="1968500"/>
            </a:xfrm>
            <a:prstGeom prst="bentConnector3">
              <a:avLst>
                <a:gd name="adj1" fmla="val 50000"/>
              </a:avLst>
            </a:prstGeom>
            <a:solidFill>
              <a:schemeClr val="accent1"/>
            </a:solidFill>
            <a:ln w="12700" cap="flat" cmpd="sng" algn="ctr">
              <a:solidFill>
                <a:schemeClr val="tx1"/>
              </a:solidFill>
              <a:prstDash val="solid"/>
              <a:round/>
              <a:headEnd type="none" w="sm" len="sm"/>
              <a:tailEnd type="arrow"/>
            </a:ln>
            <a:effectLst/>
          </p:spPr>
        </p:cxnSp>
        <p:sp>
          <p:nvSpPr>
            <p:cNvPr id="1034" name="TextBox 1033"/>
            <p:cNvSpPr txBox="1"/>
            <p:nvPr/>
          </p:nvSpPr>
          <p:spPr>
            <a:xfrm>
              <a:off x="4782457" y="3304401"/>
              <a:ext cx="1694543" cy="276999"/>
            </a:xfrm>
            <a:prstGeom prst="rect">
              <a:avLst/>
            </a:prstGeom>
            <a:noFill/>
          </p:spPr>
          <p:txBody>
            <a:bodyPr wrap="square" rtlCol="0">
              <a:spAutoFit/>
            </a:bodyPr>
            <a:lstStyle/>
            <a:p>
              <a:r>
                <a:rPr lang="en-US" altLang="ko-KR" b="1" dirty="0" smtClean="0"/>
                <a:t>Wake-Up signal</a:t>
              </a:r>
              <a:endParaRPr lang="ko-KR" altLang="en-US" b="1" dirty="0"/>
            </a:p>
          </p:txBody>
        </p:sp>
        <p:pic>
          <p:nvPicPr>
            <p:cNvPr id="46" name="그림 45" descr="%BE0F5~1.JPG"/>
            <p:cNvPicPr>
              <a:picLocks noChangeAspect="1"/>
            </p:cNvPicPr>
            <p:nvPr/>
          </p:nvPicPr>
          <p:blipFill>
            <a:blip r:embed="rId4" cstate="print"/>
            <a:srcRect l="10089" t="9031" r="20551" b="27280"/>
            <a:stretch>
              <a:fillRect/>
            </a:stretch>
          </p:blipFill>
          <p:spPr>
            <a:xfrm flipV="1">
              <a:off x="6113977" y="2405404"/>
              <a:ext cx="929245" cy="434899"/>
            </a:xfrm>
            <a:prstGeom prst="rect">
              <a:avLst/>
            </a:prstGeom>
          </p:spPr>
        </p:pic>
        <p:pic>
          <p:nvPicPr>
            <p:cNvPr id="47" name="Picture 8"/>
            <p:cNvPicPr>
              <a:picLocks noChangeAspect="1" noChangeArrowheads="1"/>
            </p:cNvPicPr>
            <p:nvPr/>
          </p:nvPicPr>
          <p:blipFill>
            <a:blip r:embed="rId5" cstate="print"/>
            <a:srcRect/>
            <a:stretch>
              <a:fillRect/>
            </a:stretch>
          </p:blipFill>
          <p:spPr bwMode="auto">
            <a:xfrm>
              <a:off x="5943600" y="4135310"/>
              <a:ext cx="747714" cy="351341"/>
            </a:xfrm>
            <a:prstGeom prst="rect">
              <a:avLst/>
            </a:prstGeom>
            <a:noFill/>
            <a:ln w="12700" cap="flat">
              <a:noFill/>
              <a:miter lim="800000"/>
              <a:headEnd/>
              <a:tailEnd/>
            </a:ln>
          </p:spPr>
        </p:pic>
        <p:pic>
          <p:nvPicPr>
            <p:cNvPr id="48" name="Picture 6"/>
            <p:cNvPicPr>
              <a:picLocks noChangeAspect="1" noChangeArrowheads="1"/>
            </p:cNvPicPr>
            <p:nvPr/>
          </p:nvPicPr>
          <p:blipFill>
            <a:blip r:embed="rId6" cstate="print"/>
            <a:srcRect/>
            <a:stretch>
              <a:fillRect/>
            </a:stretch>
          </p:blipFill>
          <p:spPr bwMode="auto">
            <a:xfrm>
              <a:off x="6578601" y="4103816"/>
              <a:ext cx="838200" cy="414327"/>
            </a:xfrm>
            <a:prstGeom prst="rect">
              <a:avLst/>
            </a:prstGeom>
            <a:noFill/>
            <a:ln w="12700" cap="flat">
              <a:noFill/>
              <a:miter lim="800000"/>
              <a:headEnd/>
              <a:tailEnd/>
            </a:ln>
          </p:spPr>
        </p:pic>
        <p:pic>
          <p:nvPicPr>
            <p:cNvPr id="49" name="Picture 3"/>
            <p:cNvPicPr>
              <a:picLocks noChangeAspect="1" noChangeArrowheads="1"/>
            </p:cNvPicPr>
            <p:nvPr/>
          </p:nvPicPr>
          <p:blipFill>
            <a:blip r:embed="rId7" cstate="print"/>
            <a:srcRect/>
            <a:stretch>
              <a:fillRect/>
            </a:stretch>
          </p:blipFill>
          <p:spPr bwMode="auto">
            <a:xfrm>
              <a:off x="4038600" y="2484986"/>
              <a:ext cx="1027649" cy="460438"/>
            </a:xfrm>
            <a:prstGeom prst="rect">
              <a:avLst/>
            </a:prstGeom>
            <a:noFill/>
            <a:ln w="9525">
              <a:noFill/>
              <a:miter lim="800000"/>
              <a:headEnd/>
              <a:tailEnd/>
            </a:ln>
          </p:spPr>
        </p:pic>
        <p:pic>
          <p:nvPicPr>
            <p:cNvPr id="1035" name="Picture 5" descr="C:\Documents and Settings\LEE MIN WOO\바탕 화면\asdfasdfasdfdasfasf.jp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925351" y="4135310"/>
              <a:ext cx="1103849" cy="484932"/>
            </a:xfrm>
            <a:prstGeom prst="rect">
              <a:avLst/>
            </a:prstGeom>
            <a:noFill/>
            <a:extLst>
              <a:ext uri="{909E8E84-426E-40DD-AFC4-6F175D3DCCD1}">
                <a14:hiddenFill xmlns="" xmlns:a14="http://schemas.microsoft.com/office/drawing/2010/main">
                  <a:solidFill>
                    <a:srgbClr val="FFFFFF"/>
                  </a:solidFill>
                </a14:hiddenFill>
              </a:ext>
            </a:extLst>
          </p:spPr>
        </p:pic>
        <p:sp>
          <p:nvSpPr>
            <p:cNvPr id="29" name="TextBox 28"/>
            <p:cNvSpPr txBox="1"/>
            <p:nvPr/>
          </p:nvSpPr>
          <p:spPr>
            <a:xfrm>
              <a:off x="2362200" y="2286000"/>
              <a:ext cx="1694543" cy="461665"/>
            </a:xfrm>
            <a:prstGeom prst="rect">
              <a:avLst/>
            </a:prstGeom>
            <a:noFill/>
          </p:spPr>
          <p:txBody>
            <a:bodyPr wrap="square" rtlCol="0">
              <a:spAutoFit/>
            </a:bodyPr>
            <a:lstStyle/>
            <a:p>
              <a:pPr algn="ctr"/>
              <a:r>
                <a:rPr lang="en-US" altLang="ko-KR" b="1" dirty="0" smtClean="0"/>
                <a:t>Standby Power</a:t>
              </a:r>
            </a:p>
            <a:p>
              <a:pPr algn="ctr"/>
              <a:r>
                <a:rPr lang="en-US" altLang="ko-KR" b="1" dirty="0" smtClean="0"/>
                <a:t>Cutoff</a:t>
              </a:r>
              <a:endParaRPr lang="ko-KR" altLang="en-US" b="1" dirty="0"/>
            </a:p>
          </p:txBody>
        </p:sp>
      </p:grpSp>
      <p:sp>
        <p:nvSpPr>
          <p:cNvPr id="33"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sp>
        <p:nvSpPr>
          <p:cNvPr id="34" name="Slide Number Placeholder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mn-cs"/>
              </a:rPr>
              <a:t>Slide </a:t>
            </a:r>
            <a:fld id="{70A75C9B-AEE0-49ED-9A19-7A9A31E2C47A}" type="slidenum">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US" altLang="ko-KR" sz="1200" b="0" i="0" u="none" strike="noStrike" kern="1200" cap="none" spc="0" normalizeH="0" baseline="0" noProof="0" dirty="0" smtClean="0">
              <a:ln>
                <a:noFill/>
              </a:ln>
              <a:solidFill>
                <a:srgbClr val="000000"/>
              </a:solidFill>
              <a:effectLst/>
              <a:uLnTx/>
              <a:uFillTx/>
              <a:latin typeface="Times New Roman" pitchFamily="18" charset="0"/>
              <a:ea typeface="굴림" charset="-127"/>
              <a:cs typeface="+mn-cs"/>
            </a:endParaRPr>
          </a:p>
        </p:txBody>
      </p:sp>
      <p:grpSp>
        <p:nvGrpSpPr>
          <p:cNvPr id="31" name="그룹 14"/>
          <p:cNvGrpSpPr>
            <a:grpSpLocks/>
          </p:cNvGrpSpPr>
          <p:nvPr/>
        </p:nvGrpSpPr>
        <p:grpSpPr bwMode="auto">
          <a:xfrm>
            <a:off x="5314950" y="231775"/>
            <a:ext cx="3429000" cy="307777"/>
            <a:chOff x="6088040" y="296840"/>
            <a:chExt cx="3429000" cy="307579"/>
          </a:xfrm>
        </p:grpSpPr>
        <p:sp>
          <p:nvSpPr>
            <p:cNvPr id="35"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36" name="TextBox 35"/>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extLst>
      <p:ext uri="{BB962C8B-B14F-4D97-AF65-F5344CB8AC3E}">
        <p14:creationId xmlns="" xmlns:p14="http://schemas.microsoft.com/office/powerpoint/2010/main" val="844471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1"/>
          <p:cNvSpPr>
            <a:spLocks noChangeArrowheads="1"/>
          </p:cNvSpPr>
          <p:nvPr/>
        </p:nvSpPr>
        <p:spPr bwMode="auto">
          <a:xfrm>
            <a:off x="702175" y="5197032"/>
            <a:ext cx="7298826" cy="867920"/>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By basic experimental  test using Object sensor &amp; LED light  we verified that</a:t>
            </a:r>
          </a:p>
          <a:p>
            <a:pPr marL="285750" indent="-285750">
              <a:lnSpc>
                <a:spcPct val="140000"/>
              </a:lnSpc>
              <a:defRPr/>
            </a:pPr>
            <a:r>
              <a:rPr lang="en-US" altLang="ko-KR" sz="1800" b="1" spc="-100" dirty="0" smtClean="0">
                <a:ea typeface="HY견고딕" pitchFamily="18" charset="-127"/>
                <a:cs typeface="Times New Roman" panose="02020603050405020304" pitchFamily="18" charset="0"/>
              </a:rPr>
              <a:t>     LED  light connected sensor is operated well</a:t>
            </a:r>
          </a:p>
        </p:txBody>
      </p:sp>
      <p:sp>
        <p:nvSpPr>
          <p:cNvPr id="6" name="Rectangle 5"/>
          <p:cNvSpPr>
            <a:spLocks noGrp="1" noChangeArrowheads="1"/>
          </p:cNvSpPr>
          <p:nvPr>
            <p:ph type="ftr" sz="quarter" idx="10"/>
          </p:nvPr>
        </p:nvSpPr>
        <p:spPr>
          <a:xfrm>
            <a:off x="4386263" y="6477000"/>
            <a:ext cx="4191000" cy="184150"/>
          </a:xfrm>
          <a:noFill/>
        </p:spPr>
        <p:txBody>
          <a:bodyPr/>
          <a:lstStyle/>
          <a:p>
            <a:r>
              <a:rPr lang="en-US" altLang="ko-KR" dirty="0" err="1" smtClean="0">
                <a:ea typeface="굴림" charset="-127"/>
              </a:rPr>
              <a:t>Jaesang</a:t>
            </a:r>
            <a:r>
              <a:rPr lang="en-US" altLang="ko-KR" dirty="0" smtClean="0">
                <a:ea typeface="굴림" charset="-127"/>
              </a:rPr>
              <a:t> Cha, Seoul National Univ. of </a:t>
            </a:r>
            <a:r>
              <a:rPr lang="en-US" altLang="ko-KR" dirty="0" err="1" smtClean="0">
                <a:ea typeface="굴림" charset="-127"/>
              </a:rPr>
              <a:t>Science&amp;Tech</a:t>
            </a:r>
            <a:r>
              <a:rPr lang="en-US" altLang="ko-KR" dirty="0" smtClean="0">
                <a:ea typeface="굴림" charset="-127"/>
              </a:rPr>
              <a:t>.</a:t>
            </a:r>
          </a:p>
        </p:txBody>
      </p:sp>
      <p:sp>
        <p:nvSpPr>
          <p:cNvPr id="52" name="Rectangle 5"/>
          <p:cNvSpPr>
            <a:spLocks noChangeArrowheads="1"/>
          </p:cNvSpPr>
          <p:nvPr/>
        </p:nvSpPr>
        <p:spPr bwMode="auto">
          <a:xfrm>
            <a:off x="0" y="751582"/>
            <a:ext cx="8991600" cy="10279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lgn="ctr" eaLnBrk="1" latinLnBrk="0" hangingPunct="1">
              <a:spcBef>
                <a:spcPct val="20000"/>
              </a:spcBef>
            </a:pPr>
            <a:r>
              <a:rPr kumimoji="0" lang="en-US" altLang="ko-KR" sz="3200" b="1" dirty="0" smtClean="0">
                <a:solidFill>
                  <a:srgbClr val="000000"/>
                </a:solidFill>
                <a:cs typeface="Times New Roman" pitchFamily="18" charset="0"/>
              </a:rPr>
              <a:t>Energy saving Object Sensor consist of</a:t>
            </a:r>
          </a:p>
          <a:p>
            <a:pPr algn="ctr" eaLnBrk="1" latinLnBrk="0" hangingPunct="1">
              <a:spcBef>
                <a:spcPct val="20000"/>
              </a:spcBef>
            </a:pPr>
            <a:r>
              <a:rPr kumimoji="0" lang="en-US" altLang="ko-KR" sz="2400" b="1" dirty="0" smtClean="0">
                <a:solidFill>
                  <a:srgbClr val="000000"/>
                </a:solidFill>
                <a:cs typeface="Times New Roman" pitchFamily="18" charset="0"/>
              </a:rPr>
              <a:t>Sensor Units + AC Direct Driver + Standby </a:t>
            </a:r>
            <a:r>
              <a:rPr kumimoji="0" lang="en-US" altLang="ko-KR" sz="2400" b="1" dirty="0">
                <a:solidFill>
                  <a:srgbClr val="000000"/>
                </a:solidFill>
                <a:cs typeface="Times New Roman" pitchFamily="18" charset="0"/>
              </a:rPr>
              <a:t>P</a:t>
            </a:r>
            <a:r>
              <a:rPr kumimoji="0" lang="en-US" altLang="ko-KR" sz="2400" b="1" dirty="0" smtClean="0">
                <a:solidFill>
                  <a:srgbClr val="000000"/>
                </a:solidFill>
                <a:cs typeface="Times New Roman" pitchFamily="18" charset="0"/>
              </a:rPr>
              <a:t>ower Cutoff Module</a:t>
            </a:r>
            <a:endParaRPr kumimoji="0" lang="en-US" altLang="ko-KR" sz="2400" b="1" dirty="0">
              <a:solidFill>
                <a:srgbClr val="000000"/>
              </a:solidFill>
              <a:cs typeface="Times New Roman" pitchFamily="18" charset="0"/>
            </a:endParaRPr>
          </a:p>
        </p:txBody>
      </p:sp>
      <p:pic>
        <p:nvPicPr>
          <p:cNvPr id="31" name="Picture 2" descr="E:\Dropbox\Camera Uploads\2013-09-10 23.13.34.jpg"/>
          <p:cNvPicPr>
            <a:picLocks noChangeAspect="1" noChangeArrowheads="1"/>
          </p:cNvPicPr>
          <p:nvPr/>
        </p:nvPicPr>
        <p:blipFill>
          <a:blip r:embed="rId2" cstate="print"/>
          <a:srcRect/>
          <a:stretch>
            <a:fillRect/>
          </a:stretch>
        </p:blipFill>
        <p:spPr bwMode="auto">
          <a:xfrm>
            <a:off x="2590800" y="2057400"/>
            <a:ext cx="3581400" cy="2655412"/>
          </a:xfrm>
          <a:prstGeom prst="rect">
            <a:avLst/>
          </a:prstGeom>
          <a:noFill/>
        </p:spPr>
      </p:pic>
      <p:sp>
        <p:nvSpPr>
          <p:cNvPr id="35"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ea typeface="굴림" charset="-127"/>
              </a:rPr>
              <a:t>Sept 2013</a:t>
            </a:r>
          </a:p>
          <a:p>
            <a:endParaRPr lang="en-US" altLang="ko-KR" sz="1400" b="1" dirty="0" smtClean="0">
              <a:ea typeface="굴림" charset="-127"/>
            </a:endParaRPr>
          </a:p>
        </p:txBody>
      </p:sp>
      <p:sp>
        <p:nvSpPr>
          <p:cNvPr id="36" name="Slide Number Placeholder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mn-cs"/>
              </a:rPr>
              <a:t>Slide </a:t>
            </a:r>
            <a:fld id="{70A75C9B-AEE0-49ED-9A19-7A9A31E2C47A}" type="slidenum">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US" altLang="ko-KR" sz="1200" b="0" i="0" u="none" strike="noStrike" kern="1200" cap="none" spc="0" normalizeH="0" baseline="0" noProof="0" dirty="0" smtClean="0">
              <a:ln>
                <a:noFill/>
              </a:ln>
              <a:solidFill>
                <a:srgbClr val="000000"/>
              </a:solidFill>
              <a:effectLst/>
              <a:uLnTx/>
              <a:uFillTx/>
              <a:latin typeface="Times New Roman" pitchFamily="18" charset="0"/>
              <a:ea typeface="굴림" charset="-127"/>
              <a:cs typeface="+mn-cs"/>
            </a:endParaRPr>
          </a:p>
        </p:txBody>
      </p:sp>
      <p:grpSp>
        <p:nvGrpSpPr>
          <p:cNvPr id="8" name="그룹 14"/>
          <p:cNvGrpSpPr>
            <a:grpSpLocks/>
          </p:cNvGrpSpPr>
          <p:nvPr/>
        </p:nvGrpSpPr>
        <p:grpSpPr bwMode="auto">
          <a:xfrm>
            <a:off x="5314950" y="231775"/>
            <a:ext cx="3429000" cy="307777"/>
            <a:chOff x="6088040" y="296840"/>
            <a:chExt cx="3429000" cy="307579"/>
          </a:xfrm>
        </p:grpSpPr>
        <p:sp>
          <p:nvSpPr>
            <p:cNvPr id="9"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extLst>
      <p:ext uri="{BB962C8B-B14F-4D97-AF65-F5344CB8AC3E}">
        <p14:creationId xmlns="" xmlns:p14="http://schemas.microsoft.com/office/powerpoint/2010/main" val="844471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1"/>
          </p:nvPr>
        </p:nvSpPr>
        <p:spPr>
          <a:noFill/>
        </p:spPr>
        <p:txBody>
          <a:bodyPr/>
          <a:lstStyle/>
          <a:p>
            <a:r>
              <a:rPr lang="en-US" altLang="ko-KR" smtClean="0">
                <a:ea typeface="굴림" charset="-127"/>
              </a:rPr>
              <a:t>Slide </a:t>
            </a:r>
            <a:fld id="{BBF6F24C-F6F3-40AF-A6FF-2F221F4BFF07}" type="slidenum">
              <a:rPr lang="en-US" altLang="ko-KR" smtClean="0">
                <a:ea typeface="굴림" charset="-127"/>
              </a:rPr>
              <a:pPr/>
              <a:t>8</a:t>
            </a:fld>
            <a:endParaRPr lang="en-US" altLang="ko-KR" smtClean="0">
              <a:ea typeface="굴림" charset="-127"/>
            </a:endParaRPr>
          </a:p>
        </p:txBody>
      </p:sp>
      <p:sp>
        <p:nvSpPr>
          <p:cNvPr id="58371" name="Rectangle 4"/>
          <p:cNvSpPr>
            <a:spLocks noChangeArrowheads="1"/>
          </p:cNvSpPr>
          <p:nvPr/>
        </p:nvSpPr>
        <p:spPr bwMode="auto">
          <a:xfrm>
            <a:off x="3048000" y="725488"/>
            <a:ext cx="2743200" cy="646112"/>
          </a:xfrm>
          <a:prstGeom prst="rect">
            <a:avLst/>
          </a:prstGeom>
          <a:noFill/>
          <a:ln w="9525">
            <a:noFill/>
            <a:miter lim="800000"/>
            <a:headEnd/>
            <a:tailEnd/>
          </a:ln>
        </p:spPr>
        <p:txBody>
          <a:bodyPr>
            <a:spAutoFit/>
          </a:bodyPr>
          <a:lstStyle/>
          <a:p>
            <a:pPr algn="ctr" latinLnBrk="0"/>
            <a:r>
              <a:rPr kumimoji="0" lang="en-US" altLang="ko-KR" sz="3600">
                <a:solidFill>
                  <a:srgbClr val="000000"/>
                </a:solidFill>
              </a:rPr>
              <a:t>Conclusion</a:t>
            </a:r>
          </a:p>
        </p:txBody>
      </p:sp>
      <p:sp>
        <p:nvSpPr>
          <p:cNvPr id="58372" name="Rectangle 5"/>
          <p:cNvSpPr>
            <a:spLocks noChangeArrowheads="1"/>
          </p:cNvSpPr>
          <p:nvPr/>
        </p:nvSpPr>
        <p:spPr bwMode="auto">
          <a:xfrm>
            <a:off x="533400" y="1676400"/>
            <a:ext cx="8001000" cy="3970318"/>
          </a:xfrm>
          <a:prstGeom prst="rect">
            <a:avLst/>
          </a:prstGeom>
          <a:noFill/>
          <a:ln w="9525">
            <a:noFill/>
            <a:miter lim="800000"/>
            <a:headEnd/>
            <a:tailEnd/>
          </a:ln>
        </p:spPr>
        <p:txBody>
          <a:bodyPr>
            <a:spAutoFit/>
          </a:bodyPr>
          <a:lstStyle/>
          <a:p>
            <a:pPr latinLnBrk="0">
              <a:buFontTx/>
              <a:buChar char="-"/>
            </a:pPr>
            <a:r>
              <a:rPr kumimoji="0" lang="en-US" altLang="ko-KR" sz="1800" dirty="0">
                <a:solidFill>
                  <a:srgbClr val="000000"/>
                </a:solidFill>
              </a:rPr>
              <a:t> Synergy effects by convergence of various </a:t>
            </a:r>
            <a:r>
              <a:rPr kumimoji="0" lang="en-US" altLang="ko-KR" sz="1800" dirty="0" smtClean="0">
                <a:solidFill>
                  <a:srgbClr val="000000"/>
                </a:solidFill>
              </a:rPr>
              <a:t>technologies is possible</a:t>
            </a:r>
            <a:r>
              <a:rPr kumimoji="0" lang="en-US" altLang="ko-KR" sz="1800" dirty="0">
                <a:solidFill>
                  <a:srgbClr val="000000"/>
                </a:solidFill>
              </a:rPr>
              <a:t/>
            </a:r>
            <a:br>
              <a:rPr kumimoji="0" lang="en-US" altLang="ko-KR" sz="1800" dirty="0">
                <a:solidFill>
                  <a:srgbClr val="000000"/>
                </a:solidFill>
              </a:rPr>
            </a:br>
            <a:r>
              <a:rPr kumimoji="0" lang="en-US" altLang="ko-KR" sz="1800" dirty="0">
                <a:solidFill>
                  <a:srgbClr val="000000"/>
                </a:solidFill>
              </a:rPr>
              <a:t>   (LED light &amp; communication, monitoring, tracking, smart device, sensor)</a:t>
            </a:r>
          </a:p>
          <a:p>
            <a:pPr latinLnBrk="0">
              <a:buFontTx/>
              <a:buChar char="-"/>
            </a:pPr>
            <a:endParaRPr kumimoji="0" lang="en-US" altLang="ko-KR" sz="1800" dirty="0">
              <a:solidFill>
                <a:srgbClr val="000000"/>
              </a:solidFill>
            </a:endParaRPr>
          </a:p>
          <a:p>
            <a:pPr latinLnBrk="0">
              <a:buFontTx/>
              <a:buChar char="-"/>
            </a:pPr>
            <a:r>
              <a:rPr kumimoji="0" lang="en-US" altLang="ko-KR" sz="1800" dirty="0" smtClean="0">
                <a:solidFill>
                  <a:srgbClr val="000000"/>
                </a:solidFill>
              </a:rPr>
              <a:t> Especially, Energy Efficient LED light control system has the advantages in Low power consumption and smart motion detection</a:t>
            </a:r>
          </a:p>
          <a:p>
            <a:pPr latinLnBrk="0"/>
            <a:endParaRPr kumimoji="0" lang="en-US" altLang="ko-KR" sz="1800" dirty="0">
              <a:solidFill>
                <a:srgbClr val="000000"/>
              </a:solidFill>
            </a:endParaRPr>
          </a:p>
          <a:p>
            <a:pPr latinLnBrk="0">
              <a:buFontTx/>
              <a:buChar char="-"/>
            </a:pPr>
            <a:r>
              <a:rPr kumimoji="0" lang="en-US" altLang="ko-KR" sz="1800" dirty="0" smtClean="0">
                <a:solidFill>
                  <a:srgbClr val="000000"/>
                </a:solidFill>
              </a:rPr>
              <a:t> And, Object based sensor and Energy Efficient LED control system have many advantages.</a:t>
            </a:r>
          </a:p>
          <a:p>
            <a:pPr latinLnBrk="0">
              <a:buFontTx/>
              <a:buChar char="-"/>
            </a:pPr>
            <a:endParaRPr kumimoji="0" lang="en-US" altLang="ko-KR" sz="1800" dirty="0" smtClean="0">
              <a:solidFill>
                <a:srgbClr val="000000"/>
              </a:solidFill>
            </a:endParaRPr>
          </a:p>
          <a:p>
            <a:pPr latinLnBrk="0">
              <a:buFontTx/>
              <a:buChar char="-"/>
            </a:pPr>
            <a:r>
              <a:rPr kumimoji="0" lang="en-US" altLang="ko-KR" sz="1800" dirty="0" smtClean="0">
                <a:solidFill>
                  <a:srgbClr val="000000"/>
                </a:solidFill>
              </a:rPr>
              <a:t> We proposed one example of Energy saving object sensor  structure mainly consist of  Sensor Units plus  AC-Direct Driver and Standby Power Cutoff  module</a:t>
            </a:r>
          </a:p>
          <a:p>
            <a:pPr latinLnBrk="0">
              <a:buFontTx/>
              <a:buChar char="-"/>
            </a:pPr>
            <a:endParaRPr kumimoji="0" lang="en-US" altLang="ko-KR" sz="1800" dirty="0" smtClean="0">
              <a:solidFill>
                <a:srgbClr val="000000"/>
              </a:solidFill>
            </a:endParaRPr>
          </a:p>
          <a:p>
            <a:pPr latinLnBrk="0">
              <a:buFontTx/>
              <a:buChar char="-"/>
            </a:pPr>
            <a:r>
              <a:rPr kumimoji="0" lang="en-US" altLang="ko-KR" sz="1800" dirty="0" smtClean="0">
                <a:solidFill>
                  <a:srgbClr val="000000"/>
                </a:solidFill>
              </a:rPr>
              <a:t> By basic experimental  test using Object sensor &amp; LED light  we verified  that the operation of proposed structure has no problem</a:t>
            </a:r>
            <a:endParaRPr kumimoji="0" lang="en-US" altLang="ko-KR" sz="1600" dirty="0">
              <a:solidFill>
                <a:srgbClr val="000000"/>
              </a:solidFill>
            </a:endParaRPr>
          </a:p>
        </p:txBody>
      </p:sp>
      <p:sp>
        <p:nvSpPr>
          <p:cNvPr id="58373" name="Rectangle 5"/>
          <p:cNvSpPr>
            <a:spLocks noGrp="1" noChangeArrowheads="1"/>
          </p:cNvSpPr>
          <p:nvPr>
            <p:ph type="ftr" sz="quarter" idx="10"/>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smtClean="0">
                <a:ea typeface="굴림" charset="-127"/>
              </a:rPr>
              <a:t>Jaesang Cha, Seoul National Univ. of Science&amp;Tech.</a:t>
            </a:r>
          </a:p>
        </p:txBody>
      </p:sp>
      <p:sp>
        <p:nvSpPr>
          <p:cNvPr id="58374"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smtClean="0">
                <a:ea typeface="굴림" charset="-127"/>
              </a:rPr>
              <a:t>Sept 2013</a:t>
            </a:r>
          </a:p>
          <a:p>
            <a:endParaRPr lang="en-US" altLang="ko-KR" sz="1400" b="1" smtClean="0">
              <a:ea typeface="굴림" charset="-127"/>
            </a:endParaRPr>
          </a:p>
        </p:txBody>
      </p:sp>
      <p:grpSp>
        <p:nvGrpSpPr>
          <p:cNvPr id="7" name="그룹 14"/>
          <p:cNvGrpSpPr>
            <a:grpSpLocks/>
          </p:cNvGrpSpPr>
          <p:nvPr/>
        </p:nvGrpSpPr>
        <p:grpSpPr bwMode="auto">
          <a:xfrm>
            <a:off x="5314950" y="231775"/>
            <a:ext cx="3429000" cy="307777"/>
            <a:chOff x="6088040" y="296840"/>
            <a:chExt cx="3429000" cy="307579"/>
          </a:xfrm>
        </p:grpSpPr>
        <p:sp>
          <p:nvSpPr>
            <p:cNvPr id="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9" name="TextBox 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802.15-13-0531-00-0led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10945</TotalTime>
  <Words>589</Words>
  <Application>Microsoft Office PowerPoint</Application>
  <PresentationFormat>화면 슬라이드 쇼(4:3)</PresentationFormat>
  <Paragraphs>134</Paragraphs>
  <Slides>8</Slides>
  <Notes>3</Notes>
  <HiddenSlides>0</HiddenSlides>
  <MMClips>0</MMClips>
  <ScaleCrop>false</ScaleCrop>
  <HeadingPairs>
    <vt:vector size="4" baseType="variant">
      <vt:variant>
        <vt:lpstr>테마</vt:lpstr>
      </vt:variant>
      <vt:variant>
        <vt:i4>3</vt:i4>
      </vt:variant>
      <vt:variant>
        <vt:lpstr>슬라이드 제목</vt:lpstr>
      </vt:variant>
      <vt:variant>
        <vt:i4>8</vt:i4>
      </vt:variant>
    </vt:vector>
  </HeadingPairs>
  <TitlesOfParts>
    <vt:vector size="11" baseType="lpstr">
      <vt:lpstr>VLC_Composition_090917</vt:lpstr>
      <vt:lpstr>1_VLC_Composition_090917</vt:lpstr>
      <vt:lpstr>2_VLC_Composition_090917</vt:lpstr>
      <vt:lpstr>슬라이드 1</vt:lpstr>
      <vt:lpstr>Contents</vt:lpstr>
      <vt:lpstr>슬라이드 3</vt:lpstr>
      <vt:lpstr>슬라이드 4</vt:lpstr>
      <vt:lpstr>슬라이드 5</vt:lpstr>
      <vt:lpstr>슬라이드 6</vt:lpstr>
      <vt:lpstr>슬라이드 7</vt:lpstr>
      <vt:lpstr>슬라이드 8</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Name</cp:lastModifiedBy>
  <cp:revision>479</cp:revision>
  <cp:lastPrinted>2013-07-12T05:57:36Z</cp:lastPrinted>
  <dcterms:created xsi:type="dcterms:W3CDTF">2009-09-18T11:31:33Z</dcterms:created>
  <dcterms:modified xsi:type="dcterms:W3CDTF">2013-09-16T02:42:20Z</dcterms:modified>
</cp:coreProperties>
</file>