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72" r:id="rId3"/>
    <p:sldId id="274" r:id="rId4"/>
    <p:sldId id="283" r:id="rId5"/>
    <p:sldId id="275" r:id="rId6"/>
    <p:sldId id="284" r:id="rId7"/>
    <p:sldId id="285" r:id="rId8"/>
    <p:sldId id="286" r:id="rId9"/>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4705" autoAdjust="0"/>
  </p:normalViewPr>
  <p:slideViewPr>
    <p:cSldViewPr>
      <p:cViewPr>
        <p:scale>
          <a:sx n="123" d="100"/>
          <a:sy n="123" d="100"/>
        </p:scale>
        <p:origin x="-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9/17/2013</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9/17/2013</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9/17/2013</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[Development Issues for LED-ID Services Using CamCom]</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[September, 2013]</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a:t>
            </a:r>
            <a:r>
              <a:rPr lang="en-US" altLang="ko-KR" sz="1600" dirty="0" smtClean="0"/>
              <a:t>Jang, Ratan Kumar Mondal]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[Development Issues for LED-ID Services Using CamCom]</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Goals</a:t>
            </a:r>
          </a:p>
        </p:txBody>
      </p:sp>
      <p:sp>
        <p:nvSpPr>
          <p:cNvPr id="3075" name="Content Placeholder 2"/>
          <p:cNvSpPr>
            <a:spLocks noGrp="1"/>
          </p:cNvSpPr>
          <p:nvPr>
            <p:ph idx="1"/>
          </p:nvPr>
        </p:nvSpPr>
        <p:spPr>
          <a:xfrm>
            <a:off x="685800" y="1524000"/>
            <a:ext cx="7946408" cy="4267200"/>
          </a:xfrm>
        </p:spPr>
        <p:txBody>
          <a:bodyPr/>
          <a:lstStyle/>
          <a:p>
            <a:pPr>
              <a:lnSpc>
                <a:spcPct val="170000"/>
              </a:lnSpc>
              <a:buFont typeface="Wingdings" pitchFamily="2" charset="2"/>
              <a:buChar char="v"/>
            </a:pPr>
            <a:r>
              <a:rPr lang="en-US" altLang="ko-KR" sz="2400" dirty="0" smtClean="0"/>
              <a:t>Direction for revision of  LED-ID system, where LED-ID system is using </a:t>
            </a:r>
            <a:r>
              <a:rPr lang="en-US" altLang="ko-KR" sz="2400" dirty="0" err="1" smtClean="0"/>
              <a:t>CamCom</a:t>
            </a:r>
            <a:r>
              <a:rPr lang="en-US" altLang="ko-KR" sz="2400" dirty="0" smtClean="0"/>
              <a:t> concept </a:t>
            </a:r>
          </a:p>
          <a:p>
            <a:pPr>
              <a:lnSpc>
                <a:spcPct val="170000"/>
              </a:lnSpc>
              <a:buFont typeface="Wingdings" pitchFamily="2" charset="2"/>
              <a:buChar char="v"/>
            </a:pPr>
            <a:r>
              <a:rPr lang="en-US" sz="2400" dirty="0" smtClean="0"/>
              <a:t>Specify the applications and services those can be supported LED-ID system using CamCom</a:t>
            </a:r>
          </a:p>
          <a:p>
            <a:pPr>
              <a:lnSpc>
                <a:spcPct val="170000"/>
              </a:lnSpc>
              <a:buFont typeface="Wingdings" pitchFamily="2" charset="2"/>
              <a:buChar char="v"/>
            </a:pPr>
            <a:r>
              <a:rPr lang="en-US" sz="2400" dirty="0" smtClean="0"/>
              <a:t>Study issues of PHY and MAC for deploying LED-ID services using CamCom</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1" name="TextBox 10"/>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 y="685800"/>
            <a:ext cx="9030222" cy="609600"/>
          </a:xfrm>
        </p:spPr>
        <p:txBody>
          <a:bodyPr/>
          <a:lstStyle/>
          <a:p>
            <a:pPr>
              <a:lnSpc>
                <a:spcPct val="170000"/>
              </a:lnSpc>
            </a:pPr>
            <a:r>
              <a:rPr lang="en-US" altLang="ko-KR" sz="3200" dirty="0" smtClean="0">
                <a:solidFill>
                  <a:schemeClr val="tx1"/>
                </a:solidFill>
              </a:rPr>
              <a:t>Revision directions </a:t>
            </a:r>
            <a:r>
              <a:rPr lang="en-US" altLang="ko-KR" sz="3200" dirty="0">
                <a:solidFill>
                  <a:schemeClr val="tx1"/>
                </a:solidFill>
              </a:rPr>
              <a:t>for active LED-ID </a:t>
            </a:r>
            <a:r>
              <a:rPr lang="en-US" altLang="ko-KR" sz="3200" dirty="0" smtClean="0">
                <a:solidFill>
                  <a:schemeClr val="tx1"/>
                </a:solidFill>
              </a:rPr>
              <a:t>standardization </a:t>
            </a:r>
            <a:endParaRPr lang="en-US" altLang="ko-KR" sz="3200" dirty="0">
              <a:solidFill>
                <a:schemeClr val="tx1"/>
              </a:solidFill>
            </a:endParaRP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400" dirty="0" smtClean="0"/>
              <a:t>Revision of LED-ID services using </a:t>
            </a:r>
            <a:r>
              <a:rPr lang="en-US" sz="2400" dirty="0" err="1" smtClean="0"/>
              <a:t>CamCom</a:t>
            </a:r>
            <a:r>
              <a:rPr lang="en-US" sz="2400" dirty="0" smtClean="0"/>
              <a:t> </a:t>
            </a:r>
          </a:p>
          <a:p>
            <a:pPr lvl="1" algn="just">
              <a:lnSpc>
                <a:spcPct val="150000"/>
              </a:lnSpc>
              <a:buFont typeface="Arial" pitchFamily="34" charset="0"/>
              <a:buChar char="•"/>
            </a:pPr>
            <a:r>
              <a:rPr lang="en-US" sz="2000" dirty="0" smtClean="0"/>
              <a:t>Reader-Tag modification</a:t>
            </a:r>
          </a:p>
          <a:p>
            <a:pPr lvl="1" algn="just">
              <a:lnSpc>
                <a:spcPct val="150000"/>
              </a:lnSpc>
              <a:buFont typeface="Arial" pitchFamily="34" charset="0"/>
              <a:buChar char="•"/>
            </a:pPr>
            <a:r>
              <a:rPr lang="en-US" sz="2000" dirty="0" smtClean="0"/>
              <a:t>Deploying CamCom operation in identification services </a:t>
            </a:r>
          </a:p>
          <a:p>
            <a:pPr algn="just">
              <a:lnSpc>
                <a:spcPct val="150000"/>
              </a:lnSpc>
              <a:buFont typeface="Wingdings" pitchFamily="2" charset="2"/>
              <a:buChar char="v"/>
            </a:pPr>
            <a:r>
              <a:rPr lang="en-US" sz="2400" dirty="0" smtClean="0"/>
              <a:t>Use the existing IEEE 802.15.7 MAC and PHY for LED-ID services</a:t>
            </a:r>
          </a:p>
          <a:p>
            <a:pPr algn="just">
              <a:lnSpc>
                <a:spcPct val="150000"/>
              </a:lnSpc>
              <a:buFont typeface="Wingdings" pitchFamily="2" charset="2"/>
              <a:buChar char="v"/>
            </a:pPr>
            <a:r>
              <a:rPr lang="en-US" sz="2400" dirty="0" smtClean="0"/>
              <a:t>Amend the IEEE 802.15.7 MAC and PHY by including identification services</a:t>
            </a:r>
            <a:endParaRPr lang="en-US" sz="2400" strike="sngStrike"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 name="TextBox 8"/>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785516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sz="2800" dirty="0" smtClean="0"/>
              <a:t>Deployable LED-ID Service Scenario</a:t>
            </a:r>
          </a:p>
        </p:txBody>
      </p:sp>
      <p:sp>
        <p:nvSpPr>
          <p:cNvPr id="6" name="Rectangle 6"/>
          <p:cNvSpPr>
            <a:spLocks noGrp="1" noChangeArrowheads="1"/>
          </p:cNvSpPr>
          <p:nvPr>
            <p:ph type="sldNum" sz="quarter" idx="12"/>
          </p:nvPr>
        </p:nvSpPr>
        <p:spPr>
          <a:xfrm>
            <a:off x="44211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2" name="그룹 2"/>
          <p:cNvGrpSpPr/>
          <p:nvPr/>
        </p:nvGrpSpPr>
        <p:grpSpPr>
          <a:xfrm>
            <a:off x="228600" y="3352800"/>
            <a:ext cx="2971800" cy="2274332"/>
            <a:chOff x="1197874" y="1033468"/>
            <a:chExt cx="6955526" cy="3860273"/>
          </a:xfrm>
        </p:grpSpPr>
        <p:cxnSp>
          <p:nvCxnSpPr>
            <p:cNvPr id="19" name="직선 연결선 193"/>
            <p:cNvCxnSpPr/>
            <p:nvPr/>
          </p:nvCxnSpPr>
          <p:spPr>
            <a:xfrm>
              <a:off x="6168362" y="1967666"/>
              <a:ext cx="1302311" cy="53156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20" name="TextBox 54"/>
            <p:cNvSpPr txBox="1">
              <a:spLocks noChangeArrowheads="1"/>
            </p:cNvSpPr>
            <p:nvPr/>
          </p:nvSpPr>
          <p:spPr bwMode="auto">
            <a:xfrm>
              <a:off x="5834891" y="1033468"/>
              <a:ext cx="1749107" cy="62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algn="ctr" eaLnBrk="1" hangingPunct="1"/>
              <a:r>
                <a:rPr kumimoji="0" lang="en-US" altLang="ko-KR" sz="900" b="1" dirty="0">
                  <a:solidFill>
                    <a:srgbClr val="7030A0"/>
                  </a:solidFill>
                  <a:ea typeface="맑은 고딕" pitchFamily="50" charset="-127"/>
                </a:rPr>
                <a:t>Streaming</a:t>
              </a:r>
            </a:p>
            <a:p>
              <a:pPr algn="ctr" eaLnBrk="1" hangingPunct="1"/>
              <a:r>
                <a:rPr kumimoji="0" lang="en-US" altLang="ko-KR" sz="900" b="1" dirty="0">
                  <a:solidFill>
                    <a:srgbClr val="7030A0"/>
                  </a:solidFill>
                  <a:ea typeface="맑은 고딕" pitchFamily="50" charset="-127"/>
                </a:rPr>
                <a:t>Server</a:t>
              </a:r>
              <a:endParaRPr kumimoji="0" lang="ko-KR" altLang="en-US" sz="900" b="1" dirty="0">
                <a:solidFill>
                  <a:srgbClr val="7030A0"/>
                </a:solidFill>
                <a:ea typeface="맑은 고딕" pitchFamily="50" charset="-127"/>
              </a:endParaRPr>
            </a:p>
          </p:txBody>
        </p:sp>
        <p:sp>
          <p:nvSpPr>
            <p:cNvPr id="21" name="TextBox 55"/>
            <p:cNvSpPr txBox="1">
              <a:spLocks noChangeArrowheads="1"/>
            </p:cNvSpPr>
            <p:nvPr/>
          </p:nvSpPr>
          <p:spPr bwMode="auto">
            <a:xfrm>
              <a:off x="1554568" y="1531008"/>
              <a:ext cx="2021521" cy="430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algn="ctr" eaLnBrk="1" hangingPunct="1"/>
              <a:r>
                <a:rPr kumimoji="0" lang="en-US" altLang="ko-KR" sz="1050" b="1" dirty="0">
                  <a:solidFill>
                    <a:srgbClr val="7030A0"/>
                  </a:solidFill>
                  <a:ea typeface="맑은 고딕" pitchFamily="50" charset="-127"/>
                </a:rPr>
                <a:t>ID </a:t>
              </a:r>
              <a:r>
                <a:rPr kumimoji="0" lang="en-US" altLang="ko-KR" sz="1050" b="1" dirty="0" smtClean="0">
                  <a:solidFill>
                    <a:srgbClr val="7030A0"/>
                  </a:solidFill>
                  <a:ea typeface="맑은 고딕" pitchFamily="50" charset="-127"/>
                </a:rPr>
                <a:t>Server</a:t>
              </a:r>
              <a:endParaRPr kumimoji="0" lang="ko-KR" altLang="en-US" sz="1050" b="1" dirty="0">
                <a:solidFill>
                  <a:srgbClr val="7030A0"/>
                </a:solidFill>
                <a:ea typeface="맑은 고딕" pitchFamily="50" charset="-127"/>
              </a:endParaRPr>
            </a:p>
          </p:txBody>
        </p:sp>
        <p:grpSp>
          <p:nvGrpSpPr>
            <p:cNvPr id="3" name="그룹 7"/>
            <p:cNvGrpSpPr>
              <a:grpSpLocks/>
            </p:cNvGrpSpPr>
            <p:nvPr/>
          </p:nvGrpSpPr>
          <p:grpSpPr bwMode="auto">
            <a:xfrm>
              <a:off x="1197874" y="2033490"/>
              <a:ext cx="6955526" cy="2860251"/>
              <a:chOff x="-2931260" y="2639136"/>
              <a:chExt cx="6732220" cy="4462272"/>
            </a:xfrm>
          </p:grpSpPr>
          <p:pic>
            <p:nvPicPr>
              <p:cNvPr id="32" name="그림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6832" y="2639136"/>
                <a:ext cx="6717792" cy="4462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직선 연결선 210"/>
              <p:cNvCxnSpPr/>
              <p:nvPr/>
            </p:nvCxnSpPr>
            <p:spPr>
              <a:xfrm flipV="1">
                <a:off x="-694938" y="3199100"/>
                <a:ext cx="3627725" cy="757597"/>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4" name="사다리꼴 211"/>
              <p:cNvSpPr/>
              <p:nvPr/>
            </p:nvSpPr>
            <p:spPr bwMode="auto">
              <a:xfrm>
                <a:off x="1313018" y="3416204"/>
                <a:ext cx="925701" cy="1449618"/>
              </a:xfrm>
              <a:prstGeom prst="trapezoid">
                <a:avLst>
                  <a:gd name="adj" fmla="val 54805"/>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5" name="타원 212"/>
              <p:cNvSpPr/>
              <p:nvPr/>
            </p:nvSpPr>
            <p:spPr bwMode="auto">
              <a:xfrm>
                <a:off x="1658031" y="3275214"/>
                <a:ext cx="212518" cy="217776"/>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6" name="사다리꼴 213"/>
              <p:cNvSpPr/>
              <p:nvPr/>
            </p:nvSpPr>
            <p:spPr bwMode="auto">
              <a:xfrm>
                <a:off x="517098" y="3646808"/>
                <a:ext cx="709491" cy="1222674"/>
              </a:xfrm>
              <a:prstGeom prst="trapezoid">
                <a:avLst>
                  <a:gd name="adj" fmla="val 51972"/>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7" name="사다리꼴 214"/>
              <p:cNvSpPr/>
              <p:nvPr/>
            </p:nvSpPr>
            <p:spPr bwMode="auto">
              <a:xfrm>
                <a:off x="-223030" y="3849263"/>
                <a:ext cx="434023" cy="825515"/>
              </a:xfrm>
              <a:prstGeom prst="trapezoid">
                <a:avLst>
                  <a:gd name="adj" fmla="val 51483"/>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8" name="타원 215"/>
              <p:cNvSpPr/>
              <p:nvPr/>
            </p:nvSpPr>
            <p:spPr bwMode="auto">
              <a:xfrm>
                <a:off x="-91591" y="3647290"/>
                <a:ext cx="164687" cy="139471"/>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nvGrpSpPr>
              <p:cNvPr id="4" name="그룹 34"/>
              <p:cNvGrpSpPr>
                <a:grpSpLocks/>
              </p:cNvGrpSpPr>
              <p:nvPr/>
            </p:nvGrpSpPr>
            <p:grpSpPr bwMode="auto">
              <a:xfrm rot="-9796077">
                <a:off x="1438164" y="3954685"/>
                <a:ext cx="453466" cy="1183535"/>
                <a:chOff x="2626825" y="2208175"/>
                <a:chExt cx="851413" cy="907247"/>
              </a:xfrm>
            </p:grpSpPr>
            <p:sp>
              <p:nvSpPr>
                <p:cNvPr id="70" name="사다리꼴 247"/>
                <p:cNvSpPr/>
                <p:nvPr/>
              </p:nvSpPr>
              <p:spPr bwMode="auto">
                <a:xfrm>
                  <a:off x="2626825" y="2210890"/>
                  <a:ext cx="851413" cy="904532"/>
                </a:xfrm>
                <a:prstGeom prst="trapezoid">
                  <a:avLst>
                    <a:gd name="adj" fmla="val 47786"/>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71" name="타원 248"/>
                <p:cNvSpPr/>
                <p:nvPr/>
              </p:nvSpPr>
              <p:spPr bwMode="auto">
                <a:xfrm>
                  <a:off x="2922381" y="2208175"/>
                  <a:ext cx="400237" cy="47529"/>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40" name="Picture 14" descr="G:\MyPaper\LED_ID\led-ID picture\dienthoai copy.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66507" y="4951563"/>
                <a:ext cx="255497" cy="205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그룹 36"/>
              <p:cNvGrpSpPr>
                <a:grpSpLocks/>
              </p:cNvGrpSpPr>
              <p:nvPr/>
            </p:nvGrpSpPr>
            <p:grpSpPr bwMode="auto">
              <a:xfrm rot="10343356">
                <a:off x="2657607" y="3768751"/>
                <a:ext cx="645316" cy="2073222"/>
                <a:chOff x="2310712" y="2203734"/>
                <a:chExt cx="1452401" cy="902561"/>
              </a:xfrm>
            </p:grpSpPr>
            <p:sp>
              <p:nvSpPr>
                <p:cNvPr id="68" name="사다리꼴 245"/>
                <p:cNvSpPr/>
                <p:nvPr/>
              </p:nvSpPr>
              <p:spPr bwMode="auto">
                <a:xfrm>
                  <a:off x="2310712" y="2203734"/>
                  <a:ext cx="1452401" cy="902561"/>
                </a:xfrm>
                <a:prstGeom prst="trapezoid">
                  <a:avLst>
                    <a:gd name="adj" fmla="val 50000"/>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69" name="타원 246"/>
                <p:cNvSpPr/>
                <p:nvPr/>
              </p:nvSpPr>
              <p:spPr bwMode="auto">
                <a:xfrm>
                  <a:off x="2889864" y="2246016"/>
                  <a:ext cx="370732" cy="44706"/>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42" name="Picture 14" descr="G:\MyPaper\LED_ID\led-ID picture\dienthoai copy.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89038" y="5671643"/>
                <a:ext cx="255497" cy="205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TextBox 39"/>
              <p:cNvSpPr txBox="1">
                <a:spLocks noChangeArrowheads="1"/>
              </p:cNvSpPr>
              <p:nvPr/>
            </p:nvSpPr>
            <p:spPr bwMode="auto">
              <a:xfrm>
                <a:off x="1385735" y="3133222"/>
                <a:ext cx="737940" cy="28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a:solidFill>
                      <a:srgbClr val="FFFF00"/>
                    </a:solidFill>
                    <a:ea typeface="맑은 고딕" pitchFamily="50" charset="-127"/>
                  </a:rPr>
                  <a:t>Tag # 2</a:t>
                </a:r>
                <a:endParaRPr kumimoji="0" lang="ko-KR" altLang="en-US" sz="900" b="1">
                  <a:solidFill>
                    <a:srgbClr val="FFFF00"/>
                  </a:solidFill>
                  <a:ea typeface="맑은 고딕" pitchFamily="50" charset="-127"/>
                </a:endParaRPr>
              </a:p>
            </p:txBody>
          </p:sp>
          <p:sp>
            <p:nvSpPr>
              <p:cNvPr id="45" name="TextBox 43"/>
              <p:cNvSpPr txBox="1">
                <a:spLocks noChangeArrowheads="1"/>
              </p:cNvSpPr>
              <p:nvPr/>
            </p:nvSpPr>
            <p:spPr bwMode="auto">
              <a:xfrm>
                <a:off x="1400061" y="5178097"/>
                <a:ext cx="1121386"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a:solidFill>
                      <a:srgbClr val="FFFF00"/>
                    </a:solidFill>
                    <a:ea typeface="맑은 고딕" pitchFamily="50" charset="-127"/>
                  </a:rPr>
                  <a:t>Reader # 2</a:t>
                </a:r>
                <a:endParaRPr kumimoji="0" lang="ko-KR" altLang="en-US" sz="1100" b="1">
                  <a:solidFill>
                    <a:srgbClr val="FFFF00"/>
                  </a:solidFill>
                  <a:ea typeface="맑은 고딕" pitchFamily="50" charset="-127"/>
                </a:endParaRPr>
              </a:p>
            </p:txBody>
          </p:sp>
          <p:sp>
            <p:nvSpPr>
              <p:cNvPr id="46" name="사다리꼴 223"/>
              <p:cNvSpPr/>
              <p:nvPr/>
            </p:nvSpPr>
            <p:spPr bwMode="auto">
              <a:xfrm>
                <a:off x="2524877" y="3213098"/>
                <a:ext cx="895272" cy="1721954"/>
              </a:xfrm>
              <a:prstGeom prst="trapezoid">
                <a:avLst>
                  <a:gd name="adj" fmla="val 43749"/>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47" name="타원 224"/>
              <p:cNvSpPr/>
              <p:nvPr/>
            </p:nvSpPr>
            <p:spPr bwMode="auto">
              <a:xfrm>
                <a:off x="2827040" y="3021479"/>
                <a:ext cx="264021" cy="297606"/>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48" name="TextBox 51"/>
              <p:cNvSpPr txBox="1">
                <a:spLocks noChangeArrowheads="1"/>
              </p:cNvSpPr>
              <p:nvPr/>
            </p:nvSpPr>
            <p:spPr bwMode="auto">
              <a:xfrm>
                <a:off x="175918" y="2864098"/>
                <a:ext cx="981203" cy="69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dirty="0">
                    <a:solidFill>
                      <a:schemeClr val="bg1"/>
                    </a:solidFill>
                    <a:ea typeface="맑은 고딕" pitchFamily="50" charset="-127"/>
                  </a:rPr>
                  <a:t>PLC</a:t>
                </a:r>
                <a:endParaRPr kumimoji="0" lang="ko-KR" altLang="en-US" sz="1100" b="1" dirty="0">
                  <a:solidFill>
                    <a:schemeClr val="bg1"/>
                  </a:solidFill>
                  <a:ea typeface="맑은 고딕" pitchFamily="50" charset="-127"/>
                </a:endParaRPr>
              </a:p>
            </p:txBody>
          </p:sp>
          <p:sp>
            <p:nvSpPr>
              <p:cNvPr id="49" name="사다리꼴 226"/>
              <p:cNvSpPr/>
              <p:nvPr/>
            </p:nvSpPr>
            <p:spPr bwMode="auto">
              <a:xfrm>
                <a:off x="-2542722" y="3284354"/>
                <a:ext cx="864314" cy="1317562"/>
              </a:xfrm>
              <a:prstGeom prst="trapezoid">
                <a:avLst>
                  <a:gd name="adj" fmla="val 42573"/>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50" name="타원 227"/>
              <p:cNvSpPr/>
              <p:nvPr/>
            </p:nvSpPr>
            <p:spPr bwMode="auto">
              <a:xfrm>
                <a:off x="-2262804" y="3050601"/>
                <a:ext cx="282863" cy="239553"/>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nvGrpSpPr>
              <p:cNvPr id="9" name="그룹 32"/>
              <p:cNvGrpSpPr>
                <a:grpSpLocks/>
              </p:cNvGrpSpPr>
              <p:nvPr/>
            </p:nvGrpSpPr>
            <p:grpSpPr bwMode="auto">
              <a:xfrm rot="10258417">
                <a:off x="-2411905" y="3896634"/>
                <a:ext cx="490285" cy="1610136"/>
                <a:chOff x="2698049" y="2210487"/>
                <a:chExt cx="1786135" cy="902754"/>
              </a:xfrm>
            </p:grpSpPr>
            <p:sp>
              <p:nvSpPr>
                <p:cNvPr id="66" name="사다리꼴 243"/>
                <p:cNvSpPr/>
                <p:nvPr/>
              </p:nvSpPr>
              <p:spPr bwMode="auto">
                <a:xfrm rot="374056">
                  <a:off x="2698049" y="2210487"/>
                  <a:ext cx="1786135" cy="902754"/>
                </a:xfrm>
                <a:prstGeom prst="trapezoid">
                  <a:avLst>
                    <a:gd name="adj" fmla="val 50000"/>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67" name="타원 244"/>
                <p:cNvSpPr/>
                <p:nvPr/>
              </p:nvSpPr>
              <p:spPr bwMode="auto">
                <a:xfrm>
                  <a:off x="2802679" y="2238892"/>
                  <a:ext cx="381231" cy="44540"/>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52" name="Picture 14" descr="G:\MyPaper\LED_ID\led-ID picture\dienthoai copy.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2059" y="5336311"/>
                <a:ext cx="255497" cy="205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TextBox 44"/>
              <p:cNvSpPr txBox="1">
                <a:spLocks noChangeArrowheads="1"/>
              </p:cNvSpPr>
              <p:nvPr/>
            </p:nvSpPr>
            <p:spPr bwMode="auto">
              <a:xfrm>
                <a:off x="2137912" y="5661248"/>
                <a:ext cx="1121386"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a:solidFill>
                      <a:srgbClr val="FFFF00"/>
                    </a:solidFill>
                    <a:ea typeface="맑은 고딕" pitchFamily="50" charset="-127"/>
                  </a:rPr>
                  <a:t>Reader # 1</a:t>
                </a:r>
                <a:endParaRPr kumimoji="0" lang="ko-KR" altLang="en-US" sz="1100" b="1">
                  <a:solidFill>
                    <a:srgbClr val="FFFF00"/>
                  </a:solidFill>
                  <a:ea typeface="맑은 고딕" pitchFamily="50" charset="-127"/>
                </a:endParaRPr>
              </a:p>
            </p:txBody>
          </p:sp>
          <p:sp>
            <p:nvSpPr>
              <p:cNvPr id="54" name="TextBox 38"/>
              <p:cNvSpPr txBox="1">
                <a:spLocks noChangeArrowheads="1"/>
              </p:cNvSpPr>
              <p:nvPr/>
            </p:nvSpPr>
            <p:spPr bwMode="auto">
              <a:xfrm>
                <a:off x="2484444" y="2920972"/>
                <a:ext cx="737940" cy="28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a:solidFill>
                      <a:srgbClr val="FFFF00"/>
                    </a:solidFill>
                    <a:ea typeface="맑은 고딕" pitchFamily="50" charset="-127"/>
                  </a:rPr>
                  <a:t>Tag # 1</a:t>
                </a:r>
                <a:endParaRPr kumimoji="0" lang="ko-KR" altLang="en-US" sz="900" b="1">
                  <a:solidFill>
                    <a:srgbClr val="FFFF00"/>
                  </a:solidFill>
                  <a:ea typeface="맑은 고딕" pitchFamily="50" charset="-127"/>
                </a:endParaRPr>
              </a:p>
            </p:txBody>
          </p:sp>
          <p:grpSp>
            <p:nvGrpSpPr>
              <p:cNvPr id="11" name="그룹 57"/>
              <p:cNvGrpSpPr>
                <a:grpSpLocks/>
              </p:cNvGrpSpPr>
              <p:nvPr/>
            </p:nvGrpSpPr>
            <p:grpSpPr bwMode="auto">
              <a:xfrm>
                <a:off x="-1473970" y="4365530"/>
                <a:ext cx="542608" cy="788599"/>
                <a:chOff x="2628003" y="2222798"/>
                <a:chExt cx="848326" cy="891958"/>
              </a:xfrm>
            </p:grpSpPr>
            <p:sp>
              <p:nvSpPr>
                <p:cNvPr id="64" name="사다리꼴 241"/>
                <p:cNvSpPr/>
                <p:nvPr/>
              </p:nvSpPr>
              <p:spPr bwMode="auto">
                <a:xfrm>
                  <a:off x="2628003" y="2319226"/>
                  <a:ext cx="848326" cy="795530"/>
                </a:xfrm>
                <a:prstGeom prst="trapezoid">
                  <a:avLst>
                    <a:gd name="adj" fmla="val 31719"/>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65" name="타원 242"/>
                <p:cNvSpPr/>
                <p:nvPr/>
              </p:nvSpPr>
              <p:spPr bwMode="auto">
                <a:xfrm>
                  <a:off x="2870382" y="2222798"/>
                  <a:ext cx="372657" cy="149025"/>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sp>
            <p:nvSpPr>
              <p:cNvPr id="56" name="타원 233"/>
              <p:cNvSpPr/>
              <p:nvPr/>
            </p:nvSpPr>
            <p:spPr bwMode="auto">
              <a:xfrm>
                <a:off x="-1296970" y="4295320"/>
                <a:ext cx="199272" cy="168761"/>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57" name="TextBox 60"/>
              <p:cNvSpPr txBox="1">
                <a:spLocks noChangeArrowheads="1"/>
              </p:cNvSpPr>
              <p:nvPr/>
            </p:nvSpPr>
            <p:spPr bwMode="auto">
              <a:xfrm>
                <a:off x="-2058969" y="4118883"/>
                <a:ext cx="8066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000" b="1">
                    <a:solidFill>
                      <a:srgbClr val="FFFF00"/>
                    </a:solidFill>
                    <a:ea typeface="맑은 고딕" pitchFamily="50" charset="-127"/>
                  </a:rPr>
                  <a:t>Tag # N-1</a:t>
                </a:r>
                <a:endParaRPr kumimoji="0" lang="ko-KR" altLang="en-US" sz="1000" b="1">
                  <a:solidFill>
                    <a:srgbClr val="FFFF00"/>
                  </a:solidFill>
                  <a:ea typeface="맑은 고딕" pitchFamily="50" charset="-127"/>
                </a:endParaRPr>
              </a:p>
            </p:txBody>
          </p:sp>
          <p:sp>
            <p:nvSpPr>
              <p:cNvPr id="58" name="TextBox 40"/>
              <p:cNvSpPr txBox="1">
                <a:spLocks noChangeArrowheads="1"/>
              </p:cNvSpPr>
              <p:nvPr/>
            </p:nvSpPr>
            <p:spPr bwMode="auto">
              <a:xfrm>
                <a:off x="490170" y="3309170"/>
                <a:ext cx="737940" cy="281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dirty="0">
                    <a:solidFill>
                      <a:srgbClr val="FFFF00"/>
                    </a:solidFill>
                    <a:ea typeface="맑은 고딕" pitchFamily="50" charset="-127"/>
                  </a:rPr>
                  <a:t>Tag # 3</a:t>
                </a:r>
                <a:endParaRPr kumimoji="0" lang="ko-KR" altLang="en-US" sz="900" b="1" dirty="0">
                  <a:solidFill>
                    <a:srgbClr val="FFFF00"/>
                  </a:solidFill>
                  <a:ea typeface="맑은 고딕" pitchFamily="50" charset="-127"/>
                </a:endParaRPr>
              </a:p>
            </p:txBody>
          </p:sp>
          <p:sp>
            <p:nvSpPr>
              <p:cNvPr id="60" name="사다리꼴 237"/>
              <p:cNvSpPr/>
              <p:nvPr/>
            </p:nvSpPr>
            <p:spPr bwMode="auto">
              <a:xfrm>
                <a:off x="-904449" y="3970903"/>
                <a:ext cx="353946" cy="652470"/>
              </a:xfrm>
              <a:prstGeom prst="trapezoid">
                <a:avLst>
                  <a:gd name="adj" fmla="val 50000"/>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1100" dirty="0">
                  <a:solidFill>
                    <a:schemeClr val="tx2"/>
                  </a:solidFill>
                </a:endParaRPr>
              </a:p>
            </p:txBody>
          </p:sp>
          <p:sp>
            <p:nvSpPr>
              <p:cNvPr id="61" name="TextBox 59"/>
              <p:cNvSpPr txBox="1">
                <a:spLocks noChangeArrowheads="1"/>
              </p:cNvSpPr>
              <p:nvPr/>
            </p:nvSpPr>
            <p:spPr bwMode="auto">
              <a:xfrm>
                <a:off x="-2927164" y="3261108"/>
                <a:ext cx="888580"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dirty="0">
                    <a:solidFill>
                      <a:srgbClr val="FFFF00"/>
                    </a:solidFill>
                    <a:ea typeface="맑은 고딕" pitchFamily="50" charset="-127"/>
                  </a:rPr>
                  <a:t>Tag # N</a:t>
                </a:r>
                <a:endParaRPr kumimoji="0" lang="ko-KR" altLang="en-US" sz="1100" b="1" dirty="0">
                  <a:solidFill>
                    <a:srgbClr val="FFFF00"/>
                  </a:solidFill>
                  <a:ea typeface="맑은 고딕" pitchFamily="50" charset="-127"/>
                </a:endParaRPr>
              </a:p>
            </p:txBody>
          </p:sp>
          <p:sp>
            <p:nvSpPr>
              <p:cNvPr id="62" name="TextBox 42"/>
              <p:cNvSpPr txBox="1">
                <a:spLocks noChangeArrowheads="1"/>
              </p:cNvSpPr>
              <p:nvPr/>
            </p:nvSpPr>
            <p:spPr bwMode="auto">
              <a:xfrm>
                <a:off x="-2931260" y="5374218"/>
                <a:ext cx="1158558"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a:solidFill>
                      <a:srgbClr val="FFFF00"/>
                    </a:solidFill>
                    <a:ea typeface="맑은 고딕" pitchFamily="50" charset="-127"/>
                  </a:rPr>
                  <a:t>Reader # N</a:t>
                </a:r>
                <a:endParaRPr kumimoji="0" lang="ko-KR" altLang="en-US" sz="1100" b="1">
                  <a:solidFill>
                    <a:srgbClr val="FFFF00"/>
                  </a:solidFill>
                  <a:ea typeface="맑은 고딕" pitchFamily="50" charset="-127"/>
                </a:endParaRPr>
              </a:p>
            </p:txBody>
          </p:sp>
          <p:sp>
            <p:nvSpPr>
              <p:cNvPr id="63" name="타원 240"/>
              <p:cNvSpPr/>
              <p:nvPr/>
            </p:nvSpPr>
            <p:spPr bwMode="auto">
              <a:xfrm>
                <a:off x="-811390" y="3844568"/>
                <a:ext cx="130273" cy="133494"/>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23" name="Picture 16" descr="G:\MyPaper\LED_ID\led-ID picture\Untitled-4 cop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45728" y="1347924"/>
              <a:ext cx="495273" cy="450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4" name="직선 연결선 250"/>
            <p:cNvCxnSpPr/>
            <p:nvPr/>
          </p:nvCxnSpPr>
          <p:spPr>
            <a:xfrm flipV="1">
              <a:off x="2079895" y="1664626"/>
              <a:ext cx="5264494" cy="6855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3" name="그룹 49"/>
            <p:cNvGrpSpPr>
              <a:grpSpLocks/>
            </p:cNvGrpSpPr>
            <p:nvPr/>
          </p:nvGrpSpPr>
          <p:grpSpPr bwMode="auto">
            <a:xfrm>
              <a:off x="4733845" y="1600044"/>
              <a:ext cx="2040286" cy="543982"/>
              <a:chOff x="5767126" y="1038668"/>
              <a:chExt cx="1361202" cy="576064"/>
            </a:xfrm>
          </p:grpSpPr>
          <p:sp>
            <p:nvSpPr>
              <p:cNvPr id="30" name="Cloud 13"/>
              <p:cNvSpPr/>
              <p:nvPr/>
            </p:nvSpPr>
            <p:spPr bwMode="auto">
              <a:xfrm>
                <a:off x="5767126" y="1038668"/>
                <a:ext cx="1361202" cy="576064"/>
              </a:xfrm>
              <a:prstGeom prst="cloud">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050" b="1" dirty="0">
                  <a:solidFill>
                    <a:schemeClr val="tx1"/>
                  </a:solidFill>
                </a:endParaRPr>
              </a:p>
            </p:txBody>
          </p:sp>
          <p:sp>
            <p:nvSpPr>
              <p:cNvPr id="31" name="TextBox 64"/>
              <p:cNvSpPr txBox="1">
                <a:spLocks noChangeArrowheads="1"/>
              </p:cNvSpPr>
              <p:nvPr/>
            </p:nvSpPr>
            <p:spPr bwMode="auto">
              <a:xfrm>
                <a:off x="5842086" y="1098511"/>
                <a:ext cx="1254548" cy="414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dirty="0">
                    <a:ea typeface="맑은 고딕" pitchFamily="50" charset="-127"/>
                  </a:rPr>
                  <a:t>IP Network</a:t>
                </a:r>
                <a:endParaRPr kumimoji="0" lang="ko-KR" altLang="en-US" sz="900" b="1" dirty="0">
                  <a:ea typeface="맑은 고딕" pitchFamily="50" charset="-127"/>
                </a:endParaRPr>
              </a:p>
            </p:txBody>
          </p:sp>
        </p:grpSp>
        <p:cxnSp>
          <p:nvCxnSpPr>
            <p:cNvPr id="26" name="직선 연결선 254"/>
            <p:cNvCxnSpPr/>
            <p:nvPr/>
          </p:nvCxnSpPr>
          <p:spPr>
            <a:xfrm>
              <a:off x="5607973" y="2144025"/>
              <a:ext cx="0" cy="44338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직선 연결선 255"/>
            <p:cNvCxnSpPr/>
            <p:nvPr/>
          </p:nvCxnSpPr>
          <p:spPr>
            <a:xfrm>
              <a:off x="3883397" y="1854647"/>
              <a:ext cx="177588" cy="21486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28" name="Picture 16" descr="G:\MyPaper\LED_ID\led-ID picture\Untitled-4 cop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80786" y="1401671"/>
              <a:ext cx="580198" cy="527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타원 257"/>
            <p:cNvSpPr/>
            <p:nvPr/>
          </p:nvSpPr>
          <p:spPr bwMode="auto">
            <a:xfrm>
              <a:off x="5029200" y="2581335"/>
              <a:ext cx="197775" cy="95855"/>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73" name="Picture 4" descr="G:\রতন\সকল সংগ্রহ\পেপার\Contributions\RIMG0931.JPG"/>
          <p:cNvPicPr>
            <a:picLocks noChangeAspect="1" noChangeArrowheads="1"/>
          </p:cNvPicPr>
          <p:nvPr/>
        </p:nvPicPr>
        <p:blipFill>
          <a:blip r:embed="rId5" cstate="print"/>
          <a:srcRect/>
          <a:stretch>
            <a:fillRect/>
          </a:stretch>
        </p:blipFill>
        <p:spPr bwMode="auto">
          <a:xfrm>
            <a:off x="3505200" y="3886200"/>
            <a:ext cx="2438400" cy="1828800"/>
          </a:xfrm>
          <a:prstGeom prst="rect">
            <a:avLst/>
          </a:prstGeom>
          <a:noFill/>
        </p:spPr>
      </p:pic>
      <p:pic>
        <p:nvPicPr>
          <p:cNvPr id="74" name="Picture 5" descr="G:\রতন\সকল সংগ্রহ\পেপার\Contributions\galaxy_s_advance_presse01neu.jpg"/>
          <p:cNvPicPr>
            <a:picLocks noChangeAspect="1" noChangeArrowheads="1"/>
          </p:cNvPicPr>
          <p:nvPr/>
        </p:nvPicPr>
        <p:blipFill>
          <a:blip r:embed="rId6" cstate="print"/>
          <a:srcRect l="31667" r="31667" b="12718"/>
          <a:stretch>
            <a:fillRect/>
          </a:stretch>
        </p:blipFill>
        <p:spPr bwMode="auto">
          <a:xfrm rot="4096701">
            <a:off x="3595722" y="5139344"/>
            <a:ext cx="424826" cy="811032"/>
          </a:xfrm>
          <a:prstGeom prst="rect">
            <a:avLst/>
          </a:prstGeom>
          <a:noFill/>
        </p:spPr>
      </p:pic>
      <p:sp>
        <p:nvSpPr>
          <p:cNvPr id="75" name="사다리꼴 4"/>
          <p:cNvSpPr/>
          <p:nvPr/>
        </p:nvSpPr>
        <p:spPr bwMode="auto">
          <a:xfrm>
            <a:off x="2971800" y="3886200"/>
            <a:ext cx="2294770" cy="2600305"/>
          </a:xfrm>
          <a:prstGeom prst="trapezoid">
            <a:avLst>
              <a:gd name="adj" fmla="val 43749"/>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a:outerShdw blurRad="76200" dist="50800" dir="11160000" sx="62000" sy="62000" algn="ctr" rotWithShape="0">
              <a:schemeClr val="accent6">
                <a:lumMod val="60000"/>
                <a:lumOff val="40000"/>
                <a:alpha val="0"/>
              </a:schemeClr>
            </a:outerShdw>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77" name="TextBox 76"/>
          <p:cNvSpPr txBox="1"/>
          <p:nvPr/>
        </p:nvSpPr>
        <p:spPr>
          <a:xfrm>
            <a:off x="62317" y="5791200"/>
            <a:ext cx="2930610" cy="338554"/>
          </a:xfrm>
          <a:prstGeom prst="rect">
            <a:avLst/>
          </a:prstGeom>
          <a:noFill/>
        </p:spPr>
        <p:txBody>
          <a:bodyPr wrap="none" rtlCol="0">
            <a:spAutoFit/>
          </a:bodyPr>
          <a:lstStyle/>
          <a:p>
            <a:r>
              <a:rPr lang="en-US" sz="1600" dirty="0" smtClean="0"/>
              <a:t>LED-ID based museum scenario</a:t>
            </a:r>
          </a:p>
        </p:txBody>
      </p:sp>
      <p:sp>
        <p:nvSpPr>
          <p:cNvPr id="78" name="TextBox 77"/>
          <p:cNvSpPr txBox="1"/>
          <p:nvPr/>
        </p:nvSpPr>
        <p:spPr>
          <a:xfrm>
            <a:off x="3280806" y="5833646"/>
            <a:ext cx="2815194" cy="338554"/>
          </a:xfrm>
          <a:prstGeom prst="rect">
            <a:avLst/>
          </a:prstGeom>
          <a:noFill/>
        </p:spPr>
        <p:txBody>
          <a:bodyPr wrap="none" rtlCol="0">
            <a:spAutoFit/>
          </a:bodyPr>
          <a:lstStyle/>
          <a:p>
            <a:r>
              <a:rPr lang="en-US" sz="1600" dirty="0" smtClean="0"/>
              <a:t>Products information marketing</a:t>
            </a:r>
          </a:p>
        </p:txBody>
      </p:sp>
      <p:pic>
        <p:nvPicPr>
          <p:cNvPr id="27652" name="Picture 4"/>
          <p:cNvPicPr>
            <a:picLocks noChangeAspect="1" noChangeArrowheads="1"/>
          </p:cNvPicPr>
          <p:nvPr/>
        </p:nvPicPr>
        <p:blipFill>
          <a:blip r:embed="rId7"/>
          <a:srcRect/>
          <a:stretch>
            <a:fillRect/>
          </a:stretch>
        </p:blipFill>
        <p:spPr bwMode="auto">
          <a:xfrm>
            <a:off x="6248400" y="3505200"/>
            <a:ext cx="2514600" cy="2179450"/>
          </a:xfrm>
          <a:prstGeom prst="rect">
            <a:avLst/>
          </a:prstGeom>
          <a:noFill/>
          <a:ln w="9525">
            <a:noFill/>
            <a:miter lim="800000"/>
            <a:headEnd/>
            <a:tailEnd/>
          </a:ln>
          <a:effectLst/>
        </p:spPr>
      </p:pic>
      <p:sp>
        <p:nvSpPr>
          <p:cNvPr id="80" name="TextBox 79"/>
          <p:cNvSpPr txBox="1"/>
          <p:nvPr/>
        </p:nvSpPr>
        <p:spPr>
          <a:xfrm>
            <a:off x="6176406" y="5791200"/>
            <a:ext cx="2967594" cy="584775"/>
          </a:xfrm>
          <a:prstGeom prst="rect">
            <a:avLst/>
          </a:prstGeom>
          <a:noFill/>
        </p:spPr>
        <p:txBody>
          <a:bodyPr wrap="square" rtlCol="0">
            <a:spAutoFit/>
          </a:bodyPr>
          <a:lstStyle/>
          <a:p>
            <a:r>
              <a:rPr lang="en-US" sz="1600" dirty="0" smtClean="0"/>
              <a:t>Localization by reference lighting system for LBS application</a:t>
            </a:r>
          </a:p>
        </p:txBody>
      </p:sp>
      <p:sp>
        <p:nvSpPr>
          <p:cNvPr id="82" name="Content Placeholder 2"/>
          <p:cNvSpPr>
            <a:spLocks noGrp="1"/>
          </p:cNvSpPr>
          <p:nvPr>
            <p:ph idx="1"/>
          </p:nvPr>
        </p:nvSpPr>
        <p:spPr>
          <a:xfrm>
            <a:off x="609600" y="1295400"/>
            <a:ext cx="7946408" cy="1981200"/>
          </a:xfrm>
        </p:spPr>
        <p:txBody>
          <a:bodyPr/>
          <a:lstStyle/>
          <a:p>
            <a:pPr algn="just">
              <a:spcBef>
                <a:spcPts val="600"/>
              </a:spcBef>
              <a:spcAft>
                <a:spcPts val="600"/>
              </a:spcAft>
              <a:buFont typeface="Wingdings" pitchFamily="2" charset="2"/>
              <a:buChar char="v"/>
            </a:pPr>
            <a:r>
              <a:rPr lang="en-US" sz="2000" dirty="0" smtClean="0"/>
              <a:t>Indoor wireless networking and illumination: home networking through TV, PC monitor and LED lighting</a:t>
            </a:r>
          </a:p>
          <a:p>
            <a:pPr algn="just">
              <a:spcBef>
                <a:spcPts val="600"/>
              </a:spcBef>
              <a:spcAft>
                <a:spcPts val="600"/>
              </a:spcAft>
              <a:buFont typeface="Wingdings" pitchFamily="2" charset="2"/>
              <a:buChar char="v"/>
            </a:pPr>
            <a:r>
              <a:rPr lang="en-US" sz="2000" dirty="0" smtClean="0"/>
              <a:t>Product information broadcasting, digital signage</a:t>
            </a:r>
          </a:p>
          <a:p>
            <a:pPr algn="just">
              <a:spcBef>
                <a:spcPts val="600"/>
              </a:spcBef>
              <a:spcAft>
                <a:spcPts val="600"/>
              </a:spcAft>
              <a:buFont typeface="Wingdings" pitchFamily="2" charset="2"/>
              <a:buChar char="v"/>
            </a:pPr>
            <a:r>
              <a:rPr lang="en-US" sz="2000" dirty="0" smtClean="0"/>
              <a:t>Indoor positioning for LBS application</a:t>
            </a:r>
          </a:p>
          <a:p>
            <a:pPr algn="just">
              <a:spcBef>
                <a:spcPts val="600"/>
              </a:spcBef>
              <a:spcAft>
                <a:spcPts val="600"/>
              </a:spcAft>
              <a:buFont typeface="Wingdings" pitchFamily="2" charset="2"/>
              <a:buChar char="v"/>
            </a:pPr>
            <a:r>
              <a:rPr lang="en-US" sz="2000" dirty="0" smtClean="0"/>
              <a:t>Guiding and authentication services in museum scenario</a:t>
            </a:r>
          </a:p>
        </p:txBody>
      </p:sp>
      <p:sp>
        <p:nvSpPr>
          <p:cNvPr id="76"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72" name="TextBox 71"/>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52400" y="685800"/>
            <a:ext cx="8839200" cy="609600"/>
          </a:xfrm>
        </p:spPr>
        <p:txBody>
          <a:bodyPr/>
          <a:lstStyle/>
          <a:p>
            <a:r>
              <a:rPr lang="en-US" sz="2800" dirty="0" smtClean="0"/>
              <a:t>Study </a:t>
            </a:r>
            <a:r>
              <a:rPr lang="en-US" sz="2800" dirty="0"/>
              <a:t>Issues of </a:t>
            </a:r>
            <a:r>
              <a:rPr lang="en-US" sz="2800" dirty="0" smtClean="0"/>
              <a:t>MAC for LED-ID services using CamCom</a:t>
            </a:r>
          </a:p>
        </p:txBody>
      </p:sp>
      <p:sp>
        <p:nvSpPr>
          <p:cNvPr id="3075" name="Content Placeholder 2"/>
          <p:cNvSpPr>
            <a:spLocks noGrp="1"/>
          </p:cNvSpPr>
          <p:nvPr>
            <p:ph idx="1"/>
          </p:nvPr>
        </p:nvSpPr>
        <p:spPr>
          <a:xfrm>
            <a:off x="533400" y="1371600"/>
            <a:ext cx="8305800" cy="5029200"/>
          </a:xfrm>
        </p:spPr>
        <p:txBody>
          <a:bodyPr/>
          <a:lstStyle/>
          <a:p>
            <a:pPr>
              <a:lnSpc>
                <a:spcPct val="114000"/>
              </a:lnSpc>
              <a:spcBef>
                <a:spcPts val="0"/>
              </a:spcBef>
              <a:buFont typeface="Wingdings" pitchFamily="2" charset="2"/>
              <a:buChar char="v"/>
            </a:pPr>
            <a:r>
              <a:rPr lang="en-US" sz="2000" b="1" dirty="0" smtClean="0"/>
              <a:t>Scenario #1: </a:t>
            </a:r>
            <a:r>
              <a:rPr lang="en-US" sz="2000" dirty="0" smtClean="0"/>
              <a:t>Deploying broadcasting MAC for LED-ID services (in one-way Reader-Tag operation)</a:t>
            </a:r>
          </a:p>
          <a:p>
            <a:pPr>
              <a:lnSpc>
                <a:spcPct val="114000"/>
              </a:lnSpc>
              <a:spcBef>
                <a:spcPts val="0"/>
              </a:spcBef>
              <a:buFont typeface="Wingdings" pitchFamily="2" charset="2"/>
              <a:buChar char="v"/>
            </a:pPr>
            <a:r>
              <a:rPr lang="en-US" sz="2000" b="1" dirty="0" smtClean="0"/>
              <a:t>Scenario #2:</a:t>
            </a:r>
            <a:r>
              <a:rPr lang="en-US" sz="2000" dirty="0" smtClean="0"/>
              <a:t>Deploying infrared (IR) based uplink for bi-directional communication in CamCom </a:t>
            </a:r>
          </a:p>
          <a:p>
            <a:pPr>
              <a:lnSpc>
                <a:spcPct val="114000"/>
              </a:lnSpc>
              <a:spcBef>
                <a:spcPts val="0"/>
              </a:spcBef>
              <a:buFont typeface="Wingdings" pitchFamily="2" charset="2"/>
              <a:buChar char="v"/>
            </a:pPr>
            <a:r>
              <a:rPr lang="en-US" sz="2000" b="1" dirty="0" smtClean="0"/>
              <a:t>Scenario #3: </a:t>
            </a:r>
            <a:r>
              <a:rPr lang="en-US" sz="2000" dirty="0" smtClean="0"/>
              <a:t>Interworking with another short-range communication technologies for bi-directional MAC protocol in CamCom based LED-ID services</a:t>
            </a:r>
          </a:p>
          <a:p>
            <a:pPr>
              <a:spcBef>
                <a:spcPts val="0"/>
              </a:spcBef>
              <a:buFont typeface="Wingdings" pitchFamily="2" charset="2"/>
              <a:buChar char="v"/>
            </a:pPr>
            <a:r>
              <a:rPr lang="en-US" sz="2000" dirty="0" smtClean="0"/>
              <a:t>For all the scenarios, following issues need to study further for LED-ID services using CamCom —</a:t>
            </a:r>
          </a:p>
          <a:p>
            <a:pPr lvl="1">
              <a:spcBef>
                <a:spcPts val="0"/>
              </a:spcBef>
              <a:buFont typeface="Arial" pitchFamily="34" charset="0"/>
              <a:buChar char="•"/>
            </a:pPr>
            <a:r>
              <a:rPr lang="en-US" sz="1800" dirty="0" smtClean="0"/>
              <a:t>Channel scanning</a:t>
            </a:r>
          </a:p>
          <a:p>
            <a:pPr lvl="1">
              <a:spcBef>
                <a:spcPts val="0"/>
              </a:spcBef>
              <a:buFont typeface="Arial" pitchFamily="34" charset="0"/>
              <a:buChar char="•"/>
            </a:pPr>
            <a:r>
              <a:rPr lang="en-US" sz="1800" dirty="0" smtClean="0"/>
              <a:t>Channel access</a:t>
            </a:r>
          </a:p>
          <a:p>
            <a:pPr lvl="1">
              <a:spcBef>
                <a:spcPts val="0"/>
              </a:spcBef>
              <a:buFont typeface="Arial" pitchFamily="34" charset="0"/>
              <a:buChar char="•"/>
            </a:pPr>
            <a:r>
              <a:rPr lang="en-US" sz="1800" dirty="0" smtClean="0"/>
              <a:t>Association/Disassociation- specify for the Reader-Tag operation</a:t>
            </a:r>
          </a:p>
          <a:p>
            <a:pPr lvl="1">
              <a:spcBef>
                <a:spcPts val="0"/>
              </a:spcBef>
              <a:buFont typeface="Arial" pitchFamily="34" charset="0"/>
              <a:buChar char="•"/>
            </a:pPr>
            <a:r>
              <a:rPr lang="en-US" sz="1800" dirty="0" smtClean="0"/>
              <a:t>Synchronization</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 name="TextBox 8"/>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685726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52400" y="685800"/>
            <a:ext cx="8839200" cy="609600"/>
          </a:xfrm>
        </p:spPr>
        <p:txBody>
          <a:bodyPr/>
          <a:lstStyle/>
          <a:p>
            <a:r>
              <a:rPr lang="en-US" sz="2800" dirty="0" smtClean="0"/>
              <a:t>Study Issues of PHY for LED-ID services using CamCom</a:t>
            </a:r>
          </a:p>
        </p:txBody>
      </p:sp>
      <p:sp>
        <p:nvSpPr>
          <p:cNvPr id="3075" name="Content Placeholder 2"/>
          <p:cNvSpPr>
            <a:spLocks noGrp="1"/>
          </p:cNvSpPr>
          <p:nvPr>
            <p:ph idx="1"/>
          </p:nvPr>
        </p:nvSpPr>
        <p:spPr>
          <a:xfrm>
            <a:off x="533400" y="1371600"/>
            <a:ext cx="8305800" cy="5029200"/>
          </a:xfrm>
        </p:spPr>
        <p:txBody>
          <a:bodyPr/>
          <a:lstStyle/>
          <a:p>
            <a:pPr>
              <a:lnSpc>
                <a:spcPct val="114000"/>
              </a:lnSpc>
              <a:spcBef>
                <a:spcPts val="0"/>
              </a:spcBef>
              <a:buFont typeface="Wingdings" pitchFamily="2" charset="2"/>
              <a:buChar char="v"/>
            </a:pPr>
            <a:r>
              <a:rPr lang="en-US" sz="2400" dirty="0" smtClean="0"/>
              <a:t>Modulation Schemes—</a:t>
            </a:r>
          </a:p>
          <a:p>
            <a:pPr lvl="1">
              <a:lnSpc>
                <a:spcPct val="114000"/>
              </a:lnSpc>
              <a:spcBef>
                <a:spcPts val="0"/>
              </a:spcBef>
              <a:buFont typeface="Wingdings" pitchFamily="2" charset="2"/>
              <a:buChar char="v"/>
            </a:pPr>
            <a:r>
              <a:rPr lang="en-US" sz="2000" dirty="0" smtClean="0"/>
              <a:t>Use the existing modulation schemes- OOK, VPPM, and CSK</a:t>
            </a:r>
          </a:p>
          <a:p>
            <a:pPr lvl="1">
              <a:lnSpc>
                <a:spcPct val="114000"/>
              </a:lnSpc>
              <a:spcBef>
                <a:spcPts val="0"/>
              </a:spcBef>
              <a:buFont typeface="Wingdings" pitchFamily="2" charset="2"/>
              <a:buChar char="v"/>
            </a:pPr>
            <a:r>
              <a:rPr lang="en-US" sz="2000" dirty="0" smtClean="0"/>
              <a:t>Deploy novel and compatible modulation scheme for </a:t>
            </a:r>
            <a:r>
              <a:rPr lang="en-US" sz="2000" dirty="0" err="1" smtClean="0"/>
              <a:t>CamCom</a:t>
            </a:r>
            <a:endParaRPr lang="en-US" sz="2000" dirty="0" smtClean="0"/>
          </a:p>
          <a:p>
            <a:pPr lvl="2">
              <a:lnSpc>
                <a:spcPct val="114000"/>
              </a:lnSpc>
              <a:spcBef>
                <a:spcPts val="0"/>
              </a:spcBef>
              <a:buFont typeface="Wingdings" pitchFamily="2" charset="2"/>
              <a:buChar char="v"/>
            </a:pPr>
            <a:r>
              <a:rPr lang="en-US" sz="1600" dirty="0" err="1" smtClean="0"/>
              <a:t>Undersampled</a:t>
            </a:r>
            <a:r>
              <a:rPr lang="en-US" sz="1600" dirty="0" smtClean="0"/>
              <a:t> Frequency Shift OOK (UFSOOK) [1(Intel)]</a:t>
            </a:r>
          </a:p>
          <a:p>
            <a:pPr lvl="2">
              <a:lnSpc>
                <a:spcPct val="114000"/>
              </a:lnSpc>
              <a:spcBef>
                <a:spcPts val="0"/>
              </a:spcBef>
              <a:buFont typeface="Wingdings" pitchFamily="2" charset="2"/>
              <a:buChar char="v"/>
            </a:pPr>
            <a:r>
              <a:rPr lang="en-US" sz="1600" dirty="0" err="1" smtClean="0"/>
              <a:t>Generalised</a:t>
            </a:r>
            <a:r>
              <a:rPr lang="en-US" sz="1600" dirty="0" smtClean="0"/>
              <a:t> Space Shift Keying  (GSSK) [3]</a:t>
            </a:r>
          </a:p>
          <a:p>
            <a:pPr lvl="2">
              <a:lnSpc>
                <a:spcPct val="114000"/>
              </a:lnSpc>
              <a:spcBef>
                <a:spcPts val="0"/>
              </a:spcBef>
              <a:buFont typeface="Wingdings" pitchFamily="2" charset="2"/>
              <a:buChar char="v"/>
            </a:pPr>
            <a:r>
              <a:rPr lang="en-US" sz="1600" dirty="0" smtClean="0"/>
              <a:t>Visual Cell </a:t>
            </a:r>
            <a:r>
              <a:rPr lang="en-US" sz="1600" smtClean="0"/>
              <a:t>OOK </a:t>
            </a:r>
            <a:r>
              <a:rPr lang="en-US" sz="1600" smtClean="0"/>
              <a:t>[3(</a:t>
            </a:r>
            <a:r>
              <a:rPr lang="en-US" sz="1600" dirty="0" err="1" smtClean="0"/>
              <a:t>Kookmin</a:t>
            </a:r>
            <a:r>
              <a:rPr lang="en-US" sz="1600" dirty="0" smtClean="0"/>
              <a:t>)]- need to provide dimming support</a:t>
            </a:r>
          </a:p>
          <a:p>
            <a:pPr>
              <a:lnSpc>
                <a:spcPct val="114000"/>
              </a:lnSpc>
              <a:spcBef>
                <a:spcPts val="0"/>
              </a:spcBef>
              <a:buFont typeface="Wingdings" pitchFamily="2" charset="2"/>
              <a:buChar char="v"/>
            </a:pPr>
            <a:r>
              <a:rPr lang="en-US" sz="2400" dirty="0" smtClean="0"/>
              <a:t>MIMO operation—</a:t>
            </a:r>
          </a:p>
          <a:p>
            <a:pPr lvl="1">
              <a:lnSpc>
                <a:spcPct val="114000"/>
              </a:lnSpc>
              <a:spcBef>
                <a:spcPts val="0"/>
              </a:spcBef>
              <a:buFont typeface="Wingdings" pitchFamily="2" charset="2"/>
              <a:buChar char="v"/>
            </a:pPr>
            <a:r>
              <a:rPr lang="en-US" sz="2000" dirty="0" smtClean="0"/>
              <a:t>Need to standardized MIMO system for multiple Reader-Tag accessing</a:t>
            </a:r>
          </a:p>
          <a:p>
            <a:pPr>
              <a:lnSpc>
                <a:spcPct val="114000"/>
              </a:lnSpc>
              <a:spcBef>
                <a:spcPts val="0"/>
              </a:spcBef>
              <a:buFont typeface="Wingdings" pitchFamily="2" charset="2"/>
              <a:buChar char="v"/>
            </a:pPr>
            <a:r>
              <a:rPr lang="en-US" sz="2400" dirty="0" smtClean="0"/>
              <a:t>Reader-Tag synchronization-</a:t>
            </a:r>
          </a:p>
          <a:p>
            <a:pPr lvl="1">
              <a:lnSpc>
                <a:spcPct val="114000"/>
              </a:lnSpc>
              <a:spcBef>
                <a:spcPts val="0"/>
              </a:spcBef>
              <a:buFont typeface="Wingdings" pitchFamily="2" charset="2"/>
              <a:buChar char="v"/>
            </a:pPr>
            <a:r>
              <a:rPr lang="en-US" sz="2000" dirty="0" smtClean="0"/>
              <a:t>Need to provide simple frame synchronization procedure for CamCom based LED-ID services</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 name="TextBox 8"/>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685726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Conclusions</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000" dirty="0" smtClean="0"/>
              <a:t>Need to specify the MAC and PHY operation for LED-ID services using </a:t>
            </a:r>
            <a:r>
              <a:rPr lang="en-US" sz="2000" dirty="0" err="1" smtClean="0"/>
              <a:t>CamCom</a:t>
            </a:r>
            <a:endParaRPr lang="en-US" sz="2000" dirty="0" smtClean="0"/>
          </a:p>
          <a:p>
            <a:pPr algn="just">
              <a:lnSpc>
                <a:spcPct val="150000"/>
              </a:lnSpc>
              <a:buFont typeface="Wingdings" pitchFamily="2" charset="2"/>
              <a:buChar char="v"/>
            </a:pPr>
            <a:r>
              <a:rPr lang="en-US" sz="2000" dirty="0" smtClean="0"/>
              <a:t>Enhancing the multiple Reader-Tag access operation by deploying MIMO concept in </a:t>
            </a:r>
            <a:r>
              <a:rPr lang="en-US" sz="2000" dirty="0" err="1" smtClean="0"/>
              <a:t>CamCom</a:t>
            </a:r>
            <a:r>
              <a:rPr lang="en-US" sz="2000" dirty="0" smtClean="0"/>
              <a:t> system</a:t>
            </a:r>
          </a:p>
          <a:p>
            <a:pPr algn="just">
              <a:lnSpc>
                <a:spcPct val="150000"/>
              </a:lnSpc>
              <a:buFont typeface="Wingdings" pitchFamily="2" charset="2"/>
              <a:buChar char="v"/>
            </a:pPr>
            <a:r>
              <a:rPr lang="en-US" sz="2000" dirty="0" smtClean="0"/>
              <a:t>Specify the applications and services those can be supported LED-ID system using </a:t>
            </a:r>
            <a:r>
              <a:rPr lang="en-US" sz="2000" dirty="0" err="1" smtClean="0"/>
              <a:t>CamCom</a:t>
            </a:r>
            <a:endParaRPr lang="en-US" sz="2000"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0" name="TextBox 9"/>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References</a:t>
            </a:r>
          </a:p>
        </p:txBody>
      </p:sp>
      <p:sp>
        <p:nvSpPr>
          <p:cNvPr id="3075" name="Content Placeholder 2"/>
          <p:cNvSpPr>
            <a:spLocks noGrp="1"/>
          </p:cNvSpPr>
          <p:nvPr>
            <p:ph idx="1"/>
          </p:nvPr>
        </p:nvSpPr>
        <p:spPr>
          <a:xfrm>
            <a:off x="685800" y="1524000"/>
            <a:ext cx="7946408" cy="4724400"/>
          </a:xfrm>
        </p:spPr>
        <p:txBody>
          <a:bodyPr/>
          <a:lstStyle/>
          <a:p>
            <a:pPr algn="just">
              <a:lnSpc>
                <a:spcPct val="150000"/>
              </a:lnSpc>
              <a:buNone/>
            </a:pPr>
            <a:r>
              <a:rPr lang="en-US" sz="1600" dirty="0" smtClean="0"/>
              <a:t>[1] “VLC system deployment discussion,” R. Roberts, IEEE P802.15.7 working group for wireless  personal area networks, March 2013.</a:t>
            </a:r>
          </a:p>
          <a:p>
            <a:pPr algn="just">
              <a:lnSpc>
                <a:spcPct val="150000"/>
              </a:lnSpc>
              <a:buNone/>
            </a:pPr>
            <a:r>
              <a:rPr lang="en-US" sz="1600" dirty="0" smtClean="0"/>
              <a:t>[</a:t>
            </a:r>
            <a:r>
              <a:rPr lang="en-US" sz="1600" dirty="0"/>
              <a:t>2</a:t>
            </a:r>
            <a:r>
              <a:rPr lang="en-US" sz="1600" dirty="0" smtClean="0"/>
              <a:t>] </a:t>
            </a:r>
            <a:r>
              <a:rPr lang="en-US" sz="1600" dirty="0" err="1" smtClean="0"/>
              <a:t>Popoola</a:t>
            </a:r>
            <a:r>
              <a:rPr lang="en-US" sz="1600" dirty="0" smtClean="0"/>
              <a:t>, W.O.; </a:t>
            </a:r>
            <a:r>
              <a:rPr lang="en-US" sz="1600" dirty="0" err="1" smtClean="0"/>
              <a:t>Poves</a:t>
            </a:r>
            <a:r>
              <a:rPr lang="en-US" sz="1600" dirty="0" smtClean="0"/>
              <a:t>, E.; Haas, H., "Error Performance of </a:t>
            </a:r>
            <a:r>
              <a:rPr lang="en-US" sz="1600" dirty="0" err="1" smtClean="0"/>
              <a:t>Generalised</a:t>
            </a:r>
            <a:r>
              <a:rPr lang="en-US" sz="1600" dirty="0" smtClean="0"/>
              <a:t> Space Shift Keying for Indoor Visible Light Communications," Communications, IEEE Transactions on , vol.61, no.5, pp.1968,1976, May 2013.</a:t>
            </a:r>
          </a:p>
          <a:p>
            <a:pPr algn="just">
              <a:lnSpc>
                <a:spcPct val="150000"/>
              </a:lnSpc>
              <a:buNone/>
            </a:pPr>
            <a:r>
              <a:rPr lang="en-US" sz="1600" dirty="0" smtClean="0"/>
              <a:t>[3]   “Visual Cell OOK Modulation for MIMO CamCom” </a:t>
            </a:r>
            <a:r>
              <a:rPr lang="en-US" altLang="ko-KR" sz="1600" dirty="0" smtClean="0">
                <a:solidFill>
                  <a:schemeClr val="tx2"/>
                </a:solidFill>
                <a:ea typeface="굴림" pitchFamily="34" charset="-127"/>
              </a:rPr>
              <a:t>Yeong Min Jang,</a:t>
            </a:r>
            <a:r>
              <a:rPr lang="en-US" sz="1600" dirty="0" smtClean="0"/>
              <a:t> </a:t>
            </a:r>
            <a:r>
              <a:rPr lang="en-US" altLang="ko-KR" sz="1600" dirty="0" smtClean="0">
                <a:solidFill>
                  <a:schemeClr val="tx2"/>
                </a:solidFill>
                <a:ea typeface="굴림" pitchFamily="34" charset="-127"/>
              </a:rPr>
              <a:t>Ratan Kumar Mondal, Nam Tuan Le, </a:t>
            </a:r>
            <a:r>
              <a:rPr lang="en-US" sz="1600" dirty="0" smtClean="0"/>
              <a:t>IEEE P802.15.7 working group for wireless  personal area networks, July2013.</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8</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0" name="TextBox 9"/>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802.15-13-0530-00-0led</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5326</TotalTime>
  <Words>649</Words>
  <Application>Microsoft Office PowerPoint</Application>
  <PresentationFormat>화면 슬라이드 쇼(4:3)</PresentationFormat>
  <Paragraphs>110</Paragraphs>
  <Slides>8</Slides>
  <Notes>1</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VLC_Composition_090917</vt:lpstr>
      <vt:lpstr>PowerPoint 프레젠테이션</vt:lpstr>
      <vt:lpstr>Goals</vt:lpstr>
      <vt:lpstr>Revision directions for active LED-ID standardization </vt:lpstr>
      <vt:lpstr>Deployable LED-ID Service Scenario</vt:lpstr>
      <vt:lpstr>Study Issues of MAC for LED-ID services using CamCom</vt:lpstr>
      <vt:lpstr>Study Issues of PHY for LED-ID services using CamCom</vt:lpstr>
      <vt:lpstr>Conclusions</vt:lpstr>
      <vt:lpstr>References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443</cp:revision>
  <cp:lastPrinted>2012-03-12T07:40:50Z</cp:lastPrinted>
  <dcterms:created xsi:type="dcterms:W3CDTF">2009-09-18T11:31:33Z</dcterms:created>
  <dcterms:modified xsi:type="dcterms:W3CDTF">2013-09-17T05:21:26Z</dcterms:modified>
</cp:coreProperties>
</file>