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258" r:id="rId3"/>
    <p:sldId id="265" r:id="rId4"/>
    <p:sldId id="277" r:id="rId5"/>
    <p:sldId id="309" r:id="rId6"/>
    <p:sldId id="297" r:id="rId7"/>
    <p:sldId id="313" r:id="rId8"/>
    <p:sldId id="335" r:id="rId9"/>
    <p:sldId id="336" r:id="rId10"/>
    <p:sldId id="334"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99"/>
    <a:srgbClr val="FF0000"/>
    <a:srgbClr val="7BC4D3"/>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82" autoAdjust="0"/>
    <p:restoredTop sz="92391" autoAdjust="0"/>
  </p:normalViewPr>
  <p:slideViewPr>
    <p:cSldViewPr>
      <p:cViewPr varScale="1">
        <p:scale>
          <a:sx n="62" d="100"/>
          <a:sy n="62" d="100"/>
        </p:scale>
        <p:origin x="-1818"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1" d="100"/>
          <a:sy n="51" d="100"/>
        </p:scale>
        <p:origin x="-1818" y="-10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pPr>
              <a:defRPr/>
            </a:pPr>
            <a:r>
              <a:rPr lang="en-US" altLang="ja-JP"/>
              <a:t>Page </a:t>
            </a:r>
            <a:fld id="{45DBB14B-E32A-496E-A6BD-16D627CB888D}" type="slidenum">
              <a:rPr lang="en-US" altLang="ja-JP"/>
              <a:pPr>
                <a:defRPr/>
              </a:pPr>
              <a:t>‹#›</a:t>
            </a:fld>
            <a:endParaRPr lang="en-US" altLang="ja-JP"/>
          </a:p>
        </p:txBody>
      </p:sp>
      <p:sp>
        <p:nvSpPr>
          <p:cNvPr id="3277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5"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a:r>
              <a:rPr lang="en-US" altLang="ja-JP"/>
              <a:t>Submission</a:t>
            </a:r>
          </a:p>
        </p:txBody>
      </p:sp>
      <p:sp>
        <p:nvSpPr>
          <p:cNvPr id="3277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ja-JP" altLang="en-US"/>
          </a:p>
        </p:txBody>
      </p:sp>
    </p:spTree>
    <p:extLst>
      <p:ext uri="{BB962C8B-B14F-4D97-AF65-F5344CB8AC3E}">
        <p14:creationId xmlns:p14="http://schemas.microsoft.com/office/powerpoint/2010/main" val="11793471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1843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pPr>
              <a:defRPr/>
            </a:pPr>
            <a:r>
              <a:rPr lang="en-US" altLang="ja-JP"/>
              <a:t>Page </a:t>
            </a:r>
            <a:fld id="{87F4C590-39AC-4609-9873-C9FA09953954}" type="slidenum">
              <a:rPr lang="en-US" altLang="ja-JP"/>
              <a:pPr>
                <a:defRPr/>
              </a:pPr>
              <a:t>‹#›</a:t>
            </a:fld>
            <a:endParaRPr lang="en-US" altLang="ja-JP"/>
          </a:p>
        </p:txBody>
      </p:sp>
      <p:sp>
        <p:nvSpPr>
          <p:cNvPr id="1844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altLang="ja-JP"/>
              <a:t>Submission</a:t>
            </a:r>
          </a:p>
        </p:txBody>
      </p:sp>
      <p:sp>
        <p:nvSpPr>
          <p:cNvPr id="1844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844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ja-JP" altLang="en-US"/>
          </a:p>
        </p:txBody>
      </p:sp>
    </p:spTree>
    <p:extLst>
      <p:ext uri="{BB962C8B-B14F-4D97-AF65-F5344CB8AC3E}">
        <p14:creationId xmlns:p14="http://schemas.microsoft.com/office/powerpoint/2010/main" val="380969914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ja-JP" sz="1400" smtClean="0"/>
              <a:t>doc.: IEEE 802.15-&lt;doc#&gt;</a:t>
            </a:r>
          </a:p>
        </p:txBody>
      </p:sp>
      <p:sp>
        <p:nvSpPr>
          <p:cNvPr id="1945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ja-JP" sz="1400" smtClean="0"/>
              <a:t>&lt;month year&gt;</a:t>
            </a:r>
          </a:p>
        </p:txBody>
      </p:sp>
      <p:sp>
        <p:nvSpPr>
          <p:cNvPr id="1946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ltLang="ja-JP" smtClean="0"/>
              <a:t>&lt;author&gt;, &lt;company&gt;</a:t>
            </a:r>
          </a:p>
        </p:txBody>
      </p:sp>
      <p:sp>
        <p:nvSpPr>
          <p:cNvPr id="194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ja-JP" smtClean="0"/>
              <a:t>Page </a:t>
            </a:r>
            <a:fld id="{EA011103-8C47-4B45-84EE-95A9930A4562}" type="slidenum">
              <a:rPr lang="en-US" altLang="ja-JP" smtClean="0"/>
              <a:pPr/>
              <a:t>3</a:t>
            </a:fld>
            <a:endParaRPr lang="en-US" altLang="ja-JP" smtClean="0"/>
          </a:p>
        </p:txBody>
      </p:sp>
      <p:sp>
        <p:nvSpPr>
          <p:cNvPr id="19462" name="Rectangle 2"/>
          <p:cNvSpPr>
            <a:spLocks noGrp="1" noRot="1" noChangeAspect="1" noChangeArrowheads="1" noTextEdit="1"/>
          </p:cNvSpPr>
          <p:nvPr>
            <p:ph type="sldImg"/>
          </p:nvPr>
        </p:nvSpPr>
        <p:spPr>
          <a:xfrm>
            <a:off x="1154113" y="701675"/>
            <a:ext cx="4625975" cy="3468688"/>
          </a:xfrm>
          <a:ln/>
        </p:spPr>
      </p:sp>
      <p:sp>
        <p:nvSpPr>
          <p:cNvPr id="194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ja-JP" sz="1400" smtClean="0"/>
              <a:t>doc.: IEEE 802.15-&lt;doc#&gt;</a:t>
            </a:r>
          </a:p>
        </p:txBody>
      </p:sp>
      <p:sp>
        <p:nvSpPr>
          <p:cNvPr id="2048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ja-JP" sz="1400" smtClean="0"/>
              <a:t>&lt;month year&gt;</a:t>
            </a:r>
          </a:p>
        </p:txBody>
      </p:sp>
      <p:sp>
        <p:nvSpPr>
          <p:cNvPr id="2048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ltLang="ja-JP" smtClean="0"/>
              <a:t>&lt;author&gt;, &lt;company&gt;</a:t>
            </a:r>
          </a:p>
        </p:txBody>
      </p:sp>
      <p:sp>
        <p:nvSpPr>
          <p:cNvPr id="2048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ja-JP" smtClean="0"/>
              <a:t>Page </a:t>
            </a:r>
            <a:fld id="{5D0EE26B-FB3E-4D6A-AC35-20524550D4EF}" type="slidenum">
              <a:rPr lang="en-US" altLang="ja-JP" smtClean="0"/>
              <a:pPr/>
              <a:t>4</a:t>
            </a:fld>
            <a:endParaRPr lang="en-US" altLang="ja-JP" smtClean="0"/>
          </a:p>
        </p:txBody>
      </p:sp>
      <p:sp>
        <p:nvSpPr>
          <p:cNvPr id="20486" name="Rectangle 2"/>
          <p:cNvSpPr>
            <a:spLocks noGrp="1" noRot="1" noChangeAspect="1" noChangeArrowheads="1" noTextEdit="1"/>
          </p:cNvSpPr>
          <p:nvPr>
            <p:ph type="sldImg"/>
          </p:nvPr>
        </p:nvSpPr>
        <p:spPr>
          <a:xfrm>
            <a:off x="1154113" y="701675"/>
            <a:ext cx="4625975" cy="3468688"/>
          </a:xfrm>
          <a:ln/>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ja-JP" sz="1400" smtClean="0"/>
              <a:t>doc.: IEEE 802.15-&lt;doc#&gt;</a:t>
            </a:r>
          </a:p>
        </p:txBody>
      </p:sp>
      <p:sp>
        <p:nvSpPr>
          <p:cNvPr id="2048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ja-JP" sz="1400" smtClean="0"/>
              <a:t>&lt;month year&gt;</a:t>
            </a:r>
          </a:p>
        </p:txBody>
      </p:sp>
      <p:sp>
        <p:nvSpPr>
          <p:cNvPr id="2048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ltLang="ja-JP" smtClean="0"/>
              <a:t>&lt;author&gt;, &lt;company&gt;</a:t>
            </a:r>
          </a:p>
        </p:txBody>
      </p:sp>
      <p:sp>
        <p:nvSpPr>
          <p:cNvPr id="2048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ja-JP" smtClean="0"/>
              <a:t>Page </a:t>
            </a:r>
            <a:fld id="{5D0EE26B-FB3E-4D6A-AC35-20524550D4EF}" type="slidenum">
              <a:rPr lang="en-US" altLang="ja-JP" smtClean="0"/>
              <a:pPr/>
              <a:t>5</a:t>
            </a:fld>
            <a:endParaRPr lang="en-US" altLang="ja-JP" smtClean="0"/>
          </a:p>
        </p:txBody>
      </p:sp>
      <p:sp>
        <p:nvSpPr>
          <p:cNvPr id="20486" name="Rectangle 2"/>
          <p:cNvSpPr>
            <a:spLocks noGrp="1" noRot="1" noChangeAspect="1" noChangeArrowheads="1" noTextEdit="1"/>
          </p:cNvSpPr>
          <p:nvPr>
            <p:ph type="sldImg"/>
          </p:nvPr>
        </p:nvSpPr>
        <p:spPr>
          <a:xfrm>
            <a:off x="1154113" y="701675"/>
            <a:ext cx="4625975" cy="3468688"/>
          </a:xfrm>
          <a:ln/>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ja-JP" sz="1400" smtClean="0"/>
              <a:t>doc.: IEEE 802.15-&lt;doc#&gt;</a:t>
            </a:r>
          </a:p>
        </p:txBody>
      </p:sp>
      <p:sp>
        <p:nvSpPr>
          <p:cNvPr id="2048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ja-JP" sz="1400" smtClean="0"/>
              <a:t>&lt;month year&gt;</a:t>
            </a:r>
          </a:p>
        </p:txBody>
      </p:sp>
      <p:sp>
        <p:nvSpPr>
          <p:cNvPr id="2048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ltLang="ja-JP" smtClean="0"/>
              <a:t>&lt;author&gt;, &lt;company&gt;</a:t>
            </a:r>
          </a:p>
        </p:txBody>
      </p:sp>
      <p:sp>
        <p:nvSpPr>
          <p:cNvPr id="2048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ja-JP" smtClean="0"/>
              <a:t>Page </a:t>
            </a:r>
            <a:fld id="{5D0EE26B-FB3E-4D6A-AC35-20524550D4EF}" type="slidenum">
              <a:rPr lang="en-US" altLang="ja-JP" smtClean="0"/>
              <a:pPr/>
              <a:t>6</a:t>
            </a:fld>
            <a:endParaRPr lang="en-US" altLang="ja-JP" smtClean="0"/>
          </a:p>
        </p:txBody>
      </p:sp>
      <p:sp>
        <p:nvSpPr>
          <p:cNvPr id="20486" name="Rectangle 2"/>
          <p:cNvSpPr>
            <a:spLocks noGrp="1" noRot="1" noChangeAspect="1" noChangeArrowheads="1" noTextEdit="1"/>
          </p:cNvSpPr>
          <p:nvPr>
            <p:ph type="sldImg"/>
          </p:nvPr>
        </p:nvSpPr>
        <p:spPr>
          <a:xfrm>
            <a:off x="1154113" y="701675"/>
            <a:ext cx="4625975" cy="3468688"/>
          </a:xfrm>
          <a:ln/>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ja-JP" sz="1400" smtClean="0"/>
              <a:t>doc.: IEEE 802.15-&lt;doc#&gt;</a:t>
            </a:r>
          </a:p>
        </p:txBody>
      </p:sp>
      <p:sp>
        <p:nvSpPr>
          <p:cNvPr id="2048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ja-JP" sz="1400" smtClean="0"/>
              <a:t>&lt;month year&gt;</a:t>
            </a:r>
          </a:p>
        </p:txBody>
      </p:sp>
      <p:sp>
        <p:nvSpPr>
          <p:cNvPr id="2048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ltLang="ja-JP" smtClean="0"/>
              <a:t>&lt;author&gt;, &lt;company&gt;</a:t>
            </a:r>
          </a:p>
        </p:txBody>
      </p:sp>
      <p:sp>
        <p:nvSpPr>
          <p:cNvPr id="2048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ja-JP" smtClean="0"/>
              <a:t>Page </a:t>
            </a:r>
            <a:fld id="{5D0EE26B-FB3E-4D6A-AC35-20524550D4EF}" type="slidenum">
              <a:rPr lang="en-US" altLang="ja-JP" smtClean="0"/>
              <a:pPr/>
              <a:t>7</a:t>
            </a:fld>
            <a:endParaRPr lang="en-US" altLang="ja-JP" smtClean="0"/>
          </a:p>
        </p:txBody>
      </p:sp>
      <p:sp>
        <p:nvSpPr>
          <p:cNvPr id="20486" name="Rectangle 2"/>
          <p:cNvSpPr>
            <a:spLocks noGrp="1" noRot="1" noChangeAspect="1" noChangeArrowheads="1" noTextEdit="1"/>
          </p:cNvSpPr>
          <p:nvPr>
            <p:ph type="sldImg"/>
          </p:nvPr>
        </p:nvSpPr>
        <p:spPr>
          <a:xfrm>
            <a:off x="1154113" y="701675"/>
            <a:ext cx="4625975" cy="3468688"/>
          </a:xfrm>
          <a:ln/>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ja-JP" sz="1400" smtClean="0"/>
              <a:t>doc.: IEEE 802.15-&lt;doc#&gt;</a:t>
            </a:r>
          </a:p>
        </p:txBody>
      </p:sp>
      <p:sp>
        <p:nvSpPr>
          <p:cNvPr id="2048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ja-JP" sz="1400" smtClean="0"/>
              <a:t>&lt;month year&gt;</a:t>
            </a:r>
          </a:p>
        </p:txBody>
      </p:sp>
      <p:sp>
        <p:nvSpPr>
          <p:cNvPr id="2048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ltLang="ja-JP" smtClean="0"/>
              <a:t>&lt;author&gt;, &lt;company&gt;</a:t>
            </a:r>
          </a:p>
        </p:txBody>
      </p:sp>
      <p:sp>
        <p:nvSpPr>
          <p:cNvPr id="2048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ja-JP" smtClean="0"/>
              <a:t>Page </a:t>
            </a:r>
            <a:fld id="{5D0EE26B-FB3E-4D6A-AC35-20524550D4EF}" type="slidenum">
              <a:rPr lang="en-US" altLang="ja-JP" smtClean="0"/>
              <a:pPr/>
              <a:t>8</a:t>
            </a:fld>
            <a:endParaRPr lang="en-US" altLang="ja-JP" smtClean="0"/>
          </a:p>
        </p:txBody>
      </p:sp>
      <p:sp>
        <p:nvSpPr>
          <p:cNvPr id="20486" name="Rectangle 2"/>
          <p:cNvSpPr>
            <a:spLocks noGrp="1" noRot="1" noChangeAspect="1" noChangeArrowheads="1" noTextEdit="1"/>
          </p:cNvSpPr>
          <p:nvPr>
            <p:ph type="sldImg"/>
          </p:nvPr>
        </p:nvSpPr>
        <p:spPr>
          <a:xfrm>
            <a:off x="1154113" y="701675"/>
            <a:ext cx="4625975" cy="3468688"/>
          </a:xfrm>
          <a:ln/>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ja-JP" sz="1400" smtClean="0"/>
              <a:t>doc.: IEEE 802.15-&lt;doc#&gt;</a:t>
            </a:r>
          </a:p>
        </p:txBody>
      </p:sp>
      <p:sp>
        <p:nvSpPr>
          <p:cNvPr id="2048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ja-JP" sz="1400" smtClean="0"/>
              <a:t>&lt;month year&gt;</a:t>
            </a:r>
          </a:p>
        </p:txBody>
      </p:sp>
      <p:sp>
        <p:nvSpPr>
          <p:cNvPr id="2048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ltLang="ja-JP" smtClean="0"/>
              <a:t>&lt;author&gt;, &lt;company&gt;</a:t>
            </a:r>
          </a:p>
        </p:txBody>
      </p:sp>
      <p:sp>
        <p:nvSpPr>
          <p:cNvPr id="2048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ja-JP" smtClean="0"/>
              <a:t>Page </a:t>
            </a:r>
            <a:fld id="{5D0EE26B-FB3E-4D6A-AC35-20524550D4EF}" type="slidenum">
              <a:rPr lang="en-US" altLang="ja-JP" smtClean="0"/>
              <a:pPr/>
              <a:t>9</a:t>
            </a:fld>
            <a:endParaRPr lang="en-US" altLang="ja-JP" smtClean="0"/>
          </a:p>
        </p:txBody>
      </p:sp>
      <p:sp>
        <p:nvSpPr>
          <p:cNvPr id="20486" name="Rectangle 2"/>
          <p:cNvSpPr>
            <a:spLocks noGrp="1" noRot="1" noChangeAspect="1" noChangeArrowheads="1" noTextEdit="1"/>
          </p:cNvSpPr>
          <p:nvPr>
            <p:ph type="sldImg"/>
          </p:nvPr>
        </p:nvSpPr>
        <p:spPr>
          <a:xfrm>
            <a:off x="1154113" y="701675"/>
            <a:ext cx="4625975" cy="3468688"/>
          </a:xfrm>
          <a:ln/>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ja-JP"/>
              <a:t>Slide </a:t>
            </a:r>
            <a:fld id="{0D010D56-D2B6-4287-9B15-EE7797349AF8}" type="slidenum">
              <a:rPr lang="en-US" altLang="ja-JP"/>
              <a:pPr>
                <a:defRPr/>
              </a:pPr>
              <a:t>‹#›</a:t>
            </a:fld>
            <a:endParaRPr lang="en-US" altLang="ja-JP"/>
          </a:p>
        </p:txBody>
      </p:sp>
    </p:spTree>
    <p:extLst>
      <p:ext uri="{BB962C8B-B14F-4D97-AF65-F5344CB8AC3E}">
        <p14:creationId xmlns:p14="http://schemas.microsoft.com/office/powerpoint/2010/main" val="30529563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ja-JP"/>
              <a:t>Slide </a:t>
            </a:r>
            <a:fld id="{45A60AE9-0EE9-4246-9220-2D14FCDD286D}" type="slidenum">
              <a:rPr lang="en-US" altLang="ja-JP"/>
              <a:pPr>
                <a:defRPr/>
              </a:pPr>
              <a:t>‹#›</a:t>
            </a:fld>
            <a:endParaRPr lang="en-US" altLang="ja-JP"/>
          </a:p>
        </p:txBody>
      </p:sp>
    </p:spTree>
    <p:extLst>
      <p:ext uri="{BB962C8B-B14F-4D97-AF65-F5344CB8AC3E}">
        <p14:creationId xmlns:p14="http://schemas.microsoft.com/office/powerpoint/2010/main" val="34415709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r>
              <a:rPr lang="en-US" altLang="ja-JP"/>
              <a:t>Slide </a:t>
            </a:r>
            <a:fld id="{C0B28D46-0E2F-4707-8B2A-60F0DBD24E3A}" type="slidenum">
              <a:rPr lang="en-US" altLang="ja-JP"/>
              <a:pPr>
                <a:defRPr/>
              </a:pPr>
              <a:t>‹#›</a:t>
            </a:fld>
            <a:endParaRPr lang="en-US" altLang="ja-JP"/>
          </a:p>
        </p:txBody>
      </p:sp>
    </p:spTree>
    <p:extLst>
      <p:ext uri="{BB962C8B-B14F-4D97-AF65-F5344CB8AC3E}">
        <p14:creationId xmlns:p14="http://schemas.microsoft.com/office/powerpoint/2010/main" val="60800341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pPr>
              <a:defRPr/>
            </a:pPr>
            <a:r>
              <a:rPr lang="en-US" altLang="ja-JP"/>
              <a:t>Slide </a:t>
            </a:r>
            <a:fld id="{EEE8C717-7966-42B7-A5E4-D4E4E9E196CB}" type="slidenum">
              <a:rPr lang="en-US" altLang="ja-JP"/>
              <a:pPr>
                <a:defRPr/>
              </a:pPr>
              <a:t>‹#›</a:t>
            </a:fld>
            <a:endParaRPr lang="en-US" altLang="ja-JP"/>
          </a:p>
        </p:txBody>
      </p:sp>
      <p:sp>
        <p:nvSpPr>
          <p:cNvPr id="1029" name="Rectangle 7"/>
          <p:cNvSpPr>
            <a:spLocks noChangeArrowheads="1"/>
          </p:cNvSpPr>
          <p:nvPr/>
        </p:nvSpPr>
        <p:spPr bwMode="auto">
          <a:xfrm>
            <a:off x="3657600" y="366713"/>
            <a:ext cx="48006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a:r>
              <a:rPr lang="en-US" altLang="ja-JP" sz="1400" b="1" dirty="0">
                <a:ea typeface="ＭＳ Ｐゴシック" charset="-128"/>
              </a:rPr>
              <a:t>doc.: IEEE </a:t>
            </a:r>
            <a:r>
              <a:rPr lang="en-US" altLang="ja-JP" sz="1400" b="1" dirty="0" smtClean="0">
                <a:ea typeface="ＭＳ Ｐゴシック" charset="-128"/>
              </a:rPr>
              <a:t>802.15-13-0529-00-0008</a:t>
            </a:r>
            <a:endParaRPr lang="en-US" altLang="ja-JP" sz="1400" b="1" dirty="0">
              <a:ea typeface="ＭＳ Ｐゴシック" charset="-128"/>
            </a:endParaRPr>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031"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altLang="ja-JP">
                <a:ea typeface="ＭＳ Ｐゴシック" charset="-128"/>
              </a:rPr>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3" name="Date Placeholder 3"/>
          <p:cNvSpPr txBox="1">
            <a:spLocks/>
          </p:cNvSpPr>
          <p:nvPr userDrawn="1"/>
        </p:nvSpPr>
        <p:spPr bwMode="auto">
          <a:xfrm>
            <a:off x="609600" y="317500"/>
            <a:ext cx="1600200" cy="2159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742950" indent="-28575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1143000" indent="-2286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600200" indent="-228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2057400" indent="-2286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itchFamily="18" charset="0"/>
                <a:ea typeface="+mn-ea"/>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itchFamily="18" charset="0"/>
                <a:ea typeface="+mn-ea"/>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itchFamily="18" charset="0"/>
                <a:ea typeface="+mn-ea"/>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itchFamily="18" charset="0"/>
                <a:ea typeface="+mn-ea"/>
                <a:cs typeface="+mn-cs"/>
              </a:defRPr>
            </a:lvl9pPr>
          </a:lstStyle>
          <a:p>
            <a:pPr>
              <a:defRPr/>
            </a:pPr>
            <a:r>
              <a:rPr lang="en-US" altLang="ja-JP" sz="1400" b="1" dirty="0" smtClean="0"/>
              <a:t>September </a:t>
            </a:r>
            <a:r>
              <a:rPr lang="en-US" altLang="ja-JP" sz="1400" b="1" dirty="0" smtClean="0"/>
              <a:t>2013</a:t>
            </a:r>
          </a:p>
        </p:txBody>
      </p:sp>
      <p:sp>
        <p:nvSpPr>
          <p:cNvPr id="12" name="フッター プレースホルダー 1"/>
          <p:cNvSpPr txBox="1">
            <a:spLocks/>
          </p:cNvSpPr>
          <p:nvPr userDrawn="1"/>
        </p:nvSpPr>
        <p:spPr>
          <a:xfrm>
            <a:off x="5486400" y="6475413"/>
            <a:ext cx="3124200" cy="1841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742950" indent="-28575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1143000" indent="-2286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600200" indent="-228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2057400" indent="-2286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itchFamily="18" charset="0"/>
                <a:ea typeface="+mn-ea"/>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itchFamily="18" charset="0"/>
                <a:ea typeface="+mn-ea"/>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itchFamily="18" charset="0"/>
                <a:ea typeface="+mn-ea"/>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itchFamily="18" charset="0"/>
                <a:ea typeface="+mn-ea"/>
                <a:cs typeface="+mn-cs"/>
              </a:defRPr>
            </a:lvl9pPr>
          </a:lstStyle>
          <a:p>
            <a:pPr algn="r">
              <a:defRPr/>
            </a:pPr>
            <a:r>
              <a:rPr lang="en-US" altLang="ja-JP" dirty="0" smtClean="0">
                <a:ea typeface="ＭＳ Ｐゴシック" pitchFamily="50" charset="-128"/>
              </a:rPr>
              <a:t>Li, Hernandez, </a:t>
            </a:r>
            <a:r>
              <a:rPr lang="en-US" altLang="ja-JP" dirty="0" err="1" smtClean="0">
                <a:ea typeface="ＭＳ Ｐゴシック" pitchFamily="50" charset="-128"/>
              </a:rPr>
              <a:t>Dotlic</a:t>
            </a:r>
            <a:r>
              <a:rPr lang="en-US" altLang="ja-JP" dirty="0" smtClean="0">
                <a:ea typeface="ＭＳ Ｐゴシック" pitchFamily="50" charset="-128"/>
              </a:rPr>
              <a:t>, Miura, NICT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ja-JP" smtClean="0"/>
              <a:t>Slide </a:t>
            </a:r>
            <a:fld id="{D2A5475D-FC5D-4FD4-B35E-4BB86D331011}" type="slidenum">
              <a:rPr lang="en-US" altLang="ja-JP" smtClean="0"/>
              <a:pPr/>
              <a:t>1</a:t>
            </a:fld>
            <a:endParaRPr lang="en-US" altLang="ja-JP" smtClean="0"/>
          </a:p>
        </p:txBody>
      </p:sp>
      <p:sp>
        <p:nvSpPr>
          <p:cNvPr id="27651" name="Rectangle 3"/>
          <p:cNvSpPr>
            <a:spLocks noChangeArrowheads="1"/>
          </p:cNvSpPr>
          <p:nvPr/>
        </p:nvSpPr>
        <p:spPr bwMode="auto">
          <a:xfrm>
            <a:off x="152400" y="609600"/>
            <a:ext cx="8991600" cy="4524315"/>
          </a:xfrm>
          <a:prstGeom prst="rect">
            <a:avLst/>
          </a:prstGeom>
          <a:noFill/>
          <a:ln w="12700">
            <a:noFill/>
            <a:miter lim="800000"/>
            <a:headEnd type="none" w="sm" len="sm"/>
            <a:tailEnd type="none" w="sm" len="sm"/>
          </a:ln>
          <a:effec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pPr>
              <a:defRPr/>
            </a:pP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[New Simulation Results on </a:t>
            </a:r>
            <a:r>
              <a:rPr lang="en-US" altLang="ja-JP" sz="1600" dirty="0" smtClean="0">
                <a:latin typeface="Arial" charset="0"/>
                <a:ea typeface="ＭＳ Ｐゴシック" charset="-128"/>
                <a:cs typeface="Arial" charset="0"/>
              </a:rPr>
              <a:t>PAC Discovery</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Date Submitted: </a:t>
            </a:r>
            <a:r>
              <a:rPr lang="en-US" altLang="ja-JP" sz="1600" dirty="0" smtClean="0">
                <a:ea typeface="ＭＳ Ｐゴシック" charset="-128"/>
              </a:rPr>
              <a:t>[September 2013</a:t>
            </a:r>
            <a:r>
              <a:rPr lang="en-US" altLang="ja-JP" sz="1600" dirty="0">
                <a:ea typeface="ＭＳ Ｐゴシック" charset="-128"/>
              </a:rPr>
              <a:t>]</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a:t>
            </a:r>
            <a:r>
              <a:rPr lang="en-US" altLang="ja-JP" sz="1600" dirty="0">
                <a:ea typeface="ＭＳ Ｐゴシック" charset="-128"/>
              </a:rPr>
              <a:t>Huan-Bang Li, </a:t>
            </a:r>
            <a:r>
              <a:rPr lang="en-US" altLang="ja-JP" sz="1600" dirty="0"/>
              <a:t>Marco Hernandez, Igor </a:t>
            </a:r>
            <a:r>
              <a:rPr lang="en-US" altLang="ja-JP" sz="1600" dirty="0" err="1"/>
              <a:t>Dotlic</a:t>
            </a:r>
            <a:r>
              <a:rPr lang="en-US" altLang="ja-JP" sz="1600" dirty="0"/>
              <a:t>, </a:t>
            </a:r>
            <a:r>
              <a:rPr lang="en-US" altLang="ja-JP" sz="1600" dirty="0" smtClean="0"/>
              <a:t>and </a:t>
            </a:r>
            <a:r>
              <a:rPr lang="en-US" altLang="ja-JP" sz="1600" dirty="0" err="1" smtClean="0"/>
              <a:t>Ryu</a:t>
            </a:r>
            <a:r>
              <a:rPr lang="en-US" altLang="ja-JP" sz="1600" dirty="0" smtClean="0"/>
              <a:t> </a:t>
            </a:r>
            <a:r>
              <a:rPr lang="en-US" altLang="ja-JP" sz="1600" dirty="0"/>
              <a:t>Miura</a:t>
            </a:r>
            <a:r>
              <a:rPr lang="en-US" altLang="ja-JP" sz="1600" dirty="0">
                <a:solidFill>
                  <a:schemeClr val="tx2"/>
                </a:solidFill>
                <a:ea typeface="ＭＳ Ｐゴシック" charset="-128"/>
              </a:rPr>
              <a:t>] Company [</a:t>
            </a:r>
            <a:r>
              <a:rPr lang="en-US" altLang="ja-JP" sz="1600" dirty="0">
                <a:ea typeface="ＭＳ Ｐゴシック" charset="-128"/>
              </a:rPr>
              <a:t>NICT</a:t>
            </a:r>
            <a:r>
              <a:rPr lang="en-US" altLang="ja-JP" sz="1600" dirty="0">
                <a:solidFill>
                  <a:schemeClr val="tx2"/>
                </a:solidFill>
                <a:ea typeface="ＭＳ Ｐゴシック" charset="-128"/>
              </a:rPr>
              <a:t>]</a:t>
            </a:r>
          </a:p>
          <a:p>
            <a:pPr>
              <a:defRPr/>
            </a:pPr>
            <a:r>
              <a:rPr lang="en-US" altLang="ja-JP" sz="1600" dirty="0">
                <a:solidFill>
                  <a:schemeClr val="tx2"/>
                </a:solidFill>
                <a:ea typeface="ＭＳ Ｐゴシック" charset="-128"/>
              </a:rPr>
              <a:t>Address [</a:t>
            </a:r>
            <a:r>
              <a:rPr lang="en-US" altLang="ja-JP" sz="1600" dirty="0">
                <a:ea typeface="ＭＳ Ｐゴシック" charset="-128"/>
              </a:rPr>
              <a:t>3-4 </a:t>
            </a:r>
            <a:r>
              <a:rPr lang="en-US" altLang="ja-JP" sz="1600" dirty="0" err="1">
                <a:ea typeface="ＭＳ Ｐゴシック" charset="-128"/>
              </a:rPr>
              <a:t>Hikarino-oka</a:t>
            </a:r>
            <a:r>
              <a:rPr lang="en-US" altLang="ja-JP" sz="1600" dirty="0">
                <a:ea typeface="ＭＳ Ｐゴシック" charset="-128"/>
              </a:rPr>
              <a:t>, Yokosuka, Kanagawa, Japan</a:t>
            </a:r>
            <a:r>
              <a:rPr lang="en-US" altLang="ja-JP" sz="1600" dirty="0">
                <a:solidFill>
                  <a:schemeClr val="tx2"/>
                </a:solidFill>
                <a:ea typeface="ＭＳ Ｐゴシック" charset="-128"/>
              </a:rPr>
              <a:t>]</a:t>
            </a:r>
          </a:p>
          <a:p>
            <a:pPr>
              <a:defRPr/>
            </a:pPr>
            <a:r>
              <a:rPr lang="en-US" altLang="ja-JP" sz="1600" dirty="0">
                <a:solidFill>
                  <a:schemeClr val="tx2"/>
                </a:solidFill>
                <a:ea typeface="ＭＳ Ｐゴシック" charset="-128"/>
              </a:rPr>
              <a:t>Voice:[</a:t>
            </a:r>
            <a:r>
              <a:rPr lang="en-US" altLang="ja-JP" sz="1600" dirty="0">
                <a:ea typeface="ＭＳ Ｐゴシック" charset="-128"/>
              </a:rPr>
              <a:t>+81 468475104</a:t>
            </a:r>
            <a:r>
              <a:rPr lang="en-US" altLang="ja-JP" sz="1600" dirty="0">
                <a:solidFill>
                  <a:schemeClr val="tx2"/>
                </a:solidFill>
                <a:ea typeface="ＭＳ Ｐゴシック" charset="-128"/>
              </a:rPr>
              <a:t>], FAX: [:[</a:t>
            </a:r>
            <a:r>
              <a:rPr lang="en-US" altLang="ja-JP" sz="1600" dirty="0">
                <a:ea typeface="ＭＳ Ｐゴシック" charset="-128"/>
              </a:rPr>
              <a:t>+81 468475431</a:t>
            </a:r>
            <a:r>
              <a:rPr lang="en-US" altLang="ja-JP" sz="1600" dirty="0">
                <a:solidFill>
                  <a:schemeClr val="tx2"/>
                </a:solidFill>
                <a:ea typeface="ＭＳ Ｐゴシック" charset="-128"/>
              </a:rPr>
              <a:t>], E-Mail:[</a:t>
            </a:r>
            <a:r>
              <a:rPr lang="en-US" altLang="ja-JP" sz="1600" dirty="0">
                <a:ea typeface="ＭＳ Ｐゴシック" charset="-128"/>
              </a:rPr>
              <a:t>lee@nict.go.jp</a:t>
            </a:r>
            <a:r>
              <a:rPr lang="en-US" altLang="ja-JP" sz="1600" dirty="0">
                <a:solidFill>
                  <a:schemeClr val="tx2"/>
                </a:solidFill>
                <a:ea typeface="ＭＳ Ｐゴシック" charset="-128"/>
              </a:rPr>
              <a:t>]	</a:t>
            </a:r>
          </a:p>
          <a:p>
            <a:pPr>
              <a:spcBef>
                <a:spcPts val="600"/>
              </a:spcBef>
              <a:spcAft>
                <a:spcPts val="600"/>
              </a:spcAft>
              <a:defRPr/>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smtClean="0">
                <a:ea typeface="ＭＳ Ｐゴシック" pitchFamily="50" charset="-128"/>
              </a:rPr>
              <a:t>R</a:t>
            </a:r>
            <a:r>
              <a:rPr lang="en-US" altLang="ja-JP" sz="1600" dirty="0" smtClean="0">
                <a:solidFill>
                  <a:schemeClr val="tx2"/>
                </a:solidFill>
                <a:ea typeface="ＭＳ Ｐゴシック" charset="-128"/>
              </a:rPr>
              <a:t>esponse to call for proposal of 15.8 PAC</a:t>
            </a:r>
            <a:endParaRPr lang="en-US" altLang="ja-JP"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[New simulation results on discovery of NICT’s MAC Proposal]</a:t>
            </a:r>
            <a:endParaRPr lang="en-US" altLang="ja-JP" sz="1600"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[This document is to provide a </a:t>
            </a:r>
            <a:r>
              <a:rPr lang="en-US" altLang="ja-JP" sz="1600" dirty="0" smtClean="0">
                <a:solidFill>
                  <a:schemeClr val="tx2"/>
                </a:solidFill>
                <a:ea typeface="ＭＳ Ｐゴシック" charset="-128"/>
              </a:rPr>
              <a:t>MAC mechanism]</a:t>
            </a: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スライド番号プレースホルダー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ja-JP" smtClean="0"/>
              <a:t>Slide </a:t>
            </a:r>
            <a:fld id="{E125067C-D49A-4DE9-82D1-8CA80CD96663}" type="slidenum">
              <a:rPr lang="en-US" altLang="ja-JP" smtClean="0"/>
              <a:pPr/>
              <a:t>10</a:t>
            </a:fld>
            <a:endParaRPr lang="en-US" altLang="ja-JP" smtClean="0"/>
          </a:p>
        </p:txBody>
      </p:sp>
      <p:sp>
        <p:nvSpPr>
          <p:cNvPr id="4" name="Rectangle 2"/>
          <p:cNvSpPr txBox="1">
            <a:spLocks noChangeArrowheads="1"/>
          </p:cNvSpPr>
          <p:nvPr/>
        </p:nvSpPr>
        <p:spPr>
          <a:xfrm>
            <a:off x="685800" y="685800"/>
            <a:ext cx="7772400" cy="1066800"/>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altLang="ja-JP" dirty="0" smtClean="0">
                <a:latin typeface="+mn-ea"/>
                <a:ea typeface="+mn-ea"/>
              </a:rPr>
              <a:t>Conclusion Remarks</a:t>
            </a:r>
          </a:p>
        </p:txBody>
      </p:sp>
      <p:sp>
        <p:nvSpPr>
          <p:cNvPr id="2" name="正方形/長方形 1"/>
          <p:cNvSpPr/>
          <p:nvPr/>
        </p:nvSpPr>
        <p:spPr>
          <a:xfrm>
            <a:off x="762000" y="1747659"/>
            <a:ext cx="7772400" cy="4031873"/>
          </a:xfrm>
          <a:prstGeom prst="rect">
            <a:avLst/>
          </a:prstGeom>
        </p:spPr>
        <p:txBody>
          <a:bodyPr wrap="square">
            <a:spAutoFit/>
          </a:bodyPr>
          <a:lstStyle/>
          <a:p>
            <a:pPr marL="342900" indent="-342900">
              <a:buFont typeface="Arial" panose="020B0604020202020204" pitchFamily="34" charset="0"/>
              <a:buChar char="•"/>
            </a:pPr>
            <a:r>
              <a:rPr lang="en-US" altLang="ja-JP" sz="2400" dirty="0" smtClean="0">
                <a:latin typeface="+mn-ea"/>
              </a:rPr>
              <a:t>Good discovery Performance with the proposed procedure.</a:t>
            </a:r>
            <a:endParaRPr lang="en-US" altLang="ja-JP" sz="2400" dirty="0">
              <a:latin typeface="+mn-ea"/>
            </a:endParaRPr>
          </a:p>
          <a:p>
            <a:pPr lvl="1"/>
            <a:r>
              <a:rPr lang="en-US" altLang="ja-JP" sz="2000" dirty="0" smtClean="0">
                <a:latin typeface="+mn-ea"/>
              </a:rPr>
              <a:t> </a:t>
            </a:r>
            <a:endParaRPr lang="en-US" altLang="ja-JP" sz="2000" dirty="0">
              <a:latin typeface="+mn-ea"/>
            </a:endParaRPr>
          </a:p>
          <a:p>
            <a:pPr marL="342900" indent="-342900">
              <a:buFont typeface="Arial" panose="020B0604020202020204" pitchFamily="34" charset="0"/>
              <a:buChar char="•"/>
            </a:pPr>
            <a:r>
              <a:rPr lang="en-US" altLang="ja-JP" sz="2400" dirty="0" smtClean="0">
                <a:latin typeface="+mn-ea"/>
              </a:rPr>
              <a:t>Prevail=ON </a:t>
            </a:r>
            <a:r>
              <a:rPr lang="en-US" altLang="ja-JP" sz="2400" dirty="0">
                <a:latin typeface="+mn-ea"/>
              </a:rPr>
              <a:t>is better than </a:t>
            </a:r>
            <a:r>
              <a:rPr lang="en-US" altLang="ja-JP" sz="2400" dirty="0" smtClean="0">
                <a:latin typeface="+mn-ea"/>
              </a:rPr>
              <a:t>Prevail=OFF </a:t>
            </a:r>
            <a:r>
              <a:rPr lang="en-US" altLang="ja-JP" sz="2400" dirty="0">
                <a:latin typeface="+mn-ea"/>
              </a:rPr>
              <a:t>when node density is </a:t>
            </a:r>
            <a:r>
              <a:rPr lang="en-US" altLang="ja-JP" sz="2400" dirty="0" smtClean="0">
                <a:latin typeface="+mn-ea"/>
              </a:rPr>
              <a:t>low.</a:t>
            </a:r>
          </a:p>
          <a:p>
            <a:pPr marL="342900" indent="-342900">
              <a:buFont typeface="Arial" panose="020B0604020202020204" pitchFamily="34" charset="0"/>
              <a:buChar char="•"/>
            </a:pPr>
            <a:endParaRPr lang="en-US" altLang="ja-JP" sz="2400" dirty="0" smtClean="0">
              <a:latin typeface="+mn-ea"/>
            </a:endParaRPr>
          </a:p>
          <a:p>
            <a:pPr marL="342900" indent="-342900">
              <a:buFont typeface="Arial" panose="020B0604020202020204" pitchFamily="34" charset="0"/>
              <a:buChar char="•"/>
            </a:pPr>
            <a:r>
              <a:rPr lang="en-US" altLang="ja-JP" sz="2400" dirty="0">
                <a:latin typeface="+mn-ea"/>
              </a:rPr>
              <a:t>Prevail=OFF is better than Prevail=ON when node density is high</a:t>
            </a:r>
            <a:r>
              <a:rPr lang="en-US" altLang="ja-JP" sz="2400" dirty="0" smtClean="0">
                <a:latin typeface="+mn-ea"/>
              </a:rPr>
              <a:t>.</a:t>
            </a:r>
            <a:endParaRPr lang="en-US" altLang="ja-JP" sz="2400" dirty="0">
              <a:latin typeface="+mn-ea"/>
            </a:endParaRPr>
          </a:p>
          <a:p>
            <a:pPr lvl="1"/>
            <a:endParaRPr lang="en-US" altLang="ja-JP" sz="2000" dirty="0">
              <a:latin typeface="+mn-ea"/>
            </a:endParaRPr>
          </a:p>
          <a:p>
            <a:pPr marL="342900" indent="-342900">
              <a:buFont typeface="Arial" panose="020B0604020202020204" pitchFamily="34" charset="0"/>
              <a:buChar char="•"/>
            </a:pPr>
            <a:r>
              <a:rPr lang="en-US" altLang="ja-JP" sz="2400" dirty="0">
                <a:latin typeface="+mn-ea"/>
              </a:rPr>
              <a:t>Smaller simulation time slots (</a:t>
            </a:r>
            <a:r>
              <a:rPr lang="en-US" altLang="ja-JP" sz="2400" dirty="0" err="1">
                <a:latin typeface="+mn-ea"/>
              </a:rPr>
              <a:t>ts</a:t>
            </a:r>
            <a:r>
              <a:rPr lang="en-US" altLang="ja-JP" sz="2400" dirty="0">
                <a:latin typeface="+mn-ea"/>
              </a:rPr>
              <a:t>-scale) are better for </a:t>
            </a:r>
            <a:r>
              <a:rPr lang="en-US" altLang="ja-JP" sz="2400" dirty="0" smtClean="0">
                <a:latin typeface="+mn-ea"/>
              </a:rPr>
              <a:t>Prevail=OFF</a:t>
            </a:r>
            <a:endParaRPr lang="en-US" altLang="ja-JP" sz="2400" dirty="0">
              <a:latin typeface="+mn-ea"/>
            </a:endParaRPr>
          </a:p>
        </p:txBody>
      </p:sp>
    </p:spTree>
    <p:extLst>
      <p:ext uri="{BB962C8B-B14F-4D97-AF65-F5344CB8AC3E}">
        <p14:creationId xmlns:p14="http://schemas.microsoft.com/office/powerpoint/2010/main" val="40910390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ja-JP" smtClean="0"/>
              <a:t>Slide </a:t>
            </a:r>
            <a:fld id="{6C253D7F-4124-48A0-8439-45A0AEFC4025}" type="slidenum">
              <a:rPr lang="en-US" altLang="ja-JP" smtClean="0"/>
              <a:pPr/>
              <a:t>2</a:t>
            </a:fld>
            <a:endParaRPr lang="en-US" altLang="ja-JP" smtClean="0"/>
          </a:p>
        </p:txBody>
      </p:sp>
      <p:sp>
        <p:nvSpPr>
          <p:cNvPr id="3075" name="Rectangle 2"/>
          <p:cNvSpPr>
            <a:spLocks noGrp="1" noChangeArrowheads="1"/>
          </p:cNvSpPr>
          <p:nvPr>
            <p:ph type="ctrTitle"/>
          </p:nvPr>
        </p:nvSpPr>
        <p:spPr>
          <a:xfrm>
            <a:off x="0" y="1295400"/>
            <a:ext cx="9144000" cy="1143000"/>
          </a:xfrm>
        </p:spPr>
        <p:txBody>
          <a:bodyPr/>
          <a:lstStyle/>
          <a:p>
            <a:r>
              <a:rPr lang="en-US" altLang="ja-JP" sz="4000" dirty="0">
                <a:latin typeface="+mn-ea"/>
                <a:ea typeface="+mn-ea"/>
              </a:rPr>
              <a:t>New Simulation Results on </a:t>
            </a:r>
            <a:r>
              <a:rPr lang="en-US" altLang="ja-JP" sz="4000" dirty="0">
                <a:latin typeface="+mn-ea"/>
                <a:ea typeface="+mn-ea"/>
                <a:cs typeface="Arial" charset="0"/>
              </a:rPr>
              <a:t>PAC Discovery</a:t>
            </a:r>
            <a:endParaRPr lang="en-US" altLang="ja-JP" sz="4000" dirty="0" smtClean="0">
              <a:latin typeface="+mn-ea"/>
              <a:ea typeface="+mn-ea"/>
              <a:cs typeface="Arial" charset="0"/>
            </a:endParaRPr>
          </a:p>
        </p:txBody>
      </p:sp>
      <p:sp>
        <p:nvSpPr>
          <p:cNvPr id="3076" name="Rectangle 3"/>
          <p:cNvSpPr txBox="1">
            <a:spLocks noChangeArrowheads="1"/>
          </p:cNvSpPr>
          <p:nvPr/>
        </p:nvSpPr>
        <p:spPr bwMode="auto">
          <a:xfrm>
            <a:off x="685800" y="3124200"/>
            <a:ext cx="77724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a:r>
              <a:rPr lang="en-US" altLang="ja-JP" sz="2800" dirty="0" err="1">
                <a:latin typeface="+mn-ea"/>
              </a:rPr>
              <a:t>Huan</a:t>
            </a:r>
            <a:r>
              <a:rPr lang="en-US" altLang="ja-JP" sz="2800" dirty="0">
                <a:latin typeface="+mn-ea"/>
              </a:rPr>
              <a:t>-Bang Li</a:t>
            </a:r>
          </a:p>
          <a:p>
            <a:pPr algn="ctr"/>
            <a:r>
              <a:rPr lang="en-US" altLang="ja-JP" sz="2800" dirty="0">
                <a:latin typeface="+mn-ea"/>
              </a:rPr>
              <a:t>Marco Hernandez</a:t>
            </a:r>
          </a:p>
          <a:p>
            <a:pPr algn="ctr"/>
            <a:r>
              <a:rPr lang="en-US" altLang="ja-JP" sz="2800" dirty="0">
                <a:latin typeface="+mn-ea"/>
              </a:rPr>
              <a:t>Igor </a:t>
            </a:r>
            <a:r>
              <a:rPr lang="en-US" altLang="ja-JP" sz="2800" dirty="0" err="1">
                <a:latin typeface="+mn-ea"/>
              </a:rPr>
              <a:t>Dotlic</a:t>
            </a:r>
            <a:endParaRPr lang="en-US" altLang="ja-JP" sz="2800" dirty="0">
              <a:latin typeface="+mn-ea"/>
            </a:endParaRPr>
          </a:p>
          <a:p>
            <a:pPr algn="ctr"/>
            <a:r>
              <a:rPr lang="en-US" altLang="ja-JP" sz="2800" dirty="0" err="1">
                <a:latin typeface="+mn-ea"/>
              </a:rPr>
              <a:t>Ryu</a:t>
            </a:r>
            <a:r>
              <a:rPr lang="en-US" altLang="ja-JP" sz="2800" dirty="0">
                <a:latin typeface="+mn-ea"/>
              </a:rPr>
              <a:t> Miura</a:t>
            </a:r>
          </a:p>
          <a:p>
            <a:pPr algn="ctr"/>
            <a:endParaRPr lang="en-US" altLang="ja-JP" sz="2800" dirty="0">
              <a:latin typeface="+mn-ea"/>
            </a:endParaRPr>
          </a:p>
          <a:p>
            <a:pPr algn="ctr"/>
            <a:r>
              <a:rPr lang="en-US" altLang="ja-JP" sz="2800" dirty="0">
                <a:latin typeface="+mn-ea"/>
              </a:rPr>
              <a:t>National Institute of Information and Communications Technology (NICT), Japan</a:t>
            </a:r>
            <a:endParaRPr lang="ja-JP" altLang="ja-JP" sz="2800" dirty="0">
              <a:latin typeface="+mn-ea"/>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a:xfrm>
            <a:off x="685800" y="533400"/>
            <a:ext cx="7772400" cy="1066800"/>
          </a:xfrm>
        </p:spPr>
        <p:txBody>
          <a:bodyPr/>
          <a:lstStyle/>
          <a:p>
            <a:pPr>
              <a:defRPr/>
            </a:pPr>
            <a:r>
              <a:rPr lang="en-US" altLang="ja-JP" dirty="0" smtClean="0">
                <a:latin typeface="+mn-lt"/>
                <a:ea typeface="ＭＳ Ｐゴシック" pitchFamily="50" charset="-128"/>
              </a:rPr>
              <a:t>Purpose of This Document</a:t>
            </a:r>
          </a:p>
        </p:txBody>
      </p:sp>
      <p:sp>
        <p:nvSpPr>
          <p:cNvPr id="4099"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ja-JP" smtClean="0"/>
              <a:t>Slide </a:t>
            </a:r>
            <a:fld id="{D05EB749-37A6-46FB-AB45-95425EA2A3D9}" type="slidenum">
              <a:rPr lang="en-US" altLang="ja-JP" smtClean="0"/>
              <a:pPr/>
              <a:t>3</a:t>
            </a:fld>
            <a:endParaRPr lang="en-US" altLang="ja-JP" smtClean="0"/>
          </a:p>
        </p:txBody>
      </p:sp>
      <p:sp>
        <p:nvSpPr>
          <p:cNvPr id="4100" name="Rectangle 3"/>
          <p:cNvSpPr txBox="1">
            <a:spLocks noChangeArrowheads="1"/>
          </p:cNvSpPr>
          <p:nvPr/>
        </p:nvSpPr>
        <p:spPr bwMode="auto">
          <a:xfrm>
            <a:off x="838200" y="2057400"/>
            <a:ext cx="7924800"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just">
              <a:spcBef>
                <a:spcPts val="1200"/>
              </a:spcBef>
              <a:buFontTx/>
              <a:buChar char="•"/>
              <a:defRPr/>
            </a:pPr>
            <a:r>
              <a:rPr lang="en-US" altLang="ja-JP" sz="2800" dirty="0" smtClean="0">
                <a:latin typeface="+mn-ea"/>
              </a:rPr>
              <a:t>Provide new simulation results on the performance of </a:t>
            </a:r>
            <a:r>
              <a:rPr lang="en-US" altLang="ja-JP" sz="2800" dirty="0" smtClean="0">
                <a:latin typeface="+mn-ea"/>
              </a:rPr>
              <a:t>NICT’s MAC </a:t>
            </a:r>
            <a:r>
              <a:rPr lang="en-US" altLang="ja-JP" sz="2800" dirty="0" smtClean="0">
                <a:latin typeface="+mn-ea"/>
              </a:rPr>
              <a:t>proposal (13-0381-00). </a:t>
            </a:r>
            <a:endParaRPr lang="en-US" altLang="ja-JP" sz="2800" dirty="0" smtClean="0">
              <a:latin typeface="+mn-ea"/>
            </a:endParaRPr>
          </a:p>
          <a:p>
            <a:pPr marL="0" indent="0" algn="just">
              <a:spcBef>
                <a:spcPts val="1200"/>
              </a:spcBef>
              <a:defRPr/>
            </a:pPr>
            <a:r>
              <a:rPr kumimoji="1" lang="en-US" altLang="ja-JP" sz="2800" dirty="0" smtClean="0">
                <a:latin typeface="+mn-ea"/>
              </a:rPr>
              <a:t>    </a:t>
            </a:r>
            <a:endParaRPr lang="en-US" altLang="ja-JP" sz="2800" dirty="0" smtClean="0">
              <a:latin typeface="+mn-ea"/>
            </a:endParaRPr>
          </a:p>
          <a:p>
            <a:pPr algn="just">
              <a:spcBef>
                <a:spcPts val="1200"/>
              </a:spcBef>
              <a:buFontTx/>
              <a:buChar char="•"/>
              <a:defRPr/>
            </a:pPr>
            <a:endParaRPr lang="en-US" altLang="ja-JP" sz="2800" dirty="0" smtClean="0">
              <a:latin typeface="+mn-ea"/>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a:xfrm>
            <a:off x="685800" y="533400"/>
            <a:ext cx="7772400" cy="1066800"/>
          </a:xfrm>
        </p:spPr>
        <p:txBody>
          <a:bodyPr/>
          <a:lstStyle/>
          <a:p>
            <a:pPr>
              <a:defRPr/>
            </a:pPr>
            <a:r>
              <a:rPr lang="en-US" altLang="ja-JP" dirty="0" smtClean="0">
                <a:latin typeface="+mn-lt"/>
                <a:ea typeface="ＭＳ Ｐゴシック" pitchFamily="50" charset="-128"/>
              </a:rPr>
              <a:t>Simulation Scenarios </a:t>
            </a:r>
            <a:endParaRPr lang="en-US" altLang="ja-JP" dirty="0" smtClean="0">
              <a:latin typeface="+mn-lt"/>
              <a:ea typeface="ＭＳ Ｐゴシック" pitchFamily="50" charset="-128"/>
            </a:endParaRPr>
          </a:p>
        </p:txBody>
      </p:sp>
      <p:sp>
        <p:nvSpPr>
          <p:cNvPr id="512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ja-JP" smtClean="0"/>
              <a:t>Slide </a:t>
            </a:r>
            <a:fld id="{8E1DDEE9-2EC3-44AB-B152-A4D6F73120D6}" type="slidenum">
              <a:rPr lang="en-US" altLang="ja-JP" smtClean="0"/>
              <a:pPr/>
              <a:t>4</a:t>
            </a:fld>
            <a:endParaRPr lang="en-US" altLang="ja-JP" smtClean="0"/>
          </a:p>
        </p:txBody>
      </p:sp>
      <p:sp>
        <p:nvSpPr>
          <p:cNvPr id="5124" name="Rectangle 3"/>
          <p:cNvSpPr txBox="1">
            <a:spLocks noChangeArrowheads="1"/>
          </p:cNvSpPr>
          <p:nvPr/>
        </p:nvSpPr>
        <p:spPr bwMode="auto">
          <a:xfrm>
            <a:off x="609600" y="1600200"/>
            <a:ext cx="7924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spcBef>
                <a:spcPts val="1200"/>
              </a:spcBef>
              <a:buFont typeface="Arial" panose="020B0604020202020204" pitchFamily="34" charset="0"/>
              <a:buChar char="•"/>
            </a:pPr>
            <a:r>
              <a:rPr kumimoji="1" lang="en-US" altLang="ja-JP" sz="2800" dirty="0">
                <a:latin typeface="+mn-ea"/>
              </a:rPr>
              <a:t>Common channel only</a:t>
            </a:r>
          </a:p>
          <a:p>
            <a:pPr>
              <a:spcBef>
                <a:spcPts val="1200"/>
              </a:spcBef>
              <a:buFont typeface="Arial" panose="020B0604020202020204" pitchFamily="34" charset="0"/>
              <a:buChar char="•"/>
            </a:pPr>
            <a:r>
              <a:rPr lang="en-US" altLang="ja-JP" sz="2800" dirty="0">
                <a:latin typeface="+mn-ea"/>
              </a:rPr>
              <a:t>All PD transmitting according to common-channel MAC protocol</a:t>
            </a:r>
          </a:p>
          <a:p>
            <a:pPr>
              <a:spcBef>
                <a:spcPts val="1200"/>
              </a:spcBef>
              <a:buFont typeface="Arial" panose="020B0604020202020204" pitchFamily="34" charset="0"/>
              <a:buChar char="•"/>
            </a:pPr>
            <a:r>
              <a:rPr lang="en-US" altLang="ja-JP" sz="2800" dirty="0">
                <a:latin typeface="+mn-ea"/>
              </a:rPr>
              <a:t>Two versions of the MAC protocol</a:t>
            </a:r>
          </a:p>
          <a:p>
            <a:pPr lvl="1"/>
            <a:r>
              <a:rPr lang="en-US" altLang="ja-JP" sz="2400" dirty="0">
                <a:latin typeface="+mn-ea"/>
              </a:rPr>
              <a:t>“p</a:t>
            </a:r>
            <a:r>
              <a:rPr kumimoji="1" lang="en-US" altLang="ja-JP" sz="2400" dirty="0">
                <a:latin typeface="+mn-ea"/>
              </a:rPr>
              <a:t>revail=ON” : </a:t>
            </a:r>
            <a:r>
              <a:rPr lang="en-US" altLang="ja-JP" sz="2400" dirty="0">
                <a:latin typeface="+mn-ea"/>
              </a:rPr>
              <a:t>Beacon transmission is given priority over reception </a:t>
            </a:r>
            <a:r>
              <a:rPr lang="en-US" altLang="ja-JP" sz="2400" dirty="0" smtClean="0">
                <a:latin typeface="+mn-ea"/>
              </a:rPr>
              <a:t>i.e., </a:t>
            </a:r>
            <a:r>
              <a:rPr lang="en-US" altLang="ja-JP" sz="2400" dirty="0">
                <a:latin typeface="+mn-ea"/>
              </a:rPr>
              <a:t>a reception will be interrupted to transmit </a:t>
            </a:r>
            <a:r>
              <a:rPr lang="en-US" altLang="ja-JP" sz="2400" dirty="0" smtClean="0">
                <a:latin typeface="+mn-ea"/>
              </a:rPr>
              <a:t>beacon.</a:t>
            </a:r>
            <a:endParaRPr lang="en-US" altLang="ja-JP" sz="2400" dirty="0">
              <a:latin typeface="+mn-ea"/>
            </a:endParaRPr>
          </a:p>
          <a:p>
            <a:pPr lvl="1"/>
            <a:r>
              <a:rPr lang="en-US" altLang="ja-JP" sz="2400" dirty="0">
                <a:latin typeface="+mn-ea"/>
              </a:rPr>
              <a:t>“prevail=OFF”:  Reception is given priority over transmission </a:t>
            </a:r>
            <a:r>
              <a:rPr lang="en-US" altLang="ja-JP" sz="2400" dirty="0" smtClean="0">
                <a:latin typeface="+mn-ea"/>
              </a:rPr>
              <a:t>i.e., </a:t>
            </a:r>
            <a:r>
              <a:rPr lang="en-US" altLang="ja-JP" sz="2400" dirty="0">
                <a:latin typeface="+mn-ea"/>
              </a:rPr>
              <a:t>a beacon transmission is cancelled (deferred one period) if the node is already receiving when it is time to send a beacon</a:t>
            </a:r>
          </a:p>
          <a:p>
            <a:pPr algn="just">
              <a:spcBef>
                <a:spcPts val="1200"/>
              </a:spcBef>
              <a:spcAft>
                <a:spcPts val="1200"/>
              </a:spcAft>
              <a:buFontTx/>
              <a:buChar char="•"/>
            </a:pPr>
            <a:endParaRPr lang="en-US" altLang="ja-JP" sz="2400" dirty="0" smtClean="0">
              <a:latin typeface="+mn-ea"/>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a:xfrm>
            <a:off x="685800" y="533400"/>
            <a:ext cx="7772400" cy="1066800"/>
          </a:xfrm>
        </p:spPr>
        <p:txBody>
          <a:bodyPr/>
          <a:lstStyle/>
          <a:p>
            <a:pPr>
              <a:defRPr/>
            </a:pPr>
            <a:r>
              <a:rPr lang="en-US" altLang="ja-JP" dirty="0" smtClean="0">
                <a:latin typeface="+mn-lt"/>
                <a:ea typeface="ＭＳ Ｐゴシック" pitchFamily="50" charset="-128"/>
              </a:rPr>
              <a:t>Definitions </a:t>
            </a:r>
            <a:endParaRPr lang="en-US" altLang="ja-JP" dirty="0" smtClean="0">
              <a:latin typeface="+mn-lt"/>
              <a:ea typeface="ＭＳ Ｐゴシック" pitchFamily="50" charset="-128"/>
            </a:endParaRPr>
          </a:p>
        </p:txBody>
      </p:sp>
      <p:sp>
        <p:nvSpPr>
          <p:cNvPr id="512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ja-JP" smtClean="0"/>
              <a:t>Slide </a:t>
            </a:r>
            <a:fld id="{8E1DDEE9-2EC3-44AB-B152-A4D6F73120D6}" type="slidenum">
              <a:rPr lang="en-US" altLang="ja-JP" smtClean="0"/>
              <a:pPr/>
              <a:t>5</a:t>
            </a:fld>
            <a:endParaRPr lang="en-US" altLang="ja-JP" smtClean="0"/>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88" y="1633537"/>
            <a:ext cx="9147176" cy="4233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958955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a:xfrm>
            <a:off x="685800" y="533400"/>
            <a:ext cx="7772400" cy="1066800"/>
          </a:xfrm>
        </p:spPr>
        <p:txBody>
          <a:bodyPr/>
          <a:lstStyle/>
          <a:p>
            <a:pPr>
              <a:defRPr/>
            </a:pPr>
            <a:r>
              <a:rPr lang="en-US" altLang="ja-JP" dirty="0" smtClean="0">
                <a:latin typeface="+mn-lt"/>
                <a:ea typeface="ＭＳ Ｐゴシック" pitchFamily="50" charset="-128"/>
              </a:rPr>
              <a:t>Evaluated Parameters</a:t>
            </a:r>
            <a:endParaRPr lang="en-US" altLang="ja-JP" dirty="0" smtClean="0">
              <a:latin typeface="+mn-lt"/>
              <a:ea typeface="ＭＳ Ｐゴシック" pitchFamily="50" charset="-128"/>
            </a:endParaRPr>
          </a:p>
        </p:txBody>
      </p:sp>
      <p:sp>
        <p:nvSpPr>
          <p:cNvPr id="512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ja-JP" smtClean="0"/>
              <a:t>Slide </a:t>
            </a:r>
            <a:fld id="{8E1DDEE9-2EC3-44AB-B152-A4D6F73120D6}" type="slidenum">
              <a:rPr lang="en-US" altLang="ja-JP" smtClean="0"/>
              <a:pPr/>
              <a:t>6</a:t>
            </a:fld>
            <a:endParaRPr lang="en-US" altLang="ja-JP" smtClean="0"/>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86000" y="1752600"/>
            <a:ext cx="4005263" cy="2058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286000" y="3962400"/>
            <a:ext cx="4362450" cy="2400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520610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a:xfrm>
            <a:off x="685800" y="533400"/>
            <a:ext cx="7772400" cy="1066800"/>
          </a:xfrm>
        </p:spPr>
        <p:txBody>
          <a:bodyPr/>
          <a:lstStyle/>
          <a:p>
            <a:pPr>
              <a:defRPr/>
            </a:pPr>
            <a:r>
              <a:rPr lang="en-US" altLang="ja-JP" dirty="0" smtClean="0">
                <a:latin typeface="+mn-ea"/>
                <a:ea typeface="+mn-ea"/>
              </a:rPr>
              <a:t>Low Density Case (200 nodes)</a:t>
            </a:r>
            <a:endParaRPr lang="en-US" altLang="ja-JP" dirty="0" smtClean="0">
              <a:latin typeface="+mn-ea"/>
              <a:ea typeface="+mn-ea"/>
            </a:endParaRPr>
          </a:p>
        </p:txBody>
      </p:sp>
      <p:sp>
        <p:nvSpPr>
          <p:cNvPr id="512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ja-JP" smtClean="0"/>
              <a:t>Slide </a:t>
            </a:r>
            <a:fld id="{8E1DDEE9-2EC3-44AB-B152-A4D6F73120D6}" type="slidenum">
              <a:rPr lang="en-US" altLang="ja-JP" smtClean="0"/>
              <a:pPr/>
              <a:t>7</a:t>
            </a:fld>
            <a:endParaRPr lang="en-US" altLang="ja-JP" smtClean="0"/>
          </a:p>
        </p:txBody>
      </p:sp>
      <p:pic>
        <p:nvPicPr>
          <p:cNvPr id="307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539875"/>
            <a:ext cx="9142413" cy="455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143769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a:xfrm>
            <a:off x="685800" y="533400"/>
            <a:ext cx="7772400" cy="1066800"/>
          </a:xfrm>
        </p:spPr>
        <p:txBody>
          <a:bodyPr/>
          <a:lstStyle/>
          <a:p>
            <a:pPr>
              <a:defRPr/>
            </a:pPr>
            <a:r>
              <a:rPr lang="en-US" altLang="ja-JP" dirty="0" smtClean="0">
                <a:latin typeface="+mn-ea"/>
                <a:ea typeface="+mn-ea"/>
              </a:rPr>
              <a:t>High Density Case (1000 nodes)</a:t>
            </a:r>
            <a:endParaRPr lang="en-US" altLang="ja-JP" dirty="0" smtClean="0">
              <a:latin typeface="+mn-ea"/>
              <a:ea typeface="+mn-ea"/>
            </a:endParaRPr>
          </a:p>
        </p:txBody>
      </p:sp>
      <p:sp>
        <p:nvSpPr>
          <p:cNvPr id="512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ja-JP" smtClean="0"/>
              <a:t>Slide </a:t>
            </a:r>
            <a:fld id="{8E1DDEE9-2EC3-44AB-B152-A4D6F73120D6}" type="slidenum">
              <a:rPr lang="en-US" altLang="ja-JP" smtClean="0"/>
              <a:pPr/>
              <a:t>8</a:t>
            </a:fld>
            <a:endParaRPr lang="en-US" altLang="ja-JP" smtClean="0"/>
          </a:p>
        </p:txBody>
      </p:sp>
      <p:pic>
        <p:nvPicPr>
          <p:cNvPr id="409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 y="1600200"/>
            <a:ext cx="9142413" cy="4799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55277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a:xfrm>
            <a:off x="685800" y="533400"/>
            <a:ext cx="7772400" cy="1066800"/>
          </a:xfrm>
        </p:spPr>
        <p:txBody>
          <a:bodyPr/>
          <a:lstStyle/>
          <a:p>
            <a:pPr>
              <a:defRPr/>
            </a:pPr>
            <a:r>
              <a:rPr lang="en-US" altLang="ja-JP" dirty="0" smtClean="0">
                <a:latin typeface="+mn-ea"/>
                <a:ea typeface="+mn-ea"/>
              </a:rPr>
              <a:t>Results for 10 Seconds (1000 nodes)</a:t>
            </a:r>
            <a:endParaRPr lang="en-US" altLang="ja-JP" dirty="0" smtClean="0">
              <a:latin typeface="+mn-ea"/>
              <a:ea typeface="+mn-ea"/>
            </a:endParaRPr>
          </a:p>
        </p:txBody>
      </p:sp>
      <p:sp>
        <p:nvSpPr>
          <p:cNvPr id="512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ja-JP" smtClean="0"/>
              <a:t>Slide </a:t>
            </a:r>
            <a:fld id="{8E1DDEE9-2EC3-44AB-B152-A4D6F73120D6}" type="slidenum">
              <a:rPr lang="en-US" altLang="ja-JP" smtClean="0"/>
              <a:pPr/>
              <a:t>9</a:t>
            </a:fld>
            <a:endParaRPr lang="en-US" altLang="ja-JP" smtClean="0"/>
          </a:p>
        </p:txBody>
      </p:sp>
      <p:pic>
        <p:nvPicPr>
          <p:cNvPr id="5122"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8963" y="1625600"/>
            <a:ext cx="7966075" cy="431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6191480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txDef>
      <a:spPr bwMode="auto">
        <a:blipFill rotWithShape="1">
          <a:blip xmlns:r="http://schemas.openxmlformats.org/officeDocument/2006/relationships" r:embed="rId1"/>
          <a:stretch>
            <a:fillRect t="-917" r="-1231"/>
          </a:stretch>
        </a:blipFill>
        <a:ln>
          <a:noFill/>
        </a:ln>
        <a:extLst>
          <a:ext uri="{91240B29-F687-4F45-9708-019B960494DF}">
            <a14:hiddenLine xmlns:a14="http://schemas.microsoft.com/office/drawing/2010/main" w="9525">
              <a:solidFill>
                <a:srgbClr val="000000"/>
              </a:solidFill>
              <a:miter lim="800000"/>
              <a:headEnd/>
              <a:tailEnd/>
            </a14:hiddenLine>
          </a:ext>
        </a:extLst>
      </a:spPr>
      <a:bodyPr/>
      <a:lstStyle>
        <a:defPPr>
          <a:defRPr>
            <a:noFill/>
          </a:defRPr>
        </a:defPPr>
      </a:lstStyle>
    </a:tx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11049</TotalTime>
  <Words>367</Words>
  <Application>Microsoft Office PowerPoint</Application>
  <PresentationFormat>画面に合わせる (4:3)</PresentationFormat>
  <Paragraphs>79</Paragraphs>
  <Slides>10</Slides>
  <Notes>7</Notes>
  <HiddenSlides>0</HiddenSlides>
  <MMClips>0</MMClips>
  <ScaleCrop>false</ScaleCrop>
  <HeadingPairs>
    <vt:vector size="4" baseType="variant">
      <vt:variant>
        <vt:lpstr>テーマ</vt:lpstr>
      </vt:variant>
      <vt:variant>
        <vt:i4>1</vt:i4>
      </vt:variant>
      <vt:variant>
        <vt:lpstr>スライド タイトル</vt:lpstr>
      </vt:variant>
      <vt:variant>
        <vt:i4>10</vt:i4>
      </vt:variant>
    </vt:vector>
  </HeadingPairs>
  <TitlesOfParts>
    <vt:vector size="11" baseType="lpstr">
      <vt:lpstr>Default Design</vt:lpstr>
      <vt:lpstr>PowerPoint プレゼンテーション</vt:lpstr>
      <vt:lpstr>New Simulation Results on PAC Discovery</vt:lpstr>
      <vt:lpstr>Purpose of This Document</vt:lpstr>
      <vt:lpstr>Simulation Scenarios </vt:lpstr>
      <vt:lpstr>Definitions </vt:lpstr>
      <vt:lpstr>Evaluated Parameters</vt:lpstr>
      <vt:lpstr>Low Density Case (200 nodes)</vt:lpstr>
      <vt:lpstr>High Density Case (1000 nodes)</vt:lpstr>
      <vt:lpstr>Results for 10 Seconds (1000 nodes)</vt:lpstr>
      <vt:lpstr>PowerPoint プレゼンテーション</vt:lpstr>
    </vt:vector>
  </TitlesOfParts>
  <Company>GTE Laboratories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Li</cp:lastModifiedBy>
  <cp:revision>558</cp:revision>
  <cp:lastPrinted>1998-02-10T13:28:06Z</cp:lastPrinted>
  <dcterms:created xsi:type="dcterms:W3CDTF">1999-11-08T18:59:45Z</dcterms:created>
  <dcterms:modified xsi:type="dcterms:W3CDTF">2013-09-16T02:23:01Z</dcterms:modified>
</cp:coreProperties>
</file>