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297" r:id="rId3"/>
    <p:sldId id="291" r:id="rId4"/>
    <p:sldId id="296" r:id="rId5"/>
    <p:sldId id="282" r:id="rId6"/>
    <p:sldId id="295" r:id="rId7"/>
    <p:sldId id="280" r:id="rId8"/>
  </p:sldIdLst>
  <p:sldSz cx="9144000" cy="6858000" type="screen4x3"/>
  <p:notesSz cx="70104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33"/>
    <a:srgbClr val="CC00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56" autoAdjust="0"/>
    <p:restoredTop sz="94705" autoAdjust="0"/>
  </p:normalViewPr>
  <p:slideViewPr>
    <p:cSldViewPr>
      <p:cViewPr varScale="1">
        <p:scale>
          <a:sx n="70" d="100"/>
          <a:sy n="70" d="100"/>
        </p:scale>
        <p:origin x="-139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276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4576" y="-40361"/>
            <a:ext cx="2722563"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hangingPunct="0">
              <a:defRPr sz="1400" b="1"/>
            </a:lvl1pPr>
          </a:lstStyle>
          <a:p>
            <a:r>
              <a:rPr lang="en-US" smtClean="0"/>
              <a:t>September 2009doc.: IEEE 802.15-12-0278-00-wng0</a:t>
            </a:r>
            <a:endParaRPr lang="en-US"/>
          </a:p>
        </p:txBody>
      </p:sp>
      <p:sp>
        <p:nvSpPr>
          <p:cNvPr id="3075" name="Rectangle 3"/>
          <p:cNvSpPr>
            <a:spLocks noGrp="1" noChangeArrowheads="1"/>
          </p:cNvSpPr>
          <p:nvPr>
            <p:ph type="dt" sz="quarter" idx="1"/>
          </p:nvPr>
        </p:nvSpPr>
        <p:spPr bwMode="auto">
          <a:xfrm>
            <a:off x="703263" y="175081"/>
            <a:ext cx="2335212"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hangingPunct="0">
              <a:defRPr sz="1400" b="1"/>
            </a:lvl1pPr>
          </a:lstStyle>
          <a:p>
            <a:fld id="{378C396A-494E-4CAA-B146-1CF12B224978}" type="datetime1">
              <a:rPr lang="en-US"/>
              <a:pPr/>
              <a:t>9/16/2013</a:t>
            </a:fld>
            <a:r>
              <a:rPr lang="en-US"/>
              <a:t>&lt;month year&gt;</a:t>
            </a:r>
          </a:p>
        </p:txBody>
      </p:sp>
      <p:sp>
        <p:nvSpPr>
          <p:cNvPr id="3076" name="Rectangle 4"/>
          <p:cNvSpPr>
            <a:spLocks noGrp="1" noChangeArrowheads="1"/>
          </p:cNvSpPr>
          <p:nvPr>
            <p:ph type="ftr" sz="quarter" idx="2"/>
          </p:nvPr>
        </p:nvSpPr>
        <p:spPr bwMode="auto">
          <a:xfrm>
            <a:off x="4206876" y="8997950"/>
            <a:ext cx="218122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hangingPunct="0">
              <a:defRPr sz="1000"/>
            </a:lvl1pPr>
          </a:lstStyle>
          <a:p>
            <a:r>
              <a:rPr lang="en-US"/>
              <a:t>&lt;author&gt;, &lt;company&gt;</a:t>
            </a:r>
          </a:p>
        </p:txBody>
      </p:sp>
      <p:sp>
        <p:nvSpPr>
          <p:cNvPr id="3077" name="Rectangle 5"/>
          <p:cNvSpPr>
            <a:spLocks noGrp="1" noChangeArrowheads="1"/>
          </p:cNvSpPr>
          <p:nvPr>
            <p:ph type="sldNum" sz="quarter" idx="3"/>
          </p:nvPr>
        </p:nvSpPr>
        <p:spPr bwMode="auto">
          <a:xfrm>
            <a:off x="2727326" y="8997950"/>
            <a:ext cx="140017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8213" eaLnBrk="0" hangingPunct="0">
              <a:defRPr sz="1000"/>
            </a:lvl1pPr>
          </a:lstStyle>
          <a:p>
            <a:r>
              <a:rPr lang="en-US"/>
              <a:t>Page </a:t>
            </a:r>
            <a:fld id="{3356F652-433C-46BD-A755-9E2264A25F45}" type="slidenum">
              <a:rPr lang="en-US"/>
              <a:pPr/>
              <a:t>‹#›</a:t>
            </a:fld>
            <a:endParaRPr lang="en-US"/>
          </a:p>
        </p:txBody>
      </p:sp>
      <p:sp>
        <p:nvSpPr>
          <p:cNvPr id="3078" name="Line 6"/>
          <p:cNvSpPr>
            <a:spLocks noChangeShapeType="1"/>
          </p:cNvSpPr>
          <p:nvPr/>
        </p:nvSpPr>
        <p:spPr bwMode="auto">
          <a:xfrm>
            <a:off x="701676" y="387350"/>
            <a:ext cx="560705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3079" name="Rectangle 7"/>
          <p:cNvSpPr>
            <a:spLocks noChangeArrowheads="1"/>
          </p:cNvSpPr>
          <p:nvPr/>
        </p:nvSpPr>
        <p:spPr bwMode="auto">
          <a:xfrm>
            <a:off x="701675" y="8997950"/>
            <a:ext cx="719138" cy="184666"/>
          </a:xfrm>
          <a:prstGeom prst="rect">
            <a:avLst/>
          </a:prstGeom>
          <a:noFill/>
          <a:ln w="9525">
            <a:noFill/>
            <a:miter lim="800000"/>
            <a:headEnd/>
            <a:tailEnd/>
          </a:ln>
          <a:effectLst/>
        </p:spPr>
        <p:txBody>
          <a:bodyPr lIns="0" tIns="0" rIns="0" bIns="0">
            <a:spAutoFit/>
          </a:bodyPr>
          <a:lstStyle/>
          <a:p>
            <a:pPr defTabSz="938213" eaLnBrk="0" hangingPunct="0"/>
            <a:r>
              <a:rPr lang="en-US"/>
              <a:t>Submission</a:t>
            </a:r>
          </a:p>
        </p:txBody>
      </p:sp>
      <p:sp>
        <p:nvSpPr>
          <p:cNvPr id="3080" name="Line 8"/>
          <p:cNvSpPr>
            <a:spLocks noChangeShapeType="1"/>
          </p:cNvSpPr>
          <p:nvPr/>
        </p:nvSpPr>
        <p:spPr bwMode="auto">
          <a:xfrm>
            <a:off x="701676" y="8986838"/>
            <a:ext cx="57626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191185838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5200" y="-119737"/>
            <a:ext cx="2844800"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hangingPunct="0">
              <a:defRPr sz="1400" b="1"/>
            </a:lvl1pPr>
          </a:lstStyle>
          <a:p>
            <a:r>
              <a:rPr lang="en-US" smtClean="0"/>
              <a:t>September 2009doc.: IEEE 802.15-12-0278-00-wng0</a:t>
            </a:r>
            <a:endParaRPr lang="en-US"/>
          </a:p>
        </p:txBody>
      </p:sp>
      <p:sp>
        <p:nvSpPr>
          <p:cNvPr id="2051" name="Rectangle 3"/>
          <p:cNvSpPr>
            <a:spLocks noGrp="1" noChangeArrowheads="1"/>
          </p:cNvSpPr>
          <p:nvPr>
            <p:ph type="dt" idx="1"/>
          </p:nvPr>
        </p:nvSpPr>
        <p:spPr bwMode="auto">
          <a:xfrm>
            <a:off x="661988" y="95707"/>
            <a:ext cx="2765425"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hangingPunct="0">
              <a:defRPr sz="1400" b="1"/>
            </a:lvl1pPr>
          </a:lstStyle>
          <a:p>
            <a:fld id="{AFDAFFE8-75B2-4EB4-8EB5-D649CD28A1B2}" type="datetime1">
              <a:rPr lang="en-US"/>
              <a:pPr/>
              <a:t>9/16/2013</a:t>
            </a:fld>
            <a:r>
              <a:rPr lang="en-US"/>
              <a:t>&lt;month year&gt;</a:t>
            </a:r>
          </a:p>
        </p:txBody>
      </p:sp>
      <p:sp>
        <p:nvSpPr>
          <p:cNvPr id="23556" name="Rectangle 4"/>
          <p:cNvSpPr>
            <a:spLocks noGrp="1" noRot="1" noChangeAspect="1" noChangeArrowheads="1" noTextEdit="1"/>
          </p:cNvSpPr>
          <p:nvPr>
            <p:ph type="sldImg" idx="2"/>
          </p:nvPr>
        </p:nvSpPr>
        <p:spPr bwMode="auto">
          <a:xfrm>
            <a:off x="1190625" y="703263"/>
            <a:ext cx="4630738"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33451" y="4416426"/>
            <a:ext cx="5143500" cy="4183063"/>
          </a:xfrm>
          <a:prstGeom prst="rect">
            <a:avLst/>
          </a:prstGeom>
          <a:noFill/>
          <a:ln w="9525">
            <a:noFill/>
            <a:miter lim="800000"/>
            <a:headEnd/>
            <a:tailEnd/>
          </a:ln>
        </p:spPr>
        <p:txBody>
          <a:bodyPr vert="horz" wrap="square" lIns="94187" tIns="46296" rIns="94187" bIns="4629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813176" y="9001125"/>
            <a:ext cx="25368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60375" lvl="4" algn="r" defTabSz="938213" eaLnBrk="0" hangingPunct="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65451" y="9001125"/>
            <a:ext cx="81121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hangingPunct="0">
              <a:defRPr/>
            </a:lvl1pPr>
          </a:lstStyle>
          <a:p>
            <a:r>
              <a:rPr lang="en-US"/>
              <a:t>Page </a:t>
            </a:r>
            <a:fld id="{3D3E9B2A-6799-40D7-89FD-ABBA798CF9AC}" type="slidenum">
              <a:rPr lang="en-US"/>
              <a:pPr/>
              <a:t>‹#›</a:t>
            </a:fld>
            <a:endParaRPr lang="en-US"/>
          </a:p>
        </p:txBody>
      </p:sp>
      <p:sp>
        <p:nvSpPr>
          <p:cNvPr id="2056" name="Rectangle 8"/>
          <p:cNvSpPr>
            <a:spLocks noChangeArrowheads="1"/>
          </p:cNvSpPr>
          <p:nvPr/>
        </p:nvSpPr>
        <p:spPr bwMode="auto">
          <a:xfrm>
            <a:off x="731839" y="9001125"/>
            <a:ext cx="719137" cy="184666"/>
          </a:xfrm>
          <a:prstGeom prst="rect">
            <a:avLst/>
          </a:prstGeom>
          <a:noFill/>
          <a:ln w="9525">
            <a:noFill/>
            <a:miter lim="800000"/>
            <a:headEnd/>
            <a:tailEnd/>
          </a:ln>
          <a:effectLst/>
        </p:spPr>
        <p:txBody>
          <a:bodyPr lIns="0" tIns="0" rIns="0" bIns="0">
            <a:spAutoFit/>
          </a:bodyPr>
          <a:lstStyle/>
          <a:p>
            <a:pPr defTabSz="919163" eaLnBrk="0" hangingPunct="0"/>
            <a:r>
              <a:rPr lang="en-US"/>
              <a:t>Submission</a:t>
            </a:r>
          </a:p>
        </p:txBody>
      </p:sp>
      <p:sp>
        <p:nvSpPr>
          <p:cNvPr id="2057" name="Line 9"/>
          <p:cNvSpPr>
            <a:spLocks noChangeShapeType="1"/>
          </p:cNvSpPr>
          <p:nvPr/>
        </p:nvSpPr>
        <p:spPr bwMode="auto">
          <a:xfrm>
            <a:off x="731838" y="8999538"/>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2058" name="Line 10"/>
          <p:cNvSpPr>
            <a:spLocks noChangeShapeType="1"/>
          </p:cNvSpPr>
          <p:nvPr/>
        </p:nvSpPr>
        <p:spPr bwMode="auto">
          <a:xfrm>
            <a:off x="654051" y="296863"/>
            <a:ext cx="57023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32604583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hdr" sz="quarter"/>
          </p:nvPr>
        </p:nvSpPr>
        <p:spPr>
          <a:ln/>
        </p:spPr>
        <p:txBody>
          <a:bodyPr/>
          <a:lstStyle/>
          <a:p>
            <a:r>
              <a:rPr lang="en-US" smtClean="0"/>
              <a:t>September 2009doc.: IEEE 802.15-12-0278-00-wng0</a:t>
            </a:r>
            <a:endParaRPr lang="en-US" dirty="0"/>
          </a:p>
        </p:txBody>
      </p:sp>
      <p:sp>
        <p:nvSpPr>
          <p:cNvPr id="9" name="Rectangle 3"/>
          <p:cNvSpPr>
            <a:spLocks noGrp="1" noChangeArrowheads="1"/>
          </p:cNvSpPr>
          <p:nvPr>
            <p:ph type="dt" idx="1"/>
          </p:nvPr>
        </p:nvSpPr>
        <p:spPr>
          <a:ln/>
        </p:spPr>
        <p:txBody>
          <a:bodyPr/>
          <a:lstStyle/>
          <a:p>
            <a:fld id="{DDEB5ECF-DBF0-4B00-A34B-6D739605B8EB}" type="datetime1">
              <a:rPr lang="en-US"/>
              <a:pPr/>
              <a:t>9/16/2013</a:t>
            </a:fld>
            <a:r>
              <a:rPr lang="en-US"/>
              <a:t>&lt;month year&gt;</a:t>
            </a:r>
          </a:p>
        </p:txBody>
      </p:sp>
      <p:sp>
        <p:nvSpPr>
          <p:cNvPr id="24578" name="Slide Image Placeholder 1"/>
          <p:cNvSpPr>
            <a:spLocks noGrp="1" noRot="1" noChangeAspect="1" noTextEdit="1"/>
          </p:cNvSpPr>
          <p:nvPr>
            <p:ph type="sldImg"/>
          </p:nvPr>
        </p:nvSpPr>
        <p:spPr>
          <a:xfrm>
            <a:off x="1189038" y="703263"/>
            <a:ext cx="4632325" cy="3473450"/>
          </a:xfrm>
          <a:ln/>
        </p:spPr>
      </p:sp>
      <p:sp>
        <p:nvSpPr>
          <p:cNvPr id="24579" name="Notes Placeholder 2"/>
          <p:cNvSpPr>
            <a:spLocks noGrp="1"/>
          </p:cNvSpPr>
          <p:nvPr>
            <p:ph type="body" idx="1"/>
          </p:nvPr>
        </p:nvSpPr>
        <p:spPr/>
        <p:txBody>
          <a:bodyPr/>
          <a:lstStyle/>
          <a:p>
            <a:endParaRPr lang="en-US" smtClean="0"/>
          </a:p>
        </p:txBody>
      </p:sp>
      <p:sp>
        <p:nvSpPr>
          <p:cNvPr id="24580" name="Header Placeholder 3"/>
          <p:cNvSpPr txBox="1">
            <a:spLocks noGrp="1"/>
          </p:cNvSpPr>
          <p:nvPr/>
        </p:nvSpPr>
        <p:spPr bwMode="auto">
          <a:xfrm>
            <a:off x="3505200" y="95707"/>
            <a:ext cx="2844800" cy="215444"/>
          </a:xfrm>
          <a:prstGeom prst="rect">
            <a:avLst/>
          </a:prstGeom>
          <a:noFill/>
          <a:ln w="9525">
            <a:noFill/>
            <a:miter lim="800000"/>
            <a:headEnd/>
            <a:tailEnd/>
          </a:ln>
        </p:spPr>
        <p:txBody>
          <a:bodyPr lIns="0" tIns="0" rIns="0" bIns="0" anchor="b">
            <a:spAutoFit/>
          </a:bodyPr>
          <a:lstStyle/>
          <a:p>
            <a:pPr algn="r" defTabSz="938213" eaLnBrk="0" hangingPunct="0"/>
            <a:r>
              <a:rPr lang="en-US" sz="1400" b="1"/>
              <a:t>doc.: IEEE 802.15-09-0117-00-0007</a:t>
            </a:r>
          </a:p>
        </p:txBody>
      </p:sp>
      <p:sp>
        <p:nvSpPr>
          <p:cNvPr id="24581" name="Date Placeholder 4"/>
          <p:cNvSpPr txBox="1">
            <a:spLocks noGrp="1"/>
          </p:cNvSpPr>
          <p:nvPr/>
        </p:nvSpPr>
        <p:spPr bwMode="auto">
          <a:xfrm>
            <a:off x="661988" y="95707"/>
            <a:ext cx="2765425" cy="215444"/>
          </a:xfrm>
          <a:prstGeom prst="rect">
            <a:avLst/>
          </a:prstGeom>
          <a:noFill/>
          <a:ln w="9525">
            <a:noFill/>
            <a:miter lim="800000"/>
            <a:headEnd/>
            <a:tailEnd/>
          </a:ln>
        </p:spPr>
        <p:txBody>
          <a:bodyPr lIns="0" tIns="0" rIns="0" bIns="0" anchor="b">
            <a:spAutoFit/>
          </a:bodyPr>
          <a:lstStyle/>
          <a:p>
            <a:pPr defTabSz="938213" eaLnBrk="0" hangingPunct="0"/>
            <a:r>
              <a:rPr lang="en-US" sz="1400" b="1"/>
              <a:t>&lt;month year&gt;</a:t>
            </a:r>
          </a:p>
        </p:txBody>
      </p:sp>
      <p:sp>
        <p:nvSpPr>
          <p:cNvPr id="24582" name="Footer Placeholder 5"/>
          <p:cNvSpPr>
            <a:spLocks noGrp="1"/>
          </p:cNvSpPr>
          <p:nvPr>
            <p:ph type="ftr" sz="quarter" idx="4"/>
          </p:nvPr>
        </p:nvSpPr>
        <p:spPr>
          <a:noFill/>
        </p:spPr>
        <p:txBody>
          <a:bodyPr/>
          <a:lstStyle/>
          <a:p>
            <a:pPr lvl="4"/>
            <a:r>
              <a:rPr lang="en-US"/>
              <a:t>&lt;author&gt;, &lt;company&gt;</a:t>
            </a:r>
          </a:p>
        </p:txBody>
      </p:sp>
      <p:sp>
        <p:nvSpPr>
          <p:cNvPr id="24583" name="Slide Number Placeholder 6"/>
          <p:cNvSpPr>
            <a:spLocks noGrp="1"/>
          </p:cNvSpPr>
          <p:nvPr>
            <p:ph type="sldNum" sz="quarter" idx="5"/>
          </p:nvPr>
        </p:nvSpPr>
        <p:spPr>
          <a:noFill/>
        </p:spPr>
        <p:txBody>
          <a:bodyPr/>
          <a:lstStyle/>
          <a:p>
            <a:r>
              <a:rPr lang="en-US"/>
              <a:t>Page </a:t>
            </a:r>
            <a:fld id="{DE724A62-13E4-4261-84BB-CCFBA250F072}" type="slidenum">
              <a:rPr lang="en-US"/>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8" name="TextBox 7"/>
          <p:cNvSpPr txBox="1"/>
          <p:nvPr/>
        </p:nvSpPr>
        <p:spPr>
          <a:xfrm>
            <a:off x="5791200" y="301625"/>
            <a:ext cx="3171825" cy="307975"/>
          </a:xfrm>
          <a:prstGeom prst="rect">
            <a:avLst/>
          </a:prstGeom>
          <a:solidFill>
            <a:schemeClr val="bg1"/>
          </a:solidFill>
        </p:spPr>
        <p:txBody>
          <a:bodyPr wrap="none">
            <a:spAutoFit/>
          </a:bodyPr>
          <a:lstStyle/>
          <a:p>
            <a:r>
              <a:rPr lang="en-US" sz="1400" b="1" dirty="0" smtClean="0">
                <a:solidFill>
                  <a:schemeClr val="tx1"/>
                </a:solidFill>
              </a:rPr>
              <a:t>doc. : </a:t>
            </a:r>
            <a:r>
              <a:rPr lang="en-US" altLang="ko-KR" sz="1400" b="1" dirty="0" smtClean="0">
                <a:solidFill>
                  <a:schemeClr val="tx1"/>
                </a:solidFill>
              </a:rPr>
              <a:t>: IEEE 802.</a:t>
            </a:r>
            <a:r>
              <a:rPr lang="en-US" altLang="ko-KR" sz="1400" b="1" dirty="0" smtClean="0">
                <a:solidFill>
                  <a:schemeClr val="tx1"/>
                </a:solidFill>
                <a:effectLst/>
              </a:rPr>
              <a:t> 15-12-0164-00-wng0 </a:t>
            </a:r>
            <a:endParaRPr lang="en-US" sz="1400" b="1" dirty="0">
              <a:solidFill>
                <a:schemeClr val="tx1"/>
              </a:solidFill>
            </a:endParaRPr>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12" name="Rectangle 11"/>
          <p:cNvSpPr>
            <a:spLocks noGrp="1" noChangeArrowheads="1"/>
          </p:cNvSpPr>
          <p:nvPr>
            <p:ph type="ftr" sz="quarter" idx="11"/>
          </p:nvPr>
        </p:nvSpPr>
        <p:spPr>
          <a:xfrm>
            <a:off x="5486400" y="6475413"/>
            <a:ext cx="3124200" cy="182562"/>
          </a:xfrm>
        </p:spPr>
        <p:txBody>
          <a:bodyPr/>
          <a:lstStyle>
            <a:lvl1pPr>
              <a:defRPr/>
            </a:lvl1pPr>
          </a:lstStyle>
          <a:p>
            <a:r>
              <a:rPr lang="nn-NO" smtClean="0"/>
              <a:t>Yeong Min Jang, Kookmin University</a:t>
            </a:r>
            <a:endParaRPr lang="en-US"/>
          </a:p>
        </p:txBody>
      </p:sp>
      <p:sp>
        <p:nvSpPr>
          <p:cNvPr id="13" name="Rectangle 12"/>
          <p:cNvSpPr>
            <a:spLocks noGrp="1" noChangeArrowheads="1"/>
          </p:cNvSpPr>
          <p:nvPr>
            <p:ph type="sldNum" sz="quarter" idx="12"/>
          </p:nvPr>
        </p:nvSpPr>
        <p:spPr/>
        <p:txBody>
          <a:bodyPr/>
          <a:lstStyle>
            <a:lvl1pPr>
              <a:defRPr/>
            </a:lvl1pPr>
          </a:lstStyle>
          <a:p>
            <a:pPr>
              <a:defRPr/>
            </a:pPr>
            <a:r>
              <a:rPr lang="en-US"/>
              <a:t>Slide </a:t>
            </a:r>
            <a:fld id="{BF29BC87-BF55-421B-B54D-29C11A5C93C2}" type="slidenum">
              <a:rPr lang="en-US"/>
              <a:pPr>
                <a:defRPr/>
              </a:pPr>
              <a:t>‹#›</a:t>
            </a:fld>
            <a:endParaRPr lang="en-US"/>
          </a:p>
        </p:txBody>
      </p:sp>
      <p:sp>
        <p:nvSpPr>
          <p:cNvPr id="14" name="Date Placeholder 1"/>
          <p:cNvSpPr>
            <a:spLocks noGrp="1"/>
          </p:cNvSpPr>
          <p:nvPr>
            <p:ph type="dt" sz="half" idx="10"/>
          </p:nvPr>
        </p:nvSpPr>
        <p:spPr>
          <a:xfrm>
            <a:off x="685800" y="381456"/>
            <a:ext cx="1600200" cy="215444"/>
          </a:xfrm>
        </p:spPr>
        <p:txBody>
          <a:bodyPr/>
          <a:lstStyle/>
          <a:p>
            <a:r>
              <a:rPr lang="en-US" altLang="ko-KR" smtClean="0"/>
              <a:t>May 2012</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766B7E9-C1CC-4B81-9E3E-BDC5014A504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9A7FD99-E112-416B-8982-6B30D5468DF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384175"/>
            <a:ext cx="1600200" cy="212725"/>
          </a:xfrm>
        </p:spPr>
        <p:txBody>
          <a:bodyPr/>
          <a:lstStyle>
            <a:lvl1pPr>
              <a:defRPr/>
            </a:lvl1pPr>
          </a:lstStyle>
          <a:p>
            <a:r>
              <a:rPr lang="en-US" altLang="ko-KR" smtClean="0"/>
              <a:t>May 2012</a:t>
            </a:r>
            <a:endParaRPr lang="en-US"/>
          </a:p>
        </p:txBody>
      </p:sp>
      <p:sp>
        <p:nvSpPr>
          <p:cNvPr id="5" name="Footer Placeholder 4"/>
          <p:cNvSpPr>
            <a:spLocks noGrp="1"/>
          </p:cNvSpPr>
          <p:nvPr>
            <p:ph type="ftr" sz="quarter" idx="11"/>
          </p:nvPr>
        </p:nvSpPr>
        <p:spPr>
          <a:xfrm>
            <a:off x="5486400" y="6475413"/>
            <a:ext cx="3124200" cy="184150"/>
          </a:xfrm>
        </p:spPr>
        <p:txBody>
          <a:bodyPr/>
          <a:lstStyle>
            <a:lvl1pPr>
              <a:defRPr/>
            </a:lvl1pPr>
          </a:lstStyle>
          <a:p>
            <a:r>
              <a:rPr lang="en-US"/>
              <a:t>Yeong Min Jang, Kookmin University</a:t>
            </a:r>
          </a:p>
        </p:txBody>
      </p:sp>
      <p:sp>
        <p:nvSpPr>
          <p:cNvPr id="6" name="Slide Number Placeholder 5"/>
          <p:cNvSpPr>
            <a:spLocks noGrp="1"/>
          </p:cNvSpPr>
          <p:nvPr>
            <p:ph type="sldNum" sz="quarter" idx="12"/>
          </p:nvPr>
        </p:nvSpPr>
        <p:spPr>
          <a:xfrm>
            <a:off x="4344988" y="6475413"/>
            <a:ext cx="530225" cy="182562"/>
          </a:xfrm>
        </p:spPr>
        <p:txBody>
          <a:bodyPr/>
          <a:lstStyle>
            <a:lvl1pPr>
              <a:defRPr smtClean="0"/>
            </a:lvl1pPr>
          </a:lstStyle>
          <a:p>
            <a:pPr>
              <a:defRPr/>
            </a:pPr>
            <a:r>
              <a:rPr lang="en-US"/>
              <a:t>Slide </a:t>
            </a:r>
            <a:fld id="{656268D0-4611-45F7-BF6F-449ED53C6C0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8" name="TextBox 7"/>
          <p:cNvSpPr txBox="1"/>
          <p:nvPr/>
        </p:nvSpPr>
        <p:spPr>
          <a:xfrm>
            <a:off x="5791200" y="301625"/>
            <a:ext cx="3171825" cy="307975"/>
          </a:xfrm>
          <a:prstGeom prst="rect">
            <a:avLst/>
          </a:prstGeom>
          <a:solidFill>
            <a:schemeClr val="bg1"/>
          </a:solidFill>
        </p:spPr>
        <p:txBody>
          <a:bodyPr wrap="none">
            <a:spAutoFit/>
          </a:bodyPr>
          <a:lstStyle/>
          <a:p>
            <a:pPr>
              <a:defRPr/>
            </a:pPr>
            <a:r>
              <a:rPr lang="en-US" sz="1400" b="1" dirty="0"/>
              <a:t>doc. : IEEE 802.15-15-09-0549-00-0007</a:t>
            </a:r>
          </a:p>
        </p:txBody>
      </p:sp>
      <p:sp>
        <p:nvSpPr>
          <p:cNvPr id="9" name="TextBox 8"/>
          <p:cNvSpPr txBox="1"/>
          <p:nvPr/>
        </p:nvSpPr>
        <p:spPr>
          <a:xfrm>
            <a:off x="5791200" y="301625"/>
            <a:ext cx="3175869" cy="307777"/>
          </a:xfrm>
          <a:prstGeom prst="rect">
            <a:avLst/>
          </a:prstGeom>
          <a:solidFill>
            <a:schemeClr val="bg1"/>
          </a:solidFill>
        </p:spPr>
        <p:txBody>
          <a:bodyPr wrap="none">
            <a:spAutoFit/>
          </a:bodyPr>
          <a:lstStyle/>
          <a:p>
            <a:r>
              <a:rPr lang="en-US" sz="1400" b="1" dirty="0" smtClean="0">
                <a:solidFill>
                  <a:schemeClr val="tx1"/>
                </a:solidFill>
              </a:rPr>
              <a:t>doc. : </a:t>
            </a:r>
            <a:r>
              <a:rPr lang="en-US" altLang="ko-KR" sz="1400" b="1" dirty="0" smtClean="0">
                <a:solidFill>
                  <a:schemeClr val="tx1"/>
                </a:solidFill>
              </a:rPr>
              <a:t>: IEEE 802.</a:t>
            </a:r>
            <a:r>
              <a:rPr lang="en-US" altLang="ko-KR" sz="1400" b="1" dirty="0" smtClean="0">
                <a:solidFill>
                  <a:schemeClr val="tx1"/>
                </a:solidFill>
                <a:effectLst/>
              </a:rPr>
              <a:t> 15-12-0164-00-wng0 </a:t>
            </a:r>
            <a:endParaRPr lang="en-US" sz="1400" b="1" dirty="0">
              <a:solidFill>
                <a:schemeClr val="tx1"/>
              </a:solidFill>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9"/>
          <p:cNvSpPr>
            <a:spLocks noGrp="1" noChangeArrowheads="1"/>
          </p:cNvSpPr>
          <p:nvPr>
            <p:ph type="dt" sz="half" idx="10"/>
          </p:nvPr>
        </p:nvSpPr>
        <p:spPr>
          <a:xfrm>
            <a:off x="685800" y="171450"/>
            <a:ext cx="1600200" cy="425450"/>
          </a:xfrm>
        </p:spPr>
        <p:txBody>
          <a:bodyPr/>
          <a:lstStyle>
            <a:lvl1pPr>
              <a:defRPr/>
            </a:lvl1pPr>
          </a:lstStyle>
          <a:p>
            <a:r>
              <a:rPr lang="en-US" altLang="ko-KR" smtClean="0"/>
              <a:t>May 2012</a:t>
            </a:r>
            <a:endParaRPr lang="en-US"/>
          </a:p>
        </p:txBody>
      </p:sp>
      <p:sp>
        <p:nvSpPr>
          <p:cNvPr id="11" name="Rectangle 10"/>
          <p:cNvSpPr>
            <a:spLocks noGrp="1" noChangeArrowheads="1"/>
          </p:cNvSpPr>
          <p:nvPr>
            <p:ph type="ftr" sz="quarter" idx="11"/>
          </p:nvPr>
        </p:nvSpPr>
        <p:spPr/>
        <p:txBody>
          <a:bodyPr/>
          <a:lstStyle>
            <a:lvl1pPr>
              <a:defRPr/>
            </a:lvl1pPr>
          </a:lstStyle>
          <a:p>
            <a:r>
              <a:rPr lang="nn-NO" smtClean="0"/>
              <a:t>Yeong Min Jang, Kookmin University</a:t>
            </a:r>
            <a:endParaRPr lang="en-US"/>
          </a:p>
        </p:txBody>
      </p:sp>
      <p:sp>
        <p:nvSpPr>
          <p:cNvPr id="12" name="Rectangle 11"/>
          <p:cNvSpPr>
            <a:spLocks noGrp="1" noChangeArrowheads="1"/>
          </p:cNvSpPr>
          <p:nvPr>
            <p:ph type="sldNum" sz="quarter" idx="12"/>
          </p:nvPr>
        </p:nvSpPr>
        <p:spPr/>
        <p:txBody>
          <a:bodyPr/>
          <a:lstStyle>
            <a:lvl1pPr>
              <a:defRPr/>
            </a:lvl1pPr>
          </a:lstStyle>
          <a:p>
            <a:pPr>
              <a:defRPr/>
            </a:pPr>
            <a:r>
              <a:rPr lang="en-US"/>
              <a:t>Slide </a:t>
            </a:r>
            <a:fld id="{B3B06152-741F-4076-B040-D5427CE11BFD}"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C4D94FD-E4DD-4F9E-8EC1-ADEA95DCB75C}"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DD008D0-DE3E-462A-80B6-DB0642E9FE1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8"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922185FD-586F-4088-A214-BA15FCD9BB9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4"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88E86A2-24BB-437A-8099-76D2C87A480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81456"/>
            <a:ext cx="1600200" cy="215444"/>
          </a:xfrm>
          <a:ln/>
        </p:spPr>
        <p:txBody>
          <a:bodyPr/>
          <a:lstStyle>
            <a:lvl1pPr>
              <a:defRPr/>
            </a:lvl1pPr>
          </a:lstStyle>
          <a:p>
            <a:r>
              <a:rPr lang="en-US" altLang="ko-KR" smtClean="0"/>
              <a:t>May 2012</a:t>
            </a:r>
            <a:endParaRPr lang="en-US" dirty="0"/>
          </a:p>
        </p:txBody>
      </p:sp>
      <p:sp>
        <p:nvSpPr>
          <p:cNvPr id="3"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65D8D74-25E4-4A14-9B13-1C1CBE0663D9}"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baseline="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85800" y="381456"/>
            <a:ext cx="1600200" cy="215444"/>
          </a:xfrm>
          <a:ln/>
        </p:spPr>
        <p:txBody>
          <a:bodyPr/>
          <a:lstStyle>
            <a:lvl1pPr>
              <a:defRPr/>
            </a:lvl1pPr>
          </a:lstStyle>
          <a:p>
            <a:r>
              <a:rPr lang="en-US" altLang="ko-KR" smtClean="0"/>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471750D-E916-4F89-8F86-FAE22FA4F1D5}"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EC8C10B-49B0-4DCB-A09C-78F31659FC8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381456"/>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r>
              <a:rPr lang="en-US" altLang="ko-KR" smtClean="0"/>
              <a:t>May 2012</a:t>
            </a:r>
            <a:endParaRPr 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r>
              <a:rPr lang="en-US"/>
              <a:t>Yeong Min Jang, Kookmin University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EBBADF4-F1EE-4625-B56B-3F43C0FFBEC0}"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1" name="TextBox 10"/>
          <p:cNvSpPr txBox="1"/>
          <p:nvPr/>
        </p:nvSpPr>
        <p:spPr>
          <a:xfrm>
            <a:off x="5486400" y="304800"/>
            <a:ext cx="3071675" cy="307777"/>
          </a:xfrm>
          <a:prstGeom prst="rect">
            <a:avLst/>
          </a:prstGeom>
          <a:solidFill>
            <a:schemeClr val="bg1"/>
          </a:solidFill>
        </p:spPr>
        <p:txBody>
          <a:bodyPr wrap="none">
            <a:spAutoFit/>
          </a:bodyPr>
          <a:lstStyle/>
          <a:p>
            <a:r>
              <a:rPr lang="en-US" sz="1400" b="1" dirty="0">
                <a:solidFill>
                  <a:schemeClr val="tx1"/>
                </a:solidFill>
              </a:rPr>
              <a:t>doc. : IEEE </a:t>
            </a:r>
            <a:r>
              <a:rPr lang="en-US" sz="1400" b="1" dirty="0" smtClean="0">
                <a:solidFill>
                  <a:schemeClr val="tx1"/>
                </a:solidFill>
              </a:rPr>
              <a:t>802.</a:t>
            </a:r>
            <a:r>
              <a:rPr lang="en-US" altLang="ko-KR" sz="1400" b="1" dirty="0" smtClean="0">
                <a:solidFill>
                  <a:schemeClr val="tx1"/>
                </a:solidFill>
                <a:effectLst/>
              </a:rPr>
              <a:t> 15-12-0164-00-wng0 </a:t>
            </a:r>
            <a:endParaRPr lang="en-US" sz="1400" b="1"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921" r:id="rId1"/>
    <p:sldLayoutId id="2147483922" r:id="rId2"/>
    <p:sldLayoutId id="2147483919" r:id="rId3"/>
    <p:sldLayoutId id="2147483918" r:id="rId4"/>
    <p:sldLayoutId id="2147483917" r:id="rId5"/>
    <p:sldLayoutId id="2147483916" r:id="rId6"/>
    <p:sldLayoutId id="2147483915" r:id="rId7"/>
    <p:sldLayoutId id="2147483914" r:id="rId8"/>
    <p:sldLayoutId id="2147483913" r:id="rId9"/>
    <p:sldLayoutId id="2147483912" r:id="rId10"/>
    <p:sldLayoutId id="2147483911" r:id="rId11"/>
    <p:sldLayoutId id="2147483920" r:id="rId1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Grp="1" noChangeArrowheads="1"/>
          </p:cNvSpPr>
          <p:nvPr>
            <p:ph type="sldNum" sz="quarter" idx="12"/>
          </p:nvPr>
        </p:nvSpPr>
        <p:spPr>
          <a:ln/>
        </p:spPr>
        <p:txBody>
          <a:bodyPr/>
          <a:lstStyle/>
          <a:p>
            <a:pPr>
              <a:defRPr/>
            </a:pPr>
            <a:r>
              <a:rPr lang="en-US" dirty="0"/>
              <a:t>Slide </a:t>
            </a:r>
            <a:fld id="{168A0E28-C750-41B9-A69D-2C32EC8D3106}" type="slidenum">
              <a:rPr lang="en-US"/>
              <a:pPr>
                <a:defRPr/>
              </a:pPr>
              <a:t>1</a:t>
            </a:fld>
            <a:endParaRPr lang="en-US" dirty="0"/>
          </a:p>
        </p:txBody>
      </p:sp>
      <p:sp>
        <p:nvSpPr>
          <p:cNvPr id="27651" name="Rectangle 3"/>
          <p:cNvSpPr>
            <a:spLocks noChangeArrowheads="1"/>
          </p:cNvSpPr>
          <p:nvPr/>
        </p:nvSpPr>
        <p:spPr bwMode="auto">
          <a:xfrm>
            <a:off x="152400" y="609600"/>
            <a:ext cx="8763000" cy="4770537"/>
          </a:xfrm>
          <a:prstGeom prst="rect">
            <a:avLst/>
          </a:prstGeom>
          <a:noFill/>
          <a:ln w="12700">
            <a:noFill/>
            <a:miter lim="800000"/>
            <a:headEnd type="none" w="sm" len="sm"/>
            <a:tailEnd type="none" w="sm" len="sm"/>
          </a:ln>
          <a:effectLst/>
        </p:spPr>
        <p:txBody>
          <a:bodyPr>
            <a:spAutoFit/>
          </a:bodyPr>
          <a:lstStyle/>
          <a:p>
            <a:pPr marL="739775" indent="-739775" algn="ctr" eaLnBrk="0" hangingPunct="0"/>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marL="739775" indent="-739775" eaLnBrk="0" hangingPunct="0"/>
            <a:endParaRPr lang="en-US" sz="1600" dirty="0">
              <a:solidFill>
                <a:schemeClr val="tx2"/>
              </a:solidFill>
            </a:endParaRPr>
          </a:p>
          <a:p>
            <a:pPr marL="739775" indent="-739775" eaLnBrk="0" hangingPunct="0"/>
            <a:r>
              <a:rPr lang="en-US" sz="1600" b="1" dirty="0">
                <a:solidFill>
                  <a:schemeClr val="tx2"/>
                </a:solidFill>
              </a:rPr>
              <a:t>Submission Title:</a:t>
            </a:r>
            <a:r>
              <a:rPr lang="en-US" sz="1600" dirty="0">
                <a:solidFill>
                  <a:schemeClr val="tx2"/>
                </a:solidFill>
              </a:rPr>
              <a:t> </a:t>
            </a:r>
            <a:r>
              <a:rPr lang="en-US" sz="1600" dirty="0" smtClean="0">
                <a:solidFill>
                  <a:schemeClr val="tx2"/>
                </a:solidFill>
              </a:rPr>
              <a:t>[Study Issues for MIMO based CamCom System]</a:t>
            </a:r>
            <a:r>
              <a:rPr lang="en-US" sz="1600" dirty="0">
                <a:solidFill>
                  <a:schemeClr val="tx2"/>
                </a:solidFill>
              </a:rPr>
              <a:t>	</a:t>
            </a:r>
          </a:p>
          <a:p>
            <a:pPr marL="739775" indent="-739775" eaLnBrk="0" hangingPunct="0"/>
            <a:r>
              <a:rPr lang="en-US" sz="1600" b="1" dirty="0">
                <a:solidFill>
                  <a:schemeClr val="tx2"/>
                </a:solidFill>
              </a:rPr>
              <a:t>Date Submitted</a:t>
            </a:r>
            <a:r>
              <a:rPr lang="en-US" sz="1600" b="1" dirty="0"/>
              <a:t>: </a:t>
            </a:r>
            <a:r>
              <a:rPr lang="en-US" sz="1600" dirty="0" smtClean="0"/>
              <a:t>[September, 2013]</a:t>
            </a:r>
            <a:r>
              <a:rPr lang="en-US" sz="1600" dirty="0">
                <a:solidFill>
                  <a:schemeClr val="tx2"/>
                </a:solidFill>
              </a:rPr>
              <a:t>	</a:t>
            </a:r>
          </a:p>
          <a:p>
            <a:pPr marL="739775" indent="-739775" eaLnBrk="0" hangingPunct="0"/>
            <a:r>
              <a:rPr lang="en-US" sz="1600" b="1" dirty="0">
                <a:solidFill>
                  <a:schemeClr val="tx2"/>
                </a:solidFill>
              </a:rPr>
              <a:t>Source:</a:t>
            </a:r>
            <a:r>
              <a:rPr lang="en-US" sz="1600" dirty="0">
                <a:solidFill>
                  <a:schemeClr val="tx2"/>
                </a:solidFill>
              </a:rPr>
              <a:t> </a:t>
            </a:r>
            <a:r>
              <a:rPr lang="en-US" sz="1600" dirty="0" smtClean="0"/>
              <a:t>[</a:t>
            </a:r>
            <a:r>
              <a:rPr lang="en-US" altLang="ko-KR" sz="1600" dirty="0" smtClean="0"/>
              <a:t>Yeong </a:t>
            </a:r>
            <a:r>
              <a:rPr lang="en-US" altLang="ko-KR" sz="1600" dirty="0"/>
              <a:t>Min </a:t>
            </a:r>
            <a:r>
              <a:rPr lang="en-US" altLang="ko-KR" sz="1600" dirty="0" smtClean="0"/>
              <a:t>Jang, Ratan Kumar Mondal, and Nam Tuan </a:t>
            </a:r>
            <a:r>
              <a:rPr lang="en-US" altLang="ko-KR" sz="1600" dirty="0" smtClean="0"/>
              <a:t>Le, </a:t>
            </a:r>
            <a:r>
              <a:rPr lang="en-US" altLang="ko-KR" sz="1600" dirty="0" err="1" smtClean="0"/>
              <a:t>Jaesang</a:t>
            </a:r>
            <a:r>
              <a:rPr lang="en-US" altLang="ko-KR" sz="1600" dirty="0" smtClean="0"/>
              <a:t> Cha</a:t>
            </a:r>
            <a:r>
              <a:rPr lang="en-US" altLang="ko-KR" sz="1600" dirty="0" smtClean="0"/>
              <a:t>]           </a:t>
            </a:r>
            <a:endParaRPr lang="en-US" altLang="ko-KR" sz="1600" dirty="0"/>
          </a:p>
          <a:p>
            <a:pPr marL="739775" indent="-739775" eaLnBrk="0" hangingPunct="0"/>
            <a:r>
              <a:rPr lang="en-US" altLang="ko-KR" sz="1600" dirty="0"/>
              <a:t>              </a:t>
            </a:r>
            <a:r>
              <a:rPr lang="en-US" altLang="ko-KR" sz="1600" dirty="0" smtClean="0"/>
              <a:t>[</a:t>
            </a:r>
            <a:r>
              <a:rPr lang="en-US" altLang="ko-KR" sz="1600" dirty="0" err="1"/>
              <a:t>Kookmin</a:t>
            </a:r>
            <a:r>
              <a:rPr lang="en-US" altLang="ko-KR" sz="1600"/>
              <a:t> </a:t>
            </a:r>
            <a:r>
              <a:rPr lang="en-US" altLang="ko-KR" sz="1600" smtClean="0"/>
              <a:t>University, SNUT]                                  </a:t>
            </a:r>
            <a:endParaRPr lang="en-US" altLang="ko-KR" sz="1600" dirty="0"/>
          </a:p>
          <a:p>
            <a:pPr marL="739775" indent="-739775" eaLnBrk="0" hangingPunct="0"/>
            <a:r>
              <a:rPr lang="en-US" altLang="ko-KR" sz="1600" dirty="0"/>
              <a:t>Address [</a:t>
            </a:r>
            <a:r>
              <a:rPr lang="en-US" altLang="ko-KR" sz="1600" dirty="0" err="1"/>
              <a:t>Kookmin</a:t>
            </a:r>
            <a:r>
              <a:rPr lang="en-US" altLang="ko-KR" sz="1600" dirty="0"/>
              <a:t> University, Seoul, Korea]</a:t>
            </a:r>
          </a:p>
          <a:p>
            <a:pPr marL="739775" indent="-739775" eaLnBrk="0" hangingPunct="0"/>
            <a:r>
              <a:rPr lang="en-US" altLang="ko-KR" sz="1600" dirty="0"/>
              <a:t>Voice:[82-2-910-5068], FAX: [82-2-910-5068], E-Mail</a:t>
            </a:r>
            <a:r>
              <a:rPr lang="en-US" altLang="ko-KR" sz="1600" dirty="0" smtClean="0"/>
              <a:t>:[yjang@kookmin.ac.kr</a:t>
            </a:r>
            <a:r>
              <a:rPr lang="en-US" altLang="ko-KR" sz="1600" dirty="0"/>
              <a:t>]	</a:t>
            </a:r>
          </a:p>
          <a:p>
            <a:pPr marL="739775" indent="-739775" eaLnBrk="0" hangingPunct="0">
              <a:spcBef>
                <a:spcPts val="600"/>
              </a:spcBef>
              <a:spcAft>
                <a:spcPts val="600"/>
              </a:spcAft>
            </a:pPr>
            <a:r>
              <a:rPr lang="en-US" sz="1600" b="1" dirty="0" smtClean="0">
                <a:solidFill>
                  <a:schemeClr val="tx2"/>
                </a:solidFill>
              </a:rPr>
              <a:t>Re</a:t>
            </a:r>
            <a:r>
              <a:rPr lang="en-US" sz="1600" b="1" dirty="0">
                <a:solidFill>
                  <a:schemeClr val="tx2"/>
                </a:solidFill>
              </a:rPr>
              <a:t>:</a:t>
            </a:r>
            <a:r>
              <a:rPr lang="en-US" sz="1600" dirty="0">
                <a:solidFill>
                  <a:schemeClr val="tx2"/>
                </a:solidFill>
              </a:rPr>
              <a:t> []</a:t>
            </a:r>
          </a:p>
          <a:p>
            <a:pPr marL="739775" indent="-739775" eaLnBrk="0" hangingPunct="0">
              <a:spcBef>
                <a:spcPts val="600"/>
              </a:spcBef>
              <a:spcAft>
                <a:spcPts val="600"/>
              </a:spcAft>
            </a:pPr>
            <a:r>
              <a:rPr lang="en-US" sz="1600" b="1" dirty="0">
                <a:solidFill>
                  <a:schemeClr val="tx2"/>
                </a:solidFill>
              </a:rPr>
              <a:t>Abstract:</a:t>
            </a:r>
            <a:r>
              <a:rPr lang="en-US" sz="1600" dirty="0">
                <a:solidFill>
                  <a:schemeClr val="tx2"/>
                </a:solidFill>
              </a:rPr>
              <a:t>	[Study Issues for MIMO based CamCom System]</a:t>
            </a:r>
            <a:endParaRPr lang="en-US" sz="1600" dirty="0" smtClean="0">
              <a:solidFill>
                <a:schemeClr val="tx2"/>
              </a:solidFill>
            </a:endParaRPr>
          </a:p>
          <a:p>
            <a:pPr marL="739775" indent="-739775" eaLnBrk="0" hangingPunct="0">
              <a:spcBef>
                <a:spcPts val="600"/>
              </a:spcBef>
              <a:spcAft>
                <a:spcPts val="600"/>
              </a:spcAft>
            </a:pPr>
            <a:r>
              <a:rPr lang="en-US" sz="1600" b="1" dirty="0" smtClean="0">
                <a:solidFill>
                  <a:schemeClr val="tx2"/>
                </a:solidFill>
              </a:rPr>
              <a:t>Purpose</a:t>
            </a:r>
            <a:r>
              <a:rPr lang="en-US" sz="1600" b="1" dirty="0">
                <a:solidFill>
                  <a:schemeClr val="tx2"/>
                </a:solidFill>
              </a:rPr>
              <a:t>:</a:t>
            </a:r>
            <a:r>
              <a:rPr lang="en-US" sz="1600" dirty="0">
                <a:solidFill>
                  <a:schemeClr val="tx2"/>
                </a:solidFill>
              </a:rPr>
              <a:t>	</a:t>
            </a:r>
            <a:r>
              <a:rPr lang="en-US" sz="1600" dirty="0" smtClean="0">
                <a:solidFill>
                  <a:schemeClr val="tx2"/>
                </a:solidFill>
              </a:rPr>
              <a:t>[</a:t>
            </a:r>
            <a:r>
              <a:rPr lang="en-US" altLang="ko-KR" sz="1600" dirty="0"/>
              <a:t>Contribution to IEEE 802.15 IG-LED</a:t>
            </a:r>
            <a:r>
              <a:rPr lang="en-US" sz="1600" dirty="0" smtClean="0">
                <a:solidFill>
                  <a:schemeClr val="tx2"/>
                </a:solidFill>
              </a:rPr>
              <a:t>]</a:t>
            </a:r>
            <a:endParaRPr lang="en-US" sz="1600" dirty="0">
              <a:solidFill>
                <a:schemeClr val="tx2"/>
              </a:solidFill>
            </a:endParaRPr>
          </a:p>
          <a:p>
            <a:pPr marL="739775" indent="-739775" eaLnBrk="0" hangingPunct="0"/>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739775" indent="-739775" eaLnBrk="0" hangingPunct="0"/>
            <a:r>
              <a:rPr lang="en-US" sz="1600" b="1" dirty="0">
                <a:solidFill>
                  <a:schemeClr val="tx2"/>
                </a:solidFill>
              </a:rPr>
              <a:t>Release:</a:t>
            </a:r>
            <a:r>
              <a:rPr lang="en-US" sz="1600" dirty="0">
                <a:solidFill>
                  <a:schemeClr val="tx2"/>
                </a:solidFill>
              </a:rPr>
              <a:t>	</a:t>
            </a:r>
            <a:r>
              <a:rPr lang="en-US" sz="1600" dirty="0" smtClean="0">
                <a:solidFill>
                  <a:schemeClr val="tx2"/>
                </a:solidFill>
              </a:rPr>
              <a:t> The </a:t>
            </a:r>
            <a:r>
              <a:rPr lang="en-US" sz="1600" dirty="0">
                <a:solidFill>
                  <a:schemeClr val="tx2"/>
                </a:solidFill>
              </a:rPr>
              <a:t>contributor acknowledges and accepts that this contribution becomes the property of IEEE and may be made publicly available by P802.15.	</a:t>
            </a:r>
          </a:p>
        </p:txBody>
      </p:sp>
      <p:sp>
        <p:nvSpPr>
          <p:cNvPr id="5" name="바닥글 개체 틀 4"/>
          <p:cNvSpPr>
            <a:spLocks noGrp="1"/>
          </p:cNvSpPr>
          <p:nvPr>
            <p:ph type="ftr" sz="quarter" idx="11"/>
          </p:nvPr>
        </p:nvSpPr>
        <p:spPr/>
        <p:txBody>
          <a:bodyPr/>
          <a:lstStyle/>
          <a:p>
            <a:r>
              <a:rPr lang="en-US" smtClean="0"/>
              <a:t>Yeong Min Jang, Kookmin University</a:t>
            </a:r>
            <a:endParaRPr lang="en-US"/>
          </a:p>
        </p:txBody>
      </p:sp>
      <p:sp>
        <p:nvSpPr>
          <p:cNvPr id="11" name="직사각형 10"/>
          <p:cNvSpPr/>
          <p:nvPr/>
        </p:nvSpPr>
        <p:spPr bwMode="auto">
          <a:xfrm>
            <a:off x="5486400" y="319570"/>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 name="직사각형 15"/>
          <p:cNvSpPr/>
          <p:nvPr/>
        </p:nvSpPr>
        <p:spPr bwMode="auto">
          <a:xfrm>
            <a:off x="6243912" y="309565"/>
            <a:ext cx="2362200" cy="18573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Date Placeholder 1"/>
          <p:cNvSpPr>
            <a:spLocks noGrp="1"/>
          </p:cNvSpPr>
          <p:nvPr>
            <p:ph type="dt" sz="half" idx="10"/>
          </p:nvPr>
        </p:nvSpPr>
        <p:spPr>
          <a:xfrm>
            <a:off x="685800" y="381456"/>
            <a:ext cx="1600200" cy="215444"/>
          </a:xfrm>
        </p:spPr>
        <p:txBody>
          <a:bodyPr/>
          <a:lstStyle/>
          <a:p>
            <a:r>
              <a:rPr lang="en-US" altLang="ko-KR" dirty="0" smtClean="0"/>
              <a:t>September 2013</a:t>
            </a:r>
            <a:endParaRPr lang="en-US" dirty="0"/>
          </a:p>
        </p:txBody>
      </p:sp>
      <p:sp>
        <p:nvSpPr>
          <p:cNvPr id="8" name="TextBox 7"/>
          <p:cNvSpPr txBox="1"/>
          <p:nvPr/>
        </p:nvSpPr>
        <p:spPr>
          <a:xfrm>
            <a:off x="5715000" y="296840"/>
            <a:ext cx="2891112" cy="307777"/>
          </a:xfrm>
          <a:prstGeom prst="rect">
            <a:avLst/>
          </a:prstGeom>
          <a:noFill/>
        </p:spPr>
        <p:txBody>
          <a:bodyPr wrap="square" rtlCol="0">
            <a:spAutoFit/>
          </a:bodyPr>
          <a:lstStyle/>
          <a:p>
            <a:r>
              <a:rPr lang="en-US" altLang="ko-KR" sz="1400" b="1" dirty="0" smtClean="0">
                <a:latin typeface="+mj-lt"/>
              </a:rPr>
              <a:t>doc.: </a:t>
            </a:r>
            <a:r>
              <a:rPr lang="en-US" sz="1400" b="1" dirty="0"/>
              <a:t>IEEE 802.15-13-0528-00-0led</a:t>
            </a:r>
            <a:endParaRPr lang="ko-KR" altLang="en-US" sz="1400" b="1" dirty="0">
              <a:latin typeface="+mj-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685800" y="1524000"/>
            <a:ext cx="7946408" cy="4267200"/>
          </a:xfrm>
        </p:spPr>
        <p:txBody>
          <a:bodyPr/>
          <a:lstStyle/>
          <a:p>
            <a:pPr marL="0" indent="0" algn="just">
              <a:lnSpc>
                <a:spcPct val="170000"/>
              </a:lnSpc>
              <a:buNone/>
            </a:pPr>
            <a:r>
              <a:rPr lang="en-US" sz="2400" dirty="0" smtClean="0"/>
              <a:t> </a:t>
            </a:r>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2</a:t>
            </a:fld>
            <a:endParaRPr lang="en-US" dirty="0"/>
          </a:p>
        </p:txBody>
      </p:sp>
      <p:sp>
        <p:nvSpPr>
          <p:cNvPr id="7" name="바닥글 개체 틀 6"/>
          <p:cNvSpPr>
            <a:spLocks noGrp="1"/>
          </p:cNvSpPr>
          <p:nvPr>
            <p:ph type="ftr" sz="quarter" idx="11"/>
          </p:nvPr>
        </p:nvSpPr>
        <p:spPr/>
        <p:txBody>
          <a:bodyPr/>
          <a:lstStyle/>
          <a:p>
            <a:r>
              <a:rPr lang="nn-NO" dirty="0" smtClean="0"/>
              <a:t>Yeong Min Jang, Kookmin University</a:t>
            </a:r>
            <a:endParaRPr lang="en-US" dirty="0"/>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58" name="Date Placeholder 1"/>
          <p:cNvSpPr>
            <a:spLocks noGrp="1"/>
          </p:cNvSpPr>
          <p:nvPr>
            <p:ph type="dt" sz="half" idx="10"/>
          </p:nvPr>
        </p:nvSpPr>
        <p:spPr>
          <a:xfrm>
            <a:off x="685800" y="381456"/>
            <a:ext cx="1600200" cy="215444"/>
          </a:xfrm>
        </p:spPr>
        <p:txBody>
          <a:bodyPr/>
          <a:lstStyle/>
          <a:p>
            <a:r>
              <a:rPr lang="en-US" altLang="ko-KR" dirty="0" smtClean="0"/>
              <a:t>September 2013</a:t>
            </a:r>
            <a:endParaRPr lang="en-US" dirty="0"/>
          </a:p>
        </p:txBody>
      </p:sp>
      <p:sp>
        <p:nvSpPr>
          <p:cNvPr id="94" name="Title 1"/>
          <p:cNvSpPr txBox="1">
            <a:spLocks/>
          </p:cNvSpPr>
          <p:nvPr/>
        </p:nvSpPr>
        <p:spPr>
          <a:xfrm>
            <a:off x="685800" y="685800"/>
            <a:ext cx="7772400" cy="7620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sz="3200" b="1" dirty="0" smtClean="0"/>
              <a:t>Goals</a:t>
            </a:r>
          </a:p>
        </p:txBody>
      </p:sp>
      <p:sp>
        <p:nvSpPr>
          <p:cNvPr id="156" name="Content Placeholder 2"/>
          <p:cNvSpPr txBox="1">
            <a:spLocks/>
          </p:cNvSpPr>
          <p:nvPr/>
        </p:nvSpPr>
        <p:spPr>
          <a:xfrm>
            <a:off x="685800" y="1447800"/>
            <a:ext cx="7696200" cy="45720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14000"/>
              </a:lnSpc>
              <a:spcBef>
                <a:spcPts val="0"/>
              </a:spcBef>
              <a:buFont typeface="Wingdings" pitchFamily="2" charset="2"/>
              <a:buChar char="v"/>
            </a:pPr>
            <a:r>
              <a:rPr lang="en-US" sz="2400" dirty="0" smtClean="0"/>
              <a:t>Transmitter and receiver section development for increasing the system capacity and perfect light signal detection</a:t>
            </a:r>
          </a:p>
          <a:p>
            <a:pPr algn="just">
              <a:lnSpc>
                <a:spcPct val="114000"/>
              </a:lnSpc>
              <a:spcBef>
                <a:spcPts val="0"/>
              </a:spcBef>
              <a:buFont typeface="Wingdings" pitchFamily="2" charset="2"/>
              <a:buChar char="v"/>
            </a:pPr>
            <a:r>
              <a:rPr lang="en-US" sz="2400" dirty="0" smtClean="0"/>
              <a:t>Need to enhance the performance by deploying MIMO concept</a:t>
            </a:r>
          </a:p>
          <a:p>
            <a:pPr algn="just">
              <a:lnSpc>
                <a:spcPct val="114000"/>
              </a:lnSpc>
              <a:spcBef>
                <a:spcPts val="0"/>
              </a:spcBef>
              <a:buFont typeface="Wingdings" pitchFamily="2" charset="2"/>
              <a:buChar char="v"/>
            </a:pPr>
            <a:r>
              <a:rPr lang="en-US" sz="2400" dirty="0" smtClean="0"/>
              <a:t>Addressing user service oriented developing challenges and study direction</a:t>
            </a:r>
          </a:p>
          <a:p>
            <a:pPr algn="just">
              <a:lnSpc>
                <a:spcPct val="114000"/>
              </a:lnSpc>
              <a:spcBef>
                <a:spcPts val="0"/>
              </a:spcBef>
              <a:buFont typeface="Wingdings" pitchFamily="2" charset="2"/>
              <a:buChar char="v"/>
            </a:pPr>
            <a:r>
              <a:rPr lang="en-US" sz="2400" dirty="0" smtClean="0"/>
              <a:t>What we need to study for developing </a:t>
            </a:r>
            <a:r>
              <a:rPr lang="en-US" sz="2400" dirty="0" err="1" smtClean="0"/>
              <a:t>CamCom</a:t>
            </a:r>
            <a:r>
              <a:rPr lang="en-US" sz="2400" dirty="0" smtClean="0"/>
              <a:t>-MIMO system</a:t>
            </a:r>
          </a:p>
        </p:txBody>
      </p:sp>
      <p:sp>
        <p:nvSpPr>
          <p:cNvPr id="11" name="TextBox 10"/>
          <p:cNvSpPr txBox="1"/>
          <p:nvPr/>
        </p:nvSpPr>
        <p:spPr>
          <a:xfrm>
            <a:off x="5715000" y="296840"/>
            <a:ext cx="2891112" cy="307777"/>
          </a:xfrm>
          <a:prstGeom prst="rect">
            <a:avLst/>
          </a:prstGeom>
          <a:noFill/>
        </p:spPr>
        <p:txBody>
          <a:bodyPr wrap="square" rtlCol="0">
            <a:spAutoFit/>
          </a:bodyPr>
          <a:lstStyle/>
          <a:p>
            <a:r>
              <a:rPr lang="en-US" altLang="ko-KR" sz="1400" b="1" dirty="0" smtClean="0">
                <a:latin typeface="+mj-lt"/>
              </a:rPr>
              <a:t>doc.: </a:t>
            </a:r>
            <a:r>
              <a:rPr lang="en-US" sz="1400" b="1" dirty="0"/>
              <a:t>IEEE 802.15-13-0528-00-0led</a:t>
            </a:r>
            <a:endParaRPr lang="ko-KR" altLang="en-US" sz="1400" b="1" dirty="0">
              <a:latin typeface="+mj-lt"/>
            </a:endParaRPr>
          </a:p>
        </p:txBody>
      </p:sp>
    </p:spTree>
    <p:extLst>
      <p:ext uri="{BB962C8B-B14F-4D97-AF65-F5344CB8AC3E}">
        <p14:creationId xmlns:p14="http://schemas.microsoft.com/office/powerpoint/2010/main" val="30321583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85800"/>
            <a:ext cx="7772400" cy="685800"/>
          </a:xfrm>
        </p:spPr>
        <p:txBody>
          <a:bodyPr/>
          <a:lstStyle/>
          <a:p>
            <a:r>
              <a:rPr lang="en-US" sz="3200" b="1" dirty="0" smtClean="0"/>
              <a:t>System Architecture</a:t>
            </a:r>
          </a:p>
        </p:txBody>
      </p:sp>
      <p:sp>
        <p:nvSpPr>
          <p:cNvPr id="3075" name="Content Placeholder 2"/>
          <p:cNvSpPr>
            <a:spLocks noGrp="1"/>
          </p:cNvSpPr>
          <p:nvPr>
            <p:ph idx="1"/>
          </p:nvPr>
        </p:nvSpPr>
        <p:spPr>
          <a:xfrm>
            <a:off x="685800" y="1524000"/>
            <a:ext cx="7946408" cy="4267200"/>
          </a:xfrm>
        </p:spPr>
        <p:txBody>
          <a:bodyPr/>
          <a:lstStyle/>
          <a:p>
            <a:pPr marL="0" indent="0" algn="just">
              <a:lnSpc>
                <a:spcPct val="170000"/>
              </a:lnSpc>
              <a:buNone/>
            </a:pPr>
            <a:r>
              <a:rPr lang="en-US" sz="2400" dirty="0" smtClean="0"/>
              <a:t> </a:t>
            </a:r>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3</a:t>
            </a:fld>
            <a:endParaRPr lang="en-US" dirty="0"/>
          </a:p>
        </p:txBody>
      </p:sp>
      <p:sp>
        <p:nvSpPr>
          <p:cNvPr id="7" name="바닥글 개체 틀 6"/>
          <p:cNvSpPr>
            <a:spLocks noGrp="1"/>
          </p:cNvSpPr>
          <p:nvPr>
            <p:ph type="ftr" sz="quarter" idx="11"/>
          </p:nvPr>
        </p:nvSpPr>
        <p:spPr/>
        <p:txBody>
          <a:bodyPr/>
          <a:lstStyle/>
          <a:p>
            <a:r>
              <a:rPr lang="nn-NO" dirty="0" smtClean="0"/>
              <a:t>Yeong Min Jang, Kookmin University</a:t>
            </a:r>
            <a:endParaRPr lang="en-US" dirty="0"/>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77" name="Group 76"/>
          <p:cNvGrpSpPr/>
          <p:nvPr/>
        </p:nvGrpSpPr>
        <p:grpSpPr>
          <a:xfrm>
            <a:off x="381000" y="1849748"/>
            <a:ext cx="7989779" cy="3641109"/>
            <a:chOff x="609600" y="2195513"/>
            <a:chExt cx="7989779" cy="3641109"/>
          </a:xfrm>
        </p:grpSpPr>
        <p:pic>
          <p:nvPicPr>
            <p:cNvPr id="7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0893" y="3692592"/>
              <a:ext cx="761999" cy="5847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9" name="사다리꼴 4"/>
            <p:cNvSpPr/>
            <p:nvPr/>
          </p:nvSpPr>
          <p:spPr bwMode="auto">
            <a:xfrm>
              <a:off x="609600" y="2702125"/>
              <a:ext cx="1756985" cy="1412675"/>
            </a:xfrm>
            <a:prstGeom prst="trapezoid">
              <a:avLst>
                <a:gd name="adj" fmla="val 43749"/>
              </a:avLst>
            </a:prstGeom>
            <a:gradFill>
              <a:gsLst>
                <a:gs pos="0">
                  <a:schemeClr val="bg1">
                    <a:lumMod val="95000"/>
                  </a:schemeClr>
                </a:gs>
                <a:gs pos="17000">
                  <a:schemeClr val="bg1">
                    <a:lumMod val="95000"/>
                    <a:alpha val="67000"/>
                  </a:schemeClr>
                </a:gs>
                <a:gs pos="17000">
                  <a:schemeClr val="bg1">
                    <a:lumMod val="85000"/>
                    <a:alpha val="41000"/>
                  </a:schemeClr>
                </a:gs>
                <a:gs pos="75000">
                  <a:schemeClr val="bg1">
                    <a:lumMod val="95000"/>
                    <a:alpha val="35000"/>
                  </a:schemeClr>
                </a:gs>
                <a:gs pos="92000">
                  <a:schemeClr val="bg1">
                    <a:alpha val="0"/>
                  </a:schemeClr>
                </a:gs>
              </a:gsLst>
              <a:lin ang="5400000" scaled="0"/>
            </a:gradFill>
            <a:ln>
              <a:noFill/>
              <a:headEnd type="none" w="med" len="med"/>
              <a:tailEnd type="none" w="med" len="med"/>
            </a:ln>
            <a:effectLst>
              <a:outerShdw blurRad="76200" dist="50800" dir="11160000" sx="62000" sy="62000" algn="ctr" rotWithShape="0">
                <a:schemeClr val="accent6">
                  <a:lumMod val="60000"/>
                  <a:lumOff val="40000"/>
                  <a:alpha val="0"/>
                </a:schemeClr>
              </a:outerShdw>
            </a:effectLst>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pic>
          <p:nvPicPr>
            <p:cNvPr id="80" name="Picture 7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3293" y="2195513"/>
              <a:ext cx="609599" cy="5476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1"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8166" y="4187825"/>
              <a:ext cx="1152525" cy="1298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82" name="Straight Arrow Connector 81"/>
            <p:cNvCxnSpPr/>
            <p:nvPr/>
          </p:nvCxnSpPr>
          <p:spPr bwMode="auto">
            <a:xfrm>
              <a:off x="2366585" y="4648200"/>
              <a:ext cx="757615" cy="0"/>
            </a:xfrm>
            <a:prstGeom prst="straightConnector1">
              <a:avLst/>
            </a:prstGeom>
            <a:solidFill>
              <a:schemeClr val="accent1"/>
            </a:solidFill>
            <a:ln w="19050" cap="flat" cmpd="sng" algn="ctr">
              <a:solidFill>
                <a:schemeClr val="tx1"/>
              </a:solidFill>
              <a:prstDash val="solid"/>
              <a:round/>
              <a:headEnd type="none" w="med" len="med"/>
              <a:tailEnd type="arrow"/>
            </a:ln>
            <a:effectLst/>
          </p:spPr>
        </p:cxnSp>
        <p:cxnSp>
          <p:nvCxnSpPr>
            <p:cNvPr id="83" name="Straight Connector 82"/>
            <p:cNvCxnSpPr/>
            <p:nvPr/>
          </p:nvCxnSpPr>
          <p:spPr bwMode="auto">
            <a:xfrm flipV="1">
              <a:off x="3200399" y="4835591"/>
              <a:ext cx="2362201" cy="1521"/>
            </a:xfrm>
            <a:prstGeom prst="line">
              <a:avLst/>
            </a:prstGeom>
            <a:solidFill>
              <a:schemeClr val="accent1"/>
            </a:solidFill>
            <a:ln w="19050" cap="flat" cmpd="sng" algn="ctr">
              <a:solidFill>
                <a:schemeClr val="tx1"/>
              </a:solidFill>
              <a:prstDash val="solid"/>
              <a:round/>
              <a:headEnd type="none" w="med" len="med"/>
              <a:tailEnd type="none" w="med" len="med"/>
            </a:ln>
            <a:effectLst/>
          </p:spPr>
        </p:cxnSp>
        <p:sp>
          <p:nvSpPr>
            <p:cNvPr id="84" name="Oval 83"/>
            <p:cNvSpPr/>
            <p:nvPr/>
          </p:nvSpPr>
          <p:spPr bwMode="auto">
            <a:xfrm>
              <a:off x="3413155" y="4474747"/>
              <a:ext cx="83822" cy="82659"/>
            </a:xfrm>
            <a:prstGeom prst="ellipse">
              <a:avLst/>
            </a:prstGeom>
            <a:solidFill>
              <a:srgbClr val="FF0000"/>
            </a:solid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FF0000"/>
                </a:solidFill>
                <a:effectLst/>
                <a:latin typeface="Arial" charset="0"/>
              </a:endParaRPr>
            </a:p>
          </p:txBody>
        </p:sp>
        <p:cxnSp>
          <p:nvCxnSpPr>
            <p:cNvPr id="85" name="Straight Connector 84"/>
            <p:cNvCxnSpPr/>
            <p:nvPr/>
          </p:nvCxnSpPr>
          <p:spPr bwMode="auto">
            <a:xfrm>
              <a:off x="3581400" y="4186398"/>
              <a:ext cx="0" cy="639027"/>
            </a:xfrm>
            <a:prstGeom prst="line">
              <a:avLst/>
            </a:prstGeom>
            <a:solidFill>
              <a:schemeClr val="accent1"/>
            </a:solidFill>
            <a:ln w="19050" cap="flat" cmpd="sng" algn="ctr">
              <a:solidFill>
                <a:schemeClr val="tx1"/>
              </a:solidFill>
              <a:prstDash val="dash"/>
              <a:round/>
              <a:headEnd type="none" w="med" len="med"/>
              <a:tailEnd type="none" w="med" len="med"/>
            </a:ln>
            <a:effectLst/>
          </p:spPr>
        </p:cxnSp>
        <p:cxnSp>
          <p:nvCxnSpPr>
            <p:cNvPr id="86" name="Straight Connector 85"/>
            <p:cNvCxnSpPr/>
            <p:nvPr/>
          </p:nvCxnSpPr>
          <p:spPr bwMode="auto">
            <a:xfrm>
              <a:off x="3810000" y="4198085"/>
              <a:ext cx="0" cy="639027"/>
            </a:xfrm>
            <a:prstGeom prst="line">
              <a:avLst/>
            </a:prstGeom>
            <a:solidFill>
              <a:schemeClr val="accent1"/>
            </a:solidFill>
            <a:ln w="19050" cap="flat" cmpd="sng" algn="ctr">
              <a:solidFill>
                <a:schemeClr val="tx1"/>
              </a:solidFill>
              <a:prstDash val="dash"/>
              <a:round/>
              <a:headEnd type="none" w="med" len="med"/>
              <a:tailEnd type="none" w="med" len="med"/>
            </a:ln>
            <a:effectLst/>
          </p:spPr>
        </p:cxnSp>
        <p:cxnSp>
          <p:nvCxnSpPr>
            <p:cNvPr id="87" name="Straight Connector 86"/>
            <p:cNvCxnSpPr/>
            <p:nvPr/>
          </p:nvCxnSpPr>
          <p:spPr bwMode="auto">
            <a:xfrm>
              <a:off x="4038600" y="4196564"/>
              <a:ext cx="0" cy="639027"/>
            </a:xfrm>
            <a:prstGeom prst="line">
              <a:avLst/>
            </a:prstGeom>
            <a:solidFill>
              <a:schemeClr val="accent1"/>
            </a:solidFill>
            <a:ln w="19050" cap="flat" cmpd="sng" algn="ctr">
              <a:solidFill>
                <a:schemeClr val="tx1"/>
              </a:solidFill>
              <a:prstDash val="dash"/>
              <a:round/>
              <a:headEnd type="none" w="med" len="med"/>
              <a:tailEnd type="none" w="med" len="med"/>
            </a:ln>
            <a:effectLst/>
          </p:spPr>
        </p:cxnSp>
        <p:cxnSp>
          <p:nvCxnSpPr>
            <p:cNvPr id="88" name="Straight Connector 87"/>
            <p:cNvCxnSpPr/>
            <p:nvPr/>
          </p:nvCxnSpPr>
          <p:spPr bwMode="auto">
            <a:xfrm>
              <a:off x="4267200" y="4198084"/>
              <a:ext cx="0" cy="639027"/>
            </a:xfrm>
            <a:prstGeom prst="line">
              <a:avLst/>
            </a:prstGeom>
            <a:solidFill>
              <a:schemeClr val="accent1"/>
            </a:solidFill>
            <a:ln w="19050" cap="flat" cmpd="sng" algn="ctr">
              <a:solidFill>
                <a:schemeClr val="tx1"/>
              </a:solidFill>
              <a:prstDash val="dash"/>
              <a:round/>
              <a:headEnd type="none" w="med" len="med"/>
              <a:tailEnd type="none" w="med" len="med"/>
            </a:ln>
            <a:effectLst/>
          </p:spPr>
        </p:cxnSp>
        <p:cxnSp>
          <p:nvCxnSpPr>
            <p:cNvPr id="89" name="Straight Connector 88"/>
            <p:cNvCxnSpPr/>
            <p:nvPr/>
          </p:nvCxnSpPr>
          <p:spPr bwMode="auto">
            <a:xfrm>
              <a:off x="4495800" y="4198085"/>
              <a:ext cx="0" cy="639027"/>
            </a:xfrm>
            <a:prstGeom prst="line">
              <a:avLst/>
            </a:prstGeom>
            <a:solidFill>
              <a:schemeClr val="accent1"/>
            </a:solidFill>
            <a:ln w="19050" cap="flat" cmpd="sng" algn="ctr">
              <a:solidFill>
                <a:schemeClr val="tx1"/>
              </a:solidFill>
              <a:prstDash val="dash"/>
              <a:round/>
              <a:headEnd type="none" w="med" len="med"/>
              <a:tailEnd type="none" w="med" len="med"/>
            </a:ln>
            <a:effectLst/>
          </p:spPr>
        </p:cxnSp>
        <p:sp>
          <p:nvSpPr>
            <p:cNvPr id="90" name="Oval 89"/>
            <p:cNvSpPr/>
            <p:nvPr/>
          </p:nvSpPr>
          <p:spPr bwMode="auto">
            <a:xfrm>
              <a:off x="3886200" y="4474746"/>
              <a:ext cx="83822" cy="82659"/>
            </a:xfrm>
            <a:prstGeom prst="ellipse">
              <a:avLst/>
            </a:prstGeom>
            <a:solidFill>
              <a:srgbClr val="FF0000"/>
            </a:solid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cxnSp>
          <p:nvCxnSpPr>
            <p:cNvPr id="91" name="Straight Arrow Connector 90"/>
            <p:cNvCxnSpPr/>
            <p:nvPr/>
          </p:nvCxnSpPr>
          <p:spPr bwMode="auto">
            <a:xfrm>
              <a:off x="5791200" y="4724400"/>
              <a:ext cx="529015" cy="0"/>
            </a:xfrm>
            <a:prstGeom prst="straightConnector1">
              <a:avLst/>
            </a:prstGeom>
            <a:solidFill>
              <a:schemeClr val="accent1"/>
            </a:solidFill>
            <a:ln w="19050" cap="flat" cmpd="sng" algn="ctr">
              <a:solidFill>
                <a:schemeClr val="tx1"/>
              </a:solidFill>
              <a:prstDash val="solid"/>
              <a:round/>
              <a:headEnd type="none" w="med" len="med"/>
              <a:tailEnd type="arrow"/>
            </a:ln>
            <a:effectLst/>
          </p:spPr>
        </p:cxnSp>
        <p:sp>
          <p:nvSpPr>
            <p:cNvPr id="92" name="Oval 91"/>
            <p:cNvSpPr/>
            <p:nvPr/>
          </p:nvSpPr>
          <p:spPr bwMode="auto">
            <a:xfrm>
              <a:off x="4572000" y="4489341"/>
              <a:ext cx="83822" cy="82659"/>
            </a:xfrm>
            <a:prstGeom prst="ellipse">
              <a:avLst/>
            </a:prstGeom>
            <a:solidFill>
              <a:srgbClr val="FF0000"/>
            </a:solid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93" name="TextBox 92"/>
            <p:cNvSpPr txBox="1"/>
            <p:nvPr/>
          </p:nvSpPr>
          <p:spPr>
            <a:xfrm>
              <a:off x="3345211" y="4876800"/>
              <a:ext cx="2064989" cy="338554"/>
            </a:xfrm>
            <a:prstGeom prst="rect">
              <a:avLst/>
            </a:prstGeom>
            <a:noFill/>
          </p:spPr>
          <p:txBody>
            <a:bodyPr wrap="none" rtlCol="0">
              <a:spAutoFit/>
            </a:bodyPr>
            <a:lstStyle/>
            <a:p>
              <a:r>
                <a:rPr lang="en-US" sz="1600" dirty="0" smtClean="0"/>
                <a:t>Frame demodulation</a:t>
              </a:r>
              <a:endParaRPr lang="en-US" sz="1600" dirty="0"/>
            </a:p>
          </p:txBody>
        </p:sp>
        <p:sp>
          <p:nvSpPr>
            <p:cNvPr id="95" name="TextBox 94"/>
            <p:cNvSpPr txBox="1"/>
            <p:nvPr/>
          </p:nvSpPr>
          <p:spPr>
            <a:xfrm>
              <a:off x="6258674" y="4888468"/>
              <a:ext cx="2340705" cy="338554"/>
            </a:xfrm>
            <a:prstGeom prst="rect">
              <a:avLst/>
            </a:prstGeom>
            <a:noFill/>
          </p:spPr>
          <p:txBody>
            <a:bodyPr wrap="none" rtlCol="0">
              <a:spAutoFit/>
            </a:bodyPr>
            <a:lstStyle/>
            <a:p>
              <a:r>
                <a:rPr lang="en-US" sz="1600" dirty="0" smtClean="0"/>
                <a:t>OOK demodulated data</a:t>
              </a:r>
              <a:endParaRPr lang="en-US" sz="1600" dirty="0"/>
            </a:p>
          </p:txBody>
        </p:sp>
        <p:sp>
          <p:nvSpPr>
            <p:cNvPr id="96" name="TextBox 95"/>
            <p:cNvSpPr txBox="1"/>
            <p:nvPr/>
          </p:nvSpPr>
          <p:spPr>
            <a:xfrm>
              <a:off x="1839074" y="2286000"/>
              <a:ext cx="478016" cy="307777"/>
            </a:xfrm>
            <a:prstGeom prst="rect">
              <a:avLst/>
            </a:prstGeom>
            <a:noFill/>
          </p:spPr>
          <p:txBody>
            <a:bodyPr wrap="none" rtlCol="0">
              <a:spAutoFit/>
            </a:bodyPr>
            <a:lstStyle/>
            <a:p>
              <a:r>
                <a:rPr lang="en-US" sz="1400" b="1" dirty="0" smtClean="0">
                  <a:latin typeface="Arial Narrow" pitchFamily="34" charset="0"/>
                </a:rPr>
                <a:t>LED</a:t>
              </a:r>
              <a:endParaRPr lang="en-US" sz="1400" b="1" dirty="0">
                <a:latin typeface="Arial Narrow" pitchFamily="34" charset="0"/>
              </a:endParaRPr>
            </a:p>
          </p:txBody>
        </p:sp>
        <p:sp>
          <p:nvSpPr>
            <p:cNvPr id="97" name="TextBox 96"/>
            <p:cNvSpPr txBox="1"/>
            <p:nvPr/>
          </p:nvSpPr>
          <p:spPr>
            <a:xfrm>
              <a:off x="1881093" y="3669268"/>
              <a:ext cx="1043876" cy="307777"/>
            </a:xfrm>
            <a:prstGeom prst="rect">
              <a:avLst/>
            </a:prstGeom>
            <a:noFill/>
          </p:spPr>
          <p:txBody>
            <a:bodyPr wrap="none" rtlCol="0">
              <a:spAutoFit/>
            </a:bodyPr>
            <a:lstStyle/>
            <a:p>
              <a:r>
                <a:rPr lang="en-US" sz="1400" b="1" dirty="0" smtClean="0">
                  <a:latin typeface="Arial Narrow" pitchFamily="34" charset="0"/>
                </a:rPr>
                <a:t>Smartphone</a:t>
              </a:r>
              <a:endParaRPr lang="en-US" sz="1400" b="1" dirty="0">
                <a:latin typeface="Arial Narrow" pitchFamily="34" charset="0"/>
              </a:endParaRPr>
            </a:p>
          </p:txBody>
        </p:sp>
        <p:sp>
          <p:nvSpPr>
            <p:cNvPr id="98" name="TextBox 97"/>
            <p:cNvSpPr txBox="1"/>
            <p:nvPr/>
          </p:nvSpPr>
          <p:spPr>
            <a:xfrm>
              <a:off x="2057400" y="4825425"/>
              <a:ext cx="1142999" cy="584775"/>
            </a:xfrm>
            <a:prstGeom prst="rect">
              <a:avLst/>
            </a:prstGeom>
            <a:noFill/>
          </p:spPr>
          <p:txBody>
            <a:bodyPr wrap="square" rtlCol="0">
              <a:spAutoFit/>
            </a:bodyPr>
            <a:lstStyle/>
            <a:p>
              <a:pPr algn="ctr"/>
              <a:r>
                <a:rPr lang="en-US" sz="1600" dirty="0" smtClean="0"/>
                <a:t>Frame sampling</a:t>
              </a:r>
              <a:endParaRPr lang="en-US" sz="1600" dirty="0"/>
            </a:p>
          </p:txBody>
        </p:sp>
        <p:sp>
          <p:nvSpPr>
            <p:cNvPr id="99" name="TextBox 98"/>
            <p:cNvSpPr txBox="1"/>
            <p:nvPr/>
          </p:nvSpPr>
          <p:spPr>
            <a:xfrm>
              <a:off x="652219" y="5498068"/>
              <a:ext cx="1475084" cy="338554"/>
            </a:xfrm>
            <a:prstGeom prst="rect">
              <a:avLst/>
            </a:prstGeom>
            <a:noFill/>
          </p:spPr>
          <p:txBody>
            <a:bodyPr wrap="none" rtlCol="0">
              <a:spAutoFit/>
            </a:bodyPr>
            <a:lstStyle/>
            <a:p>
              <a:r>
                <a:rPr lang="en-US" sz="1600" dirty="0" smtClean="0"/>
                <a:t>30 frames/sec</a:t>
              </a:r>
              <a:endParaRPr lang="en-US" sz="1600" dirty="0"/>
            </a:p>
          </p:txBody>
        </p:sp>
        <p:cxnSp>
          <p:nvCxnSpPr>
            <p:cNvPr id="100" name="Straight Connector 99"/>
            <p:cNvCxnSpPr/>
            <p:nvPr/>
          </p:nvCxnSpPr>
          <p:spPr bwMode="auto">
            <a:xfrm>
              <a:off x="3352800" y="4191000"/>
              <a:ext cx="1981200" cy="0"/>
            </a:xfrm>
            <a:prstGeom prst="line">
              <a:avLst/>
            </a:prstGeom>
            <a:solidFill>
              <a:schemeClr val="accent1"/>
            </a:solidFill>
            <a:ln w="19050" cap="flat" cmpd="sng" algn="ctr">
              <a:solidFill>
                <a:schemeClr val="tx1"/>
              </a:solidFill>
              <a:prstDash val="solid"/>
              <a:round/>
              <a:headEnd type="none" w="med" len="med"/>
              <a:tailEnd type="none" w="med" len="med"/>
            </a:ln>
            <a:effectLst/>
          </p:spPr>
        </p:cxnSp>
        <p:cxnSp>
          <p:nvCxnSpPr>
            <p:cNvPr id="101" name="Straight Connector 100"/>
            <p:cNvCxnSpPr/>
            <p:nvPr/>
          </p:nvCxnSpPr>
          <p:spPr bwMode="auto">
            <a:xfrm>
              <a:off x="5334000" y="4191000"/>
              <a:ext cx="0" cy="639027"/>
            </a:xfrm>
            <a:prstGeom prst="line">
              <a:avLst/>
            </a:prstGeom>
            <a:solidFill>
              <a:schemeClr val="accent1"/>
            </a:solidFill>
            <a:ln w="19050" cap="flat" cmpd="sng" algn="ctr">
              <a:solidFill>
                <a:schemeClr val="tx1"/>
              </a:solidFill>
              <a:prstDash val="dash"/>
              <a:round/>
              <a:headEnd type="none" w="med" len="med"/>
              <a:tailEnd type="none" w="med" len="med"/>
            </a:ln>
            <a:effectLst/>
          </p:spPr>
        </p:cxnSp>
        <p:cxnSp>
          <p:nvCxnSpPr>
            <p:cNvPr id="102" name="Straight Connector 101"/>
            <p:cNvCxnSpPr/>
            <p:nvPr/>
          </p:nvCxnSpPr>
          <p:spPr bwMode="auto">
            <a:xfrm>
              <a:off x="3352800" y="4191000"/>
              <a:ext cx="0" cy="639027"/>
            </a:xfrm>
            <a:prstGeom prst="line">
              <a:avLst/>
            </a:prstGeom>
            <a:solidFill>
              <a:schemeClr val="accent1"/>
            </a:solidFill>
            <a:ln w="19050" cap="flat" cmpd="sng" algn="ctr">
              <a:solidFill>
                <a:schemeClr val="tx1"/>
              </a:solidFill>
              <a:prstDash val="dash"/>
              <a:round/>
              <a:headEnd type="none" w="med" len="med"/>
              <a:tailEnd type="none" w="med" len="med"/>
            </a:ln>
            <a:effectLst/>
          </p:spPr>
        </p:cxnSp>
        <p:cxnSp>
          <p:nvCxnSpPr>
            <p:cNvPr id="103" name="Straight Connector 102"/>
            <p:cNvCxnSpPr/>
            <p:nvPr/>
          </p:nvCxnSpPr>
          <p:spPr bwMode="auto">
            <a:xfrm>
              <a:off x="4724400" y="4198085"/>
              <a:ext cx="0" cy="639027"/>
            </a:xfrm>
            <a:prstGeom prst="line">
              <a:avLst/>
            </a:prstGeom>
            <a:solidFill>
              <a:schemeClr val="accent1"/>
            </a:solidFill>
            <a:ln w="19050" cap="flat" cmpd="sng" algn="ctr">
              <a:solidFill>
                <a:schemeClr val="tx1"/>
              </a:solidFill>
              <a:prstDash val="dash"/>
              <a:round/>
              <a:headEnd type="none" w="med" len="med"/>
              <a:tailEnd type="none" w="med" len="med"/>
            </a:ln>
            <a:effectLst/>
          </p:spPr>
        </p:cxnSp>
        <p:cxnSp>
          <p:nvCxnSpPr>
            <p:cNvPr id="104" name="Straight Connector 103"/>
            <p:cNvCxnSpPr/>
            <p:nvPr/>
          </p:nvCxnSpPr>
          <p:spPr bwMode="auto">
            <a:xfrm>
              <a:off x="5029200" y="4191000"/>
              <a:ext cx="0" cy="639027"/>
            </a:xfrm>
            <a:prstGeom prst="line">
              <a:avLst/>
            </a:prstGeom>
            <a:solidFill>
              <a:schemeClr val="accent1"/>
            </a:solidFill>
            <a:ln w="19050" cap="flat" cmpd="sng" algn="ctr">
              <a:solidFill>
                <a:schemeClr val="tx1"/>
              </a:solidFill>
              <a:prstDash val="dash"/>
              <a:round/>
              <a:headEnd type="none" w="med" len="med"/>
              <a:tailEnd type="none" w="med" len="med"/>
            </a:ln>
            <a:effectLst/>
          </p:spPr>
        </p:cxnSp>
        <p:sp>
          <p:nvSpPr>
            <p:cNvPr id="105" name="Oval 104"/>
            <p:cNvSpPr/>
            <p:nvPr/>
          </p:nvSpPr>
          <p:spPr bwMode="auto">
            <a:xfrm>
              <a:off x="5147311" y="4489340"/>
              <a:ext cx="83822" cy="82659"/>
            </a:xfrm>
            <a:prstGeom prst="ellipse">
              <a:avLst/>
            </a:prstGeom>
            <a:solidFill>
              <a:srgbClr val="FF0000"/>
            </a:solid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grpSp>
          <p:nvGrpSpPr>
            <p:cNvPr id="106" name="Group 105"/>
            <p:cNvGrpSpPr/>
            <p:nvPr/>
          </p:nvGrpSpPr>
          <p:grpSpPr>
            <a:xfrm>
              <a:off x="6477000" y="4198085"/>
              <a:ext cx="1828800" cy="613675"/>
              <a:chOff x="3352800" y="3581400"/>
              <a:chExt cx="1828800" cy="392160"/>
            </a:xfrm>
          </p:grpSpPr>
          <p:cxnSp>
            <p:nvCxnSpPr>
              <p:cNvPr id="141" name="Straight Connector 140"/>
              <p:cNvCxnSpPr/>
              <p:nvPr/>
            </p:nvCxnSpPr>
            <p:spPr bwMode="auto">
              <a:xfrm flipV="1">
                <a:off x="3352800" y="3581401"/>
                <a:ext cx="497" cy="38658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42" name="Straight Connector 141"/>
              <p:cNvCxnSpPr/>
              <p:nvPr/>
            </p:nvCxnSpPr>
            <p:spPr bwMode="auto">
              <a:xfrm>
                <a:off x="3352800" y="3581402"/>
                <a:ext cx="228600" cy="2864"/>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43" name="Straight Connector 142"/>
              <p:cNvCxnSpPr/>
              <p:nvPr/>
            </p:nvCxnSpPr>
            <p:spPr bwMode="auto">
              <a:xfrm flipV="1">
                <a:off x="3581400" y="3581400"/>
                <a:ext cx="497" cy="38658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44" name="Straight Connector 143"/>
              <p:cNvCxnSpPr/>
              <p:nvPr/>
            </p:nvCxnSpPr>
            <p:spPr bwMode="auto">
              <a:xfrm>
                <a:off x="3581400" y="3965116"/>
                <a:ext cx="228600" cy="2864"/>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45" name="Straight Connector 144"/>
              <p:cNvCxnSpPr/>
              <p:nvPr/>
            </p:nvCxnSpPr>
            <p:spPr bwMode="auto">
              <a:xfrm>
                <a:off x="3810000" y="3586980"/>
                <a:ext cx="228600" cy="2864"/>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46" name="Straight Connector 145"/>
              <p:cNvCxnSpPr/>
              <p:nvPr/>
            </p:nvCxnSpPr>
            <p:spPr bwMode="auto">
              <a:xfrm flipV="1">
                <a:off x="3809503" y="3586980"/>
                <a:ext cx="497" cy="38658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47" name="Straight Connector 146"/>
              <p:cNvCxnSpPr/>
              <p:nvPr/>
            </p:nvCxnSpPr>
            <p:spPr bwMode="auto">
              <a:xfrm flipV="1">
                <a:off x="4038600" y="3586980"/>
                <a:ext cx="497" cy="38658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48" name="Straight Connector 147"/>
              <p:cNvCxnSpPr/>
              <p:nvPr/>
            </p:nvCxnSpPr>
            <p:spPr bwMode="auto">
              <a:xfrm>
                <a:off x="4495800" y="3586980"/>
                <a:ext cx="228600" cy="2864"/>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49" name="Straight Connector 148"/>
              <p:cNvCxnSpPr/>
              <p:nvPr/>
            </p:nvCxnSpPr>
            <p:spPr bwMode="auto">
              <a:xfrm flipV="1">
                <a:off x="4495303" y="3586980"/>
                <a:ext cx="497" cy="38658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50" name="Straight Connector 149"/>
              <p:cNvCxnSpPr/>
              <p:nvPr/>
            </p:nvCxnSpPr>
            <p:spPr bwMode="auto">
              <a:xfrm flipV="1">
                <a:off x="4724400" y="3586980"/>
                <a:ext cx="497" cy="38658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51" name="Straight Connector 150"/>
              <p:cNvCxnSpPr/>
              <p:nvPr/>
            </p:nvCxnSpPr>
            <p:spPr bwMode="auto">
              <a:xfrm>
                <a:off x="4724400" y="3967980"/>
                <a:ext cx="228600" cy="2864"/>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52" name="Straight Connector 151"/>
              <p:cNvCxnSpPr/>
              <p:nvPr/>
            </p:nvCxnSpPr>
            <p:spPr bwMode="auto">
              <a:xfrm flipV="1">
                <a:off x="4952503" y="3586980"/>
                <a:ext cx="497" cy="38658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53" name="Straight Connector 152"/>
              <p:cNvCxnSpPr/>
              <p:nvPr/>
            </p:nvCxnSpPr>
            <p:spPr bwMode="auto">
              <a:xfrm>
                <a:off x="4953000" y="3586980"/>
                <a:ext cx="228600" cy="2864"/>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54" name="Straight Connector 153"/>
              <p:cNvCxnSpPr/>
              <p:nvPr/>
            </p:nvCxnSpPr>
            <p:spPr bwMode="auto">
              <a:xfrm flipV="1">
                <a:off x="5181103" y="3586980"/>
                <a:ext cx="497" cy="38658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55" name="Straight Connector 154"/>
              <p:cNvCxnSpPr/>
              <p:nvPr/>
            </p:nvCxnSpPr>
            <p:spPr bwMode="auto">
              <a:xfrm>
                <a:off x="4033463" y="3966210"/>
                <a:ext cx="467474" cy="0"/>
              </a:xfrm>
              <a:prstGeom prst="line">
                <a:avLst/>
              </a:prstGeom>
              <a:solidFill>
                <a:schemeClr val="accent1"/>
              </a:solidFill>
              <a:ln w="19050" cap="flat" cmpd="sng" algn="ctr">
                <a:solidFill>
                  <a:srgbClr val="FF0000"/>
                </a:solidFill>
                <a:prstDash val="solid"/>
                <a:round/>
                <a:headEnd type="none" w="med" len="med"/>
                <a:tailEnd type="none" w="med" len="med"/>
              </a:ln>
              <a:effectLst/>
            </p:spPr>
          </p:cxnSp>
        </p:grpSp>
        <p:sp>
          <p:nvSpPr>
            <p:cNvPr id="107" name="Oval 106"/>
            <p:cNvSpPr/>
            <p:nvPr/>
          </p:nvSpPr>
          <p:spPr bwMode="auto">
            <a:xfrm>
              <a:off x="6552703" y="4178062"/>
              <a:ext cx="49533" cy="66474"/>
            </a:xfrm>
            <a:prstGeom prst="ellipse">
              <a:avLst/>
            </a:prstGeom>
            <a:solidFill>
              <a:srgbClr val="FF0000"/>
            </a:solid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08" name="Oval 107"/>
            <p:cNvSpPr/>
            <p:nvPr/>
          </p:nvSpPr>
          <p:spPr bwMode="auto">
            <a:xfrm>
              <a:off x="7010400" y="4191000"/>
              <a:ext cx="49533" cy="66474"/>
            </a:xfrm>
            <a:prstGeom prst="ellipse">
              <a:avLst/>
            </a:prstGeom>
            <a:solidFill>
              <a:srgbClr val="FF0000"/>
            </a:solid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09" name="Oval 108"/>
            <p:cNvSpPr/>
            <p:nvPr/>
          </p:nvSpPr>
          <p:spPr bwMode="auto">
            <a:xfrm>
              <a:off x="6795133" y="4778523"/>
              <a:ext cx="49533" cy="66474"/>
            </a:xfrm>
            <a:prstGeom prst="ellipse">
              <a:avLst/>
            </a:prstGeom>
            <a:solidFill>
              <a:srgbClr val="FF0000"/>
            </a:solid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10" name="Oval 109"/>
            <p:cNvSpPr/>
            <p:nvPr/>
          </p:nvSpPr>
          <p:spPr bwMode="auto">
            <a:xfrm>
              <a:off x="7239000" y="4765309"/>
              <a:ext cx="49533" cy="66474"/>
            </a:xfrm>
            <a:prstGeom prst="ellipse">
              <a:avLst/>
            </a:prstGeom>
            <a:solidFill>
              <a:srgbClr val="FF0000"/>
            </a:solid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11" name="Oval 110"/>
            <p:cNvSpPr/>
            <p:nvPr/>
          </p:nvSpPr>
          <p:spPr bwMode="auto">
            <a:xfrm>
              <a:off x="7467600" y="4758951"/>
              <a:ext cx="49533" cy="66474"/>
            </a:xfrm>
            <a:prstGeom prst="ellipse">
              <a:avLst/>
            </a:prstGeom>
            <a:solidFill>
              <a:srgbClr val="FF0000"/>
            </a:solid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12" name="Oval 111"/>
            <p:cNvSpPr/>
            <p:nvPr/>
          </p:nvSpPr>
          <p:spPr bwMode="auto">
            <a:xfrm>
              <a:off x="7696200" y="4191000"/>
              <a:ext cx="49533" cy="66474"/>
            </a:xfrm>
            <a:prstGeom prst="ellipse">
              <a:avLst/>
            </a:prstGeom>
            <a:solidFill>
              <a:srgbClr val="FF0000"/>
            </a:solid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13" name="Oval 112"/>
            <p:cNvSpPr/>
            <p:nvPr/>
          </p:nvSpPr>
          <p:spPr bwMode="auto">
            <a:xfrm>
              <a:off x="7951467" y="4756194"/>
              <a:ext cx="49533" cy="66474"/>
            </a:xfrm>
            <a:prstGeom prst="ellipse">
              <a:avLst/>
            </a:prstGeom>
            <a:solidFill>
              <a:srgbClr val="FF0000"/>
            </a:solid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14" name="Oval 113"/>
            <p:cNvSpPr/>
            <p:nvPr/>
          </p:nvSpPr>
          <p:spPr bwMode="auto">
            <a:xfrm>
              <a:off x="8166733" y="4191000"/>
              <a:ext cx="49533" cy="66474"/>
            </a:xfrm>
            <a:prstGeom prst="ellipse">
              <a:avLst/>
            </a:prstGeom>
            <a:solidFill>
              <a:srgbClr val="FF0000"/>
            </a:solid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15" name="TextBox 114"/>
            <p:cNvSpPr txBox="1"/>
            <p:nvPr/>
          </p:nvSpPr>
          <p:spPr>
            <a:xfrm>
              <a:off x="3200400" y="3897869"/>
              <a:ext cx="457200" cy="307777"/>
            </a:xfrm>
            <a:prstGeom prst="rect">
              <a:avLst/>
            </a:prstGeom>
            <a:noFill/>
          </p:spPr>
          <p:txBody>
            <a:bodyPr wrap="square" rtlCol="0">
              <a:spAutoFit/>
            </a:bodyPr>
            <a:lstStyle/>
            <a:p>
              <a:r>
                <a:rPr lang="en-US" sz="1400" dirty="0" smtClean="0">
                  <a:solidFill>
                    <a:srgbClr val="FF0000"/>
                  </a:solidFill>
                </a:rPr>
                <a:t>ON</a:t>
              </a:r>
              <a:endParaRPr lang="en-US" sz="1400" dirty="0">
                <a:solidFill>
                  <a:srgbClr val="FF0000"/>
                </a:solidFill>
              </a:endParaRPr>
            </a:p>
          </p:txBody>
        </p:sp>
        <p:sp>
          <p:nvSpPr>
            <p:cNvPr id="116" name="Oval 115"/>
            <p:cNvSpPr/>
            <p:nvPr/>
          </p:nvSpPr>
          <p:spPr bwMode="auto">
            <a:xfrm>
              <a:off x="1295400" y="5088523"/>
              <a:ext cx="170428" cy="245477"/>
            </a:xfrm>
            <a:prstGeom prst="ellipse">
              <a:avLst/>
            </a:prstGeom>
            <a:solidFill>
              <a:srgbClr val="FF0000"/>
            </a:solid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17" name="TextBox 116"/>
            <p:cNvSpPr txBox="1"/>
            <p:nvPr/>
          </p:nvSpPr>
          <p:spPr>
            <a:xfrm>
              <a:off x="3538163" y="4191000"/>
              <a:ext cx="304800" cy="646331"/>
            </a:xfrm>
            <a:prstGeom prst="rect">
              <a:avLst/>
            </a:prstGeom>
            <a:noFill/>
          </p:spPr>
          <p:txBody>
            <a:bodyPr wrap="square" rtlCol="0">
              <a:spAutoFit/>
            </a:bodyPr>
            <a:lstStyle/>
            <a:p>
              <a:r>
                <a:rPr lang="en-US" sz="1200" dirty="0" smtClean="0"/>
                <a:t>OFF</a:t>
              </a:r>
              <a:endParaRPr lang="en-US" sz="1200" dirty="0"/>
            </a:p>
          </p:txBody>
        </p:sp>
        <p:sp>
          <p:nvSpPr>
            <p:cNvPr id="118" name="TextBox 117"/>
            <p:cNvSpPr txBox="1"/>
            <p:nvPr/>
          </p:nvSpPr>
          <p:spPr>
            <a:xfrm>
              <a:off x="4020312" y="4196564"/>
              <a:ext cx="304800" cy="646331"/>
            </a:xfrm>
            <a:prstGeom prst="rect">
              <a:avLst/>
            </a:prstGeom>
            <a:noFill/>
          </p:spPr>
          <p:txBody>
            <a:bodyPr wrap="square" rtlCol="0">
              <a:spAutoFit/>
            </a:bodyPr>
            <a:lstStyle/>
            <a:p>
              <a:r>
                <a:rPr lang="en-US" sz="1200" dirty="0" smtClean="0"/>
                <a:t>OFF</a:t>
              </a:r>
              <a:endParaRPr lang="en-US" sz="1200" dirty="0"/>
            </a:p>
          </p:txBody>
        </p:sp>
        <p:sp>
          <p:nvSpPr>
            <p:cNvPr id="119" name="TextBox 118"/>
            <p:cNvSpPr txBox="1"/>
            <p:nvPr/>
          </p:nvSpPr>
          <p:spPr>
            <a:xfrm>
              <a:off x="4229100" y="4196564"/>
              <a:ext cx="304800" cy="646331"/>
            </a:xfrm>
            <a:prstGeom prst="rect">
              <a:avLst/>
            </a:prstGeom>
            <a:noFill/>
          </p:spPr>
          <p:txBody>
            <a:bodyPr wrap="square" rtlCol="0">
              <a:spAutoFit/>
            </a:bodyPr>
            <a:lstStyle/>
            <a:p>
              <a:r>
                <a:rPr lang="en-US" sz="1200" dirty="0" smtClean="0"/>
                <a:t>OFF</a:t>
              </a:r>
              <a:endParaRPr lang="en-US" sz="1200" dirty="0"/>
            </a:p>
          </p:txBody>
        </p:sp>
        <p:sp>
          <p:nvSpPr>
            <p:cNvPr id="120" name="TextBox 119"/>
            <p:cNvSpPr txBox="1"/>
            <p:nvPr/>
          </p:nvSpPr>
          <p:spPr>
            <a:xfrm>
              <a:off x="3733800" y="3886200"/>
              <a:ext cx="457200" cy="307777"/>
            </a:xfrm>
            <a:prstGeom prst="rect">
              <a:avLst/>
            </a:prstGeom>
            <a:noFill/>
          </p:spPr>
          <p:txBody>
            <a:bodyPr wrap="square" rtlCol="0">
              <a:spAutoFit/>
            </a:bodyPr>
            <a:lstStyle/>
            <a:p>
              <a:r>
                <a:rPr lang="en-US" sz="1400" dirty="0" smtClean="0">
                  <a:solidFill>
                    <a:srgbClr val="FF0000"/>
                  </a:solidFill>
                </a:rPr>
                <a:t>ON</a:t>
              </a:r>
              <a:endParaRPr lang="en-US" sz="1400" dirty="0">
                <a:solidFill>
                  <a:srgbClr val="FF0000"/>
                </a:solidFill>
              </a:endParaRPr>
            </a:p>
          </p:txBody>
        </p:sp>
        <p:sp>
          <p:nvSpPr>
            <p:cNvPr id="121" name="TextBox 120"/>
            <p:cNvSpPr txBox="1"/>
            <p:nvPr/>
          </p:nvSpPr>
          <p:spPr>
            <a:xfrm>
              <a:off x="4343400" y="3886200"/>
              <a:ext cx="457200" cy="307777"/>
            </a:xfrm>
            <a:prstGeom prst="rect">
              <a:avLst/>
            </a:prstGeom>
            <a:noFill/>
          </p:spPr>
          <p:txBody>
            <a:bodyPr wrap="square" rtlCol="0">
              <a:spAutoFit/>
            </a:bodyPr>
            <a:lstStyle/>
            <a:p>
              <a:r>
                <a:rPr lang="en-US" sz="1400" dirty="0" smtClean="0">
                  <a:solidFill>
                    <a:srgbClr val="FF0000"/>
                  </a:solidFill>
                </a:rPr>
                <a:t>ON</a:t>
              </a:r>
              <a:endParaRPr lang="en-US" sz="1400" dirty="0">
                <a:solidFill>
                  <a:srgbClr val="FF0000"/>
                </a:solidFill>
              </a:endParaRPr>
            </a:p>
          </p:txBody>
        </p:sp>
        <p:sp>
          <p:nvSpPr>
            <p:cNvPr id="122" name="TextBox 121"/>
            <p:cNvSpPr txBox="1"/>
            <p:nvPr/>
          </p:nvSpPr>
          <p:spPr>
            <a:xfrm>
              <a:off x="4714126" y="4183604"/>
              <a:ext cx="304800" cy="646331"/>
            </a:xfrm>
            <a:prstGeom prst="rect">
              <a:avLst/>
            </a:prstGeom>
            <a:noFill/>
          </p:spPr>
          <p:txBody>
            <a:bodyPr wrap="square" rtlCol="0">
              <a:spAutoFit/>
            </a:bodyPr>
            <a:lstStyle/>
            <a:p>
              <a:r>
                <a:rPr lang="en-US" sz="1200" dirty="0" smtClean="0"/>
                <a:t>OFF</a:t>
              </a:r>
              <a:endParaRPr lang="en-US" sz="1200" dirty="0"/>
            </a:p>
          </p:txBody>
        </p:sp>
        <p:sp>
          <p:nvSpPr>
            <p:cNvPr id="123" name="TextBox 122"/>
            <p:cNvSpPr txBox="1"/>
            <p:nvPr/>
          </p:nvSpPr>
          <p:spPr>
            <a:xfrm>
              <a:off x="4953000" y="3886200"/>
              <a:ext cx="457200" cy="307777"/>
            </a:xfrm>
            <a:prstGeom prst="rect">
              <a:avLst/>
            </a:prstGeom>
            <a:noFill/>
          </p:spPr>
          <p:txBody>
            <a:bodyPr wrap="square" rtlCol="0">
              <a:spAutoFit/>
            </a:bodyPr>
            <a:lstStyle/>
            <a:p>
              <a:r>
                <a:rPr lang="en-US" sz="1400" dirty="0" smtClean="0">
                  <a:solidFill>
                    <a:srgbClr val="FF0000"/>
                  </a:solidFill>
                </a:rPr>
                <a:t>ON</a:t>
              </a:r>
              <a:endParaRPr lang="en-US" sz="1400" dirty="0">
                <a:solidFill>
                  <a:srgbClr val="FF0000"/>
                </a:solidFill>
              </a:endParaRPr>
            </a:p>
          </p:txBody>
        </p:sp>
        <p:sp>
          <p:nvSpPr>
            <p:cNvPr id="124" name="Down Arrow 123"/>
            <p:cNvSpPr/>
            <p:nvPr/>
          </p:nvSpPr>
          <p:spPr bwMode="auto">
            <a:xfrm>
              <a:off x="1407541" y="2743200"/>
              <a:ext cx="192659" cy="869550"/>
            </a:xfrm>
            <a:prstGeom prst="downArrow">
              <a:avLst/>
            </a:prstGeom>
            <a:solidFill>
              <a:schemeClr val="bg1">
                <a:lumMod val="65000"/>
              </a:schemeClr>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grpSp>
          <p:nvGrpSpPr>
            <p:cNvPr id="125" name="Group 124"/>
            <p:cNvGrpSpPr/>
            <p:nvPr/>
          </p:nvGrpSpPr>
          <p:grpSpPr>
            <a:xfrm>
              <a:off x="609600" y="2743200"/>
              <a:ext cx="1828800" cy="533400"/>
              <a:chOff x="4953000" y="2514600"/>
              <a:chExt cx="1828800" cy="392160"/>
            </a:xfrm>
          </p:grpSpPr>
          <p:cxnSp>
            <p:nvCxnSpPr>
              <p:cNvPr id="126" name="Straight Connector 125"/>
              <p:cNvCxnSpPr/>
              <p:nvPr/>
            </p:nvCxnSpPr>
            <p:spPr bwMode="auto">
              <a:xfrm flipV="1">
                <a:off x="4953000" y="2514601"/>
                <a:ext cx="497" cy="38658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27" name="Straight Connector 126"/>
              <p:cNvCxnSpPr/>
              <p:nvPr/>
            </p:nvCxnSpPr>
            <p:spPr bwMode="auto">
              <a:xfrm>
                <a:off x="4953000" y="2514602"/>
                <a:ext cx="228600" cy="2864"/>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28" name="Straight Connector 127"/>
              <p:cNvCxnSpPr/>
              <p:nvPr/>
            </p:nvCxnSpPr>
            <p:spPr bwMode="auto">
              <a:xfrm flipV="1">
                <a:off x="5181600" y="2514600"/>
                <a:ext cx="497" cy="38658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29" name="Straight Connector 128"/>
              <p:cNvCxnSpPr/>
              <p:nvPr/>
            </p:nvCxnSpPr>
            <p:spPr bwMode="auto">
              <a:xfrm>
                <a:off x="5181600" y="2898316"/>
                <a:ext cx="228600" cy="2864"/>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30" name="Straight Connector 129"/>
              <p:cNvCxnSpPr/>
              <p:nvPr/>
            </p:nvCxnSpPr>
            <p:spPr bwMode="auto">
              <a:xfrm>
                <a:off x="5410200" y="2520180"/>
                <a:ext cx="228600" cy="2864"/>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31" name="Straight Connector 130"/>
              <p:cNvCxnSpPr/>
              <p:nvPr/>
            </p:nvCxnSpPr>
            <p:spPr bwMode="auto">
              <a:xfrm flipV="1">
                <a:off x="5409703" y="2520180"/>
                <a:ext cx="497" cy="38658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32" name="Straight Connector 131"/>
              <p:cNvCxnSpPr/>
              <p:nvPr/>
            </p:nvCxnSpPr>
            <p:spPr bwMode="auto">
              <a:xfrm flipV="1">
                <a:off x="5638800" y="2520180"/>
                <a:ext cx="497" cy="38658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33" name="Straight Connector 132"/>
              <p:cNvCxnSpPr/>
              <p:nvPr/>
            </p:nvCxnSpPr>
            <p:spPr bwMode="auto">
              <a:xfrm>
                <a:off x="6096000" y="2520180"/>
                <a:ext cx="228600" cy="2864"/>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34" name="Straight Connector 133"/>
              <p:cNvCxnSpPr/>
              <p:nvPr/>
            </p:nvCxnSpPr>
            <p:spPr bwMode="auto">
              <a:xfrm flipV="1">
                <a:off x="6095503" y="2520180"/>
                <a:ext cx="497" cy="38658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35" name="Straight Connector 134"/>
              <p:cNvCxnSpPr/>
              <p:nvPr/>
            </p:nvCxnSpPr>
            <p:spPr bwMode="auto">
              <a:xfrm flipV="1">
                <a:off x="6324600" y="2520180"/>
                <a:ext cx="497" cy="38658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36" name="Straight Connector 135"/>
              <p:cNvCxnSpPr/>
              <p:nvPr/>
            </p:nvCxnSpPr>
            <p:spPr bwMode="auto">
              <a:xfrm>
                <a:off x="6324600" y="2901180"/>
                <a:ext cx="228600" cy="2864"/>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37" name="Straight Connector 136"/>
              <p:cNvCxnSpPr/>
              <p:nvPr/>
            </p:nvCxnSpPr>
            <p:spPr bwMode="auto">
              <a:xfrm flipV="1">
                <a:off x="6552703" y="2520180"/>
                <a:ext cx="497" cy="38658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38" name="Straight Connector 137"/>
              <p:cNvCxnSpPr/>
              <p:nvPr/>
            </p:nvCxnSpPr>
            <p:spPr bwMode="auto">
              <a:xfrm>
                <a:off x="6553200" y="2520180"/>
                <a:ext cx="228600" cy="2864"/>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39" name="Straight Connector 138"/>
              <p:cNvCxnSpPr/>
              <p:nvPr/>
            </p:nvCxnSpPr>
            <p:spPr bwMode="auto">
              <a:xfrm flipV="1">
                <a:off x="6781303" y="2520180"/>
                <a:ext cx="497" cy="38658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40" name="Straight Connector 139"/>
              <p:cNvCxnSpPr/>
              <p:nvPr/>
            </p:nvCxnSpPr>
            <p:spPr bwMode="auto">
              <a:xfrm>
                <a:off x="5633663" y="2899410"/>
                <a:ext cx="467474" cy="0"/>
              </a:xfrm>
              <a:prstGeom prst="line">
                <a:avLst/>
              </a:prstGeom>
              <a:solidFill>
                <a:schemeClr val="accent1"/>
              </a:solidFill>
              <a:ln w="19050" cap="flat" cmpd="sng" algn="ctr">
                <a:solidFill>
                  <a:srgbClr val="FF0000"/>
                </a:solidFill>
                <a:prstDash val="solid"/>
                <a:round/>
                <a:headEnd type="none" w="med" len="med"/>
                <a:tailEnd type="none" w="med" len="med"/>
              </a:ln>
              <a:effectLst/>
            </p:spPr>
          </p:cxnSp>
        </p:grpSp>
      </p:grpSp>
      <p:sp>
        <p:nvSpPr>
          <p:cNvPr id="157" name="TextBox 156"/>
          <p:cNvSpPr txBox="1"/>
          <p:nvPr/>
        </p:nvSpPr>
        <p:spPr>
          <a:xfrm>
            <a:off x="2259904" y="2246293"/>
            <a:ext cx="3378896" cy="954107"/>
          </a:xfrm>
          <a:prstGeom prst="rect">
            <a:avLst/>
          </a:prstGeom>
          <a:noFill/>
        </p:spPr>
        <p:txBody>
          <a:bodyPr wrap="square" rtlCol="0">
            <a:spAutoFit/>
          </a:bodyPr>
          <a:lstStyle/>
          <a:p>
            <a:pPr marL="342900" indent="-342900">
              <a:buAutoNum type="arabicPeriod"/>
            </a:pPr>
            <a:r>
              <a:rPr lang="en-US" sz="1400" b="1" dirty="0" smtClean="0">
                <a:latin typeface="Arial Narrow" pitchFamily="34" charset="0"/>
              </a:rPr>
              <a:t>OOK modulated data</a:t>
            </a:r>
          </a:p>
          <a:p>
            <a:pPr marL="342900" indent="-342900">
              <a:buAutoNum type="arabicPeriod"/>
            </a:pPr>
            <a:r>
              <a:rPr lang="en-US" sz="1400" b="1" dirty="0" smtClean="0">
                <a:latin typeface="Arial Narrow" pitchFamily="34" charset="0"/>
              </a:rPr>
              <a:t>UFSOOK modulated data</a:t>
            </a:r>
          </a:p>
          <a:p>
            <a:pPr marL="342900" indent="-342900">
              <a:buAutoNum type="arabicPeriod"/>
            </a:pPr>
            <a:r>
              <a:rPr lang="en-US" sz="1400" b="1" dirty="0" smtClean="0">
                <a:latin typeface="Arial Narrow" pitchFamily="34" charset="0"/>
              </a:rPr>
              <a:t>Visual cell OOK for multi-array LED system</a:t>
            </a:r>
          </a:p>
        </p:txBody>
      </p:sp>
      <p:sp>
        <p:nvSpPr>
          <p:cNvPr id="158" name="Date Placeholder 1"/>
          <p:cNvSpPr>
            <a:spLocks noGrp="1"/>
          </p:cNvSpPr>
          <p:nvPr>
            <p:ph type="dt" sz="half" idx="10"/>
          </p:nvPr>
        </p:nvSpPr>
        <p:spPr>
          <a:xfrm>
            <a:off x="685800" y="381456"/>
            <a:ext cx="1600200" cy="215444"/>
          </a:xfrm>
        </p:spPr>
        <p:txBody>
          <a:bodyPr/>
          <a:lstStyle/>
          <a:p>
            <a:r>
              <a:rPr lang="en-US" altLang="ko-KR" dirty="0" smtClean="0"/>
              <a:t>September 2013</a:t>
            </a:r>
            <a:endParaRPr lang="en-US" dirty="0"/>
          </a:p>
        </p:txBody>
      </p:sp>
      <p:sp>
        <p:nvSpPr>
          <p:cNvPr id="94" name="TextBox 93"/>
          <p:cNvSpPr txBox="1"/>
          <p:nvPr/>
        </p:nvSpPr>
        <p:spPr>
          <a:xfrm>
            <a:off x="5715000" y="296840"/>
            <a:ext cx="2891112" cy="307777"/>
          </a:xfrm>
          <a:prstGeom prst="rect">
            <a:avLst/>
          </a:prstGeom>
          <a:noFill/>
        </p:spPr>
        <p:txBody>
          <a:bodyPr wrap="square" rtlCol="0">
            <a:spAutoFit/>
          </a:bodyPr>
          <a:lstStyle/>
          <a:p>
            <a:r>
              <a:rPr lang="en-US" altLang="ko-KR" sz="1400" b="1" dirty="0" smtClean="0">
                <a:latin typeface="+mj-lt"/>
              </a:rPr>
              <a:t>doc.: </a:t>
            </a:r>
            <a:r>
              <a:rPr lang="en-US" sz="1400" b="1" dirty="0"/>
              <a:t>IEEE 802.15-13-0528-00-0led</a:t>
            </a:r>
            <a:endParaRPr lang="ko-KR" altLang="en-US" sz="1400" b="1" dirty="0">
              <a:latin typeface="+mj-lt"/>
            </a:endParaRPr>
          </a:p>
        </p:txBody>
      </p:sp>
    </p:spTree>
    <p:extLst>
      <p:ext uri="{BB962C8B-B14F-4D97-AF65-F5344CB8AC3E}">
        <p14:creationId xmlns:p14="http://schemas.microsoft.com/office/powerpoint/2010/main" val="27669205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4</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4" name="Date Placeholder 1"/>
          <p:cNvSpPr>
            <a:spLocks noGrp="1"/>
          </p:cNvSpPr>
          <p:nvPr>
            <p:ph type="dt" sz="half" idx="10"/>
          </p:nvPr>
        </p:nvSpPr>
        <p:spPr>
          <a:xfrm>
            <a:off x="685800" y="381456"/>
            <a:ext cx="1600200" cy="215444"/>
          </a:xfrm>
        </p:spPr>
        <p:txBody>
          <a:bodyPr/>
          <a:lstStyle/>
          <a:p>
            <a:r>
              <a:rPr lang="en-US" altLang="ko-KR" dirty="0" smtClean="0"/>
              <a:t>September 2013</a:t>
            </a:r>
            <a:endParaRPr lang="en-US" dirty="0"/>
          </a:p>
        </p:txBody>
      </p:sp>
      <p:sp>
        <p:nvSpPr>
          <p:cNvPr id="17" name="Title 1"/>
          <p:cNvSpPr>
            <a:spLocks noGrp="1"/>
          </p:cNvSpPr>
          <p:nvPr>
            <p:ph type="title"/>
          </p:nvPr>
        </p:nvSpPr>
        <p:spPr>
          <a:xfrm>
            <a:off x="685800" y="685800"/>
            <a:ext cx="7772400" cy="533400"/>
          </a:xfrm>
        </p:spPr>
        <p:txBody>
          <a:bodyPr/>
          <a:lstStyle/>
          <a:p>
            <a:r>
              <a:rPr lang="en-US" sz="2800" b="1" dirty="0" smtClean="0"/>
              <a:t>Transmitter Section</a:t>
            </a:r>
          </a:p>
        </p:txBody>
      </p:sp>
      <p:sp>
        <p:nvSpPr>
          <p:cNvPr id="18" name="Content Placeholder 2"/>
          <p:cNvSpPr>
            <a:spLocks noGrp="1"/>
          </p:cNvSpPr>
          <p:nvPr>
            <p:ph idx="1"/>
          </p:nvPr>
        </p:nvSpPr>
        <p:spPr>
          <a:xfrm>
            <a:off x="609600" y="1295400"/>
            <a:ext cx="7924800" cy="5105400"/>
          </a:xfrm>
        </p:spPr>
        <p:txBody>
          <a:bodyPr/>
          <a:lstStyle/>
          <a:p>
            <a:pPr algn="just">
              <a:spcBef>
                <a:spcPts val="600"/>
              </a:spcBef>
              <a:spcAft>
                <a:spcPts val="600"/>
              </a:spcAft>
              <a:buFont typeface="Wingdings" pitchFamily="2" charset="2"/>
              <a:buChar char="v"/>
            </a:pPr>
            <a:r>
              <a:rPr lang="en-US" sz="2000" b="1" dirty="0" smtClean="0"/>
              <a:t>Modulation schemes-</a:t>
            </a:r>
          </a:p>
          <a:p>
            <a:pPr lvl="1" algn="just">
              <a:spcBef>
                <a:spcPts val="600"/>
              </a:spcBef>
              <a:spcAft>
                <a:spcPts val="600"/>
              </a:spcAft>
              <a:buFont typeface="Wingdings" pitchFamily="2" charset="2"/>
              <a:buChar char="v"/>
            </a:pPr>
            <a:r>
              <a:rPr lang="en-US" sz="1600" dirty="0" smtClean="0"/>
              <a:t>ON-OFF Keying (OOK)</a:t>
            </a:r>
          </a:p>
          <a:p>
            <a:pPr lvl="1" algn="just">
              <a:spcBef>
                <a:spcPts val="600"/>
              </a:spcBef>
              <a:spcAft>
                <a:spcPts val="600"/>
              </a:spcAft>
              <a:buFont typeface="Wingdings" pitchFamily="2" charset="2"/>
              <a:buChar char="v"/>
            </a:pPr>
            <a:r>
              <a:rPr lang="en-US" sz="1600" dirty="0" smtClean="0"/>
              <a:t>FSOOK</a:t>
            </a:r>
            <a:endParaRPr lang="en-US" sz="2000" dirty="0" smtClean="0"/>
          </a:p>
          <a:p>
            <a:pPr algn="just">
              <a:spcBef>
                <a:spcPts val="600"/>
              </a:spcBef>
              <a:spcAft>
                <a:spcPts val="600"/>
              </a:spcAft>
              <a:buFont typeface="Wingdings" pitchFamily="2" charset="2"/>
              <a:buChar char="v"/>
            </a:pPr>
            <a:r>
              <a:rPr lang="en-US" sz="2000" b="1" dirty="0" smtClean="0"/>
              <a:t>Providing dimming support in the transmitter</a:t>
            </a:r>
          </a:p>
          <a:p>
            <a:pPr algn="just">
              <a:spcBef>
                <a:spcPts val="600"/>
              </a:spcBef>
              <a:spcAft>
                <a:spcPts val="600"/>
              </a:spcAft>
              <a:buFont typeface="Wingdings" pitchFamily="2" charset="2"/>
              <a:buChar char="v"/>
            </a:pPr>
            <a:r>
              <a:rPr lang="en-US" sz="2000" b="1" dirty="0" smtClean="0"/>
              <a:t>Multi-array LED based transmitter design </a:t>
            </a:r>
          </a:p>
          <a:p>
            <a:pPr algn="just">
              <a:spcBef>
                <a:spcPts val="600"/>
              </a:spcBef>
              <a:spcAft>
                <a:spcPts val="600"/>
              </a:spcAft>
              <a:buFont typeface="Wingdings" pitchFamily="2" charset="2"/>
              <a:buChar char="v"/>
            </a:pPr>
            <a:r>
              <a:rPr lang="en-US" sz="2000" b="1" dirty="0" smtClean="0"/>
              <a:t>Pre-coding system development for MIMO based CamCom system</a:t>
            </a:r>
          </a:p>
          <a:p>
            <a:pPr lvl="1" algn="just">
              <a:spcBef>
                <a:spcPts val="600"/>
              </a:spcBef>
              <a:spcAft>
                <a:spcPts val="600"/>
              </a:spcAft>
              <a:buFont typeface="Wingdings" pitchFamily="2" charset="2"/>
              <a:buChar char="v"/>
            </a:pPr>
            <a:endParaRPr lang="en-US" sz="1600" b="1" dirty="0" smtClean="0"/>
          </a:p>
          <a:p>
            <a:pPr algn="just">
              <a:spcBef>
                <a:spcPts val="600"/>
              </a:spcBef>
              <a:spcAft>
                <a:spcPts val="600"/>
              </a:spcAft>
              <a:buFont typeface="Wingdings" pitchFamily="2" charset="2"/>
              <a:buChar char="v"/>
            </a:pPr>
            <a:endParaRPr lang="en-US" sz="2000" b="1" dirty="0" smtClean="0"/>
          </a:p>
          <a:p>
            <a:pPr algn="just">
              <a:spcBef>
                <a:spcPts val="600"/>
              </a:spcBef>
              <a:spcAft>
                <a:spcPts val="600"/>
              </a:spcAft>
              <a:buFont typeface="Wingdings" pitchFamily="2" charset="2"/>
              <a:buChar char="v"/>
            </a:pPr>
            <a:endParaRPr lang="en-US" sz="2000" dirty="0" smtClean="0"/>
          </a:p>
        </p:txBody>
      </p:sp>
      <p:sp>
        <p:nvSpPr>
          <p:cNvPr id="11" name="TextBox 10"/>
          <p:cNvSpPr txBox="1"/>
          <p:nvPr/>
        </p:nvSpPr>
        <p:spPr>
          <a:xfrm>
            <a:off x="5715000" y="296840"/>
            <a:ext cx="2891112" cy="307777"/>
          </a:xfrm>
          <a:prstGeom prst="rect">
            <a:avLst/>
          </a:prstGeom>
          <a:noFill/>
        </p:spPr>
        <p:txBody>
          <a:bodyPr wrap="square" rtlCol="0">
            <a:spAutoFit/>
          </a:bodyPr>
          <a:lstStyle/>
          <a:p>
            <a:r>
              <a:rPr lang="en-US" altLang="ko-KR" sz="1400" b="1" dirty="0" smtClean="0">
                <a:latin typeface="+mj-lt"/>
              </a:rPr>
              <a:t>doc.: </a:t>
            </a:r>
            <a:r>
              <a:rPr lang="en-US" sz="1400" b="1" dirty="0"/>
              <a:t>IEEE 802.15-13-0528-00-0led</a:t>
            </a:r>
            <a:endParaRPr lang="ko-KR" altLang="en-US" sz="1400" b="1" dirty="0">
              <a:latin typeface="+mj-lt"/>
            </a:endParaRPr>
          </a:p>
        </p:txBody>
      </p:sp>
    </p:spTree>
    <p:extLst>
      <p:ext uri="{BB962C8B-B14F-4D97-AF65-F5344CB8AC3E}">
        <p14:creationId xmlns:p14="http://schemas.microsoft.com/office/powerpoint/2010/main" val="14635593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85800"/>
            <a:ext cx="7772400" cy="533400"/>
          </a:xfrm>
        </p:spPr>
        <p:txBody>
          <a:bodyPr/>
          <a:lstStyle/>
          <a:p>
            <a:r>
              <a:rPr lang="en-US" sz="2800" b="1" dirty="0" smtClean="0"/>
              <a:t>Receiving Section</a:t>
            </a:r>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5</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2" name="Content Placeholder 2"/>
          <p:cNvSpPr>
            <a:spLocks noGrp="1"/>
          </p:cNvSpPr>
          <p:nvPr>
            <p:ph idx="1"/>
          </p:nvPr>
        </p:nvSpPr>
        <p:spPr>
          <a:xfrm>
            <a:off x="685800" y="1295400"/>
            <a:ext cx="7848600" cy="5029200"/>
          </a:xfrm>
        </p:spPr>
        <p:txBody>
          <a:bodyPr/>
          <a:lstStyle/>
          <a:p>
            <a:pPr algn="just">
              <a:spcBef>
                <a:spcPts val="600"/>
              </a:spcBef>
              <a:spcAft>
                <a:spcPts val="0"/>
              </a:spcAft>
              <a:buFont typeface="Wingdings" pitchFamily="2" charset="2"/>
              <a:buChar char="v"/>
            </a:pPr>
            <a:r>
              <a:rPr lang="en-US" sz="2400" b="1" dirty="0" smtClean="0"/>
              <a:t>Challenges in the receiver section</a:t>
            </a:r>
          </a:p>
          <a:p>
            <a:pPr lvl="1" algn="just">
              <a:spcBef>
                <a:spcPts val="600"/>
              </a:spcBef>
              <a:spcAft>
                <a:spcPts val="0"/>
              </a:spcAft>
              <a:buFont typeface="Wingdings" pitchFamily="2" charset="2"/>
              <a:buChar char="v"/>
            </a:pPr>
            <a:r>
              <a:rPr lang="en-US" sz="1800" b="1" dirty="0" smtClean="0"/>
              <a:t>Color filter</a:t>
            </a:r>
            <a:r>
              <a:rPr lang="en-US" sz="1800" dirty="0" smtClean="0"/>
              <a:t>– rejecting ‘out-of-band’ illumination color noise and deploying multi-color LED based communication</a:t>
            </a:r>
            <a:endParaRPr lang="en-US" sz="1800" b="1" dirty="0" smtClean="0"/>
          </a:p>
          <a:p>
            <a:pPr lvl="1" algn="just">
              <a:spcBef>
                <a:spcPts val="600"/>
              </a:spcBef>
              <a:spcAft>
                <a:spcPts val="0"/>
              </a:spcAft>
              <a:buFont typeface="Wingdings" pitchFamily="2" charset="2"/>
              <a:buChar char="v"/>
            </a:pPr>
            <a:r>
              <a:rPr lang="en-US" sz="1800" b="1" dirty="0" smtClean="0"/>
              <a:t>Tracking algorithm</a:t>
            </a:r>
          </a:p>
          <a:p>
            <a:pPr lvl="1" algn="just">
              <a:spcBef>
                <a:spcPts val="600"/>
              </a:spcBef>
              <a:spcAft>
                <a:spcPts val="0"/>
              </a:spcAft>
              <a:buFont typeface="Wingdings" pitchFamily="2" charset="2"/>
              <a:buChar char="v"/>
            </a:pPr>
            <a:r>
              <a:rPr lang="en-US" sz="1800" b="1" dirty="0" smtClean="0"/>
              <a:t>Pattern classification</a:t>
            </a:r>
            <a:r>
              <a:rPr lang="en-US" sz="1800" dirty="0" smtClean="0"/>
              <a:t>– to select the whole pattern of multi-array LED transmitter for any angle (of course inside of the FOV capability)</a:t>
            </a:r>
          </a:p>
          <a:p>
            <a:pPr lvl="1" algn="just">
              <a:spcBef>
                <a:spcPts val="600"/>
              </a:spcBef>
              <a:spcAft>
                <a:spcPts val="0"/>
              </a:spcAft>
              <a:buFont typeface="Wingdings" pitchFamily="2" charset="2"/>
              <a:buChar char="v"/>
            </a:pPr>
            <a:r>
              <a:rPr lang="en-US" sz="1800" b="1" dirty="0" smtClean="0"/>
              <a:t>Blur and Gaussian effect</a:t>
            </a:r>
            <a:r>
              <a:rPr lang="en-US" sz="1800" dirty="0" smtClean="0"/>
              <a:t>– effect of lens blur on the resolvability of the images</a:t>
            </a:r>
          </a:p>
          <a:p>
            <a:pPr lvl="1" algn="just">
              <a:spcBef>
                <a:spcPts val="600"/>
              </a:spcBef>
              <a:spcAft>
                <a:spcPts val="0"/>
              </a:spcAft>
              <a:buFont typeface="Wingdings" pitchFamily="2" charset="2"/>
              <a:buChar char="v"/>
            </a:pPr>
            <a:r>
              <a:rPr lang="en-US" sz="1800" b="1" dirty="0" smtClean="0"/>
              <a:t>Selector or combiner</a:t>
            </a:r>
            <a:r>
              <a:rPr lang="en-US" sz="1800" dirty="0" smtClean="0"/>
              <a:t>– develop a receiver combiner for the direct detection (DD) of the light signal</a:t>
            </a:r>
          </a:p>
        </p:txBody>
      </p:sp>
      <p:sp>
        <p:nvSpPr>
          <p:cNvPr id="14" name="Date Placeholder 1"/>
          <p:cNvSpPr>
            <a:spLocks noGrp="1"/>
          </p:cNvSpPr>
          <p:nvPr>
            <p:ph type="dt" sz="half" idx="10"/>
          </p:nvPr>
        </p:nvSpPr>
        <p:spPr>
          <a:xfrm>
            <a:off x="685800" y="381456"/>
            <a:ext cx="1600200" cy="215444"/>
          </a:xfrm>
        </p:spPr>
        <p:txBody>
          <a:bodyPr/>
          <a:lstStyle/>
          <a:p>
            <a:r>
              <a:rPr lang="en-US" altLang="ko-KR" dirty="0" smtClean="0"/>
              <a:t>September 2013</a:t>
            </a:r>
            <a:endParaRPr lang="en-US" dirty="0"/>
          </a:p>
        </p:txBody>
      </p:sp>
      <p:sp>
        <p:nvSpPr>
          <p:cNvPr id="11" name="TextBox 10"/>
          <p:cNvSpPr txBox="1"/>
          <p:nvPr/>
        </p:nvSpPr>
        <p:spPr>
          <a:xfrm>
            <a:off x="5715000" y="296840"/>
            <a:ext cx="2891112" cy="307777"/>
          </a:xfrm>
          <a:prstGeom prst="rect">
            <a:avLst/>
          </a:prstGeom>
          <a:noFill/>
        </p:spPr>
        <p:txBody>
          <a:bodyPr wrap="square" rtlCol="0">
            <a:spAutoFit/>
          </a:bodyPr>
          <a:lstStyle/>
          <a:p>
            <a:r>
              <a:rPr lang="en-US" altLang="ko-KR" sz="1400" b="1" dirty="0" smtClean="0">
                <a:latin typeface="+mj-lt"/>
              </a:rPr>
              <a:t>doc.: </a:t>
            </a:r>
            <a:r>
              <a:rPr lang="en-US" sz="1400" b="1" dirty="0"/>
              <a:t>IEEE 802.15-13-0528-00-0led</a:t>
            </a:r>
            <a:endParaRPr lang="ko-KR" altLang="en-US" sz="1400" b="1" dirty="0">
              <a:latin typeface="+mj-lt"/>
            </a:endParaRPr>
          </a:p>
        </p:txBody>
      </p:sp>
    </p:spTree>
    <p:extLst>
      <p:ext uri="{BB962C8B-B14F-4D97-AF65-F5344CB8AC3E}">
        <p14:creationId xmlns:p14="http://schemas.microsoft.com/office/powerpoint/2010/main" val="27669205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6</a:t>
            </a:fld>
            <a:endParaRPr lang="en-US" dirty="0"/>
          </a:p>
        </p:txBody>
      </p:sp>
      <p:sp>
        <p:nvSpPr>
          <p:cNvPr id="7" name="바닥글 개체 틀 6"/>
          <p:cNvSpPr>
            <a:spLocks noGrp="1"/>
          </p:cNvSpPr>
          <p:nvPr>
            <p:ph type="ftr" sz="quarter" idx="11"/>
          </p:nvPr>
        </p:nvSpPr>
        <p:spPr/>
        <p:txBody>
          <a:bodyPr/>
          <a:lstStyle/>
          <a:p>
            <a:r>
              <a:rPr lang="nn-NO" dirty="0" smtClean="0"/>
              <a:t>Yeong Min Jang, Kookmin University</a:t>
            </a:r>
            <a:endParaRPr lang="en-US" dirty="0"/>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3"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5" name="Date Placeholder 1"/>
          <p:cNvSpPr>
            <a:spLocks noGrp="1"/>
          </p:cNvSpPr>
          <p:nvPr>
            <p:ph type="dt" sz="half" idx="10"/>
          </p:nvPr>
        </p:nvSpPr>
        <p:spPr>
          <a:xfrm>
            <a:off x="685800" y="381456"/>
            <a:ext cx="1600200" cy="215444"/>
          </a:xfrm>
        </p:spPr>
        <p:txBody>
          <a:bodyPr/>
          <a:lstStyle/>
          <a:p>
            <a:r>
              <a:rPr lang="en-US" altLang="ko-KR" dirty="0" smtClean="0"/>
              <a:t>September 2013</a:t>
            </a:r>
            <a:endParaRPr lang="en-US" dirty="0"/>
          </a:p>
        </p:txBody>
      </p:sp>
      <p:sp>
        <p:nvSpPr>
          <p:cNvPr id="11" name="Title 1"/>
          <p:cNvSpPr txBox="1">
            <a:spLocks/>
          </p:cNvSpPr>
          <p:nvPr/>
        </p:nvSpPr>
        <p:spPr>
          <a:xfrm>
            <a:off x="685800" y="685800"/>
            <a:ext cx="7772400" cy="5334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sz="2800" b="1" dirty="0" smtClean="0"/>
              <a:t>CamCom MIMO System</a:t>
            </a:r>
          </a:p>
        </p:txBody>
      </p:sp>
      <p:sp>
        <p:nvSpPr>
          <p:cNvPr id="12" name="Content Placeholder 2"/>
          <p:cNvSpPr txBox="1">
            <a:spLocks/>
          </p:cNvSpPr>
          <p:nvPr/>
        </p:nvSpPr>
        <p:spPr>
          <a:xfrm>
            <a:off x="685800" y="1295400"/>
            <a:ext cx="7848600" cy="50292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spcBef>
                <a:spcPts val="600"/>
              </a:spcBef>
              <a:spcAft>
                <a:spcPts val="0"/>
              </a:spcAft>
              <a:buFont typeface="Wingdings" pitchFamily="2" charset="2"/>
              <a:buChar char="v"/>
            </a:pPr>
            <a:r>
              <a:rPr lang="en-US" sz="2000" b="1" dirty="0" smtClean="0"/>
              <a:t>Use cases of CamCom-MIMO</a:t>
            </a:r>
            <a:r>
              <a:rPr lang="en-US" sz="2000" dirty="0" smtClean="0"/>
              <a:t>—</a:t>
            </a:r>
            <a:endParaRPr lang="en-US" sz="2000" b="1" dirty="0" smtClean="0"/>
          </a:p>
          <a:p>
            <a:pPr lvl="1" algn="just">
              <a:spcBef>
                <a:spcPts val="600"/>
              </a:spcBef>
              <a:spcAft>
                <a:spcPts val="0"/>
              </a:spcAft>
              <a:buFont typeface="Wingdings" pitchFamily="2" charset="2"/>
              <a:buChar char="v"/>
            </a:pPr>
            <a:r>
              <a:rPr lang="en-US" sz="1600" dirty="0" smtClean="0"/>
              <a:t>Spatial Multiplexing for enhancing the capacity </a:t>
            </a:r>
          </a:p>
          <a:p>
            <a:pPr lvl="1" algn="just">
              <a:spcBef>
                <a:spcPts val="600"/>
              </a:spcBef>
              <a:spcAft>
                <a:spcPts val="0"/>
              </a:spcAft>
              <a:buFont typeface="Wingdings" pitchFamily="2" charset="2"/>
              <a:buChar char="v"/>
            </a:pPr>
            <a:r>
              <a:rPr lang="en-US" sz="1600" dirty="0" smtClean="0"/>
              <a:t>Achieve robust reception by using angle-diversity in </a:t>
            </a:r>
            <a:r>
              <a:rPr lang="en-US" sz="1600" dirty="0" err="1" smtClean="0"/>
              <a:t>ComCom</a:t>
            </a:r>
            <a:r>
              <a:rPr lang="en-US" sz="1600" dirty="0" smtClean="0"/>
              <a:t> system</a:t>
            </a:r>
          </a:p>
          <a:p>
            <a:pPr algn="just">
              <a:spcBef>
                <a:spcPts val="600"/>
              </a:spcBef>
              <a:spcAft>
                <a:spcPts val="0"/>
              </a:spcAft>
              <a:buFont typeface="Wingdings" pitchFamily="2" charset="2"/>
              <a:buChar char="v"/>
            </a:pPr>
            <a:r>
              <a:rPr lang="en-US" sz="2000" b="1" dirty="0" smtClean="0"/>
              <a:t>Multiple-Access Techniques</a:t>
            </a:r>
            <a:r>
              <a:rPr lang="en-US" sz="2000" dirty="0" smtClean="0"/>
              <a:t>—</a:t>
            </a:r>
            <a:endParaRPr lang="en-US" sz="2000" b="1" dirty="0" smtClean="0"/>
          </a:p>
          <a:p>
            <a:pPr lvl="1" algn="just">
              <a:spcBef>
                <a:spcPts val="600"/>
              </a:spcBef>
              <a:spcAft>
                <a:spcPts val="0"/>
              </a:spcAft>
              <a:buFont typeface="Wingdings" pitchFamily="2" charset="2"/>
              <a:buChar char="v"/>
            </a:pPr>
            <a:r>
              <a:rPr lang="en-US" sz="1600" dirty="0" smtClean="0"/>
              <a:t>The imaging lens has the additional advantages as this lens naturally provides angle separation between multiple LED light sources</a:t>
            </a:r>
          </a:p>
          <a:p>
            <a:pPr lvl="1" algn="just">
              <a:spcBef>
                <a:spcPts val="600"/>
              </a:spcBef>
              <a:spcAft>
                <a:spcPts val="0"/>
              </a:spcAft>
              <a:buFont typeface="Wingdings" pitchFamily="2" charset="2"/>
              <a:buChar char="v"/>
            </a:pPr>
            <a:r>
              <a:rPr lang="en-US" sz="1600" dirty="0" smtClean="0"/>
              <a:t>Spatial separation characteristic can provide SDMA</a:t>
            </a:r>
          </a:p>
          <a:p>
            <a:pPr lvl="1" algn="just">
              <a:spcBef>
                <a:spcPts val="600"/>
              </a:spcBef>
              <a:spcAft>
                <a:spcPts val="0"/>
              </a:spcAft>
              <a:buFont typeface="Wingdings" pitchFamily="2" charset="2"/>
              <a:buChar char="v"/>
            </a:pPr>
            <a:r>
              <a:rPr lang="en-US" sz="1600" dirty="0" smtClean="0"/>
              <a:t>For more robust operation optical multiplexing (e.g. SDMA) may combine with the electrical multiplexing technique (e.g. TDMA)</a:t>
            </a:r>
          </a:p>
          <a:p>
            <a:pPr algn="just">
              <a:spcBef>
                <a:spcPts val="600"/>
              </a:spcBef>
              <a:spcAft>
                <a:spcPts val="0"/>
              </a:spcAft>
              <a:buFont typeface="Wingdings" pitchFamily="2" charset="2"/>
              <a:buChar char="v"/>
            </a:pPr>
            <a:r>
              <a:rPr lang="en-US" sz="2000" b="1" dirty="0" smtClean="0"/>
              <a:t>Study Issues</a:t>
            </a:r>
            <a:r>
              <a:rPr lang="en-US" sz="2000" dirty="0" smtClean="0"/>
              <a:t>—</a:t>
            </a:r>
          </a:p>
          <a:p>
            <a:pPr lvl="1" algn="just">
              <a:spcBef>
                <a:spcPts val="600"/>
              </a:spcBef>
              <a:spcAft>
                <a:spcPts val="0"/>
              </a:spcAft>
              <a:buFont typeface="Wingdings" pitchFamily="2" charset="2"/>
              <a:buChar char="v"/>
            </a:pPr>
            <a:r>
              <a:rPr lang="en-US" sz="1600" dirty="0" smtClean="0"/>
              <a:t>Co-channel interference reduction</a:t>
            </a:r>
          </a:p>
          <a:p>
            <a:pPr lvl="1" algn="just">
              <a:spcBef>
                <a:spcPts val="600"/>
              </a:spcBef>
              <a:spcAft>
                <a:spcPts val="0"/>
              </a:spcAft>
              <a:buFont typeface="Wingdings" pitchFamily="2" charset="2"/>
              <a:buChar char="v"/>
            </a:pPr>
            <a:r>
              <a:rPr lang="en-US" sz="1600" dirty="0" smtClean="0"/>
              <a:t>Detection technique development for MIMO system– selector or combiner (e.g. MRC) developing for achieve the advantages of MIMO perfectly</a:t>
            </a:r>
          </a:p>
          <a:p>
            <a:pPr lvl="1" algn="just">
              <a:spcBef>
                <a:spcPts val="600"/>
              </a:spcBef>
              <a:spcAft>
                <a:spcPts val="0"/>
              </a:spcAft>
              <a:buFont typeface="Wingdings" pitchFamily="2" charset="2"/>
              <a:buChar char="v"/>
            </a:pPr>
            <a:r>
              <a:rPr lang="en-US" sz="1600" dirty="0" smtClean="0"/>
              <a:t>Pre-coding system development for CamCom-MIMO system </a:t>
            </a:r>
          </a:p>
          <a:p>
            <a:pPr algn="just">
              <a:spcBef>
                <a:spcPts val="600"/>
              </a:spcBef>
              <a:spcAft>
                <a:spcPts val="0"/>
              </a:spcAft>
              <a:buFont typeface="Wingdings" pitchFamily="2" charset="2"/>
              <a:buChar char="v"/>
            </a:pPr>
            <a:endParaRPr lang="en-US" sz="2000" dirty="0" smtClean="0"/>
          </a:p>
        </p:txBody>
      </p:sp>
      <p:sp>
        <p:nvSpPr>
          <p:cNvPr id="9" name="TextBox 8"/>
          <p:cNvSpPr txBox="1"/>
          <p:nvPr/>
        </p:nvSpPr>
        <p:spPr>
          <a:xfrm>
            <a:off x="5715000" y="296840"/>
            <a:ext cx="2891112" cy="307777"/>
          </a:xfrm>
          <a:prstGeom prst="rect">
            <a:avLst/>
          </a:prstGeom>
          <a:noFill/>
        </p:spPr>
        <p:txBody>
          <a:bodyPr wrap="square" rtlCol="0">
            <a:spAutoFit/>
          </a:bodyPr>
          <a:lstStyle/>
          <a:p>
            <a:r>
              <a:rPr lang="en-US" altLang="ko-KR" sz="1400" b="1" dirty="0" smtClean="0">
                <a:latin typeface="+mj-lt"/>
              </a:rPr>
              <a:t>doc.: </a:t>
            </a:r>
            <a:r>
              <a:rPr lang="en-US" sz="1400" b="1" dirty="0"/>
              <a:t>IEEE 802.15-13-0528-00-0led</a:t>
            </a:r>
            <a:endParaRPr lang="ko-KR" altLang="en-US" sz="1400" b="1" dirty="0">
              <a:latin typeface="+mj-lt"/>
            </a:endParaRPr>
          </a:p>
        </p:txBody>
      </p:sp>
    </p:spTree>
    <p:extLst>
      <p:ext uri="{BB962C8B-B14F-4D97-AF65-F5344CB8AC3E}">
        <p14:creationId xmlns:p14="http://schemas.microsoft.com/office/powerpoint/2010/main" val="10305484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838200"/>
            <a:ext cx="8077200" cy="609600"/>
          </a:xfrm>
        </p:spPr>
        <p:txBody>
          <a:bodyPr/>
          <a:lstStyle/>
          <a:p>
            <a:r>
              <a:rPr lang="en-US" sz="3200" b="1" dirty="0" smtClean="0"/>
              <a:t>Conclusions</a:t>
            </a:r>
          </a:p>
        </p:txBody>
      </p:sp>
      <p:sp>
        <p:nvSpPr>
          <p:cNvPr id="3075" name="Content Placeholder 2"/>
          <p:cNvSpPr>
            <a:spLocks noGrp="1"/>
          </p:cNvSpPr>
          <p:nvPr>
            <p:ph idx="1"/>
          </p:nvPr>
        </p:nvSpPr>
        <p:spPr>
          <a:xfrm>
            <a:off x="685800" y="1524000"/>
            <a:ext cx="7946408" cy="4114800"/>
          </a:xfrm>
        </p:spPr>
        <p:txBody>
          <a:bodyPr/>
          <a:lstStyle/>
          <a:p>
            <a:pPr algn="just">
              <a:lnSpc>
                <a:spcPct val="150000"/>
              </a:lnSpc>
              <a:buFont typeface="Wingdings" pitchFamily="2" charset="2"/>
              <a:buChar char="v"/>
            </a:pPr>
            <a:r>
              <a:rPr lang="en-US" sz="2000" dirty="0" smtClean="0"/>
              <a:t>Need to standardize multi-array LED based transmitter with additional supporting characteristics (e.g. dimming, flickering)</a:t>
            </a:r>
          </a:p>
          <a:p>
            <a:pPr algn="just">
              <a:lnSpc>
                <a:spcPct val="150000"/>
              </a:lnSpc>
              <a:buFont typeface="Wingdings" pitchFamily="2" charset="2"/>
              <a:buChar char="v"/>
            </a:pPr>
            <a:r>
              <a:rPr lang="en-US" sz="2000" dirty="0" smtClean="0"/>
              <a:t>The possibilities of developing novel modulation schemes will arise due to the multi-array LED pattern in transmitter</a:t>
            </a:r>
          </a:p>
          <a:p>
            <a:pPr algn="just">
              <a:lnSpc>
                <a:spcPct val="150000"/>
              </a:lnSpc>
              <a:buFont typeface="Wingdings" pitchFamily="2" charset="2"/>
              <a:buChar char="v"/>
            </a:pPr>
            <a:r>
              <a:rPr lang="en-US" sz="2000" dirty="0" smtClean="0"/>
              <a:t>Need to develop a selector or combiner technology for detecting the multiple LED’s signal in </a:t>
            </a:r>
            <a:r>
              <a:rPr lang="en-US" sz="2000" dirty="0" err="1" smtClean="0"/>
              <a:t>CamCom</a:t>
            </a:r>
            <a:r>
              <a:rPr lang="en-US" sz="2000" dirty="0" smtClean="0"/>
              <a:t>-MIMO system  </a:t>
            </a:r>
          </a:p>
          <a:p>
            <a:pPr algn="just">
              <a:lnSpc>
                <a:spcPct val="150000"/>
              </a:lnSpc>
              <a:buFont typeface="Wingdings" pitchFamily="2" charset="2"/>
              <a:buChar char="v"/>
            </a:pPr>
            <a:r>
              <a:rPr lang="en-US" sz="2000" dirty="0" smtClean="0"/>
              <a:t>Need to fixed easy deployment strategies of the current standard of particular application</a:t>
            </a:r>
            <a:endParaRPr lang="en-US" sz="2000" dirty="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7</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3"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5" name="Date Placeholder 1"/>
          <p:cNvSpPr>
            <a:spLocks noGrp="1"/>
          </p:cNvSpPr>
          <p:nvPr>
            <p:ph type="dt" sz="half" idx="10"/>
          </p:nvPr>
        </p:nvSpPr>
        <p:spPr>
          <a:xfrm>
            <a:off x="685800" y="381456"/>
            <a:ext cx="1600200" cy="215444"/>
          </a:xfrm>
        </p:spPr>
        <p:txBody>
          <a:bodyPr/>
          <a:lstStyle/>
          <a:p>
            <a:r>
              <a:rPr lang="en-US" altLang="ko-KR" dirty="0" smtClean="0"/>
              <a:t>September 2013</a:t>
            </a:r>
            <a:endParaRPr lang="en-US" dirty="0"/>
          </a:p>
        </p:txBody>
      </p:sp>
      <p:sp>
        <p:nvSpPr>
          <p:cNvPr id="9" name="TextBox 8"/>
          <p:cNvSpPr txBox="1"/>
          <p:nvPr/>
        </p:nvSpPr>
        <p:spPr>
          <a:xfrm>
            <a:off x="5715000" y="296840"/>
            <a:ext cx="2891112" cy="307777"/>
          </a:xfrm>
          <a:prstGeom prst="rect">
            <a:avLst/>
          </a:prstGeom>
          <a:noFill/>
        </p:spPr>
        <p:txBody>
          <a:bodyPr wrap="square" rtlCol="0">
            <a:spAutoFit/>
          </a:bodyPr>
          <a:lstStyle/>
          <a:p>
            <a:r>
              <a:rPr lang="en-US" altLang="ko-KR" sz="1400" b="1" dirty="0" smtClean="0">
                <a:latin typeface="+mj-lt"/>
              </a:rPr>
              <a:t>doc.: </a:t>
            </a:r>
            <a:r>
              <a:rPr lang="en-US" sz="1400" b="1" dirty="0"/>
              <a:t>IEEE 802.15-13-0528-00-0led</a:t>
            </a:r>
            <a:endParaRPr lang="ko-KR" altLang="en-US" sz="1400" b="1" dirty="0">
              <a:latin typeface="+mj-lt"/>
            </a:endParaRPr>
          </a:p>
        </p:txBody>
      </p:sp>
    </p:spTree>
    <p:extLst>
      <p:ext uri="{BB962C8B-B14F-4D97-AF65-F5344CB8AC3E}">
        <p14:creationId xmlns:p14="http://schemas.microsoft.com/office/powerpoint/2010/main" val="2988015184"/>
      </p:ext>
    </p:extLst>
  </p:cSld>
  <p:clrMapOvr>
    <a:masterClrMapping/>
  </p:clrMapOvr>
  <p:timing>
    <p:tnLst>
      <p:par>
        <p:cTn id="1" dur="indefinite" restart="never" nodeType="tmRoot"/>
      </p:par>
    </p:tnLst>
  </p:timing>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VLC_Composition_090917</Template>
  <TotalTime>12602</TotalTime>
  <Words>514</Words>
  <Application>Microsoft Office PowerPoint</Application>
  <PresentationFormat>화면 슬라이드 쇼(4:3)</PresentationFormat>
  <Paragraphs>104</Paragraphs>
  <Slides>7</Slides>
  <Notes>1</Notes>
  <HiddenSlides>0</HiddenSlides>
  <MMClips>0</MMClips>
  <ScaleCrop>false</ScaleCrop>
  <HeadingPairs>
    <vt:vector size="4" baseType="variant">
      <vt:variant>
        <vt:lpstr>테마</vt:lpstr>
      </vt:variant>
      <vt:variant>
        <vt:i4>1</vt:i4>
      </vt:variant>
      <vt:variant>
        <vt:lpstr>슬라이드 제목</vt:lpstr>
      </vt:variant>
      <vt:variant>
        <vt:i4>7</vt:i4>
      </vt:variant>
    </vt:vector>
  </HeadingPairs>
  <TitlesOfParts>
    <vt:vector size="8" baseType="lpstr">
      <vt:lpstr>VLC_Composition_090917</vt:lpstr>
      <vt:lpstr>PowerPoint 프레젠테이션</vt:lpstr>
      <vt:lpstr>PowerPoint 프레젠테이션</vt:lpstr>
      <vt:lpstr>System Architecture</vt:lpstr>
      <vt:lpstr>Transmitter Section</vt:lpstr>
      <vt:lpstr>Receiving Section</vt:lpstr>
      <vt:lpstr>PowerPoint 프레젠테이션</vt:lpstr>
      <vt:lpstr>Conclusions</vt:lpstr>
    </vt:vector>
  </TitlesOfParts>
  <Company>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th</dc:creator>
  <dc:description>&lt;doc#&gt;</dc:description>
  <cp:lastModifiedBy>Jang</cp:lastModifiedBy>
  <cp:revision>883</cp:revision>
  <cp:lastPrinted>2013-09-15T00:13:49Z</cp:lastPrinted>
  <dcterms:created xsi:type="dcterms:W3CDTF">2009-09-18T11:31:33Z</dcterms:created>
  <dcterms:modified xsi:type="dcterms:W3CDTF">2013-09-16T07:59:47Z</dcterms:modified>
</cp:coreProperties>
</file>