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75" r:id="rId2"/>
    <p:sldId id="256" r:id="rId3"/>
    <p:sldId id="257" r:id="rId4"/>
    <p:sldId id="265" r:id="rId5"/>
    <p:sldId id="276" r:id="rId6"/>
    <p:sldId id="274" r:id="rId7"/>
    <p:sldId id="269" r:id="rId8"/>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4" autoAdjust="0"/>
    <p:restoredTop sz="86117" autoAdjust="0"/>
  </p:normalViewPr>
  <p:slideViewPr>
    <p:cSldViewPr>
      <p:cViewPr varScale="1">
        <p:scale>
          <a:sx n="71" d="100"/>
          <a:sy n="71" d="100"/>
        </p:scale>
        <p:origin x="398" y="58"/>
      </p:cViewPr>
      <p:guideLst>
        <p:guide orient="horz" pos="2160"/>
        <p:guide pos="2880"/>
      </p:guideLst>
    </p:cSldViewPr>
  </p:slideViewPr>
  <p:outlineViewPr>
    <p:cViewPr varScale="1">
      <p:scale>
        <a:sx n="170" d="200"/>
        <a:sy n="170" d="200"/>
      </p:scale>
      <p:origin x="-780" y="-84"/>
    </p:cViewPr>
  </p:outlineViewPr>
  <p:notesTextViewPr>
    <p:cViewPr>
      <p:scale>
        <a:sx n="75" d="100"/>
        <a:sy n="75" d="100"/>
      </p:scale>
      <p:origin x="0" y="0"/>
    </p:cViewPr>
  </p:notesTextViewPr>
  <p:notesViewPr>
    <p:cSldViewPr>
      <p:cViewPr varScale="1">
        <p:scale>
          <a:sx n="65" d="100"/>
          <a:sy n="65" d="100"/>
        </p:scale>
        <p:origin x="2141"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802.11-13-0695-00-0000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Sept 2013</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802.11-13-0695-00-0000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Sept 2013</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802.11-13-0695-00-0000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 2013</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802.11-13-0695-00-0000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Sept 2013</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2291"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2292" name="Rectangle 2"/>
          <p:cNvSpPr>
            <a:spLocks noGrp="1" noRot="1" noChangeAspect="1" noChangeArrowheads="1" noTextEdit="1"/>
          </p:cNvSpPr>
          <p:nvPr>
            <p:ph type="sldImg"/>
          </p:nvPr>
        </p:nvSpPr>
        <p:spPr>
          <a:xfrm>
            <a:off x="1155700" y="701675"/>
            <a:ext cx="4624388" cy="3468688"/>
          </a:xfrm>
          <a:ln/>
        </p:spPr>
      </p:sp>
      <p:sp>
        <p:nvSpPr>
          <p:cNvPr id="12293"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endParaRPr lang="en-US" dirty="0" smtClean="0">
              <a:latin typeface="Times New Roman" pitchFamily="18" charset="0"/>
            </a:endParaRPr>
          </a:p>
        </p:txBody>
      </p:sp>
    </p:spTree>
    <p:extLst>
      <p:ext uri="{BB962C8B-B14F-4D97-AF65-F5344CB8AC3E}">
        <p14:creationId xmlns:p14="http://schemas.microsoft.com/office/powerpoint/2010/main" val="141022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5</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extLst>
      <p:ext uri="{BB962C8B-B14F-4D97-AF65-F5344CB8AC3E}">
        <p14:creationId xmlns:p14="http://schemas.microsoft.com/office/powerpoint/2010/main" val="34900275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6</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extLst>
      <p:ext uri="{BB962C8B-B14F-4D97-AF65-F5344CB8AC3E}">
        <p14:creationId xmlns:p14="http://schemas.microsoft.com/office/powerpoint/2010/main" val="2629508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meeting, 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Nanjing – low estimate 200 attendees estimate </a:t>
            </a:r>
            <a:r>
              <a:rPr lang="en-US" dirty="0" smtClean="0">
                <a:solidFill>
                  <a:srgbClr val="FF0000"/>
                </a:solidFill>
                <a:latin typeface="Times New Roman" pitchFamily="18" charset="0"/>
              </a:rPr>
              <a:t>-$40,768</a:t>
            </a:r>
            <a:r>
              <a:rPr lang="en-US" baseline="0" dirty="0" smtClean="0">
                <a:solidFill>
                  <a:srgbClr val="FF0000"/>
                </a:solidFill>
                <a:latin typeface="Times New Roman" pitchFamily="18" charset="0"/>
              </a:rPr>
              <a:t> </a:t>
            </a:r>
            <a:r>
              <a:rPr lang="en-US" baseline="0" dirty="0" smtClean="0">
                <a:solidFill>
                  <a:srgbClr val="000000"/>
                </a:solidFill>
                <a:latin typeface="Times New Roman" pitchFamily="18" charset="0"/>
              </a:rPr>
              <a:t>(loss)</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 2013</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Sept 2013</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Sept 2013</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Sept 2013</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Sept 2013</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4953000" y="357188"/>
            <a:ext cx="35004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15-13-0526-00-0000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Sept 2013</a:t>
            </a:r>
            <a:endParaRPr lang="en-US" dirty="0" smtClean="0"/>
          </a:p>
        </p:txBody>
      </p:sp>
      <p:sp>
        <p:nvSpPr>
          <p:cNvPr id="5" name="Footer Placeholder 4"/>
          <p:cNvSpPr>
            <a:spLocks noGrp="1"/>
          </p:cNvSpPr>
          <p:nvPr>
            <p:ph type="ftr" idx="11"/>
          </p:nvPr>
        </p:nvSpPr>
        <p:spPr/>
        <p:txBody>
          <a:bodyPr/>
          <a:lstStyle/>
          <a:p>
            <a:pPr>
              <a:defRPr/>
            </a:pPr>
            <a:r>
              <a:rPr lang="en-GB" smtClean="0"/>
              <a:t>Jon Rosdahl, CSR</a:t>
            </a:r>
            <a:endParaRPr lang="en-GB"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Sept 2013</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16 Sep t2013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July 2013 for the Joint 802.11/.15 Wireless funds.  </a:t>
            </a:r>
            <a:r>
              <a:rPr lang="en-US" sz="1600" dirty="0" smtClean="0">
                <a:solidFill>
                  <a:schemeClr val="tx1"/>
                </a:solidFill>
              </a:rPr>
              <a:t>See Also document # </a:t>
            </a:r>
            <a:r>
              <a:rPr lang="en-GB" sz="1600" dirty="0" smtClean="0">
                <a:solidFill>
                  <a:srgbClr val="000000"/>
                </a:solidFill>
                <a:latin typeface="Times New Roman" pitchFamily="16" charset="0"/>
                <a:ea typeface="MS Gothic" charset="-128"/>
                <a:cs typeface="Arial Unicode MS" charset="0"/>
              </a:rPr>
              <a:t>11-13/1063r0</a:t>
            </a:r>
            <a:r>
              <a:rPr lang="en-GB" sz="1600" b="1" dirty="0" smtClean="0">
                <a:solidFill>
                  <a:srgbClr val="000000"/>
                </a:solidFill>
                <a:latin typeface="Times New Roman" pitchFamily="16" charset="0"/>
                <a:ea typeface="MS Gothic" charset="-128"/>
                <a:cs typeface="Arial Unicode MS" charset="0"/>
              </a:rPr>
              <a:t>.</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 2013</a:t>
            </a:r>
            <a:endParaRPr lang="en-GB" dirty="0" smtClean="0">
              <a:latin typeface="Times New Roman" pitchFamily="18" charset="0"/>
              <a:ea typeface="Arial Unicode MS" pitchFamily="34" charset="-128"/>
              <a:cs typeface="Arial Unicode MS" pitchFamily="34" charset="-128"/>
            </a:endParaRPr>
          </a:p>
        </p:txBody>
      </p:sp>
      <p:sp>
        <p:nvSpPr>
          <p:cNvPr id="1028" name="Rectangle 4"/>
          <p:cNvSpPr>
            <a:spLocks noGrp="1" noChangeArrowheads="1"/>
          </p:cNvSpPr>
          <p:nvPr>
            <p:ph type="ftr" sz="quarter" idx="11"/>
          </p:nvPr>
        </p:nvSpPr>
        <p:spPr>
          <a:noFill/>
        </p:spPr>
        <p:txBody>
          <a:bodyPr/>
          <a:lstStyle/>
          <a:p>
            <a:r>
              <a:rPr lang="en-GB" smtClean="0"/>
              <a:t>Jon Rosdahl, CSR</a:t>
            </a: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Sept 2013</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2013-09-16</a:t>
            </a:r>
          </a:p>
        </p:txBody>
      </p:sp>
      <p:graphicFrame>
        <p:nvGraphicFramePr>
          <p:cNvPr id="1026" name="Object 3"/>
          <p:cNvGraphicFramePr>
            <a:graphicFrameLocks noChangeAspect="1"/>
          </p:cNvGraphicFramePr>
          <p:nvPr/>
        </p:nvGraphicFramePr>
        <p:xfrm>
          <a:off x="525463" y="2286000"/>
          <a:ext cx="7704137" cy="2743200"/>
        </p:xfrm>
        <a:graphic>
          <a:graphicData uri="http://schemas.openxmlformats.org/presentationml/2006/ole">
            <mc:AlternateContent xmlns:mc="http://schemas.openxmlformats.org/markup-compatibility/2006">
              <mc:Choice xmlns:v="urn:schemas-microsoft-com:vml" Requires="v">
                <p:oleObj spid="_x0000_s1052" name="Document" r:id="rId4" imgW="8257888" imgH="2948721" progId="Word.Document.8">
                  <p:embed/>
                </p:oleObj>
              </mc:Choice>
              <mc:Fallback>
                <p:oleObj name="Document" r:id="rId4" imgW="8257888" imgH="2948721" progId="Word.Document.8">
                  <p:embed/>
                  <p:pic>
                    <p:nvPicPr>
                      <p:cNvPr id="0" name="Picture 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463" y="2286000"/>
                        <a:ext cx="7704137"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 2013</a:t>
            </a:r>
            <a:endParaRPr lang="en-GB" dirty="0" smtClean="0">
              <a:latin typeface="Times New Roman" pitchFamily="18" charset="0"/>
              <a:ea typeface="Arial Unicode MS" pitchFamily="34" charset="-128"/>
              <a:cs typeface="Arial Unicode MS" pitchFamily="34" charset="-128"/>
            </a:endParaRPr>
          </a:p>
        </p:txBody>
      </p:sp>
      <p:sp>
        <p:nvSpPr>
          <p:cNvPr id="4099" name="Rectangle 4"/>
          <p:cNvSpPr>
            <a:spLocks noGrp="1" noChangeArrowheads="1"/>
          </p:cNvSpPr>
          <p:nvPr>
            <p:ph type="ftr" sz="quarter" idx="11"/>
          </p:nvPr>
        </p:nvSpPr>
        <p:spPr>
          <a:noFill/>
        </p:spPr>
        <p:txBody>
          <a:bodyPr/>
          <a:lstStyle/>
          <a:p>
            <a:r>
              <a:rPr lang="en-GB" smtClean="0"/>
              <a:t>Jon Rosdahl, CSR</a:t>
            </a: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Sept </a:t>
            </a:r>
            <a:r>
              <a:rPr lang="en-GB" dirty="0" smtClean="0"/>
              <a:t>2013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GB" dirty="0">
                <a:latin typeface="Times New Roman" pitchFamily="16" charset="0"/>
                <a:ea typeface="MS Gothic" charset="-128"/>
                <a:cs typeface="Arial Unicode MS" charset="0"/>
              </a:rPr>
              <a:t>11-13/1063r0</a:t>
            </a:r>
            <a:r>
              <a:rPr lang="en-GB" dirty="0" smtClean="0">
                <a:latin typeface="Times New Roman" pitchFamily="16" charset="0"/>
                <a:ea typeface="MS Gothic" charset="-128"/>
                <a:cs typeface="Arial Unicode MS" charset="0"/>
              </a:rPr>
              <a:t>.</a:t>
            </a: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 2013</a:t>
            </a:r>
            <a:endParaRPr lang="en-GB" dirty="0" smtClean="0">
              <a:latin typeface="Times New Roman" pitchFamily="18" charset="0"/>
              <a:ea typeface="Arial Unicode MS" pitchFamily="34" charset="-128"/>
              <a:cs typeface="Arial Unicode MS" pitchFamily="34" charset="-128"/>
            </a:endParaRPr>
          </a:p>
        </p:txBody>
      </p:sp>
      <p:sp>
        <p:nvSpPr>
          <p:cNvPr id="5123" name="Rectangle 4"/>
          <p:cNvSpPr>
            <a:spLocks noGrp="1" noChangeArrowheads="1"/>
          </p:cNvSpPr>
          <p:nvPr>
            <p:ph type="ftr" sz="quarter" idx="11"/>
          </p:nvPr>
        </p:nvSpPr>
        <p:spPr>
          <a:noFill/>
        </p:spPr>
        <p:txBody>
          <a:bodyPr/>
          <a:lstStyle/>
          <a:p>
            <a:r>
              <a:rPr lang="en-GB" smtClean="0"/>
              <a:t>Jon Rosdahl, CSR</a:t>
            </a:r>
          </a:p>
        </p:txBody>
      </p:sp>
      <p:sp>
        <p:nvSpPr>
          <p:cNvPr id="5124"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C80AD8FF-38CB-406D-A99A-4F9EC981484E}"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4</a:t>
            </a:fld>
            <a:endParaRPr lang="en-GB" smtClean="0">
              <a:latin typeface="Times New Roman" pitchFamily="18" charset="0"/>
              <a:ea typeface="Arial Unicode MS" pitchFamily="34" charset="-128"/>
              <a:cs typeface="Arial Unicode MS" pitchFamily="34" charset="-128"/>
            </a:endParaRPr>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6379F3D5-80A1-4B4E-B2FC-F255381E2ACB}" type="slidenum">
              <a:rPr lang="en-US" sz="1200">
                <a:solidFill>
                  <a:schemeClr val="tx1"/>
                </a:solidFill>
                <a:ea typeface="MS PGothic" pitchFamily="34" charset="-128"/>
              </a:rPr>
              <a:pPr algn="ctr" defTabSz="914400" eaLnBrk="0" hangingPunct="0"/>
              <a:t>4</a:t>
            </a:fld>
            <a:endParaRPr lang="en-US" sz="1200">
              <a:solidFill>
                <a:schemeClr val="tx1"/>
              </a:solidFill>
              <a:ea typeface="MS PGothic" pitchFamily="34" charset="-128"/>
            </a:endParaRPr>
          </a:p>
        </p:txBody>
      </p:sp>
      <p:sp>
        <p:nvSpPr>
          <p:cNvPr id="5126" name="Rectangle 2"/>
          <p:cNvSpPr>
            <a:spLocks noGrp="1" noChangeArrowheads="1"/>
          </p:cNvSpPr>
          <p:nvPr>
            <p:ph type="title" idx="4294967295"/>
          </p:nvPr>
        </p:nvSpPr>
        <p:spPr>
          <a:xfrm>
            <a:off x="685800" y="685800"/>
            <a:ext cx="7770813" cy="608013"/>
          </a:xfrm>
        </p:spPr>
        <p:txBody>
          <a:bodyPr lIns="92075" tIns="46038" rIns="92075" bIns="46038"/>
          <a:lstStyle/>
          <a:p>
            <a:pPr eaLnBrk="1" hangingPunct="1"/>
            <a:r>
              <a:rPr lang="en-US" sz="2800" smtClean="0"/>
              <a:t>Treasury Net Worth</a:t>
            </a:r>
            <a:br>
              <a:rPr lang="en-US" sz="2800" smtClean="0"/>
            </a:br>
            <a:r>
              <a:rPr lang="en-US" sz="2400" smtClean="0"/>
              <a:t>(Unaudited)</a:t>
            </a:r>
          </a:p>
        </p:txBody>
      </p:sp>
      <p:sp>
        <p:nvSpPr>
          <p:cNvPr id="5127" name="Rectangle 3"/>
          <p:cNvSpPr>
            <a:spLocks noGrp="1" noChangeArrowheads="1"/>
          </p:cNvSpPr>
          <p:nvPr>
            <p:ph type="body" idx="4294967295"/>
          </p:nvPr>
        </p:nvSpPr>
        <p:spPr>
          <a:xfrm>
            <a:off x="533400" y="1447800"/>
            <a:ext cx="8001000" cy="4648200"/>
          </a:xfrm>
        </p:spPr>
        <p:txBody>
          <a:bodyPr lIns="92075" tIns="46038" rIns="92075" bIns="46038"/>
          <a:lstStyle/>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May 1, 2013 - $569,314.79</a:t>
            </a:r>
          </a:p>
          <a:p>
            <a:pPr lvl="1" defTabSz="914400" eaLnBrk="1" hangingPunct="1">
              <a:lnSpc>
                <a:spcPct val="90000"/>
              </a:lnSpc>
              <a:tabLst>
                <a:tab pos="7372350" algn="r"/>
              </a:tabLst>
            </a:pPr>
            <a:r>
              <a:rPr lang="en-US" sz="1600" dirty="0" smtClean="0"/>
              <a:t>IEEE account: $385,728.64 +76.93+88.47 +82.47 = $385,976.51</a:t>
            </a:r>
          </a:p>
          <a:p>
            <a:pPr lvl="1" defTabSz="914400" eaLnBrk="1" hangingPunct="1">
              <a:lnSpc>
                <a:spcPct val="90000"/>
              </a:lnSpc>
              <a:tabLst>
                <a:tab pos="7372350" algn="r"/>
              </a:tabLst>
            </a:pPr>
            <a:r>
              <a:rPr lang="en-US" sz="1600" dirty="0" smtClean="0"/>
              <a:t>Face-to-Face:  $64,848.90 – 14,223.07+57150-25,537.56+101,100 = $183,338.28</a:t>
            </a:r>
          </a:p>
          <a:p>
            <a:pPr lvl="1" defTabSz="914400" eaLnBrk="1" hangingPunct="1">
              <a:lnSpc>
                <a:spcPct val="90000"/>
              </a:lnSpc>
              <a:tabLst>
                <a:tab pos="7372350" algn="r"/>
              </a:tabLst>
            </a:pPr>
            <a:endParaRPr lang="en-US" sz="1600" dirty="0"/>
          </a:p>
          <a:p>
            <a:pPr defTabSz="914400" eaLnBrk="1" hangingPunct="1">
              <a:lnSpc>
                <a:spcPct val="90000"/>
              </a:lnSpc>
              <a:tabLst>
                <a:tab pos="7372350" algn="r"/>
              </a:tabLst>
            </a:pPr>
            <a:r>
              <a:rPr lang="en-US" dirty="0" smtClean="0"/>
              <a:t>June 30, </a:t>
            </a:r>
            <a:r>
              <a:rPr lang="en-US" dirty="0"/>
              <a:t>2013 – </a:t>
            </a:r>
            <a:r>
              <a:rPr lang="en-US" dirty="0" smtClean="0"/>
              <a:t>$386,061.74</a:t>
            </a:r>
            <a:endParaRPr lang="en-US" dirty="0"/>
          </a:p>
          <a:p>
            <a:pPr lvl="1" defTabSz="914400" eaLnBrk="1" hangingPunct="1">
              <a:lnSpc>
                <a:spcPct val="90000"/>
              </a:lnSpc>
              <a:tabLst>
                <a:tab pos="7372350" algn="r"/>
              </a:tabLst>
            </a:pPr>
            <a:r>
              <a:rPr lang="en-US" sz="1600" dirty="0"/>
              <a:t>IEEE account: </a:t>
            </a:r>
            <a:r>
              <a:rPr lang="en-US" sz="1600" dirty="0" smtClean="0"/>
              <a:t> </a:t>
            </a:r>
            <a:r>
              <a:rPr lang="en-US" sz="1600" dirty="0"/>
              <a:t>$385,976.51 + 85.23 </a:t>
            </a:r>
            <a:r>
              <a:rPr lang="en-US" sz="1600" dirty="0" smtClean="0"/>
              <a:t>= $386,061.74 </a:t>
            </a:r>
          </a:p>
          <a:p>
            <a:pPr lvl="1" defTabSz="914400" eaLnBrk="1" hangingPunct="1">
              <a:lnSpc>
                <a:spcPct val="90000"/>
              </a:lnSpc>
              <a:tabLst>
                <a:tab pos="7372350" algn="r"/>
              </a:tabLst>
            </a:pPr>
            <a:r>
              <a:rPr lang="en-US" sz="1600" dirty="0"/>
              <a:t>Face-to-Face:  $183,338.28 + $71,400.00 - $61,737.97  = $193,000.31 </a:t>
            </a:r>
            <a:r>
              <a:rPr lang="en-US" sz="1600" dirty="0" smtClean="0"/>
              <a:t>(as of May 29)</a:t>
            </a:r>
          </a:p>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Sept 1, 2013 – $</a:t>
            </a:r>
            <a:r>
              <a:rPr lang="en-US" b="0" dirty="0" smtClean="0"/>
              <a:t>409,424.4</a:t>
            </a:r>
            <a:r>
              <a:rPr lang="en-US" dirty="0" smtClean="0"/>
              <a:t>0</a:t>
            </a:r>
          </a:p>
          <a:p>
            <a:pPr lvl="1" defTabSz="914400" eaLnBrk="1" hangingPunct="1">
              <a:lnSpc>
                <a:spcPct val="90000"/>
              </a:lnSpc>
              <a:tabLst>
                <a:tab pos="7372350" algn="r"/>
              </a:tabLst>
            </a:pPr>
            <a:r>
              <a:rPr lang="en-US" sz="1600" dirty="0" smtClean="0"/>
              <a:t>IEEE account:  $386,061.74 +85.67-$21,515.00+88.07+83.64 = $364,804.12 </a:t>
            </a:r>
          </a:p>
          <a:p>
            <a:pPr lvl="1" defTabSz="914400" eaLnBrk="1" hangingPunct="1">
              <a:lnSpc>
                <a:spcPct val="90000"/>
              </a:lnSpc>
              <a:tabLst>
                <a:tab pos="7372350" algn="r"/>
              </a:tabLst>
            </a:pPr>
            <a:r>
              <a:rPr lang="en-US" sz="1600" dirty="0" smtClean="0"/>
              <a:t>Face-to-Face:  $193,000.31 -$1,982.86 - $39.00 = $44,620.25</a:t>
            </a:r>
            <a:endParaRPr lang="en-US" dirty="0" smtClean="0"/>
          </a:p>
          <a:p>
            <a:pPr defTabSz="914400" eaLnBrk="1" hangingPunct="1">
              <a:lnSpc>
                <a:spcPct val="90000"/>
              </a:lnSpc>
              <a:tabLst>
                <a:tab pos="7372350" algn="r"/>
              </a:tabLst>
            </a:pPr>
            <a:endParaRPr lang="en-US" dirty="0"/>
          </a:p>
        </p:txBody>
      </p:sp>
      <p:sp>
        <p:nvSpPr>
          <p:cNvPr id="5128" name="Footer Placeholder 1"/>
          <p:cNvSpPr txBox="1">
            <a:spLocks noGrp="1"/>
          </p:cNvSpPr>
          <p:nvPr/>
        </p:nvSpPr>
        <p:spPr bwMode="auto">
          <a:xfrm>
            <a:off x="7391400" y="62484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 2013</a:t>
            </a:r>
            <a:endParaRPr lang="en-GB" dirty="0"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5</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5</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Waikoloa, Hawaii – May 2013</a:t>
            </a:r>
          </a:p>
        </p:txBody>
      </p:sp>
      <p:sp>
        <p:nvSpPr>
          <p:cNvPr id="7175" name="Rectangle 3"/>
          <p:cNvSpPr txBox="1">
            <a:spLocks noChangeArrowheads="1"/>
          </p:cNvSpPr>
          <p:nvPr/>
        </p:nvSpPr>
        <p:spPr bwMode="auto">
          <a:xfrm>
            <a:off x="304800" y="20574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a:t>
            </a:r>
            <a:r>
              <a:rPr lang="en-US" sz="1600" b="1" dirty="0" smtClean="0">
                <a:solidFill>
                  <a:schemeClr val="tx1"/>
                </a:solidFill>
                <a:ea typeface="MS PGothic" pitchFamily="34" charset="-128"/>
              </a:rPr>
              <a:t>$192,750	$218,850	     </a:t>
            </a:r>
            <a:r>
              <a:rPr lang="en-US" sz="1600" b="1" dirty="0" smtClean="0">
                <a:solidFill>
                  <a:schemeClr val="tx1"/>
                </a:solidFill>
              </a:rPr>
              <a:t>$232,500.00 </a:t>
            </a:r>
            <a:endParaRPr lang="en-US" sz="1600" b="1"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Hotel </a:t>
            </a:r>
            <a:r>
              <a:rPr lang="en-US" sz="1400" dirty="0" smtClean="0">
                <a:solidFill>
                  <a:schemeClr val="tx1"/>
                </a:solidFill>
                <a:ea typeface="MS PGothic" pitchFamily="34" charset="-128"/>
              </a:rPr>
              <a:t>Credits	$0	      $</a:t>
            </a:r>
            <a:r>
              <a:rPr lang="en-US" sz="1400" dirty="0">
                <a:solidFill>
                  <a:schemeClr val="tx1"/>
                </a:solidFill>
                <a:ea typeface="MS PGothic" pitchFamily="34" charset="-128"/>
              </a:rPr>
              <a:t>5,500     </a:t>
            </a:r>
            <a:r>
              <a:rPr lang="en-US" sz="1400" dirty="0" smtClean="0">
                <a:solidFill>
                  <a:schemeClr val="tx1"/>
                </a:solidFill>
                <a:ea typeface="MS PGothic" pitchFamily="34" charset="-128"/>
              </a:rPr>
              <a:t> $5,558.52</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Registrations	</a:t>
            </a:r>
            <a:r>
              <a:rPr lang="en-US" sz="1400" dirty="0" smtClean="0">
                <a:solidFill>
                  <a:schemeClr val="tx1"/>
                </a:solidFill>
                <a:ea typeface="MS PGothic" pitchFamily="34" charset="-128"/>
              </a:rPr>
              <a:t>300	325                  337</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Meeting Expense Estimate:      </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$204,183	$238,703</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$248,231.62</a:t>
            </a:r>
            <a:endParaRPr lang="en-US" sz="1600" b="1" dirty="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AV	</a:t>
            </a:r>
            <a:r>
              <a:rPr lang="en-US" sz="1400" dirty="0" smtClean="0">
                <a:solidFill>
                  <a:schemeClr val="tx1"/>
                </a:solidFill>
                <a:ea typeface="MS PGothic" pitchFamily="34" charset="-128"/>
              </a:rPr>
              <a:t>$24,700</a:t>
            </a:r>
            <a:r>
              <a:rPr lang="en-US" sz="1400" dirty="0">
                <a:solidFill>
                  <a:schemeClr val="tx1"/>
                </a:solidFill>
                <a:ea typeface="MS PGothic" pitchFamily="34" charset="-128"/>
              </a:rPr>
              <a:t>	</a:t>
            </a:r>
            <a:r>
              <a:rPr lang="en-US" sz="1400" dirty="0" smtClean="0">
                <a:solidFill>
                  <a:schemeClr val="tx1"/>
                </a:solidFill>
                <a:ea typeface="MS PGothic" pitchFamily="34" charset="-128"/>
              </a:rPr>
              <a:t> $  19,460	</a:t>
            </a:r>
            <a:r>
              <a:rPr lang="en-US" sz="1400" dirty="0">
                <a:solidFill>
                  <a:schemeClr val="tx1"/>
                </a:solidFill>
              </a:rPr>
              <a:t> $20,734.20 </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Financial Fees	$10,683	 $  11,443	 $13,212.03 </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Meeting Planner	$37,500	 $  </a:t>
            </a:r>
            <a:r>
              <a:rPr lang="en-US" sz="1400" dirty="0" smtClean="0">
                <a:solidFill>
                  <a:schemeClr val="tx1"/>
                </a:solidFill>
                <a:ea typeface="MS PGothic" pitchFamily="34" charset="-128"/>
              </a:rPr>
              <a:t>43,000	</a:t>
            </a:r>
            <a:r>
              <a:rPr lang="en-US" sz="1400" dirty="0"/>
              <a:t> </a:t>
            </a:r>
            <a:r>
              <a:rPr lang="en-US" sz="1400" dirty="0">
                <a:solidFill>
                  <a:schemeClr val="tx1"/>
                </a:solidFill>
              </a:rPr>
              <a:t>$</a:t>
            </a:r>
            <a:r>
              <a:rPr lang="en-US" sz="1400" dirty="0" smtClean="0">
                <a:solidFill>
                  <a:schemeClr val="tx1"/>
                </a:solidFill>
              </a:rPr>
              <a:t>41,563.04</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Food &amp; Beverage	$60,000	 $  </a:t>
            </a:r>
            <a:r>
              <a:rPr lang="en-US" sz="1400" dirty="0" smtClean="0">
                <a:solidFill>
                  <a:schemeClr val="tx1"/>
                </a:solidFill>
                <a:ea typeface="MS PGothic" pitchFamily="34" charset="-128"/>
              </a:rPr>
              <a:t>85,000</a:t>
            </a:r>
            <a:r>
              <a:rPr lang="en-US" sz="1400" dirty="0">
                <a:solidFill>
                  <a:schemeClr val="tx1"/>
                </a:solidFill>
                <a:ea typeface="MS PGothic" pitchFamily="34" charset="-128"/>
              </a:rPr>
              <a:t>	</a:t>
            </a:r>
            <a:r>
              <a:rPr lang="en-US" sz="1400" dirty="0" smtClean="0">
                <a:solidFill>
                  <a:schemeClr val="tx1"/>
                </a:solidFill>
                <a:ea typeface="MS PGothic" pitchFamily="34" charset="-128"/>
              </a:rPr>
              <a:t>$87,340.16</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Network Services	$39,500	 $  </a:t>
            </a:r>
            <a:r>
              <a:rPr lang="en-US" sz="1400" dirty="0" smtClean="0">
                <a:solidFill>
                  <a:schemeClr val="tx1"/>
                </a:solidFill>
                <a:ea typeface="MS PGothic" pitchFamily="34" charset="-128"/>
              </a:rPr>
              <a:t>42,500</a:t>
            </a:r>
            <a:r>
              <a:rPr lang="en-US" sz="1400" dirty="0">
                <a:solidFill>
                  <a:schemeClr val="tx1"/>
                </a:solidFill>
                <a:ea typeface="MS PGothic" pitchFamily="34" charset="-128"/>
              </a:rPr>
              <a:t>	$43,851.76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a:t>
            </a:r>
            <a:r>
              <a:rPr lang="en-US" sz="1400" dirty="0">
                <a:solidFill>
                  <a:schemeClr val="tx1"/>
                </a:solidFill>
                <a:ea typeface="MS PGothic" pitchFamily="34" charset="-128"/>
              </a:rPr>
              <a:t>	$18,000	 $  </a:t>
            </a:r>
            <a:r>
              <a:rPr lang="en-US" sz="1400" dirty="0" smtClean="0">
                <a:solidFill>
                  <a:schemeClr val="tx1"/>
                </a:solidFill>
                <a:ea typeface="MS PGothic" pitchFamily="34" charset="-128"/>
              </a:rPr>
              <a:t>23,500</a:t>
            </a:r>
            <a:r>
              <a:rPr lang="en-US" sz="1400" dirty="0">
                <a:solidFill>
                  <a:schemeClr val="tx1"/>
                </a:solidFill>
                <a:ea typeface="MS PGothic" pitchFamily="34" charset="-128"/>
              </a:rPr>
              <a:t>	$26,023.79</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a:solidFill>
                  <a:schemeClr val="tx1"/>
                </a:solidFill>
                <a:ea typeface="MS PGothic" pitchFamily="34" charset="-128"/>
              </a:rPr>
              <a:t>	$12,250	 $  </a:t>
            </a:r>
            <a:r>
              <a:rPr lang="en-US" sz="1400" dirty="0" smtClean="0">
                <a:solidFill>
                  <a:schemeClr val="tx1"/>
                </a:solidFill>
                <a:ea typeface="MS PGothic" pitchFamily="34" charset="-128"/>
              </a:rPr>
              <a:t>12,250</a:t>
            </a:r>
            <a:r>
              <a:rPr lang="en-US" sz="1400" dirty="0">
                <a:solidFill>
                  <a:schemeClr val="tx1"/>
                </a:solidFill>
                <a:ea typeface="MS PGothic" pitchFamily="34" charset="-128"/>
              </a:rPr>
              <a:t>	</a:t>
            </a:r>
            <a:r>
              <a:rPr lang="en-US" sz="1400" dirty="0" smtClean="0">
                <a:solidFill>
                  <a:schemeClr val="tx1"/>
                </a:solidFill>
                <a:ea typeface="MS PGothic" pitchFamily="34" charset="-128"/>
              </a:rPr>
              <a:t>$</a:t>
            </a:r>
            <a:r>
              <a:rPr lang="en-US" sz="1400" dirty="0">
                <a:solidFill>
                  <a:schemeClr val="tx1"/>
                </a:solidFill>
                <a:ea typeface="MS PGothic" pitchFamily="34" charset="-128"/>
              </a:rPr>
              <a:t>12,335.18</a:t>
            </a:r>
          </a:p>
          <a:p>
            <a:pPr lvl="1" defTabSz="914400" eaLnBrk="0" hangingPunct="0">
              <a:lnSpc>
                <a:spcPct val="90000"/>
              </a:lnSpc>
              <a:spcBef>
                <a:spcPct val="20000"/>
              </a:spcBef>
              <a:buFontTx/>
              <a:buChar char="–"/>
              <a:tabLst>
                <a:tab pos="3654425" algn="l"/>
                <a:tab pos="5487988" algn="l"/>
                <a:tab pos="7372350" algn="r"/>
              </a:tabLst>
            </a:pPr>
            <a:r>
              <a:rPr lang="en-US" sz="1400" dirty="0" err="1" smtClean="0">
                <a:solidFill>
                  <a:schemeClr val="tx1"/>
                </a:solidFill>
                <a:ea typeface="MS PGothic" pitchFamily="34" charset="-128"/>
              </a:rPr>
              <a:t>Misc</a:t>
            </a:r>
            <a:r>
              <a:rPr lang="en-US" sz="1400" dirty="0">
                <a:solidFill>
                  <a:schemeClr val="tx1"/>
                </a:solidFill>
                <a:ea typeface="MS PGothic" pitchFamily="34" charset="-128"/>
              </a:rPr>
              <a:t>	$  1,550	 $    </a:t>
            </a:r>
            <a:r>
              <a:rPr lang="en-US" sz="1400" dirty="0" smtClean="0">
                <a:solidFill>
                  <a:schemeClr val="tx1"/>
                </a:solidFill>
                <a:ea typeface="MS PGothic" pitchFamily="34" charset="-128"/>
              </a:rPr>
              <a:t>1,550	$1150.42</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Staff Rooms	--	--	$</a:t>
            </a:r>
            <a:r>
              <a:rPr lang="en-US" sz="1400" dirty="0" smtClean="0">
                <a:solidFill>
                  <a:schemeClr val="tx1"/>
                </a:solidFill>
                <a:ea typeface="MS PGothic" pitchFamily="34" charset="-128"/>
              </a:rPr>
              <a:t>2,021.04</a:t>
            </a:r>
            <a:endParaRPr lang="en-US" sz="1400" dirty="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Surplus/(Deficit)	</a:t>
            </a:r>
            <a:r>
              <a:rPr lang="en-US" sz="1600" b="1" dirty="0" smtClean="0">
                <a:solidFill>
                  <a:srgbClr val="FF0000"/>
                </a:solidFill>
                <a:ea typeface="MS PGothic" pitchFamily="34" charset="-128"/>
              </a:rPr>
              <a:t>$(10,533)	$(14,353</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  $(</a:t>
            </a:r>
            <a:r>
              <a:rPr lang="en-US" sz="1600" b="1" dirty="0">
                <a:solidFill>
                  <a:srgbClr val="FF0000"/>
                </a:solidFill>
                <a:ea typeface="MS PGothic" pitchFamily="34" charset="-128"/>
              </a:rPr>
              <a:t>10,173.10)</a:t>
            </a: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3429000" y="1334869"/>
            <a:ext cx="1905000" cy="646113"/>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Feb 2013</a:t>
            </a:r>
            <a:endParaRPr lang="en-US" sz="1800" b="1" dirty="0">
              <a:solidFill>
                <a:schemeClr val="tx1"/>
              </a:solidFill>
              <a:ea typeface="MS PGothic" pitchFamily="34" charset="-128"/>
            </a:endParaRPr>
          </a:p>
        </p:txBody>
      </p:sp>
      <p:sp>
        <p:nvSpPr>
          <p:cNvPr id="10" name="Text Box 8"/>
          <p:cNvSpPr txBox="1">
            <a:spLocks noChangeArrowheads="1"/>
          </p:cNvSpPr>
          <p:nvPr/>
        </p:nvSpPr>
        <p:spPr bwMode="auto">
          <a:xfrm>
            <a:off x="5257800" y="1057870"/>
            <a:ext cx="17526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Budget </a:t>
            </a:r>
          </a:p>
          <a:p>
            <a:pPr algn="ctr" defTabSz="914400" eaLnBrk="0" hangingPunct="0">
              <a:spcBef>
                <a:spcPts val="0"/>
              </a:spcBef>
            </a:pPr>
            <a:r>
              <a:rPr lang="en-US" sz="1800" b="1" dirty="0" smtClean="0">
                <a:solidFill>
                  <a:schemeClr val="tx1"/>
                </a:solidFill>
                <a:ea typeface="MS PGothic" pitchFamily="34" charset="-128"/>
              </a:rPr>
              <a:t>May 2013</a:t>
            </a:r>
            <a:endParaRPr lang="en-US" sz="1800" b="1" dirty="0">
              <a:solidFill>
                <a:schemeClr val="tx1"/>
              </a:solidFill>
              <a:ea typeface="MS PGothic" pitchFamily="34" charset="-128"/>
            </a:endParaRPr>
          </a:p>
        </p:txBody>
      </p:sp>
      <p:sp>
        <p:nvSpPr>
          <p:cNvPr id="3" name="TextBox 2"/>
          <p:cNvSpPr txBox="1"/>
          <p:nvPr/>
        </p:nvSpPr>
        <p:spPr>
          <a:xfrm>
            <a:off x="6858000" y="1334869"/>
            <a:ext cx="1143000" cy="646331"/>
          </a:xfrm>
          <a:prstGeom prst="rect">
            <a:avLst/>
          </a:prstGeom>
          <a:noFill/>
        </p:spPr>
        <p:txBody>
          <a:bodyPr wrap="square" rtlCol="0">
            <a:spAutoFit/>
          </a:bodyPr>
          <a:lstStyle/>
          <a:p>
            <a:pPr algn="ctr"/>
            <a:r>
              <a:rPr lang="en-US" sz="1800" b="1" dirty="0" smtClean="0">
                <a:solidFill>
                  <a:schemeClr val="tx1"/>
                </a:solidFill>
                <a:ea typeface="MS PGothic" pitchFamily="34" charset="-128"/>
              </a:rPr>
              <a:t>Actual </a:t>
            </a:r>
          </a:p>
          <a:p>
            <a:pPr algn="ctr"/>
            <a:r>
              <a:rPr lang="en-US" sz="1800" b="1" dirty="0" smtClean="0">
                <a:solidFill>
                  <a:schemeClr val="tx1"/>
                </a:solidFill>
                <a:ea typeface="MS PGothic" pitchFamily="34" charset="-128"/>
              </a:rPr>
              <a:t>July 2013</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val="25946712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 2013</a:t>
            </a:r>
            <a:endParaRPr lang="en-GB" dirty="0"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6</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6</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Nanjing, China – Sept 2013</a:t>
            </a: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2819400" y="1066800"/>
            <a:ext cx="29718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July 2013</a:t>
            </a:r>
            <a:endParaRPr lang="en-US" sz="1800" b="1" dirty="0">
              <a:solidFill>
                <a:schemeClr val="tx1"/>
              </a:solidFill>
              <a:ea typeface="MS PGothic" pitchFamily="34" charset="-128"/>
            </a:endParaRPr>
          </a:p>
        </p:txBody>
      </p:sp>
      <p:sp>
        <p:nvSpPr>
          <p:cNvPr id="2" name="TextBox 1"/>
          <p:cNvSpPr txBox="1"/>
          <p:nvPr/>
        </p:nvSpPr>
        <p:spPr>
          <a:xfrm>
            <a:off x="304800" y="1447800"/>
            <a:ext cx="5257800" cy="5016758"/>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chemeClr val="tx1"/>
                </a:solidFill>
              </a:rPr>
              <a:t>Registration Income:                		</a:t>
            </a:r>
            <a:r>
              <a:rPr lang="en-US" sz="1600" dirty="0" smtClean="0">
                <a:solidFill>
                  <a:schemeClr val="tx1"/>
                </a:solidFill>
              </a:rPr>
              <a:t>$</a:t>
            </a:r>
            <a:r>
              <a:rPr lang="en-US" sz="1600" dirty="0">
                <a:solidFill>
                  <a:schemeClr val="tx1"/>
                </a:solidFill>
              </a:rPr>
              <a:t>168,625		 </a:t>
            </a:r>
          </a:p>
          <a:p>
            <a:pPr marL="1028700" lvl="1">
              <a:buFont typeface="Times New Roman" panose="02020603050405020304" pitchFamily="18" charset="0"/>
              <a:buChar char="−"/>
            </a:pPr>
            <a:r>
              <a:rPr lang="en-US" sz="1600" dirty="0">
                <a:solidFill>
                  <a:schemeClr val="tx1"/>
                </a:solidFill>
              </a:rPr>
              <a:t>Registrations			</a:t>
            </a:r>
            <a:r>
              <a:rPr lang="en-US" sz="1600" dirty="0" smtClean="0">
                <a:solidFill>
                  <a:schemeClr val="tx1"/>
                </a:solidFill>
              </a:rPr>
              <a:t>279  (+34 Students)</a:t>
            </a:r>
            <a:endParaRPr lang="en-US" sz="1600" dirty="0">
              <a:solidFill>
                <a:schemeClr val="tx1"/>
              </a:solidFill>
            </a:endParaRPr>
          </a:p>
          <a:p>
            <a:pPr marL="1028700" lvl="1">
              <a:buFont typeface="Times New Roman" panose="02020603050405020304" pitchFamily="18" charset="0"/>
              <a:buChar char="−"/>
            </a:pPr>
            <a:r>
              <a:rPr lang="en-US" sz="1600" dirty="0">
                <a:solidFill>
                  <a:schemeClr val="tx1"/>
                </a:solidFill>
              </a:rPr>
              <a:t>Meeting Expense Estimate    </a:t>
            </a:r>
            <a:r>
              <a:rPr lang="en-US" sz="1600" dirty="0" smtClean="0">
                <a:solidFill>
                  <a:schemeClr val="tx1"/>
                </a:solidFill>
              </a:rPr>
              <a:t>   $173,692</a:t>
            </a:r>
          </a:p>
          <a:p>
            <a:pPr marL="1028700" lvl="1">
              <a:buFont typeface="Times New Roman" panose="02020603050405020304" pitchFamily="18" charset="0"/>
              <a:buChar char="−"/>
            </a:pPr>
            <a:r>
              <a:rPr lang="en-US" sz="1600" dirty="0" smtClean="0">
                <a:solidFill>
                  <a:schemeClr val="tx1"/>
                </a:solidFill>
              </a:rPr>
              <a:t>Estimated Loss			($ 5,067)</a:t>
            </a:r>
          </a:p>
          <a:p>
            <a:pPr marL="285750" indent="-285750">
              <a:buFont typeface="Arial" panose="020B0604020202020204" pitchFamily="34" charset="0"/>
              <a:buChar char="•"/>
            </a:pPr>
            <a:r>
              <a:rPr lang="en-US" sz="1600" dirty="0" smtClean="0">
                <a:solidFill>
                  <a:schemeClr val="tx1"/>
                </a:solidFill>
              </a:rPr>
              <a:t>Expense Estimates</a:t>
            </a:r>
            <a:endParaRPr lang="en-US" sz="1600" dirty="0">
              <a:solidFill>
                <a:schemeClr val="tx1"/>
              </a:solidFill>
            </a:endParaRPr>
          </a:p>
          <a:p>
            <a:pPr marL="1028700" lvl="1">
              <a:buFont typeface="Times New Roman" panose="02020603050405020304" pitchFamily="18" charset="0"/>
              <a:buChar char="−"/>
            </a:pPr>
            <a:r>
              <a:rPr lang="en-US" sz="1600" dirty="0">
                <a:solidFill>
                  <a:schemeClr val="tx1"/>
                </a:solidFill>
              </a:rPr>
              <a:t>Electronic </a:t>
            </a:r>
            <a:r>
              <a:rPr lang="en-US" sz="1600" dirty="0" smtClean="0">
                <a:solidFill>
                  <a:schemeClr val="tx1"/>
                </a:solidFill>
              </a:rPr>
              <a:t>Facilities			$  7,700</a:t>
            </a:r>
            <a:endParaRPr lang="en-US" sz="1600" dirty="0">
              <a:solidFill>
                <a:schemeClr val="tx1"/>
              </a:solidFill>
            </a:endParaRPr>
          </a:p>
          <a:p>
            <a:pPr marL="1028700" lvl="1">
              <a:buFont typeface="Times New Roman" panose="02020603050405020304" pitchFamily="18" charset="0"/>
              <a:buChar char="−"/>
            </a:pPr>
            <a:r>
              <a:rPr lang="en-US" sz="1600" dirty="0" smtClean="0">
                <a:solidFill>
                  <a:schemeClr val="tx1"/>
                </a:solidFill>
              </a:rPr>
              <a:t>Networking &amp; Shipping		</a:t>
            </a:r>
            <a:r>
              <a:rPr lang="en-US" sz="1600" dirty="0">
                <a:solidFill>
                  <a:schemeClr val="tx1"/>
                </a:solidFill>
              </a:rPr>
              <a:t>$62,300</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Special Services on site		$22,655</a:t>
            </a:r>
          </a:p>
          <a:p>
            <a:pPr marL="1028700" lvl="1">
              <a:buFont typeface="Times New Roman" panose="02020603050405020304" pitchFamily="18" charset="0"/>
              <a:buChar char="−"/>
            </a:pPr>
            <a:r>
              <a:rPr lang="en-US" sz="1600" dirty="0" smtClean="0">
                <a:solidFill>
                  <a:schemeClr val="tx1"/>
                </a:solidFill>
              </a:rPr>
              <a:t>On site setup				$  7,000</a:t>
            </a:r>
          </a:p>
          <a:p>
            <a:pPr marL="1028700" lvl="1">
              <a:buFont typeface="Times New Roman" panose="02020603050405020304" pitchFamily="18" charset="0"/>
              <a:buChar char="−"/>
            </a:pPr>
            <a:r>
              <a:rPr lang="en-US" sz="1600" dirty="0" smtClean="0">
                <a:solidFill>
                  <a:schemeClr val="tx1"/>
                </a:solidFill>
              </a:rPr>
              <a:t>Staffing on site			$ 18,100</a:t>
            </a:r>
          </a:p>
          <a:p>
            <a:pPr marL="1028700" lvl="1">
              <a:buFont typeface="Times New Roman" panose="02020603050405020304" pitchFamily="18" charset="0"/>
              <a:buChar char="−"/>
            </a:pPr>
            <a:r>
              <a:rPr lang="en-US" sz="1600" dirty="0" smtClean="0">
                <a:solidFill>
                  <a:schemeClr val="tx1"/>
                </a:solidFill>
              </a:rPr>
              <a:t>Disbursements				$   4,500</a:t>
            </a:r>
          </a:p>
          <a:p>
            <a:pPr marL="1028700" lvl="1">
              <a:buFont typeface="Times New Roman" panose="02020603050405020304" pitchFamily="18" charset="0"/>
              <a:buChar char="−"/>
            </a:pPr>
            <a:r>
              <a:rPr lang="en-US" sz="1600" dirty="0" smtClean="0">
                <a:solidFill>
                  <a:schemeClr val="tx1"/>
                </a:solidFill>
              </a:rPr>
              <a:t>Accounting and Legal		$ 19,045</a:t>
            </a:r>
          </a:p>
          <a:p>
            <a:pPr marL="1028700" lvl="1">
              <a:buFont typeface="Times New Roman" panose="02020603050405020304" pitchFamily="18" charset="0"/>
              <a:buChar char="−"/>
            </a:pPr>
            <a:r>
              <a:rPr lang="en-US" sz="1600" dirty="0" smtClean="0">
                <a:solidFill>
                  <a:schemeClr val="tx1"/>
                </a:solidFill>
              </a:rPr>
              <a:t>Management				$ 29,609</a:t>
            </a:r>
          </a:p>
          <a:p>
            <a:pPr marL="1028700" lvl="1">
              <a:buFont typeface="Times New Roman" panose="02020603050405020304" pitchFamily="18" charset="0"/>
              <a:buChar char="−"/>
            </a:pPr>
            <a:r>
              <a:rPr lang="en-US" sz="1600" dirty="0" smtClean="0">
                <a:solidFill>
                  <a:schemeClr val="tx1"/>
                </a:solidFill>
              </a:rPr>
              <a:t>Delegate Materials			$   2,783</a:t>
            </a:r>
          </a:p>
          <a:p>
            <a:r>
              <a:rPr lang="en-US" sz="1600" dirty="0" smtClean="0">
                <a:solidFill>
                  <a:schemeClr val="tx1"/>
                </a:solidFill>
              </a:rPr>
              <a:t>            </a:t>
            </a:r>
          </a:p>
          <a:p>
            <a:pPr marL="285750" indent="-285750">
              <a:buFont typeface="Arial" panose="020B0604020202020204" pitchFamily="34" charset="0"/>
              <a:buChar char="•"/>
            </a:pPr>
            <a:r>
              <a:rPr lang="en-US" sz="1600" dirty="0" smtClean="0">
                <a:solidFill>
                  <a:schemeClr val="tx1"/>
                </a:solidFill>
              </a:rPr>
              <a:t>Estimated Sponsor Contribution:   $116,000		</a:t>
            </a:r>
          </a:p>
          <a:p>
            <a:pPr marL="1028700" lvl="1">
              <a:buFont typeface="Times New Roman" panose="02020603050405020304" pitchFamily="18" charset="0"/>
              <a:buChar char="−"/>
            </a:pPr>
            <a:r>
              <a:rPr lang="en-US" sz="1600" dirty="0" smtClean="0">
                <a:solidFill>
                  <a:schemeClr val="tx1"/>
                </a:solidFill>
              </a:rPr>
              <a:t>Meeting facilities		$32,000</a:t>
            </a:r>
          </a:p>
          <a:p>
            <a:pPr marL="1028700" lvl="1">
              <a:buFont typeface="Times New Roman" panose="02020603050405020304" pitchFamily="18" charset="0"/>
              <a:buChar char="−"/>
            </a:pPr>
            <a:r>
              <a:rPr lang="en-US" sz="1600" dirty="0" smtClean="0">
                <a:solidFill>
                  <a:schemeClr val="tx1"/>
                </a:solidFill>
              </a:rPr>
              <a:t>AV					$45,000</a:t>
            </a:r>
          </a:p>
          <a:p>
            <a:pPr marL="1028700" lvl="1">
              <a:buFont typeface="Times New Roman" panose="02020603050405020304" pitchFamily="18" charset="0"/>
              <a:buChar char="−"/>
            </a:pPr>
            <a:r>
              <a:rPr lang="en-US" sz="1600" dirty="0" smtClean="0">
                <a:solidFill>
                  <a:schemeClr val="tx1"/>
                </a:solidFill>
              </a:rPr>
              <a:t>Special Event (social0	$39,000</a:t>
            </a:r>
            <a:endParaRPr lang="en-US" sz="1600" dirty="0">
              <a:solidFill>
                <a:schemeClr val="tx1"/>
              </a:solidFill>
            </a:endParaRPr>
          </a:p>
          <a:p>
            <a:pPr marL="1028700" lvl="1">
              <a:buFont typeface="Arial" panose="020B0604020202020204" pitchFamily="34" charset="0"/>
              <a:buChar char="•"/>
            </a:pPr>
            <a:endParaRPr lang="en-US" sz="1600" dirty="0">
              <a:solidFill>
                <a:schemeClr val="tx1"/>
              </a:solidFill>
            </a:endParaRPr>
          </a:p>
        </p:txBody>
      </p:sp>
      <p:sp>
        <p:nvSpPr>
          <p:cNvPr id="4" name="TextBox 3"/>
          <p:cNvSpPr txBox="1"/>
          <p:nvPr/>
        </p:nvSpPr>
        <p:spPr>
          <a:xfrm>
            <a:off x="4924425" y="5569803"/>
            <a:ext cx="2819400" cy="830997"/>
          </a:xfrm>
          <a:prstGeom prst="rect">
            <a:avLst/>
          </a:prstGeom>
          <a:noFill/>
        </p:spPr>
        <p:txBody>
          <a:bodyPr wrap="square" rtlCol="0">
            <a:spAutoFit/>
          </a:bodyPr>
          <a:lstStyle/>
          <a:p>
            <a:r>
              <a:rPr lang="en-US" sz="1600" dirty="0">
                <a:solidFill>
                  <a:schemeClr val="tx1"/>
                </a:solidFill>
              </a:rPr>
              <a:t>NOTE:  Nanjing is a sponsored event so any surplus goes to the </a:t>
            </a:r>
            <a:r>
              <a:rPr lang="en-US" sz="1600" dirty="0" smtClean="0">
                <a:solidFill>
                  <a:schemeClr val="tx1"/>
                </a:solidFill>
              </a:rPr>
              <a:t>sponsor</a:t>
            </a:r>
            <a:endParaRPr lang="en-US" sz="1600"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 2013</a:t>
            </a:r>
            <a:endParaRPr lang="en-GB" dirty="0"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dirty="0" smtClean="0"/>
              <a:t>Jon </a:t>
            </a:r>
            <a:r>
              <a:rPr lang="en-GB" dirty="0" err="1" smtClean="0"/>
              <a:t>Rosdahl</a:t>
            </a:r>
            <a:r>
              <a:rPr lang="en-GB" dirty="0" smtClean="0"/>
              <a:t>, CSR</a:t>
            </a: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4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4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4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4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4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4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4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4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4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600" dirty="0" smtClean="0"/>
              <a:t>2012</a:t>
            </a:r>
          </a:p>
          <a:p>
            <a:pPr marL="515938" lvl="1" indent="-174625" defTabSz="914400" eaLnBrk="1" hangingPunct="1">
              <a:lnSpc>
                <a:spcPct val="90000"/>
              </a:lnSpc>
              <a:tabLst>
                <a:tab pos="7372350" algn="r"/>
              </a:tabLst>
            </a:pPr>
            <a:r>
              <a:rPr lang="en-US" sz="1400" dirty="0" smtClean="0"/>
              <a:t>359 – Jacksonville ($16,398 - $30,931.52)</a:t>
            </a:r>
          </a:p>
          <a:p>
            <a:pPr marL="515938" lvl="1" indent="-174625" defTabSz="914400" eaLnBrk="1" hangingPunct="1">
              <a:lnSpc>
                <a:spcPct val="90000"/>
              </a:lnSpc>
              <a:tabLst>
                <a:tab pos="7372350" algn="r"/>
              </a:tabLst>
            </a:pPr>
            <a:r>
              <a:rPr lang="en-US" sz="1400" dirty="0" smtClean="0"/>
              <a:t>335 – Atlanta (</a:t>
            </a:r>
            <a:r>
              <a:rPr lang="en-US" sz="1400" dirty="0" smtClean="0">
                <a:solidFill>
                  <a:srgbClr val="FF0000"/>
                </a:solidFill>
              </a:rPr>
              <a:t>$680</a:t>
            </a:r>
            <a:r>
              <a:rPr lang="en-US" sz="1400" dirty="0" smtClean="0"/>
              <a:t> -  </a:t>
            </a:r>
            <a:r>
              <a:rPr lang="en-US" sz="1400" dirty="0" smtClean="0">
                <a:solidFill>
                  <a:srgbClr val="FF0000"/>
                </a:solidFill>
              </a:rPr>
              <a:t>$100.35</a:t>
            </a:r>
            <a:r>
              <a:rPr lang="en-US" sz="1400" dirty="0" smtClean="0"/>
              <a:t>)</a:t>
            </a:r>
          </a:p>
          <a:p>
            <a:pPr marL="515938" lvl="1" indent="-174625" defTabSz="914400" eaLnBrk="1" hangingPunct="1">
              <a:lnSpc>
                <a:spcPct val="90000"/>
              </a:lnSpc>
              <a:tabLst>
                <a:tab pos="7372350" algn="r"/>
              </a:tabLst>
            </a:pPr>
            <a:r>
              <a:rPr lang="en-US" sz="1400" dirty="0" smtClean="0"/>
              <a:t>314 – Indian Wells (</a:t>
            </a:r>
            <a:r>
              <a:rPr lang="en-US" sz="1400" dirty="0" smtClean="0">
                <a:solidFill>
                  <a:srgbClr val="FF0000"/>
                </a:solidFill>
                <a:ea typeface="MS PGothic" pitchFamily="34" charset="-128"/>
              </a:rPr>
              <a:t>$7,665 -  </a:t>
            </a:r>
            <a:r>
              <a:rPr lang="en-US" sz="1400" dirty="0" smtClean="0">
                <a:solidFill>
                  <a:schemeClr val="tx1"/>
                </a:solidFill>
                <a:ea typeface="MS PGothic" pitchFamily="34" charset="-128"/>
              </a:rPr>
              <a:t>$ 15,480) </a:t>
            </a:r>
            <a:endParaRPr lang="en-US" sz="1400" dirty="0" smtClean="0">
              <a:solidFill>
                <a:schemeClr val="tx1"/>
              </a:solidFill>
            </a:endParaRPr>
          </a:p>
          <a:p>
            <a:pPr marL="115888" indent="-174625" defTabSz="914400" eaLnBrk="1" hangingPunct="1">
              <a:lnSpc>
                <a:spcPct val="90000"/>
              </a:lnSpc>
              <a:tabLst>
                <a:tab pos="7372350" algn="r"/>
              </a:tabLst>
            </a:pPr>
            <a:r>
              <a:rPr lang="en-US" sz="1800" b="1" dirty="0" smtClean="0">
                <a:solidFill>
                  <a:schemeClr val="tx1"/>
                </a:solidFill>
                <a:ea typeface="MS PGothic" pitchFamily="34" charset="-128"/>
              </a:rPr>
              <a:t>2013</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356 – </a:t>
            </a:r>
            <a:r>
              <a:rPr lang="en-US" sz="1600" b="1" dirty="0" smtClean="0">
                <a:solidFill>
                  <a:schemeClr val="tx1"/>
                </a:solidFill>
                <a:ea typeface="MS PGothic" pitchFamily="34" charset="-128"/>
              </a:rPr>
              <a:t>Vancouver</a:t>
            </a:r>
            <a:r>
              <a:rPr lang="en-US" sz="1600" dirty="0" smtClean="0">
                <a:solidFill>
                  <a:schemeClr val="tx1"/>
                </a:solidFill>
                <a:ea typeface="MS PGothic" pitchFamily="34" charset="-128"/>
              </a:rPr>
              <a:t> (</a:t>
            </a:r>
            <a:r>
              <a:rPr lang="en-US" sz="1600" dirty="0" smtClean="0">
                <a:solidFill>
                  <a:srgbClr val="FF0000"/>
                </a:solidFill>
                <a:ea typeface="MS PGothic" pitchFamily="34" charset="-128"/>
              </a:rPr>
              <a:t>$15,259  - $ </a:t>
            </a:r>
            <a:r>
              <a:rPr lang="en-US" sz="1600" b="1" dirty="0" smtClean="0">
                <a:solidFill>
                  <a:srgbClr val="FF0000"/>
                </a:solidFill>
                <a:ea typeface="MS PGothic" pitchFamily="34" charset="-128"/>
              </a:rPr>
              <a:t>5,887</a:t>
            </a:r>
            <a:r>
              <a:rPr lang="en-US" sz="1600" dirty="0" smtClean="0">
                <a:solidFill>
                  <a:schemeClr val="tx1"/>
                </a:solidFill>
                <a:ea typeface="MS PGothic" pitchFamily="34" charset="-128"/>
              </a:rPr>
              <a:t>)</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337 – </a:t>
            </a:r>
            <a:r>
              <a:rPr lang="en-US" sz="1600" b="1" dirty="0" smtClean="0">
                <a:solidFill>
                  <a:schemeClr val="tx1"/>
                </a:solidFill>
                <a:ea typeface="MS PGothic" pitchFamily="34" charset="-128"/>
              </a:rPr>
              <a:t>Hawaii</a:t>
            </a:r>
            <a:r>
              <a:rPr lang="en-US" sz="1600" dirty="0" smtClean="0">
                <a:solidFill>
                  <a:schemeClr val="tx1"/>
                </a:solidFill>
                <a:ea typeface="MS PGothic" pitchFamily="34" charset="-128"/>
              </a:rPr>
              <a:t>      (</a:t>
            </a:r>
            <a:r>
              <a:rPr lang="en-US" sz="1600" dirty="0" smtClean="0">
                <a:solidFill>
                  <a:srgbClr val="FF0000"/>
                </a:solidFill>
                <a:ea typeface="MS PGothic" pitchFamily="34" charset="-128"/>
              </a:rPr>
              <a:t>$</a:t>
            </a:r>
            <a:r>
              <a:rPr lang="en-US" sz="1600" b="1" dirty="0" smtClean="0">
                <a:solidFill>
                  <a:srgbClr val="FF0000"/>
                </a:solidFill>
                <a:ea typeface="MS PGothic" pitchFamily="34" charset="-128"/>
              </a:rPr>
              <a:t> 10,533 - </a:t>
            </a:r>
            <a:r>
              <a:rPr lang="en-US" sz="1600" b="1" dirty="0">
                <a:solidFill>
                  <a:srgbClr val="FF0000"/>
                </a:solidFill>
                <a:ea typeface="MS PGothic" pitchFamily="34" charset="-128"/>
              </a:rPr>
              <a:t>$10,173</a:t>
            </a:r>
            <a:r>
              <a:rPr lang="en-US" sz="1600" dirty="0" smtClean="0">
                <a:solidFill>
                  <a:schemeClr val="tx1"/>
                </a:solidFill>
                <a:ea typeface="MS PGothic" pitchFamily="34" charset="-128"/>
              </a:rPr>
              <a:t>)</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279 </a:t>
            </a:r>
            <a:r>
              <a:rPr lang="en-US" sz="1400" dirty="0">
                <a:solidFill>
                  <a:schemeClr val="tx1"/>
                </a:solidFill>
                <a:ea typeface="MS PGothic" pitchFamily="34" charset="-128"/>
              </a:rPr>
              <a:t>– </a:t>
            </a:r>
            <a:r>
              <a:rPr lang="en-US" sz="1400" b="1" dirty="0">
                <a:solidFill>
                  <a:schemeClr val="tx1"/>
                </a:solidFill>
                <a:ea typeface="MS PGothic" pitchFamily="34" charset="-128"/>
              </a:rPr>
              <a:t>Nanjing </a:t>
            </a:r>
            <a:r>
              <a:rPr lang="en-US" sz="1400" b="1" dirty="0" smtClean="0">
                <a:solidFill>
                  <a:schemeClr val="tx1"/>
                </a:solidFill>
                <a:ea typeface="MS PGothic" pitchFamily="34" charset="-128"/>
              </a:rPr>
              <a:t>       (</a:t>
            </a:r>
            <a:r>
              <a:rPr lang="en-US" sz="1400" dirty="0" smtClean="0">
                <a:solidFill>
                  <a:srgbClr val="FF0000"/>
                </a:solidFill>
              </a:rPr>
              <a:t>$5,067</a:t>
            </a:r>
            <a:r>
              <a:rPr lang="en-US" sz="1400" b="1" dirty="0" smtClean="0">
                <a:solidFill>
                  <a:schemeClr val="tx1"/>
                </a:solidFill>
                <a:ea typeface="MS PGothic" pitchFamily="34" charset="-128"/>
              </a:rPr>
              <a:t>) </a:t>
            </a:r>
            <a:endParaRPr lang="en-US" sz="1400" dirty="0" smtClean="0">
              <a:solidFill>
                <a:schemeClr val="tx1"/>
              </a:solidFill>
              <a:ea typeface="MS PGothic" pitchFamily="34" charset="-128"/>
            </a:endParaRPr>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8202" name="Footer Placeholder 1"/>
          <p:cNvSpPr txBox="1">
            <a:spLocks noGrp="1"/>
          </p:cNvSpPr>
          <p:nvPr/>
        </p:nvSpPr>
        <p:spPr bwMode="auto">
          <a:xfrm>
            <a:off x="5943600" y="64770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3817</TotalTime>
  <Words>737</Words>
  <Application>Microsoft Office PowerPoint</Application>
  <PresentationFormat>On-screen Show (4:3)</PresentationFormat>
  <Paragraphs>184</Paragraphs>
  <Slides>7</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굴림</vt:lpstr>
      <vt:lpstr>MS Gothic</vt:lpstr>
      <vt:lpstr>MS PGothic</vt:lpstr>
      <vt:lpstr>Arial</vt:lpstr>
      <vt:lpstr>Times New Roman</vt:lpstr>
      <vt:lpstr>802-11-Submission</vt:lpstr>
      <vt:lpstr>Document</vt:lpstr>
      <vt:lpstr>PowerPoint Presentation</vt:lpstr>
      <vt:lpstr>Treasurer Report Sept 2013</vt:lpstr>
      <vt:lpstr>Abstract</vt:lpstr>
      <vt:lpstr>Treasury Net Worth (Unaudited)</vt:lpstr>
      <vt:lpstr>Waikoloa, Hawaii – May 2013</vt:lpstr>
      <vt:lpstr>Nanjing, China – Sept 2013</vt:lpstr>
      <vt:lpstr>Historical Attendance</vt:lpstr>
    </vt:vector>
  </TitlesOfParts>
  <Company>CSR, BCA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Sept 2013</dc:title>
  <dc:creator>Jon Rosdahl</dc:creator>
  <cp:keywords>Sept 2013</cp:keywords>
  <cp:lastModifiedBy>Benjamin Rolfe</cp:lastModifiedBy>
  <cp:revision>71</cp:revision>
  <cp:lastPrinted>1601-01-01T00:00:00Z</cp:lastPrinted>
  <dcterms:created xsi:type="dcterms:W3CDTF">2012-05-13T15:07:35Z</dcterms:created>
  <dcterms:modified xsi:type="dcterms:W3CDTF">2013-09-16T02:45:41Z</dcterms:modified>
</cp:coreProperties>
</file>