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5" r:id="rId2"/>
    <p:sldId id="256" r:id="rId3"/>
    <p:sldId id="257" r:id="rId4"/>
    <p:sldId id="265" r:id="rId5"/>
    <p:sldId id="276" r:id="rId6"/>
    <p:sldId id="274"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86117" autoAdjust="0"/>
  </p:normalViewPr>
  <p:slideViewPr>
    <p:cSldViewPr>
      <p:cViewPr varScale="1">
        <p:scale>
          <a:sx n="71" d="100"/>
          <a:sy n="71" d="100"/>
        </p:scale>
        <p:origin x="398" y="58"/>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802.11-13-0695-00-0000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802.11-13-0695-00-0000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802.11-13-0695-00-0000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2013</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802.11-13-0695-00-0000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349002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15-13-0526-00-0000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 2013</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Sept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Sep t2013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July 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11-13/1063r0</a:t>
            </a:r>
            <a:r>
              <a:rPr lang="en-GB" sz="1600" b="1" dirty="0" smtClean="0">
                <a:solidFill>
                  <a:srgbClr val="000000"/>
                </a:solidFill>
                <a:latin typeface="Times New Roman" pitchFamily="16" charset="0"/>
                <a:ea typeface="MS Gothic" charset="-128"/>
                <a:cs typeface="Arial Unicode MS" charset="0"/>
              </a:rPr>
              <a:t>.</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2013-09-16</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52" name="Document" r:id="rId4" imgW="8257888" imgH="2948721" progId="Word.Document.8">
                  <p:embed/>
                </p:oleObj>
              </mc:Choice>
              <mc:Fallback>
                <p:oleObj name="Document" r:id="rId4" imgW="8257888" imgH="2948721" progId="Word.Document.8">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Sept </a:t>
            </a:r>
            <a:r>
              <a:rPr lang="en-GB" dirty="0" smtClean="0"/>
              <a:t>2013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a:latin typeface="Times New Roman" pitchFamily="16" charset="0"/>
                <a:ea typeface="MS Gothic" charset="-128"/>
                <a:cs typeface="Arial Unicode MS" charset="0"/>
              </a:rPr>
              <a:t>11-13/1063r0</a:t>
            </a:r>
            <a:r>
              <a:rPr lang="en-GB" dirty="0" smtClean="0">
                <a:latin typeface="Times New Roman" pitchFamily="16" charset="0"/>
                <a:ea typeface="MS Gothic" charset="-128"/>
                <a:cs typeface="Arial Unicode MS" charset="0"/>
              </a:rPr>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May 1, 2013 - $569,314.79</a:t>
            </a:r>
          </a:p>
          <a:p>
            <a:pPr lvl="1" defTabSz="914400" eaLnBrk="1" hangingPunct="1">
              <a:lnSpc>
                <a:spcPct val="90000"/>
              </a:lnSpc>
              <a:tabLst>
                <a:tab pos="7372350" algn="r"/>
              </a:tabLst>
            </a:pPr>
            <a:r>
              <a:rPr lang="en-US" sz="1600" dirty="0" smtClean="0"/>
              <a:t>IEEE account: $385,728.64 +76.93+88.47 +82.47 = $385,976.51</a:t>
            </a:r>
          </a:p>
          <a:p>
            <a:pPr lvl="1" defTabSz="914400" eaLnBrk="1" hangingPunct="1">
              <a:lnSpc>
                <a:spcPct val="90000"/>
              </a:lnSpc>
              <a:tabLst>
                <a:tab pos="7372350" algn="r"/>
              </a:tabLst>
            </a:pPr>
            <a:r>
              <a:rPr lang="en-US" sz="1600" dirty="0" smtClean="0"/>
              <a:t>Face-to-Face:  $64,848.90 – 14,223.07+57150-25,537.56+101,100 = $183,338.28</a:t>
            </a:r>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June 30, </a:t>
            </a:r>
            <a:r>
              <a:rPr lang="en-US" dirty="0"/>
              <a:t>2013 – </a:t>
            </a:r>
            <a:r>
              <a:rPr lang="en-US" dirty="0" smtClean="0"/>
              <a:t>$386,061.74</a:t>
            </a:r>
            <a:endParaRPr lang="en-US" dirty="0"/>
          </a:p>
          <a:p>
            <a:pPr lvl="1" defTabSz="914400" eaLnBrk="1" hangingPunct="1">
              <a:lnSpc>
                <a:spcPct val="90000"/>
              </a:lnSpc>
              <a:tabLst>
                <a:tab pos="7372350" algn="r"/>
              </a:tabLst>
            </a:pPr>
            <a:r>
              <a:rPr lang="en-US" sz="1600" dirty="0"/>
              <a:t>IEEE account: </a:t>
            </a:r>
            <a:r>
              <a:rPr lang="en-US" sz="1600" dirty="0" smtClean="0"/>
              <a:t> </a:t>
            </a:r>
            <a:r>
              <a:rPr lang="en-US" sz="1600" dirty="0"/>
              <a:t>$385,976.51 + 85.23 </a:t>
            </a:r>
            <a:r>
              <a:rPr lang="en-US" sz="1600" dirty="0" smtClean="0"/>
              <a:t>= $386,061.74 </a:t>
            </a:r>
          </a:p>
          <a:p>
            <a:pPr lvl="1" defTabSz="914400" eaLnBrk="1" hangingPunct="1">
              <a:lnSpc>
                <a:spcPct val="90000"/>
              </a:lnSpc>
              <a:tabLst>
                <a:tab pos="7372350" algn="r"/>
              </a:tabLst>
            </a:pPr>
            <a:r>
              <a:rPr lang="en-US" sz="1600" dirty="0"/>
              <a:t>Face-to-Face:  $183,338.28 + $71,400.00 - $61,737.97  = $193,000.31 </a:t>
            </a:r>
            <a:r>
              <a:rPr lang="en-US" sz="1600" dirty="0" smtClean="0"/>
              <a:t>(as of May 29)</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Sept 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$193,000.31 -$1,982.86 - $39.00 = $44,620.25</a:t>
            </a:r>
            <a:endParaRPr lang="en-US" dirty="0" smtClean="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20574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	$218,850	     </a:t>
            </a:r>
            <a:r>
              <a:rPr lang="en-US" sz="1600" b="1" dirty="0" smtClean="0">
                <a:solidFill>
                  <a:schemeClr val="tx1"/>
                </a:solidFill>
              </a:rPr>
              <a:t>$232,500.00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a:t>
            </a:r>
            <a:r>
              <a:rPr lang="en-US" sz="1400" dirty="0" smtClean="0">
                <a:solidFill>
                  <a:schemeClr val="tx1"/>
                </a:solidFill>
                <a:ea typeface="MS PGothic" pitchFamily="34" charset="-128"/>
              </a:rPr>
              <a:t>Credits	$0	      $</a:t>
            </a:r>
            <a:r>
              <a:rPr lang="en-US" sz="1400" dirty="0">
                <a:solidFill>
                  <a:schemeClr val="tx1"/>
                </a:solidFill>
                <a:ea typeface="MS PGothic" pitchFamily="34" charset="-128"/>
              </a:rPr>
              <a:t>5,500     </a:t>
            </a:r>
            <a:r>
              <a:rPr lang="en-US" sz="1400" dirty="0" smtClean="0">
                <a:solidFill>
                  <a:schemeClr val="tx1"/>
                </a:solidFill>
                <a:ea typeface="MS PGothic" pitchFamily="34" charset="-128"/>
              </a:rPr>
              <a:t> $5,558.52</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325                  337</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$238,703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$248,231.62</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19,460	</a:t>
            </a:r>
            <a:r>
              <a:rPr lang="en-US" sz="1400" dirty="0">
                <a:solidFill>
                  <a:schemeClr val="tx1"/>
                </a:solidFill>
              </a:rPr>
              <a:t> $20,734.20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$10,683	 $  11,443	 $13,212.03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$37,500	 $  </a:t>
            </a:r>
            <a:r>
              <a:rPr lang="en-US" sz="1400" dirty="0" smtClean="0">
                <a:solidFill>
                  <a:schemeClr val="tx1"/>
                </a:solidFill>
                <a:ea typeface="MS PGothic" pitchFamily="34" charset="-128"/>
              </a:rPr>
              <a:t>43,000	</a:t>
            </a:r>
            <a:r>
              <a:rPr lang="en-US" sz="1400" dirty="0"/>
              <a:t> </a:t>
            </a:r>
            <a:r>
              <a:rPr lang="en-US" sz="1400" dirty="0">
                <a:solidFill>
                  <a:schemeClr val="tx1"/>
                </a:solidFill>
              </a:rPr>
              <a:t>$</a:t>
            </a:r>
            <a:r>
              <a:rPr lang="en-US" sz="1400" dirty="0" smtClean="0">
                <a:solidFill>
                  <a:schemeClr val="tx1"/>
                </a:solidFill>
              </a:rPr>
              <a:t>41,563.04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$60,000	 $  </a:t>
            </a:r>
            <a:r>
              <a:rPr lang="en-US" sz="1400" dirty="0" smtClean="0">
                <a:solidFill>
                  <a:schemeClr val="tx1"/>
                </a:solidFill>
                <a:ea typeface="MS PGothic" pitchFamily="34" charset="-128"/>
              </a:rPr>
              <a:t>85,000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$87,340.16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$39,500	 $  </a:t>
            </a:r>
            <a:r>
              <a:rPr lang="en-US" sz="1400" dirty="0" smtClean="0">
                <a:solidFill>
                  <a:schemeClr val="tx1"/>
                </a:solidFill>
                <a:ea typeface="MS PGothic" pitchFamily="34" charset="-128"/>
              </a:rPr>
              <a:t>42,500</a:t>
            </a:r>
            <a:r>
              <a:rPr lang="en-US" sz="1400" dirty="0">
                <a:solidFill>
                  <a:schemeClr val="tx1"/>
                </a:solidFill>
                <a:ea typeface="MS PGothic" pitchFamily="34" charset="-128"/>
              </a:rPr>
              <a:t>	$43,851.76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a:t>
            </a:r>
            <a:r>
              <a:rPr lang="en-US" sz="1400" dirty="0">
                <a:solidFill>
                  <a:schemeClr val="tx1"/>
                </a:solidFill>
                <a:ea typeface="MS PGothic" pitchFamily="34" charset="-128"/>
              </a:rPr>
              <a:t>	$18,000	 $  </a:t>
            </a:r>
            <a:r>
              <a:rPr lang="en-US" sz="1400" dirty="0" smtClean="0">
                <a:solidFill>
                  <a:schemeClr val="tx1"/>
                </a:solidFill>
                <a:ea typeface="MS PGothic" pitchFamily="34" charset="-128"/>
              </a:rPr>
              <a:t>23,500</a:t>
            </a:r>
            <a:r>
              <a:rPr lang="en-US" sz="1400" dirty="0">
                <a:solidFill>
                  <a:schemeClr val="tx1"/>
                </a:solidFill>
                <a:ea typeface="MS PGothic" pitchFamily="34" charset="-128"/>
              </a:rPr>
              <a:t>	$26,023.79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a:solidFill>
                  <a:schemeClr val="tx1"/>
                </a:solidFill>
                <a:ea typeface="MS PGothic" pitchFamily="34" charset="-128"/>
              </a:rPr>
              <a:t>	$12,250	 $  </a:t>
            </a:r>
            <a:r>
              <a:rPr lang="en-US" sz="1400" dirty="0" smtClean="0">
                <a:solidFill>
                  <a:schemeClr val="tx1"/>
                </a:solidFill>
                <a:ea typeface="MS PGothic" pitchFamily="34" charset="-128"/>
              </a:rPr>
              <a:t>12,250</a:t>
            </a:r>
            <a:r>
              <a:rPr lang="en-US" sz="1400" dirty="0">
                <a:solidFill>
                  <a:schemeClr val="tx1"/>
                </a:solidFill>
                <a:ea typeface="MS PGothic" pitchFamily="34" charset="-128"/>
              </a:rPr>
              <a:t>	</a:t>
            </a:r>
            <a:r>
              <a:rPr lang="en-US" sz="1400" dirty="0" smtClean="0">
                <a:solidFill>
                  <a:schemeClr val="tx1"/>
                </a:solidFill>
                <a:ea typeface="MS PGothic" pitchFamily="34" charset="-128"/>
              </a:rPr>
              <a:t>$</a:t>
            </a:r>
            <a:r>
              <a:rPr lang="en-US" sz="1400" dirty="0">
                <a:solidFill>
                  <a:schemeClr val="tx1"/>
                </a:solidFill>
                <a:ea typeface="MS PGothic" pitchFamily="34" charset="-128"/>
              </a:rPr>
              <a:t>12,335.18</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a:solidFill>
                  <a:schemeClr val="tx1"/>
                </a:solidFill>
                <a:ea typeface="MS PGothic" pitchFamily="34" charset="-128"/>
              </a:rPr>
              <a:t>	$  1,550	 $    </a:t>
            </a:r>
            <a:r>
              <a:rPr lang="en-US" sz="1400" dirty="0" smtClean="0">
                <a:solidFill>
                  <a:schemeClr val="tx1"/>
                </a:solidFill>
                <a:ea typeface="MS PGothic" pitchFamily="34" charset="-128"/>
              </a:rPr>
              <a:t>1,550	$1150.42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 Rooms	--	--	$</a:t>
            </a:r>
            <a:r>
              <a:rPr lang="en-US" sz="1400" dirty="0" smtClean="0">
                <a:solidFill>
                  <a:schemeClr val="tx1"/>
                </a:solidFill>
                <a:ea typeface="MS PGothic" pitchFamily="34" charset="-128"/>
              </a:rPr>
              <a:t>2,021.04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$(14,353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r>
              <a:rPr lang="en-US" sz="1600" b="1" dirty="0">
                <a:solidFill>
                  <a:srgbClr val="FF0000"/>
                </a:solidFill>
                <a:ea typeface="MS PGothic" pitchFamily="34" charset="-128"/>
              </a:rPr>
              <a:t>10,173.10)</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334869"/>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2013</a:t>
            </a:r>
            <a:endParaRPr lang="en-US" sz="1800" b="1" dirty="0">
              <a:solidFill>
                <a:schemeClr val="tx1"/>
              </a:solidFill>
              <a:ea typeface="MS PGothic" pitchFamily="34" charset="-128"/>
            </a:endParaRPr>
          </a:p>
        </p:txBody>
      </p:sp>
      <p:sp>
        <p:nvSpPr>
          <p:cNvPr id="10" name="Text Box 8"/>
          <p:cNvSpPr txBox="1">
            <a:spLocks noChangeArrowheads="1"/>
          </p:cNvSpPr>
          <p:nvPr/>
        </p:nvSpPr>
        <p:spPr bwMode="auto">
          <a:xfrm>
            <a:off x="5257800" y="1057870"/>
            <a:ext cx="17526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Budget </a:t>
            </a:r>
          </a:p>
          <a:p>
            <a:pPr algn="ctr" defTabSz="914400" eaLnBrk="0" hangingPunct="0">
              <a:spcBef>
                <a:spcPts val="0"/>
              </a:spcBef>
            </a:pPr>
            <a:r>
              <a:rPr lang="en-US" sz="1800" b="1" dirty="0" smtClean="0">
                <a:solidFill>
                  <a:schemeClr val="tx1"/>
                </a:solidFill>
                <a:ea typeface="MS PGothic" pitchFamily="34" charset="-128"/>
              </a:rPr>
              <a:t>May 2013</a:t>
            </a:r>
            <a:endParaRPr lang="en-US" sz="1800" b="1" dirty="0">
              <a:solidFill>
                <a:schemeClr val="tx1"/>
              </a:solidFill>
              <a:ea typeface="MS PGothic" pitchFamily="34" charset="-128"/>
            </a:endParaRPr>
          </a:p>
        </p:txBody>
      </p:sp>
      <p:sp>
        <p:nvSpPr>
          <p:cNvPr id="3" name="TextBox 2"/>
          <p:cNvSpPr txBox="1"/>
          <p:nvPr/>
        </p:nvSpPr>
        <p:spPr>
          <a:xfrm>
            <a:off x="6858000" y="1334869"/>
            <a:ext cx="1143000" cy="646331"/>
          </a:xfrm>
          <a:prstGeom prst="rect">
            <a:avLst/>
          </a:prstGeom>
          <a:noFill/>
        </p:spPr>
        <p:txBody>
          <a:bodyPr wrap="square" rtlCol="0">
            <a:spAutoFit/>
          </a:bodyPr>
          <a:lstStyle/>
          <a:p>
            <a:pPr algn="ctr"/>
            <a:r>
              <a:rPr lang="en-US" sz="1800" b="1" dirty="0" smtClean="0">
                <a:solidFill>
                  <a:schemeClr val="tx1"/>
                </a:solidFill>
                <a:ea typeface="MS PGothic" pitchFamily="34" charset="-128"/>
              </a:rPr>
              <a:t>Actual </a:t>
            </a:r>
          </a:p>
          <a:p>
            <a:pPr algn="ct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594671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5257800"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Registration Income:                		</a:t>
            </a:r>
            <a:r>
              <a:rPr lang="en-US" sz="1600" dirty="0" smtClean="0">
                <a:solidFill>
                  <a:schemeClr val="tx1"/>
                </a:solidFill>
              </a:rPr>
              <a:t>$</a:t>
            </a:r>
            <a:r>
              <a:rPr lang="en-US" sz="1600" dirty="0">
                <a:solidFill>
                  <a:schemeClr val="tx1"/>
                </a:solidFill>
              </a:rPr>
              <a:t>168,625		 </a:t>
            </a: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279  (+34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r>
              <a:rPr lang="en-US" sz="1600" dirty="0" smtClean="0">
                <a:solidFill>
                  <a:schemeClr val="tx1"/>
                </a:solidFill>
              </a:rPr>
              <a:t>Estimated Loss			($ 5,067)</a:t>
            </a:r>
          </a:p>
          <a:p>
            <a:pPr marL="285750" indent="-285750">
              <a:buFont typeface="Arial" panose="020B0604020202020204" pitchFamily="34" charset="0"/>
              <a:buChar char="•"/>
            </a:pPr>
            <a:r>
              <a:rPr lang="en-US" sz="1600" dirty="0" smtClean="0">
                <a:solidFill>
                  <a:schemeClr val="tx1"/>
                </a:solidFill>
              </a:rPr>
              <a:t>Expense Estimates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a:t>
            </a:r>
            <a:r>
              <a:rPr lang="en-US" sz="1600" dirty="0">
                <a:solidFill>
                  <a:schemeClr val="tx1"/>
                </a:solidFill>
              </a:rPr>
              <a:t>$62,300</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Services on site		$22,655</a:t>
            </a:r>
          </a:p>
          <a:p>
            <a:pPr marL="1028700" lvl="1">
              <a:buFont typeface="Times New Roman" panose="02020603050405020304" pitchFamily="18" charset="0"/>
              <a:buChar char="−"/>
            </a:pPr>
            <a:r>
              <a:rPr lang="en-US" sz="1600" dirty="0" smtClean="0">
                <a:solidFill>
                  <a:schemeClr val="tx1"/>
                </a:solidFill>
              </a:rPr>
              <a:t>On site setup				$  7,000</a:t>
            </a:r>
          </a:p>
          <a:p>
            <a:pPr marL="1028700" lvl="1">
              <a:buFont typeface="Times New Roman" panose="02020603050405020304" pitchFamily="18" charset="0"/>
              <a:buChar char="−"/>
            </a:pPr>
            <a:r>
              <a:rPr lang="en-US" sz="1600" dirty="0" smtClean="0">
                <a:solidFill>
                  <a:schemeClr val="tx1"/>
                </a:solidFill>
              </a:rPr>
              <a:t>Staffing on site			$ 18,100</a:t>
            </a:r>
          </a:p>
          <a:p>
            <a:pPr marL="1028700" lvl="1">
              <a:buFont typeface="Times New Roman" panose="02020603050405020304" pitchFamily="18" charset="0"/>
              <a:buChar char="−"/>
            </a:pPr>
            <a:r>
              <a:rPr lang="en-US" sz="1600" dirty="0" smtClean="0">
                <a:solidFill>
                  <a:schemeClr val="tx1"/>
                </a:solidFill>
              </a:rPr>
              <a:t>Disbursements				$   4,500</a:t>
            </a:r>
          </a:p>
          <a:p>
            <a:pPr marL="1028700" lvl="1">
              <a:buFont typeface="Times New Roman" panose="02020603050405020304" pitchFamily="18" charset="0"/>
              <a:buChar char="−"/>
            </a:pPr>
            <a:r>
              <a:rPr lang="en-US" sz="1600" dirty="0" smtClean="0">
                <a:solidFill>
                  <a:schemeClr val="tx1"/>
                </a:solidFill>
              </a:rPr>
              <a:t>Accounting and Legal		$ 19,045</a:t>
            </a:r>
          </a:p>
          <a:p>
            <a:pPr marL="1028700" lvl="1">
              <a:buFont typeface="Times New Roman" panose="02020603050405020304" pitchFamily="18" charset="0"/>
              <a:buChar char="−"/>
            </a:pPr>
            <a:r>
              <a:rPr lang="en-US" sz="1600" dirty="0" smtClean="0">
                <a:solidFill>
                  <a:schemeClr val="tx1"/>
                </a:solidFill>
              </a:rPr>
              <a:t>Management				$ 29,609</a:t>
            </a:r>
          </a:p>
          <a:p>
            <a:pPr marL="1028700" lvl="1">
              <a:buFont typeface="Times New Roman" panose="02020603050405020304" pitchFamily="18" charset="0"/>
              <a:buChar char="−"/>
            </a:pPr>
            <a:r>
              <a:rPr lang="en-US" sz="1600" dirty="0" smtClean="0">
                <a:solidFill>
                  <a:schemeClr val="tx1"/>
                </a:solidFill>
              </a:rPr>
              <a:t>Delegate Materials			$   2,783</a:t>
            </a:r>
          </a:p>
          <a:p>
            <a:r>
              <a:rPr lang="en-US" sz="1600" dirty="0" smtClean="0">
                <a:solidFill>
                  <a:schemeClr val="tx1"/>
                </a:solidFill>
              </a:rPr>
              <a:t>            </a:t>
            </a:r>
          </a:p>
          <a:p>
            <a:pPr marL="285750" indent="-285750">
              <a:buFont typeface="Arial" panose="020B0604020202020204" pitchFamily="34" charset="0"/>
              <a:buChar char="•"/>
            </a:pPr>
            <a:r>
              <a:rPr lang="en-US" sz="1600" dirty="0" smtClean="0">
                <a:solidFill>
                  <a:schemeClr val="tx1"/>
                </a:solidFill>
              </a:rPr>
              <a:t>Estimated Sponsor Contribution:   $116,000		</a:t>
            </a:r>
          </a:p>
          <a:p>
            <a:pPr marL="1028700" lvl="1">
              <a:buFont typeface="Times New Roman" panose="02020603050405020304" pitchFamily="18" charset="0"/>
              <a:buChar char="−"/>
            </a:pPr>
            <a:r>
              <a:rPr lang="en-US" sz="1600" dirty="0" smtClean="0">
                <a:solidFill>
                  <a:schemeClr val="tx1"/>
                </a:solidFill>
              </a:rPr>
              <a:t>Meeting facilities		$32,000</a:t>
            </a:r>
          </a:p>
          <a:p>
            <a:pPr marL="1028700" lvl="1">
              <a:buFont typeface="Times New Roman" panose="02020603050405020304" pitchFamily="18" charset="0"/>
              <a:buChar char="−"/>
            </a:pPr>
            <a:r>
              <a:rPr lang="en-US" sz="1600" dirty="0" smtClean="0">
                <a:solidFill>
                  <a:schemeClr val="tx1"/>
                </a:solidFill>
              </a:rPr>
              <a:t>AV					$45,000</a:t>
            </a:r>
          </a:p>
          <a:p>
            <a:pPr marL="1028700" lvl="1">
              <a:buFont typeface="Times New Roman" panose="02020603050405020304" pitchFamily="18" charset="0"/>
              <a:buChar char="−"/>
            </a:pPr>
            <a:r>
              <a:rPr lang="en-US" sz="1600" dirty="0" smtClean="0">
                <a:solidFill>
                  <a:schemeClr val="tx1"/>
                </a:solidFill>
              </a:rPr>
              <a:t>Special Event (social0	$39,000</a:t>
            </a:r>
            <a:endParaRPr lang="en-US" sz="1600" dirty="0">
              <a:solidFill>
                <a:schemeClr val="tx1"/>
              </a:solidFill>
            </a:endParaRPr>
          </a:p>
          <a:p>
            <a:pPr marL="1028700" lvl="1">
              <a:buFont typeface="Arial" panose="020B0604020202020204" pitchFamily="34" charset="0"/>
              <a:buChar char="•"/>
            </a:pPr>
            <a:endParaRPr lang="en-US" sz="1600" dirty="0">
              <a:solidFill>
                <a:schemeClr val="tx1"/>
              </a:solidFill>
            </a:endParaRPr>
          </a:p>
        </p:txBody>
      </p:sp>
      <p:sp>
        <p:nvSpPr>
          <p:cNvPr id="4" name="TextBox 3"/>
          <p:cNvSpPr txBox="1"/>
          <p:nvPr/>
        </p:nvSpPr>
        <p:spPr>
          <a:xfrm>
            <a:off x="4924425" y="5569803"/>
            <a:ext cx="2819400" cy="830997"/>
          </a:xfrm>
          <a:prstGeom prst="rect">
            <a:avLst/>
          </a:prstGeom>
          <a:noFill/>
        </p:spPr>
        <p:txBody>
          <a:bodyPr wrap="square" rtlCol="0">
            <a:spAutoFit/>
          </a:bodyPr>
          <a:lstStyle/>
          <a:p>
            <a:r>
              <a:rPr lang="en-US" sz="1600" dirty="0">
                <a:solidFill>
                  <a:schemeClr val="tx1"/>
                </a:solidFill>
              </a:rPr>
              <a:t>NOTE:  Nanjing is a sponsored event so any surplus goes to the </a:t>
            </a:r>
            <a:r>
              <a:rPr lang="en-US" sz="1600" dirty="0" smtClean="0">
                <a:solidFill>
                  <a:schemeClr val="tx1"/>
                </a:solidFill>
              </a:rPr>
              <a:t>sponsor</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 2013</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337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10,533 - </a:t>
            </a:r>
            <a:r>
              <a:rPr lang="en-US" sz="1600" b="1" dirty="0">
                <a:solidFill>
                  <a:srgbClr val="FF0000"/>
                </a:solidFill>
                <a:ea typeface="MS PGothic" pitchFamily="34" charset="-128"/>
              </a:rPr>
              <a:t>$10,173</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279 </a:t>
            </a:r>
            <a:r>
              <a:rPr lang="en-US" sz="1400" dirty="0">
                <a:solidFill>
                  <a:schemeClr val="tx1"/>
                </a:solidFill>
                <a:ea typeface="MS PGothic" pitchFamily="34" charset="-128"/>
              </a:rPr>
              <a:t>– </a:t>
            </a:r>
            <a:r>
              <a:rPr lang="en-US" sz="1400" b="1" dirty="0">
                <a:solidFill>
                  <a:schemeClr val="tx1"/>
                </a:solidFill>
                <a:ea typeface="MS PGothic" pitchFamily="34" charset="-128"/>
              </a:rPr>
              <a:t>Nanjing </a:t>
            </a:r>
            <a:r>
              <a:rPr lang="en-US" sz="1400" b="1" dirty="0" smtClean="0">
                <a:solidFill>
                  <a:schemeClr val="tx1"/>
                </a:solidFill>
                <a:ea typeface="MS PGothic" pitchFamily="34" charset="-128"/>
              </a:rPr>
              <a:t>       (</a:t>
            </a:r>
            <a:r>
              <a:rPr lang="en-US" sz="1400" dirty="0" smtClean="0">
                <a:solidFill>
                  <a:srgbClr val="FF0000"/>
                </a:solidFill>
              </a:rPr>
              <a:t>$5,067</a:t>
            </a:r>
            <a:r>
              <a:rPr lang="en-US" sz="1400" b="1"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3817</TotalTime>
  <Words>737</Words>
  <Application>Microsoft Office PowerPoint</Application>
  <PresentationFormat>On-screen Show (4:3)</PresentationFormat>
  <Paragraphs>184</Paragraphs>
  <Slides>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Sept 2013</vt:lpstr>
      <vt:lpstr>Abstract</vt:lpstr>
      <vt:lpstr>Treasury Net Worth (Unaudited)</vt:lpstr>
      <vt:lpstr>Waikoloa, Hawaii – May 2013</vt:lpstr>
      <vt:lpstr>Nanjing, China – Sept 2013</vt:lpstr>
      <vt:lpstr>Historical Attendance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2013</dc:title>
  <dc:creator>Jon Rosdahl</dc:creator>
  <cp:keywords>Sept 2013</cp:keywords>
  <cp:lastModifiedBy>Benjamin Rolfe</cp:lastModifiedBy>
  <cp:revision>71</cp:revision>
  <cp:lastPrinted>1601-01-01T00:00:00Z</cp:lastPrinted>
  <dcterms:created xsi:type="dcterms:W3CDTF">2012-05-13T15:07:35Z</dcterms:created>
  <dcterms:modified xsi:type="dcterms:W3CDTF">2013-09-16T02:45:41Z</dcterms:modified>
</cp:coreProperties>
</file>