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Lst>
  <p:notesMasterIdLst>
    <p:notesMasterId r:id="rId25"/>
  </p:notesMasterIdLst>
  <p:handoutMasterIdLst>
    <p:handoutMasterId r:id="rId26"/>
  </p:handoutMasterIdLst>
  <p:sldIdLst>
    <p:sldId id="259" r:id="rId2"/>
    <p:sldId id="261" r:id="rId3"/>
    <p:sldId id="264" r:id="rId4"/>
    <p:sldId id="265" r:id="rId5"/>
    <p:sldId id="266" r:id="rId6"/>
    <p:sldId id="267" r:id="rId7"/>
    <p:sldId id="276" r:id="rId8"/>
    <p:sldId id="280" r:id="rId9"/>
    <p:sldId id="275" r:id="rId10"/>
    <p:sldId id="269" r:id="rId11"/>
    <p:sldId id="268" r:id="rId12"/>
    <p:sldId id="273" r:id="rId13"/>
    <p:sldId id="270" r:id="rId14"/>
    <p:sldId id="278" r:id="rId15"/>
    <p:sldId id="281" r:id="rId16"/>
    <p:sldId id="283" r:id="rId17"/>
    <p:sldId id="284" r:id="rId18"/>
    <p:sldId id="271" r:id="rId19"/>
    <p:sldId id="274" r:id="rId20"/>
    <p:sldId id="272" r:id="rId21"/>
    <p:sldId id="285" r:id="rId22"/>
    <p:sldId id="286" r:id="rId23"/>
    <p:sldId id="277" r:id="rId24"/>
  </p:sldIdLst>
  <p:sldSz cx="9144000" cy="6858000" type="screen4x3"/>
  <p:notesSz cx="9928225" cy="67976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J Kwak" initials="BK"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0929"/>
  </p:normalViewPr>
  <p:slideViewPr>
    <p:cSldViewPr>
      <p:cViewPr varScale="1">
        <p:scale>
          <a:sx n="69" d="100"/>
          <a:sy n="69" d="100"/>
        </p:scale>
        <p:origin x="-177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1506" y="-102"/>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076200" y="70804"/>
            <a:ext cx="3856825"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 802.15-doc&gt;</a:t>
            </a:r>
          </a:p>
        </p:txBody>
      </p:sp>
      <p:sp>
        <p:nvSpPr>
          <p:cNvPr id="3075" name="Rectangle 3"/>
          <p:cNvSpPr>
            <a:spLocks noGrp="1" noChangeArrowheads="1"/>
          </p:cNvSpPr>
          <p:nvPr>
            <p:ph type="dt" sz="quarter" idx="1"/>
          </p:nvPr>
        </p:nvSpPr>
        <p:spPr bwMode="auto">
          <a:xfrm>
            <a:off x="995200" y="70804"/>
            <a:ext cx="3308276"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3076" name="Rectangle 4"/>
          <p:cNvSpPr>
            <a:spLocks noGrp="1" noChangeArrowheads="1"/>
          </p:cNvSpPr>
          <p:nvPr>
            <p:ph type="ftr" sz="quarter" idx="2"/>
          </p:nvPr>
        </p:nvSpPr>
        <p:spPr bwMode="auto">
          <a:xfrm>
            <a:off x="5957615" y="6579800"/>
            <a:ext cx="308919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3861920" y="6579800"/>
            <a:ext cx="1983607" cy="1539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dirty="0"/>
              <a:t>Page </a:t>
            </a:r>
            <a:fld id="{107AB6C7-7C3D-4744-9FAD-AC98A48B037A}" type="slidenum">
              <a:rPr lang="en-US"/>
              <a:pPr>
                <a:defRPr/>
              </a:pPr>
              <a:t>‹#›</a:t>
            </a:fld>
            <a:endParaRPr lang="en-US" dirty="0"/>
          </a:p>
        </p:txBody>
      </p:sp>
      <p:sp>
        <p:nvSpPr>
          <p:cNvPr id="7174" name="Line 6"/>
          <p:cNvSpPr>
            <a:spLocks noChangeShapeType="1"/>
          </p:cNvSpPr>
          <p:nvPr/>
        </p:nvSpPr>
        <p:spPr bwMode="auto">
          <a:xfrm>
            <a:off x="993503" y="283236"/>
            <a:ext cx="7941221"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7175" name="Rectangle 7"/>
          <p:cNvSpPr>
            <a:spLocks noChangeArrowheads="1"/>
          </p:cNvSpPr>
          <p:nvPr/>
        </p:nvSpPr>
        <p:spPr bwMode="auto">
          <a:xfrm>
            <a:off x="993503" y="6579801"/>
            <a:ext cx="1017278" cy="184752"/>
          </a:xfrm>
          <a:prstGeom prst="rect">
            <a:avLst/>
          </a:prstGeom>
          <a:noFill/>
          <a:ln w="9525">
            <a:noFill/>
            <a:miter lim="800000"/>
            <a:headEnd/>
            <a:tailEnd/>
          </a:ln>
        </p:spPr>
        <p:txBody>
          <a:bodyPr lIns="0" tIns="0" rIns="0" bIns="0">
            <a:spAutoFit/>
          </a:bodyPr>
          <a:lstStyle/>
          <a:p>
            <a:pPr defTabSz="933450">
              <a:defRPr/>
            </a:pPr>
            <a:r>
              <a:rPr lang="en-US" dirty="0"/>
              <a:t>Submission</a:t>
            </a:r>
          </a:p>
        </p:txBody>
      </p:sp>
      <p:sp>
        <p:nvSpPr>
          <p:cNvPr id="7176" name="Line 8"/>
          <p:cNvSpPr>
            <a:spLocks noChangeShapeType="1"/>
          </p:cNvSpPr>
          <p:nvPr/>
        </p:nvSpPr>
        <p:spPr bwMode="auto">
          <a:xfrm>
            <a:off x="993502" y="6570463"/>
            <a:ext cx="81620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175394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964114" y="11666"/>
            <a:ext cx="4030050"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dirty="0"/>
              <a:t>&lt;doc.: IEEE 802.15-doc&gt;</a:t>
            </a:r>
          </a:p>
        </p:txBody>
      </p:sp>
      <p:sp>
        <p:nvSpPr>
          <p:cNvPr id="2051" name="Rectangle 3"/>
          <p:cNvSpPr>
            <a:spLocks noGrp="1" noChangeArrowheads="1"/>
          </p:cNvSpPr>
          <p:nvPr>
            <p:ph type="dt" idx="1"/>
          </p:nvPr>
        </p:nvSpPr>
        <p:spPr bwMode="auto">
          <a:xfrm>
            <a:off x="935761" y="11666"/>
            <a:ext cx="3919662" cy="21554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dirty="0"/>
              <a:t>&lt;month year&gt;</a:t>
            </a:r>
          </a:p>
        </p:txBody>
      </p:sp>
      <p:sp>
        <p:nvSpPr>
          <p:cNvPr id="6148" name="Rectangle 4"/>
          <p:cNvSpPr>
            <a:spLocks noGrp="1" noRot="1" noChangeAspect="1" noChangeArrowheads="1" noTextEdit="1"/>
          </p:cNvSpPr>
          <p:nvPr>
            <p:ph type="sldImg" idx="2"/>
          </p:nvPr>
        </p:nvSpPr>
        <p:spPr bwMode="auto">
          <a:xfrm>
            <a:off x="3270250" y="512763"/>
            <a:ext cx="3387725" cy="25415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322972" y="3229209"/>
            <a:ext cx="7282283" cy="305957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400574" y="6581358"/>
            <a:ext cx="3593590"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4199881" y="6581358"/>
            <a:ext cx="1148047" cy="18475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dirty="0"/>
              <a:t>Page </a:t>
            </a:r>
            <a:fld id="{5F376C0C-1FA1-4ABD-B96F-A6D070956A4F}" type="slidenum">
              <a:rPr lang="en-US"/>
              <a:pPr>
                <a:defRPr/>
              </a:pPr>
              <a:t>‹#›</a:t>
            </a:fld>
            <a:endParaRPr lang="en-US" dirty="0"/>
          </a:p>
        </p:txBody>
      </p:sp>
      <p:sp>
        <p:nvSpPr>
          <p:cNvPr id="5128" name="Rectangle 8"/>
          <p:cNvSpPr>
            <a:spLocks noChangeArrowheads="1"/>
          </p:cNvSpPr>
          <p:nvPr/>
        </p:nvSpPr>
        <p:spPr bwMode="auto">
          <a:xfrm>
            <a:off x="1035959" y="6581358"/>
            <a:ext cx="1018976" cy="184752"/>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5129" name="Line 9"/>
          <p:cNvSpPr>
            <a:spLocks noChangeShapeType="1"/>
          </p:cNvSpPr>
          <p:nvPr/>
        </p:nvSpPr>
        <p:spPr bwMode="auto">
          <a:xfrm>
            <a:off x="1035960" y="6579801"/>
            <a:ext cx="7856307"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5130" name="Line 10"/>
          <p:cNvSpPr>
            <a:spLocks noChangeShapeType="1"/>
          </p:cNvSpPr>
          <p:nvPr/>
        </p:nvSpPr>
        <p:spPr bwMode="auto">
          <a:xfrm>
            <a:off x="927269" y="217874"/>
            <a:ext cx="8073688"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extLst>
      <p:ext uri="{BB962C8B-B14F-4D97-AF65-F5344CB8AC3E}">
        <p14:creationId xmlns:p14="http://schemas.microsoft.com/office/powerpoint/2010/main" val="63132940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a:noFill/>
          <a:ln/>
        </p:spPr>
        <p:txBody>
          <a:bodyPr/>
          <a:lstStyle/>
          <a:p>
            <a:endParaRPr lang="en-US" smtClean="0"/>
          </a:p>
        </p:txBody>
      </p:sp>
      <p:sp>
        <p:nvSpPr>
          <p:cNvPr id="7172" name="Date Placeholder 4"/>
          <p:cNvSpPr>
            <a:spLocks noGrp="1"/>
          </p:cNvSpPr>
          <p:nvPr>
            <p:ph type="dt" sz="quarter" idx="1"/>
          </p:nvPr>
        </p:nvSpPr>
        <p:spPr>
          <a:noFill/>
        </p:spPr>
        <p:txBody>
          <a:bodyPr/>
          <a:lstStyle/>
          <a:p>
            <a:r>
              <a:rPr lang="en-US" smtClean="0"/>
              <a:t>&lt;month year&gt;</a:t>
            </a:r>
          </a:p>
        </p:txBody>
      </p:sp>
      <p:sp>
        <p:nvSpPr>
          <p:cNvPr id="7173" name="Footer Placeholder 5"/>
          <p:cNvSpPr>
            <a:spLocks noGrp="1"/>
          </p:cNvSpPr>
          <p:nvPr>
            <p:ph type="ftr" sz="quarter" idx="4"/>
          </p:nvPr>
        </p:nvSpPr>
        <p:spPr>
          <a:noFill/>
        </p:spPr>
        <p:txBody>
          <a:bodyPr/>
          <a:lstStyle/>
          <a:p>
            <a:pPr lvl="4"/>
            <a:r>
              <a:rPr lang="en-US" smtClean="0"/>
              <a:t>&lt;author&gt;, &lt;company&gt;</a:t>
            </a:r>
          </a:p>
        </p:txBody>
      </p:sp>
      <p:sp>
        <p:nvSpPr>
          <p:cNvPr id="7174" name="Slide Number Placeholder 6"/>
          <p:cNvSpPr>
            <a:spLocks noGrp="1"/>
          </p:cNvSpPr>
          <p:nvPr>
            <p:ph type="sldNum" sz="quarter" idx="5"/>
          </p:nvPr>
        </p:nvSpPr>
        <p:spPr>
          <a:noFill/>
        </p:spPr>
        <p:txBody>
          <a:bodyPr/>
          <a:lstStyle/>
          <a:p>
            <a:r>
              <a:rPr lang="en-US" smtClean="0"/>
              <a:t>Page </a:t>
            </a:r>
            <a:fld id="{D435A3B7-87F3-455F-BC83-CD446CC7B824}" type="slidenum">
              <a:rPr lang="en-US" smtClean="0"/>
              <a:pPr/>
              <a:t>1</a:t>
            </a:fld>
            <a:endParaRPr lang="en-US" smtClean="0"/>
          </a:p>
        </p:txBody>
      </p:sp>
      <p:sp>
        <p:nvSpPr>
          <p:cNvPr id="7175" name="Header Placeholder 7"/>
          <p:cNvSpPr>
            <a:spLocks noGrp="1"/>
          </p:cNvSpPr>
          <p:nvPr>
            <p:ph type="hdr" sz="quarter"/>
          </p:nvPr>
        </p:nvSpPr>
        <p:spPr>
          <a:noFill/>
        </p:spPr>
        <p:txBody>
          <a:bodyPr/>
          <a:lstStyle/>
          <a:p>
            <a:r>
              <a:rPr lang="en-US"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xfrm>
            <a:off x="5943600" y="6475413"/>
            <a:ext cx="3048000" cy="184666"/>
          </a:xfrm>
          <a:ln/>
        </p:spPr>
        <p:txBody>
          <a:bodyPr/>
          <a:lstStyle>
            <a:lvl1pPr>
              <a:defRPr/>
            </a:lvl1pPr>
          </a:lstStyle>
          <a:p>
            <a:pPr>
              <a:defRPr/>
            </a:pPr>
            <a:r>
              <a:rPr lang="en-US" dirty="0" smtClean="0"/>
              <a:t>PAC Technical Editors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467C9F0-9FBD-4BF0-AB3C-3B16F4D19FE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828800"/>
            <a:ext cx="8839200" cy="4648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xfrm>
            <a:off x="5943600" y="6475413"/>
            <a:ext cx="3048000" cy="184666"/>
          </a:xfrm>
          <a:ln/>
        </p:spPr>
        <p:txBody>
          <a:bodyPr/>
          <a:lstStyle>
            <a:lvl1pPr>
              <a:defRPr/>
            </a:lvl1pPr>
          </a:lstStyle>
          <a:p>
            <a:pPr>
              <a:defRPr/>
            </a:pPr>
            <a:r>
              <a:rPr lang="en-US" dirty="0" smtClean="0"/>
              <a:t>PAC Technical Editors</a:t>
            </a:r>
            <a:endParaRPr lang="en-US" dirty="0"/>
          </a:p>
        </p:txBody>
      </p:sp>
      <p:sp>
        <p:nvSpPr>
          <p:cNvPr id="6" name="Rectangle 6"/>
          <p:cNvSpPr>
            <a:spLocks noGrp="1" noChangeArrowheads="1"/>
          </p:cNvSpPr>
          <p:nvPr>
            <p:ph type="sldNum" sz="quarter" idx="12"/>
          </p:nvPr>
        </p:nvSpPr>
        <p:spPr>
          <a:xfrm>
            <a:off x="4341813" y="6477000"/>
            <a:ext cx="536575" cy="184150"/>
          </a:xfrm>
          <a:ln/>
        </p:spPr>
        <p:txBody>
          <a:bodyPr/>
          <a:lstStyle>
            <a:lvl1pPr>
              <a:defRPr/>
            </a:lvl1pPr>
          </a:lstStyle>
          <a:p>
            <a:pPr>
              <a:defRPr/>
            </a:pPr>
            <a:r>
              <a:rPr lang="en-US" dirty="0"/>
              <a:t>Slide </a:t>
            </a:r>
            <a:fld id="{192548F8-60BC-436C-9C09-D0C12CFCAA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DB0D1D9A-DF1C-48E6-8E06-90623E3E90A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33D5E02-E27F-494E-AED7-7A13B0D96CD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F6082A72-8532-4CCD-BBA9-2FD7A4B2F6F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FDF07906-6276-45F3-B6FE-099C5D66E04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2CBA69EF-5666-4CE6-95EF-25DC3F96474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609600"/>
            <a:ext cx="3008313" cy="82550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9600"/>
            <a:ext cx="5111751" cy="55165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PAC Technical Editors</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DD54D56-1A5B-4A7D-BA30-BFA76A8DE4A3}"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609600"/>
            <a:ext cx="88392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normAutofit/>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152400" y="1828799"/>
            <a:ext cx="8839200" cy="4646613"/>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1524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dirty="0" smtClean="0"/>
              <a:t>Sept. 2013</a:t>
            </a:r>
            <a:endParaRPr lang="en-US" dirty="0"/>
          </a:p>
        </p:txBody>
      </p:sp>
      <p:sp>
        <p:nvSpPr>
          <p:cNvPr id="1029" name="Rectangle 5"/>
          <p:cNvSpPr>
            <a:spLocks noGrp="1" noChangeArrowheads="1"/>
          </p:cNvSpPr>
          <p:nvPr>
            <p:ph type="ftr" sz="quarter" idx="3"/>
          </p:nvPr>
        </p:nvSpPr>
        <p:spPr bwMode="auto">
          <a:xfrm>
            <a:off x="5943600" y="6475413"/>
            <a:ext cx="30480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PAC Technical Editors</a:t>
            </a:r>
            <a:endParaRPr lang="en-US" dirty="0"/>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1DD949AF-60F7-4B5C-97DD-2B456DEC0F00}" type="slidenum">
              <a:rPr lang="en-US"/>
              <a:pPr>
                <a:defRPr/>
              </a:pPr>
              <a:t>‹#›</a:t>
            </a:fld>
            <a:endParaRPr lang="en-US" dirty="0"/>
          </a:p>
        </p:txBody>
      </p:sp>
      <p:sp>
        <p:nvSpPr>
          <p:cNvPr id="1031" name="Rectangle 7"/>
          <p:cNvSpPr>
            <a:spLocks noChangeArrowheads="1"/>
          </p:cNvSpPr>
          <p:nvPr/>
        </p:nvSpPr>
        <p:spPr bwMode="auto">
          <a:xfrm>
            <a:off x="4191000" y="394156"/>
            <a:ext cx="4800600" cy="215444"/>
          </a:xfrm>
          <a:prstGeom prst="rect">
            <a:avLst/>
          </a:prstGeom>
          <a:noFill/>
          <a:ln w="9525">
            <a:noFill/>
            <a:miter lim="800000"/>
            <a:headEnd/>
            <a:tailEnd/>
          </a:ln>
        </p:spPr>
        <p:txBody>
          <a:bodyPr lIns="0" tIns="0" rIns="0" bIns="0" anchor="b">
            <a:spAutoFit/>
          </a:bodyPr>
          <a:lstStyle/>
          <a:p>
            <a:pPr lvl="4" algn="r">
              <a:defRPr/>
            </a:pPr>
            <a:r>
              <a:rPr lang="en-US" sz="1400" b="1" dirty="0" smtClean="0"/>
              <a:t>doc.: </a:t>
            </a:r>
            <a:r>
              <a:rPr lang="en-US" sz="1400" b="1" dirty="0"/>
              <a:t>IEEE </a:t>
            </a:r>
            <a:r>
              <a:rPr lang="en-US" sz="1400" b="1" dirty="0" smtClean="0"/>
              <a:t>802.15-13-0520-05-0008</a:t>
            </a:r>
            <a:endParaRPr lang="en-US" sz="1400" b="1" dirty="0"/>
          </a:p>
        </p:txBody>
      </p:sp>
      <p:sp>
        <p:nvSpPr>
          <p:cNvPr id="1032" name="Line 8"/>
          <p:cNvSpPr>
            <a:spLocks noChangeShapeType="1"/>
          </p:cNvSpPr>
          <p:nvPr/>
        </p:nvSpPr>
        <p:spPr bwMode="auto">
          <a:xfrm>
            <a:off x="152400" y="609600"/>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
        <p:nvSpPr>
          <p:cNvPr id="1033" name="Rectangle 9"/>
          <p:cNvSpPr>
            <a:spLocks noChangeArrowheads="1"/>
          </p:cNvSpPr>
          <p:nvPr/>
        </p:nvSpPr>
        <p:spPr bwMode="auto">
          <a:xfrm>
            <a:off x="127000" y="6475413"/>
            <a:ext cx="711200" cy="184150"/>
          </a:xfrm>
          <a:prstGeom prst="rect">
            <a:avLst/>
          </a:prstGeom>
          <a:noFill/>
          <a:ln w="9525">
            <a:noFill/>
            <a:miter lim="800000"/>
            <a:headEnd/>
            <a:tailEnd/>
          </a:ln>
        </p:spPr>
        <p:txBody>
          <a:bodyPr lIns="0" tIns="0" rIns="0" bIns="0">
            <a:spAutoFit/>
          </a:bodyPr>
          <a:lstStyle/>
          <a:p>
            <a:pPr>
              <a:defRPr/>
            </a:pPr>
            <a:r>
              <a:rPr lang="en-US" dirty="0"/>
              <a:t>Submission</a:t>
            </a:r>
          </a:p>
        </p:txBody>
      </p:sp>
      <p:sp>
        <p:nvSpPr>
          <p:cNvPr id="1034" name="Line 10"/>
          <p:cNvSpPr>
            <a:spLocks noChangeShapeType="1"/>
          </p:cNvSpPr>
          <p:nvPr/>
        </p:nvSpPr>
        <p:spPr bwMode="auto">
          <a:xfrm>
            <a:off x="152400" y="6475414"/>
            <a:ext cx="8839200" cy="0"/>
          </a:xfrm>
          <a:prstGeom prst="line">
            <a:avLst/>
          </a:prstGeom>
          <a:noFill/>
          <a:ln w="12700">
            <a:solidFill>
              <a:schemeClr val="tx1"/>
            </a:solidFill>
            <a:round/>
            <a:headEnd type="none" w="sm" len="sm"/>
            <a:tailEnd type="none" w="sm" len="sm"/>
          </a:ln>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7030A0"/>
          </a:solidFill>
          <a:latin typeface="+mn-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just" rtl="0" eaLnBrk="0" fontAlgn="base" hangingPunct="0">
        <a:spcBef>
          <a:spcPct val="20000"/>
        </a:spcBef>
        <a:spcAft>
          <a:spcPct val="0"/>
        </a:spcAft>
        <a:buChar char="•"/>
        <a:defRPr sz="3000">
          <a:solidFill>
            <a:schemeClr val="tx1"/>
          </a:solidFill>
          <a:latin typeface="+mj-ea"/>
          <a:ea typeface="+mj-ea"/>
          <a:cs typeface="+mn-cs"/>
        </a:defRPr>
      </a:lvl1pPr>
      <a:lvl2pPr marL="742950" indent="-285750" algn="just" rtl="0" eaLnBrk="0" fontAlgn="base" hangingPunct="0">
        <a:spcBef>
          <a:spcPct val="20000"/>
        </a:spcBef>
        <a:spcAft>
          <a:spcPct val="0"/>
        </a:spcAft>
        <a:buChar char="–"/>
        <a:defRPr sz="2400">
          <a:solidFill>
            <a:schemeClr val="tx1"/>
          </a:solidFill>
          <a:latin typeface="+mj-ea"/>
          <a:ea typeface="+mj-ea"/>
        </a:defRPr>
      </a:lvl2pPr>
      <a:lvl3pPr marL="1085850" indent="-228600" algn="just" rtl="0" eaLnBrk="0" fontAlgn="base" hangingPunct="0">
        <a:spcBef>
          <a:spcPct val="20000"/>
        </a:spcBef>
        <a:spcAft>
          <a:spcPct val="0"/>
        </a:spcAft>
        <a:buChar char="•"/>
        <a:defRPr sz="2000">
          <a:solidFill>
            <a:schemeClr val="tx1"/>
          </a:solidFill>
          <a:latin typeface="+mj-ea"/>
          <a:ea typeface="+mj-ea"/>
        </a:defRPr>
      </a:lvl3pPr>
      <a:lvl4pPr marL="1428750" indent="-228600" algn="just" rtl="0" eaLnBrk="0" fontAlgn="base" hangingPunct="0">
        <a:spcBef>
          <a:spcPct val="20000"/>
        </a:spcBef>
        <a:spcAft>
          <a:spcPct val="0"/>
        </a:spcAft>
        <a:buChar char="–"/>
        <a:defRPr sz="1800">
          <a:solidFill>
            <a:schemeClr val="tx1"/>
          </a:solidFill>
          <a:latin typeface="+mj-ea"/>
          <a:ea typeface="+mj-ea"/>
        </a:defRPr>
      </a:lvl4pPr>
      <a:lvl5pPr marL="1771650" indent="-228600" algn="just" rtl="0" eaLnBrk="0" fontAlgn="base" hangingPunct="0">
        <a:spcBef>
          <a:spcPct val="20000"/>
        </a:spcBef>
        <a:spcAft>
          <a:spcPct val="0"/>
        </a:spcAft>
        <a:buChar char="•"/>
        <a:defRPr sz="1600">
          <a:solidFill>
            <a:schemeClr val="tx1"/>
          </a:solidFill>
          <a:latin typeface="+mj-ea"/>
          <a:ea typeface="+mj-ea"/>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n-US" dirty="0" smtClean="0"/>
              <a:t>Sept. 2013</a:t>
            </a:r>
            <a:endParaRPr lang="en-US" dirty="0"/>
          </a:p>
        </p:txBody>
      </p:sp>
      <p:sp>
        <p:nvSpPr>
          <p:cNvPr id="3075" name="Footer Placeholder 2"/>
          <p:cNvSpPr>
            <a:spLocks noGrp="1"/>
          </p:cNvSpPr>
          <p:nvPr>
            <p:ph type="ftr" sz="quarter" idx="11"/>
          </p:nvPr>
        </p:nvSpPr>
        <p:spPr>
          <a:noFill/>
        </p:spPr>
        <p:txBody>
          <a:bodyPr/>
          <a:lstStyle/>
          <a:p>
            <a:r>
              <a:rPr lang="en-US" dirty="0" smtClean="0"/>
              <a:t>PAC Technical Editors</a:t>
            </a:r>
          </a:p>
        </p:txBody>
      </p:sp>
      <p:sp>
        <p:nvSpPr>
          <p:cNvPr id="3076" name="Slide Number Placeholder 3"/>
          <p:cNvSpPr>
            <a:spLocks noGrp="1"/>
          </p:cNvSpPr>
          <p:nvPr>
            <p:ph type="sldNum" sz="quarter" idx="12"/>
          </p:nvPr>
        </p:nvSpPr>
        <p:spPr>
          <a:xfrm>
            <a:off x="4394200" y="6475413"/>
            <a:ext cx="431800" cy="184150"/>
          </a:xfrm>
          <a:noFill/>
        </p:spPr>
        <p:txBody>
          <a:bodyPr/>
          <a:lstStyle/>
          <a:p>
            <a:r>
              <a:rPr lang="en-US" dirty="0" smtClean="0"/>
              <a:t>Slide </a:t>
            </a:r>
            <a:fld id="{F4491B18-E56C-455D-B12F-DDD70E7CAEFD}" type="slidenum">
              <a:rPr lang="en-US" smtClean="0"/>
              <a:pPr/>
              <a:t>1</a:t>
            </a:fld>
            <a:endParaRPr lang="en-US" dirty="0" smtClean="0"/>
          </a:p>
        </p:txBody>
      </p:sp>
      <p:sp>
        <p:nvSpPr>
          <p:cNvPr id="27651" name="Rectangle 3"/>
          <p:cNvSpPr>
            <a:spLocks noChangeArrowheads="1"/>
          </p:cNvSpPr>
          <p:nvPr/>
        </p:nvSpPr>
        <p:spPr bwMode="auto">
          <a:xfrm>
            <a:off x="152400" y="914400"/>
            <a:ext cx="8991600" cy="4770537"/>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S</a:t>
            </a:r>
            <a:r>
              <a:rPr lang="en-US" altLang="ko-KR" sz="1600" dirty="0" smtClean="0">
                <a:solidFill>
                  <a:schemeClr val="tx2"/>
                </a:solidFill>
              </a:rPr>
              <a:t>ummary</a:t>
            </a:r>
            <a:r>
              <a:rPr lang="ko-KR" altLang="en-US" sz="1600" dirty="0" smtClean="0">
                <a:solidFill>
                  <a:schemeClr val="tx2"/>
                </a:solidFill>
              </a:rPr>
              <a:t> </a:t>
            </a:r>
            <a:r>
              <a:rPr lang="en-US" altLang="ko-KR" sz="1600" dirty="0" smtClean="0">
                <a:solidFill>
                  <a:schemeClr val="tx2"/>
                </a:solidFill>
              </a:rPr>
              <a:t>of E-mail discussion on PAC technical issues</a:t>
            </a:r>
            <a:endParaRPr lang="en-US" sz="1600" dirty="0" smtClean="0">
              <a:solidFill>
                <a:schemeClr val="tx2"/>
              </a:solidFill>
            </a:endParaRPr>
          </a:p>
          <a:p>
            <a:pPr>
              <a:defRPr/>
            </a:pPr>
            <a:r>
              <a:rPr lang="en-US" sz="1600" b="1" dirty="0" smtClean="0">
                <a:solidFill>
                  <a:schemeClr val="tx2"/>
                </a:solidFill>
              </a:rPr>
              <a:t>Date </a:t>
            </a:r>
            <a:r>
              <a:rPr lang="en-US" sz="1600" b="1" dirty="0">
                <a:solidFill>
                  <a:schemeClr val="tx2"/>
                </a:solidFill>
              </a:rPr>
              <a:t>Submitted: </a:t>
            </a:r>
            <a:r>
              <a:rPr lang="en-US" sz="1600" dirty="0" smtClean="0">
                <a:solidFill>
                  <a:schemeClr val="tx2"/>
                </a:solidFill>
              </a:rPr>
              <a:t>Sept 15, 2013</a:t>
            </a:r>
            <a:endParaRPr lang="en-US" sz="1600" dirty="0">
              <a:solidFill>
                <a:schemeClr val="tx2"/>
              </a:solidFill>
            </a:endParaRP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802.15.8 Technical Editors: </a:t>
            </a:r>
            <a:r>
              <a:rPr lang="en-US" sz="1600" dirty="0" err="1" smtClean="0">
                <a:solidFill>
                  <a:schemeClr val="tx2"/>
                </a:solidFill>
              </a:rPr>
              <a:t>Byung</a:t>
            </a:r>
            <a:r>
              <a:rPr lang="en-US" sz="1600" dirty="0" smtClean="0">
                <a:solidFill>
                  <a:schemeClr val="tx2"/>
                </a:solidFill>
              </a:rPr>
              <a:t>-Jae </a:t>
            </a:r>
            <a:r>
              <a:rPr lang="en-US" sz="1600" dirty="0" err="1" smtClean="0">
                <a:solidFill>
                  <a:schemeClr val="tx2"/>
                </a:solidFill>
              </a:rPr>
              <a:t>Kwak</a:t>
            </a:r>
            <a:r>
              <a:rPr lang="en-US" sz="1600" dirty="0" smtClean="0">
                <a:solidFill>
                  <a:schemeClr val="tx2"/>
                </a:solidFill>
              </a:rPr>
              <a:t> (ETRI), </a:t>
            </a:r>
            <a:r>
              <a:rPr lang="en-US" sz="1600" dirty="0" err="1" smtClean="0">
                <a:solidFill>
                  <a:schemeClr val="tx2"/>
                </a:solidFill>
              </a:rPr>
              <a:t>Seung-Hoon</a:t>
            </a:r>
            <a:r>
              <a:rPr lang="en-US" sz="1600" dirty="0" smtClean="0">
                <a:solidFill>
                  <a:schemeClr val="tx2"/>
                </a:solidFill>
              </a:rPr>
              <a:t> Park (Samsung)</a:t>
            </a:r>
            <a:endParaRPr lang="en-US" sz="1600" dirty="0"/>
          </a:p>
          <a:p>
            <a:pPr>
              <a:defRPr/>
            </a:pPr>
            <a:r>
              <a:rPr lang="en-US" sz="1600" b="1" dirty="0">
                <a:solidFill>
                  <a:schemeClr val="tx2"/>
                </a:solidFill>
              </a:rPr>
              <a:t>Company</a:t>
            </a:r>
            <a:r>
              <a:rPr lang="en-US" sz="1600" b="1" dirty="0" smtClean="0">
                <a:solidFill>
                  <a:schemeClr val="tx2"/>
                </a:solidFill>
              </a:rPr>
              <a:t>:</a:t>
            </a:r>
            <a:endParaRPr lang="en-US" sz="1600" dirty="0"/>
          </a:p>
          <a:p>
            <a:pPr>
              <a:defRPr/>
            </a:pPr>
            <a:r>
              <a:rPr lang="en-US" sz="1600" b="1" dirty="0">
                <a:solidFill>
                  <a:schemeClr val="tx2"/>
                </a:solidFill>
              </a:rPr>
              <a:t>Address: </a:t>
            </a:r>
            <a:endParaRPr lang="en-US" sz="1600" dirty="0">
              <a:solidFill>
                <a:schemeClr val="tx2"/>
              </a:solidFill>
            </a:endParaRPr>
          </a:p>
          <a:p>
            <a:pPr>
              <a:defRPr/>
            </a:pPr>
            <a:r>
              <a:rPr lang="en-US" sz="1600" b="1" dirty="0" smtClean="0">
                <a:solidFill>
                  <a:schemeClr val="tx2"/>
                </a:solidFill>
              </a:rPr>
              <a:t>Voice</a:t>
            </a:r>
            <a:r>
              <a:rPr lang="en-US" sz="1600" b="1" dirty="0" smtClean="0"/>
              <a:t>:  </a:t>
            </a:r>
            <a:r>
              <a:rPr lang="en-US" sz="1600" b="1" dirty="0" smtClean="0">
                <a:solidFill>
                  <a:schemeClr val="tx2"/>
                </a:solidFill>
              </a:rPr>
              <a:t>Fax</a:t>
            </a:r>
            <a:r>
              <a:rPr lang="en-US" sz="1600" b="1" dirty="0">
                <a:solidFill>
                  <a:schemeClr val="tx2"/>
                </a:solidFill>
              </a:rPr>
              <a:t>:</a:t>
            </a:r>
            <a:r>
              <a:rPr lang="en-US" sz="1600" dirty="0">
                <a:solidFill>
                  <a:schemeClr val="tx2"/>
                </a:solidFill>
              </a:rPr>
              <a:t> </a:t>
            </a:r>
            <a:r>
              <a:rPr lang="en-US" sz="1600" dirty="0" smtClean="0">
                <a:solidFill>
                  <a:schemeClr val="tx2"/>
                </a:solidFill>
              </a:rPr>
              <a:t>  </a:t>
            </a:r>
            <a:r>
              <a:rPr lang="en-US" sz="1600" b="1" dirty="0">
                <a:solidFill>
                  <a:schemeClr val="tx2"/>
                </a:solidFill>
              </a:rPr>
              <a:t>E-Mail</a:t>
            </a:r>
            <a:r>
              <a:rPr lang="en-US" sz="1600" b="1" dirty="0" smtClean="0">
                <a:solidFill>
                  <a:schemeClr val="tx2"/>
                </a:solidFill>
              </a:rPr>
              <a:t>: </a:t>
            </a:r>
            <a:r>
              <a:rPr lang="en-US" sz="1600" dirty="0" smtClean="0">
                <a:solidFill>
                  <a:schemeClr val="tx2"/>
                </a:solidFill>
              </a:rPr>
              <a:t>bjkwak@etri.re.kr</a:t>
            </a:r>
            <a:r>
              <a:rPr lang="en-US" sz="1600" dirty="0">
                <a:solidFill>
                  <a:schemeClr val="tx2"/>
                </a:solidFill>
              </a:rPr>
              <a:t>, </a:t>
            </a:r>
            <a:r>
              <a:rPr lang="en-US" sz="1600" dirty="0" smtClean="0">
                <a:solidFill>
                  <a:schemeClr val="tx2"/>
                </a:solidFill>
              </a:rPr>
              <a:t>shannon.park@samsung.com</a:t>
            </a:r>
            <a:r>
              <a:rPr lang="en-US" sz="1600" dirty="0">
                <a:solidFill>
                  <a:schemeClr val="tx2"/>
                </a:solidFill>
              </a:rPr>
              <a:t>	</a:t>
            </a:r>
            <a:endParaRPr lang="en-US" sz="1600" dirty="0" smtClean="0">
              <a:solidFill>
                <a:schemeClr val="tx2"/>
              </a:solidFill>
            </a:endParaRPr>
          </a:p>
          <a:p>
            <a:pPr>
              <a:spcBef>
                <a:spcPts val="600"/>
              </a:spcBef>
              <a:spcAft>
                <a:spcPts val="600"/>
              </a:spcAft>
              <a:defRPr/>
            </a:pPr>
            <a:r>
              <a:rPr lang="en-US" sz="1600" b="1" dirty="0" smtClean="0">
                <a:solidFill>
                  <a:schemeClr val="tx2"/>
                </a:solidFill>
              </a:rPr>
              <a:t>Re:</a:t>
            </a:r>
            <a:endParaRPr lang="en-US" sz="1600" dirty="0" smtClean="0">
              <a:solidFill>
                <a:schemeClr val="tx2"/>
              </a:solidFill>
            </a:endParaRPr>
          </a:p>
          <a:p>
            <a:pPr>
              <a:spcBef>
                <a:spcPts val="600"/>
              </a:spcBef>
              <a:spcAft>
                <a:spcPts val="600"/>
              </a:spcAft>
              <a:defRPr/>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This </a:t>
            </a:r>
            <a:r>
              <a:rPr lang="en-US" sz="1600" dirty="0">
                <a:solidFill>
                  <a:schemeClr val="tx2"/>
                </a:solidFill>
              </a:rPr>
              <a:t>document </a:t>
            </a:r>
            <a:r>
              <a:rPr lang="en-US" sz="1600" dirty="0" smtClean="0">
                <a:solidFill>
                  <a:schemeClr val="tx2"/>
                </a:solidFill>
              </a:rPr>
              <a:t>summarizes the e-mail discussion on PAC technical issues.</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Discussion</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(1/4)</a:t>
            </a:r>
            <a:endParaRPr lang="ko-KR" altLang="en-US" dirty="0"/>
          </a:p>
        </p:txBody>
      </p:sp>
      <p:sp>
        <p:nvSpPr>
          <p:cNvPr id="3" name="내용 개체 틀 2"/>
          <p:cNvSpPr>
            <a:spLocks noGrp="1"/>
          </p:cNvSpPr>
          <p:nvPr>
            <p:ph idx="1"/>
          </p:nvPr>
        </p:nvSpPr>
        <p:spPr/>
        <p:txBody>
          <a:bodyPr>
            <a:normAutofit/>
          </a:bodyPr>
          <a:lstStyle/>
          <a:p>
            <a:pPr marL="342900" lvl="1" indent="-342900">
              <a:buFontTx/>
              <a:buChar char="•"/>
            </a:pPr>
            <a:r>
              <a:rPr lang="en-US" altLang="ko-KR" dirty="0" smtClean="0"/>
              <a:t>Subject: </a:t>
            </a:r>
            <a:r>
              <a:rPr lang="en-US" altLang="ko-KR" dirty="0"/>
              <a:t>“Suggestion on key issues regarding discovery”</a:t>
            </a:r>
          </a:p>
          <a:p>
            <a:pPr marL="342900" lvl="1" indent="-342900">
              <a:buFontTx/>
              <a:buChar char="•"/>
            </a:pPr>
            <a:r>
              <a:rPr lang="en-US" altLang="ko-KR" dirty="0" smtClean="0"/>
              <a:t>Sept</a:t>
            </a:r>
            <a:r>
              <a:rPr lang="en-US" altLang="ko-KR" dirty="0"/>
              <a:t>. 12 ~ Sept. 13, 2 </a:t>
            </a:r>
            <a:r>
              <a:rPr lang="en-US" altLang="ko-KR" dirty="0" smtClean="0"/>
              <a:t>e-mails</a:t>
            </a:r>
          </a:p>
          <a:p>
            <a:pPr marL="342900" lvl="1" indent="-342900">
              <a:buFontTx/>
              <a:buChar char="•"/>
            </a:pPr>
            <a:r>
              <a:rPr lang="en-US" altLang="ko-KR" dirty="0"/>
              <a:t>A discussion on “discovery” initiated by </a:t>
            </a:r>
            <a:r>
              <a:rPr lang="en-US" altLang="ko-KR" dirty="0" err="1"/>
              <a:t>Seungkwon</a:t>
            </a:r>
            <a:r>
              <a:rPr lang="en-US" altLang="ko-KR" dirty="0"/>
              <a:t> Cho</a:t>
            </a:r>
            <a:endParaRPr lang="ko-KR" altLang="ko-KR" dirty="0"/>
          </a:p>
          <a:p>
            <a:r>
              <a:rPr lang="en-US" altLang="ko-KR" sz="2400" dirty="0" err="1" smtClean="0"/>
              <a:t>Seungkwon</a:t>
            </a:r>
            <a:r>
              <a:rPr lang="en-US" altLang="ko-KR" sz="2400" dirty="0" smtClean="0"/>
              <a:t> Cho’s discussion</a:t>
            </a:r>
            <a:endParaRPr lang="en-US" altLang="ko-KR" dirty="0"/>
          </a:p>
          <a:p>
            <a:pPr lvl="1"/>
            <a:r>
              <a:rPr lang="en-US" altLang="ko-KR" dirty="0"/>
              <a:t>Where does the discovery occur?</a:t>
            </a:r>
            <a:endParaRPr lang="ko-KR" altLang="ko-KR" sz="2200" dirty="0"/>
          </a:p>
          <a:p>
            <a:pPr lvl="2"/>
            <a:r>
              <a:rPr lang="en-US" altLang="ko-KR" dirty="0"/>
              <a:t>In-band discovery: discovery and data use the same time-frequency resource</a:t>
            </a:r>
            <a:endParaRPr lang="ko-KR" altLang="ko-KR" dirty="0"/>
          </a:p>
          <a:p>
            <a:pPr lvl="2"/>
            <a:r>
              <a:rPr lang="en-US" altLang="ko-KR" dirty="0"/>
              <a:t>Out-of-band discovery: discovery uses dedicated time-frequency </a:t>
            </a:r>
            <a:r>
              <a:rPr lang="en-US" altLang="ko-KR" dirty="0" smtClean="0"/>
              <a:t>resource</a:t>
            </a:r>
            <a:endParaRPr lang="ko-KR" altLang="ko-KR" sz="30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10</a:t>
            </a:fld>
            <a:endParaRPr lang="en-US" dirty="0"/>
          </a:p>
        </p:txBody>
      </p:sp>
    </p:spTree>
    <p:extLst>
      <p:ext uri="{BB962C8B-B14F-4D97-AF65-F5344CB8AC3E}">
        <p14:creationId xmlns:p14="http://schemas.microsoft.com/office/powerpoint/2010/main" val="2978188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(2/4)</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sz="2600" dirty="0" err="1" smtClean="0"/>
              <a:t>Seungkwon</a:t>
            </a:r>
            <a:r>
              <a:rPr lang="en-US" altLang="ko-KR" sz="2600" dirty="0" smtClean="0"/>
              <a:t> Cho’s discussion (continued)</a:t>
            </a:r>
            <a:endParaRPr lang="en-US" altLang="ko-KR" sz="2600" dirty="0"/>
          </a:p>
          <a:p>
            <a:pPr lvl="1"/>
            <a:r>
              <a:rPr lang="en-US" altLang="ko-KR" sz="2600" dirty="0" smtClean="0"/>
              <a:t>How </a:t>
            </a:r>
            <a:r>
              <a:rPr lang="en-US" altLang="ko-KR" sz="2600" dirty="0"/>
              <a:t>does the discovery information flow?</a:t>
            </a:r>
            <a:endParaRPr lang="ko-KR" altLang="ko-KR" sz="2600" dirty="0"/>
          </a:p>
          <a:p>
            <a:pPr lvl="2"/>
            <a:r>
              <a:rPr lang="en-US" altLang="ko-KR" sz="2200" dirty="0"/>
              <a:t>Unidirectional discovery:</a:t>
            </a:r>
            <a:endParaRPr lang="ko-KR" altLang="ko-KR" sz="2200" dirty="0"/>
          </a:p>
          <a:p>
            <a:pPr lvl="4"/>
            <a:r>
              <a:rPr lang="en-US" altLang="ko-KR" sz="1900" dirty="0"/>
              <a:t>Discoverer listens to discovery information transmitted by </a:t>
            </a:r>
            <a:r>
              <a:rPr lang="en-US" altLang="ko-KR" sz="1900" dirty="0" err="1"/>
              <a:t>discoveree</a:t>
            </a:r>
            <a:endParaRPr lang="ko-KR" altLang="ko-KR" sz="1900" dirty="0"/>
          </a:p>
          <a:p>
            <a:pPr lvl="4"/>
            <a:r>
              <a:rPr lang="en-US" altLang="ko-KR" sz="1900" dirty="0"/>
              <a:t>When the discovery procedure is over only the discoverer has discovery information of the </a:t>
            </a:r>
            <a:r>
              <a:rPr lang="en-US" altLang="ko-KR" sz="1900" dirty="0" err="1"/>
              <a:t>discoveree</a:t>
            </a:r>
            <a:r>
              <a:rPr lang="en-US" altLang="ko-KR" sz="1900" dirty="0"/>
              <a:t>.</a:t>
            </a:r>
            <a:endParaRPr lang="ko-KR" altLang="ko-KR" sz="1900" dirty="0"/>
          </a:p>
          <a:p>
            <a:pPr lvl="4"/>
            <a:r>
              <a:rPr lang="en-US" altLang="ko-KR" sz="1900" dirty="0"/>
              <a:t>Ex: passive scan by non-AP station in Wi-Fi</a:t>
            </a:r>
            <a:endParaRPr lang="ko-KR" altLang="ko-KR" sz="1900" dirty="0"/>
          </a:p>
          <a:p>
            <a:pPr lvl="2"/>
            <a:r>
              <a:rPr lang="en-US" altLang="ko-KR" sz="2200" dirty="0"/>
              <a:t>Mutual discovery:</a:t>
            </a:r>
            <a:endParaRPr lang="ko-KR" altLang="ko-KR" sz="2200" dirty="0"/>
          </a:p>
          <a:p>
            <a:pPr lvl="4"/>
            <a:r>
              <a:rPr lang="en-US" altLang="ko-KR" sz="1900" dirty="0"/>
              <a:t>Two unidirectional discoveries. No interactive communication.</a:t>
            </a:r>
            <a:endParaRPr lang="ko-KR" altLang="ko-KR" sz="1900" dirty="0"/>
          </a:p>
          <a:p>
            <a:pPr lvl="4"/>
            <a:r>
              <a:rPr lang="en-US" altLang="ko-KR" sz="1900" dirty="0"/>
              <a:t>When the discovery procedure is over, the PD that is trying to establish a link as well as the other PD may have discovery information of each other.</a:t>
            </a:r>
            <a:endParaRPr lang="ko-KR" altLang="ko-KR" sz="1900" dirty="0"/>
          </a:p>
          <a:p>
            <a:pPr lvl="2"/>
            <a:r>
              <a:rPr lang="en-US" altLang="ko-KR" sz="2200" dirty="0"/>
              <a:t>Interactive discovery</a:t>
            </a:r>
            <a:endParaRPr lang="ko-KR" altLang="ko-KR" sz="2200" dirty="0"/>
          </a:p>
          <a:p>
            <a:pPr lvl="4"/>
            <a:r>
              <a:rPr lang="en-US" altLang="ko-KR" sz="1900" dirty="0"/>
              <a:t>There are exchanges of discovery information between discoverer and </a:t>
            </a:r>
            <a:r>
              <a:rPr lang="en-US" altLang="ko-KR" sz="1900" dirty="0" err="1"/>
              <a:t>discoveree</a:t>
            </a:r>
            <a:r>
              <a:rPr lang="en-US" altLang="ko-KR" sz="1900" dirty="0"/>
              <a:t>.</a:t>
            </a:r>
            <a:endParaRPr lang="ko-KR" altLang="ko-KR" sz="1900" dirty="0"/>
          </a:p>
          <a:p>
            <a:pPr lvl="4"/>
            <a:r>
              <a:rPr lang="en-US" altLang="ko-KR" sz="1900" dirty="0"/>
              <a:t>Ex: active scan by non-AP station in Wi-Fi</a:t>
            </a:r>
            <a:endParaRPr lang="ko-KR" altLang="ko-KR" sz="19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11</a:t>
            </a:fld>
            <a:endParaRPr lang="en-US" dirty="0"/>
          </a:p>
        </p:txBody>
      </p:sp>
    </p:spTree>
    <p:extLst>
      <p:ext uri="{BB962C8B-B14F-4D97-AF65-F5344CB8AC3E}">
        <p14:creationId xmlns:p14="http://schemas.microsoft.com/office/powerpoint/2010/main" val="220629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(3/4)</a:t>
            </a:r>
            <a:endParaRPr lang="ko-KR" altLang="en-US" dirty="0"/>
          </a:p>
        </p:txBody>
      </p:sp>
      <p:sp>
        <p:nvSpPr>
          <p:cNvPr id="3" name="내용 개체 틀 2"/>
          <p:cNvSpPr>
            <a:spLocks noGrp="1"/>
          </p:cNvSpPr>
          <p:nvPr>
            <p:ph idx="1"/>
          </p:nvPr>
        </p:nvSpPr>
        <p:spPr/>
        <p:txBody>
          <a:bodyPr>
            <a:normAutofit/>
          </a:bodyPr>
          <a:lstStyle/>
          <a:p>
            <a:r>
              <a:rPr lang="en-US" altLang="ko-KR" sz="2600" dirty="0" err="1" smtClean="0"/>
              <a:t>Seungkwon</a:t>
            </a:r>
            <a:r>
              <a:rPr lang="en-US" altLang="ko-KR" sz="2600" dirty="0" smtClean="0"/>
              <a:t> Cho’s discussion (continued)</a:t>
            </a:r>
            <a:endParaRPr lang="en-US" altLang="ko-KR" sz="2600" dirty="0"/>
          </a:p>
          <a:p>
            <a:pPr lvl="1"/>
            <a:r>
              <a:rPr lang="en-US" altLang="ko-KR" dirty="0" smtClean="0"/>
              <a:t>How </a:t>
            </a:r>
            <a:r>
              <a:rPr lang="en-US" altLang="ko-KR" dirty="0"/>
              <a:t>to use IDs defined in TGD in order to build discovery message?</a:t>
            </a:r>
            <a:endParaRPr lang="ko-KR" altLang="ko-KR" sz="2200" dirty="0"/>
          </a:p>
          <a:p>
            <a:pPr lvl="2"/>
            <a:r>
              <a:rPr lang="en-US" altLang="ko-KR" dirty="0"/>
              <a:t>Lower priority than the above two issues</a:t>
            </a:r>
            <a:endParaRPr lang="ko-KR" altLang="ko-KR" dirty="0"/>
          </a:p>
          <a:p>
            <a:pPr lvl="2"/>
            <a:r>
              <a:rPr lang="en-US" altLang="ko-KR" dirty="0"/>
              <a:t>TGD states “it is up to the proposers,” and should be </a:t>
            </a:r>
            <a:r>
              <a:rPr lang="en-US" altLang="ko-KR" dirty="0" smtClean="0"/>
              <a:t>addressed</a:t>
            </a:r>
            <a:endParaRPr lang="ko-KR" altLang="ko-KR" sz="30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12</a:t>
            </a:fld>
            <a:endParaRPr lang="en-US" dirty="0"/>
          </a:p>
        </p:txBody>
      </p:sp>
    </p:spTree>
    <p:extLst>
      <p:ext uri="{BB962C8B-B14F-4D97-AF65-F5344CB8AC3E}">
        <p14:creationId xmlns:p14="http://schemas.microsoft.com/office/powerpoint/2010/main" val="481941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 (4/4)</a:t>
            </a:r>
            <a:endParaRPr lang="ko-KR" altLang="en-US" dirty="0"/>
          </a:p>
        </p:txBody>
      </p:sp>
      <p:sp>
        <p:nvSpPr>
          <p:cNvPr id="3" name="내용 개체 틀 2"/>
          <p:cNvSpPr>
            <a:spLocks noGrp="1"/>
          </p:cNvSpPr>
          <p:nvPr>
            <p:ph idx="1"/>
          </p:nvPr>
        </p:nvSpPr>
        <p:spPr/>
        <p:txBody>
          <a:bodyPr>
            <a:normAutofit/>
          </a:bodyPr>
          <a:lstStyle/>
          <a:p>
            <a:r>
              <a:rPr lang="en-US" altLang="ko-KR" dirty="0" smtClean="0"/>
              <a:t>Marco’s </a:t>
            </a:r>
            <a:r>
              <a:rPr lang="en-US" altLang="ko-KR" dirty="0"/>
              <a:t>comment</a:t>
            </a:r>
            <a:endParaRPr lang="ko-KR" altLang="ko-KR" sz="2000" dirty="0"/>
          </a:p>
          <a:p>
            <a:pPr lvl="1"/>
            <a:r>
              <a:rPr lang="en-US" altLang="ko-KR" dirty="0"/>
              <a:t>“[T]he proposals for discovery have resources for communication and discovery separate. Thus, the case of in-band discovery does not occur.”  (Editor: What about LG’s proposal?)</a:t>
            </a:r>
            <a:endParaRPr lang="ko-KR" altLang="ko-KR" sz="2200" dirty="0"/>
          </a:p>
          <a:p>
            <a:r>
              <a:rPr lang="en-US" altLang="ko-KR" dirty="0"/>
              <a:t>Editor’s comment</a:t>
            </a:r>
            <a:endParaRPr lang="ko-KR" altLang="ko-KR" sz="2600" dirty="0"/>
          </a:p>
          <a:p>
            <a:pPr lvl="1"/>
            <a:r>
              <a:rPr lang="en-US" altLang="ko-KR" dirty="0"/>
              <a:t>Alternative approach: broadcast based discovery vs. query based discovery</a:t>
            </a:r>
            <a:endParaRPr lang="ko-KR" altLang="ko-KR" sz="2200" dirty="0"/>
          </a:p>
          <a:p>
            <a:pPr marL="0" indent="0">
              <a:buNone/>
            </a:pPr>
            <a:endParaRPr lang="ko-KR" altLang="ko-KR" sz="28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13</a:t>
            </a:fld>
            <a:endParaRPr lang="en-US" dirty="0"/>
          </a:p>
        </p:txBody>
      </p:sp>
    </p:spTree>
    <p:extLst>
      <p:ext uri="{BB962C8B-B14F-4D97-AF65-F5344CB8AC3E}">
        <p14:creationId xmlns:p14="http://schemas.microsoft.com/office/powerpoint/2010/main" val="22642203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Discussion on Thread II</a:t>
            </a:r>
            <a:br>
              <a:rPr lang="en-US" altLang="ko-KR" dirty="0" smtClean="0"/>
            </a:br>
            <a:r>
              <a:rPr lang="en-US" altLang="ko-KR" dirty="0" smtClean="0"/>
              <a:t>(</a:t>
            </a:r>
            <a:r>
              <a:rPr lang="en-US" altLang="ko-KR" dirty="0" smtClean="0">
                <a:solidFill>
                  <a:srgbClr val="FF0000"/>
                </a:solidFill>
              </a:rPr>
              <a:t>Tuesday AM2</a:t>
            </a:r>
            <a:r>
              <a:rPr lang="en-US" altLang="ko-KR" dirty="0" smtClean="0"/>
              <a:t>)</a:t>
            </a:r>
            <a:endParaRPr lang="ko-KR" altLang="en-US" dirty="0"/>
          </a:p>
        </p:txBody>
      </p:sp>
      <p:sp>
        <p:nvSpPr>
          <p:cNvPr id="3" name="내용 개체 틀 2"/>
          <p:cNvSpPr>
            <a:spLocks noGrp="1"/>
          </p:cNvSpPr>
          <p:nvPr>
            <p:ph idx="1"/>
          </p:nvPr>
        </p:nvSpPr>
        <p:spPr/>
        <p:txBody>
          <a:bodyPr>
            <a:noAutofit/>
          </a:bodyPr>
          <a:lstStyle/>
          <a:p>
            <a:pPr marL="342900" lvl="1" indent="-342900">
              <a:buFontTx/>
              <a:buChar char="•"/>
            </a:pPr>
            <a:r>
              <a:rPr lang="en-US" altLang="ko-KR" sz="1800" dirty="0">
                <a:cs typeface="+mn-cs"/>
              </a:rPr>
              <a:t>Where does the discovery occur?</a:t>
            </a:r>
            <a:endParaRPr lang="ko-KR" altLang="ko-KR" sz="1800" dirty="0">
              <a:cs typeface="+mn-cs"/>
            </a:endParaRPr>
          </a:p>
          <a:p>
            <a:r>
              <a:rPr lang="en-US" altLang="ko-KR" sz="1800" dirty="0" smtClean="0"/>
              <a:t>Definition</a:t>
            </a:r>
          </a:p>
          <a:p>
            <a:pPr lvl="1"/>
            <a:r>
              <a:rPr lang="en-US" altLang="ko-KR" sz="1400" dirty="0" smtClean="0"/>
              <a:t>Dedicated resource for discovery :</a:t>
            </a:r>
            <a:r>
              <a:rPr lang="en-US" altLang="ko-KR" sz="1400" dirty="0"/>
              <a:t> discovery uses dedicated time-frequency resource </a:t>
            </a:r>
            <a:endParaRPr lang="en-US" altLang="ko-KR" sz="1400" dirty="0" smtClean="0"/>
          </a:p>
          <a:p>
            <a:pPr lvl="1"/>
            <a:r>
              <a:rPr lang="en-US" altLang="ko-KR" sz="1400" dirty="0" smtClean="0"/>
              <a:t>Shared resource for discovery: discovery </a:t>
            </a:r>
            <a:r>
              <a:rPr lang="en-US" altLang="ko-KR" sz="1400" dirty="0"/>
              <a:t>and data use the same time-frequency resource</a:t>
            </a:r>
            <a:endParaRPr lang="en-US" altLang="ko-KR" sz="1400" dirty="0" smtClean="0"/>
          </a:p>
          <a:p>
            <a:r>
              <a:rPr lang="en-US" altLang="ko-KR" sz="1800" dirty="0" smtClean="0"/>
              <a:t>Categorization</a:t>
            </a:r>
          </a:p>
          <a:p>
            <a:pPr lvl="1"/>
            <a:r>
              <a:rPr lang="en-US" altLang="ko-KR" sz="1400" dirty="0" smtClean="0"/>
              <a:t>Dedicated resource for discovery and communication</a:t>
            </a:r>
            <a:endParaRPr lang="en-US" altLang="ko-KR" sz="1050" dirty="0" smtClean="0"/>
          </a:p>
          <a:p>
            <a:pPr lvl="2"/>
            <a:r>
              <a:rPr lang="en-US" altLang="ko-KR" sz="1200" dirty="0"/>
              <a:t>D</a:t>
            </a:r>
            <a:r>
              <a:rPr lang="en-US" altLang="ko-KR" sz="1200" dirty="0" smtClean="0"/>
              <a:t>edicated frequency resource </a:t>
            </a:r>
            <a:r>
              <a:rPr lang="en-US" altLang="ko-KR" sz="1200" dirty="0"/>
              <a:t>for </a:t>
            </a:r>
            <a:r>
              <a:rPr lang="en-US" altLang="ko-KR" sz="1200" dirty="0" smtClean="0"/>
              <a:t>discovery</a:t>
            </a:r>
          </a:p>
          <a:p>
            <a:pPr lvl="3"/>
            <a:r>
              <a:rPr lang="en-US" altLang="ko-KR" sz="1100" dirty="0"/>
              <a:t>e</a:t>
            </a:r>
            <a:r>
              <a:rPr lang="en-US" altLang="ko-KR" sz="1100" dirty="0" smtClean="0"/>
              <a:t>.g. Frequency channel (band)</a:t>
            </a:r>
          </a:p>
          <a:p>
            <a:pPr lvl="3"/>
            <a:r>
              <a:rPr lang="en-US" altLang="ko-KR" sz="1100" dirty="0"/>
              <a:t>WC </a:t>
            </a:r>
            <a:r>
              <a:rPr lang="en-US" altLang="ko-KR" sz="1100" dirty="0" err="1"/>
              <a:t>Jeong</a:t>
            </a:r>
            <a:r>
              <a:rPr lang="en-US" altLang="ko-KR" sz="1100" dirty="0"/>
              <a:t>(ETRI) : to be identified </a:t>
            </a:r>
            <a:r>
              <a:rPr lang="en-US" altLang="ko-KR" sz="1100" dirty="0" smtClean="0"/>
              <a:t>later</a:t>
            </a:r>
          </a:p>
          <a:p>
            <a:pPr lvl="2"/>
            <a:r>
              <a:rPr lang="en-US" altLang="ko-KR" sz="1200" dirty="0" smtClean="0"/>
              <a:t>Dedicated time resource for discovery</a:t>
            </a:r>
          </a:p>
          <a:p>
            <a:pPr lvl="3"/>
            <a:r>
              <a:rPr lang="en-US" altLang="ko-KR" sz="1100" dirty="0"/>
              <a:t>e</a:t>
            </a:r>
            <a:r>
              <a:rPr lang="en-US" altLang="ko-KR" sz="1100" dirty="0" smtClean="0"/>
              <a:t>.g. TDMA, OFDM</a:t>
            </a:r>
          </a:p>
          <a:p>
            <a:pPr lvl="3"/>
            <a:r>
              <a:rPr lang="en-US" altLang="ko-KR" sz="1100" dirty="0" smtClean="0"/>
              <a:t>Samsung (OFDM), Qing(TDMA/OFDM), SS </a:t>
            </a:r>
            <a:r>
              <a:rPr lang="en-US" altLang="ko-KR" sz="1100" dirty="0" err="1" smtClean="0"/>
              <a:t>Joo</a:t>
            </a:r>
            <a:r>
              <a:rPr lang="en-US" altLang="ko-KR" sz="1100" dirty="0" smtClean="0"/>
              <a:t>(ETRI, TDMA/OFDM)</a:t>
            </a:r>
          </a:p>
          <a:p>
            <a:pPr lvl="3"/>
            <a:r>
              <a:rPr lang="en-US" altLang="ko-KR" sz="1100" dirty="0" smtClean="0"/>
              <a:t>SC Chang (ETRI)</a:t>
            </a:r>
          </a:p>
          <a:p>
            <a:pPr lvl="2"/>
            <a:r>
              <a:rPr lang="en-US" altLang="ko-KR" sz="1200" dirty="0" smtClean="0"/>
              <a:t>Dedicated time-frequency for discovery</a:t>
            </a:r>
          </a:p>
          <a:p>
            <a:pPr lvl="3"/>
            <a:r>
              <a:rPr lang="en-US" altLang="ko-KR" sz="1100" dirty="0" smtClean="0"/>
              <a:t>e.g. OFDMA, TDMA in one or multiple dedicated channels</a:t>
            </a:r>
          </a:p>
          <a:p>
            <a:pPr lvl="3"/>
            <a:r>
              <a:rPr lang="en-US" altLang="ko-KR" sz="1100" dirty="0" smtClean="0"/>
              <a:t>NICT (dedicated channel), LG (multiple channel, to be discussed more)</a:t>
            </a:r>
          </a:p>
          <a:p>
            <a:pPr lvl="1"/>
            <a:r>
              <a:rPr lang="en-US" altLang="ko-KR" sz="1400" dirty="0" smtClean="0"/>
              <a:t>Shared resource for discovery and communication</a:t>
            </a:r>
          </a:p>
          <a:p>
            <a:pPr lvl="2"/>
            <a:r>
              <a:rPr lang="en-US" altLang="ko-KR" sz="1200" dirty="0" smtClean="0"/>
              <a:t>No proposals identified</a:t>
            </a:r>
            <a:endParaRPr lang="en-US" altLang="ko-KR" sz="9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14</a:t>
            </a:fld>
            <a:endParaRPr lang="en-US" dirty="0"/>
          </a:p>
        </p:txBody>
      </p:sp>
    </p:spTree>
    <p:extLst>
      <p:ext uri="{BB962C8B-B14F-4D97-AF65-F5344CB8AC3E}">
        <p14:creationId xmlns:p14="http://schemas.microsoft.com/office/powerpoint/2010/main" val="37063138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Discussion on Thread II</a:t>
            </a:r>
            <a:br>
              <a:rPr lang="en-US" altLang="ko-KR" dirty="0" smtClean="0"/>
            </a:br>
            <a:r>
              <a:rPr lang="en-US" altLang="ko-KR" dirty="0" smtClean="0"/>
              <a:t>(</a:t>
            </a:r>
            <a:r>
              <a:rPr lang="en-US" altLang="ko-KR" dirty="0" smtClean="0">
                <a:solidFill>
                  <a:srgbClr val="FF0000"/>
                </a:solidFill>
              </a:rPr>
              <a:t>Tuesday AM2</a:t>
            </a:r>
            <a:r>
              <a:rPr lang="en-US" altLang="ko-KR" dirty="0" smtClean="0"/>
              <a:t>)</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sz="2600" dirty="0" smtClean="0"/>
              <a:t>How </a:t>
            </a:r>
            <a:r>
              <a:rPr lang="en-US" altLang="ko-KR" sz="2600" dirty="0"/>
              <a:t>does the discovery information flow?</a:t>
            </a:r>
            <a:endParaRPr lang="ko-KR" altLang="ko-KR" sz="2600" dirty="0"/>
          </a:p>
          <a:p>
            <a:pPr lvl="1"/>
            <a:r>
              <a:rPr lang="en-US" altLang="ko-KR" sz="2600" dirty="0"/>
              <a:t>Unidirectional discovery:</a:t>
            </a:r>
            <a:endParaRPr lang="ko-KR" altLang="ko-KR" sz="2600" dirty="0"/>
          </a:p>
          <a:p>
            <a:pPr lvl="2"/>
            <a:r>
              <a:rPr lang="en-US" altLang="ko-KR" sz="2300" dirty="0"/>
              <a:t>Discoverer listens to discovery information transmitted by </a:t>
            </a:r>
            <a:r>
              <a:rPr lang="en-US" altLang="ko-KR" sz="2300" dirty="0" err="1"/>
              <a:t>discoveree</a:t>
            </a:r>
            <a:endParaRPr lang="ko-KR" altLang="ko-KR" sz="2300" dirty="0"/>
          </a:p>
          <a:p>
            <a:pPr lvl="2"/>
            <a:r>
              <a:rPr lang="en-US" altLang="ko-KR" sz="2300" dirty="0"/>
              <a:t>When the discovery procedure is over only the discoverer has discovery information of the </a:t>
            </a:r>
            <a:r>
              <a:rPr lang="en-US" altLang="ko-KR" sz="2300" dirty="0" err="1"/>
              <a:t>discoveree</a:t>
            </a:r>
            <a:r>
              <a:rPr lang="en-US" altLang="ko-KR" sz="2300" dirty="0"/>
              <a:t>.</a:t>
            </a:r>
            <a:endParaRPr lang="ko-KR" altLang="ko-KR" sz="2300" dirty="0"/>
          </a:p>
          <a:p>
            <a:pPr lvl="2"/>
            <a:r>
              <a:rPr lang="en-US" altLang="ko-KR" sz="2300" dirty="0"/>
              <a:t>Ex: passive scan by non-AP station in Wi-Fi</a:t>
            </a:r>
            <a:endParaRPr lang="ko-KR" altLang="ko-KR" sz="2300" dirty="0"/>
          </a:p>
          <a:p>
            <a:pPr lvl="1"/>
            <a:r>
              <a:rPr lang="en-US" altLang="ko-KR" sz="2600" dirty="0"/>
              <a:t>Mutual discovery:</a:t>
            </a:r>
            <a:endParaRPr lang="ko-KR" altLang="ko-KR" sz="2600" dirty="0"/>
          </a:p>
          <a:p>
            <a:pPr lvl="2"/>
            <a:r>
              <a:rPr lang="en-US" altLang="ko-KR" sz="2300" dirty="0"/>
              <a:t>Two unidirectional discoveries. No interactive communication.</a:t>
            </a:r>
            <a:endParaRPr lang="ko-KR" altLang="ko-KR" sz="2300" dirty="0"/>
          </a:p>
          <a:p>
            <a:pPr lvl="2"/>
            <a:r>
              <a:rPr lang="en-US" altLang="ko-KR" sz="2300" dirty="0"/>
              <a:t>When the discovery procedure is over, the PD that is trying to establish a link as well as the other PD may have discovery information of each other.</a:t>
            </a:r>
            <a:endParaRPr lang="ko-KR" altLang="ko-KR" sz="2300" dirty="0"/>
          </a:p>
          <a:p>
            <a:pPr lvl="1"/>
            <a:r>
              <a:rPr lang="en-US" altLang="ko-KR" sz="2600" dirty="0"/>
              <a:t>Interactive discovery</a:t>
            </a:r>
            <a:endParaRPr lang="ko-KR" altLang="ko-KR" sz="2600" dirty="0"/>
          </a:p>
          <a:p>
            <a:pPr lvl="2"/>
            <a:r>
              <a:rPr lang="en-US" altLang="ko-KR" sz="2300" dirty="0"/>
              <a:t>There are exchanges of discovery information between discoverer and </a:t>
            </a:r>
            <a:r>
              <a:rPr lang="en-US" altLang="ko-KR" sz="2300" dirty="0" err="1"/>
              <a:t>discoveree</a:t>
            </a:r>
            <a:r>
              <a:rPr lang="en-US" altLang="ko-KR" sz="2300" dirty="0"/>
              <a:t>.</a:t>
            </a:r>
            <a:endParaRPr lang="ko-KR" altLang="ko-KR" sz="2300" dirty="0"/>
          </a:p>
          <a:p>
            <a:pPr lvl="2"/>
            <a:r>
              <a:rPr lang="en-US" altLang="ko-KR" sz="2300" dirty="0"/>
              <a:t>Ex: active scan by non-AP station in </a:t>
            </a:r>
            <a:r>
              <a:rPr lang="en-US" altLang="ko-KR" sz="2300" dirty="0" smtClean="0"/>
              <a:t>Wi-Fi</a:t>
            </a:r>
          </a:p>
          <a:p>
            <a:pPr lvl="2"/>
            <a:endParaRPr lang="en-US" altLang="ko-KR" sz="2300" dirty="0" smtClean="0"/>
          </a:p>
          <a:p>
            <a:r>
              <a:rPr lang="en-US" altLang="ko-KR" dirty="0">
                <a:solidFill>
                  <a:srgbClr val="FF0000"/>
                </a:solidFill>
              </a:rPr>
              <a:t> </a:t>
            </a:r>
            <a:r>
              <a:rPr lang="en-US" altLang="ko-KR" dirty="0" smtClean="0">
                <a:solidFill>
                  <a:srgbClr val="FF0000"/>
                </a:solidFill>
              </a:rPr>
              <a:t>See </a:t>
            </a:r>
            <a:r>
              <a:rPr lang="en-US" altLang="ko-KR" dirty="0">
                <a:solidFill>
                  <a:srgbClr val="FF0000"/>
                </a:solidFill>
              </a:rPr>
              <a:t>PM1 discussion for the final decision</a:t>
            </a:r>
            <a:endParaRPr lang="ko-KR" altLang="ko-KR" sz="3300" dirty="0"/>
          </a:p>
          <a:p>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15</a:t>
            </a:fld>
            <a:endParaRPr lang="en-US" dirty="0"/>
          </a:p>
        </p:txBody>
      </p:sp>
    </p:spTree>
    <p:extLst>
      <p:ext uri="{BB962C8B-B14F-4D97-AF65-F5344CB8AC3E}">
        <p14:creationId xmlns:p14="http://schemas.microsoft.com/office/powerpoint/2010/main" val="26952936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Discussion on Thread II</a:t>
            </a:r>
            <a:br>
              <a:rPr lang="en-US" altLang="ko-KR" dirty="0"/>
            </a:br>
            <a:r>
              <a:rPr lang="en-US" altLang="ko-KR" dirty="0"/>
              <a:t>(</a:t>
            </a:r>
            <a:r>
              <a:rPr lang="en-US" altLang="ko-KR" dirty="0">
                <a:solidFill>
                  <a:srgbClr val="FF0000"/>
                </a:solidFill>
              </a:rPr>
              <a:t>Tuesday </a:t>
            </a:r>
            <a:r>
              <a:rPr lang="en-US" altLang="ko-KR" dirty="0" smtClean="0">
                <a:solidFill>
                  <a:srgbClr val="FF0000"/>
                </a:solidFill>
              </a:rPr>
              <a:t>PM1</a:t>
            </a:r>
            <a:r>
              <a:rPr lang="en-US" altLang="ko-KR" dirty="0" smtClean="0"/>
              <a:t>)</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a:t>Advertisement</a:t>
            </a:r>
          </a:p>
          <a:p>
            <a:pPr lvl="1"/>
            <a:r>
              <a:rPr lang="en-US" altLang="ko-KR" dirty="0"/>
              <a:t>A PD broadcasts its own identity without any expectation of </a:t>
            </a:r>
            <a:r>
              <a:rPr lang="en-US" altLang="ko-KR" dirty="0" smtClean="0"/>
              <a:t>response</a:t>
            </a:r>
          </a:p>
          <a:p>
            <a:r>
              <a:rPr lang="en-US" altLang="ko-KR" dirty="0" smtClean="0"/>
              <a:t>Publish/Subscribe</a:t>
            </a:r>
            <a:endParaRPr lang="en-US" altLang="ko-KR" dirty="0"/>
          </a:p>
          <a:p>
            <a:pPr lvl="1"/>
            <a:r>
              <a:rPr lang="en-US" altLang="ko-KR" dirty="0"/>
              <a:t>A PD broadcasts its own identity with expectation of </a:t>
            </a:r>
            <a:r>
              <a:rPr lang="en-US" altLang="ko-KR" dirty="0" smtClean="0"/>
              <a:t>responses</a:t>
            </a:r>
          </a:p>
          <a:p>
            <a:r>
              <a:rPr lang="en-US" altLang="ko-KR" dirty="0" smtClean="0"/>
              <a:t>Query/Reply</a:t>
            </a:r>
            <a:endParaRPr lang="en-US" altLang="ko-KR" dirty="0"/>
          </a:p>
          <a:p>
            <a:pPr lvl="1"/>
            <a:r>
              <a:rPr lang="en-US" altLang="ko-KR" dirty="0"/>
              <a:t>A PD broadcasts identity of the PD being queried with expectation of </a:t>
            </a:r>
            <a:r>
              <a:rPr lang="en-US" altLang="ko-KR" dirty="0" smtClean="0"/>
              <a:t>response</a:t>
            </a:r>
          </a:p>
          <a:p>
            <a:r>
              <a:rPr lang="en-US" altLang="ko-KR" dirty="0" smtClean="0"/>
              <a:t>The following proposals support all three discovery types: NICT</a:t>
            </a:r>
            <a:r>
              <a:rPr lang="en-US" altLang="ko-KR" dirty="0"/>
              <a:t>, SC Chang(ETRI), SS </a:t>
            </a:r>
            <a:r>
              <a:rPr lang="en-US" altLang="ko-KR" dirty="0" err="1"/>
              <a:t>Joo</a:t>
            </a:r>
            <a:r>
              <a:rPr lang="en-US" altLang="ko-KR" dirty="0"/>
              <a:t>(ETRI), Qing(</a:t>
            </a:r>
            <a:r>
              <a:rPr lang="en-US" altLang="ko-KR" dirty="0" err="1"/>
              <a:t>InterDigital</a:t>
            </a:r>
            <a:r>
              <a:rPr lang="en-US" altLang="ko-KR" dirty="0"/>
              <a:t>), LG, Samsung</a:t>
            </a:r>
          </a:p>
          <a:p>
            <a:pPr lvl="1"/>
            <a:endParaRPr lang="en-US" altLang="ko-KR" dirty="0"/>
          </a:p>
          <a:p>
            <a:pPr lvl="2"/>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16</a:t>
            </a:fld>
            <a:endParaRPr lang="en-US" dirty="0"/>
          </a:p>
        </p:txBody>
      </p:sp>
    </p:spTree>
    <p:extLst>
      <p:ext uri="{BB962C8B-B14F-4D97-AF65-F5344CB8AC3E}">
        <p14:creationId xmlns:p14="http://schemas.microsoft.com/office/powerpoint/2010/main" val="685663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Discussion on Thread II</a:t>
            </a:r>
            <a:br>
              <a:rPr lang="en-US" altLang="ko-KR" dirty="0"/>
            </a:br>
            <a:r>
              <a:rPr lang="en-US" altLang="ko-KR" dirty="0"/>
              <a:t>(</a:t>
            </a:r>
            <a:r>
              <a:rPr lang="en-US" altLang="ko-KR" dirty="0">
                <a:solidFill>
                  <a:srgbClr val="FF0000"/>
                </a:solidFill>
              </a:rPr>
              <a:t>Tuesday </a:t>
            </a:r>
            <a:r>
              <a:rPr lang="en-US" altLang="ko-KR" dirty="0" smtClean="0">
                <a:solidFill>
                  <a:srgbClr val="FF0000"/>
                </a:solidFill>
              </a:rPr>
              <a:t>PM2</a:t>
            </a:r>
            <a:r>
              <a:rPr lang="en-US" altLang="ko-KR" dirty="0" smtClean="0"/>
              <a:t>)</a:t>
            </a:r>
            <a:endParaRPr lang="ko-KR" altLang="en-US" dirty="0"/>
          </a:p>
        </p:txBody>
      </p:sp>
      <p:sp>
        <p:nvSpPr>
          <p:cNvPr id="3" name="내용 개체 틀 2"/>
          <p:cNvSpPr>
            <a:spLocks noGrp="1"/>
          </p:cNvSpPr>
          <p:nvPr>
            <p:ph idx="1"/>
          </p:nvPr>
        </p:nvSpPr>
        <p:spPr/>
        <p:txBody>
          <a:bodyPr>
            <a:normAutofit/>
          </a:bodyPr>
          <a:lstStyle/>
          <a:p>
            <a:r>
              <a:rPr lang="en-US" altLang="ko-KR" dirty="0"/>
              <a:t>How to use IDs defined in TGD in order to build discovery message?</a:t>
            </a:r>
            <a:endParaRPr lang="ko-KR" altLang="ko-KR" sz="2800" dirty="0"/>
          </a:p>
          <a:p>
            <a:pPr lvl="1"/>
            <a:r>
              <a:rPr lang="en-US" altLang="ko-KR" dirty="0"/>
              <a:t>Lower priority than the above two issues</a:t>
            </a:r>
            <a:endParaRPr lang="ko-KR" altLang="ko-KR" dirty="0"/>
          </a:p>
          <a:p>
            <a:pPr lvl="1"/>
            <a:r>
              <a:rPr lang="en-US" altLang="ko-KR" dirty="0"/>
              <a:t>TGD states “it is up to the proposers,” and should be </a:t>
            </a:r>
            <a:r>
              <a:rPr lang="en-US" altLang="ko-KR" dirty="0" smtClean="0"/>
              <a:t>addressed</a:t>
            </a:r>
          </a:p>
          <a:p>
            <a:pPr lvl="1"/>
            <a:endParaRPr lang="en-US" altLang="ko-KR" dirty="0"/>
          </a:p>
          <a:p>
            <a:r>
              <a:rPr lang="en-US" altLang="ko-KR" dirty="0" smtClean="0">
                <a:solidFill>
                  <a:srgbClr val="FF0000"/>
                </a:solidFill>
              </a:rPr>
              <a:t>The discussion will be continued on the e-mail reflector.</a:t>
            </a:r>
            <a:endParaRPr lang="en-US" altLang="ko-KR" dirty="0">
              <a:solidFill>
                <a:srgbClr val="FF0000"/>
              </a:solidFill>
            </a:endParaRPr>
          </a:p>
          <a:p>
            <a:pPr lvl="2"/>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17</a:t>
            </a:fld>
            <a:endParaRPr lang="en-US" dirty="0"/>
          </a:p>
        </p:txBody>
      </p:sp>
    </p:spTree>
    <p:extLst>
      <p:ext uri="{BB962C8B-B14F-4D97-AF65-F5344CB8AC3E}">
        <p14:creationId xmlns:p14="http://schemas.microsoft.com/office/powerpoint/2010/main" val="28586359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III (1/3)</a:t>
            </a:r>
            <a:endParaRPr lang="ko-KR" altLang="en-US" dirty="0"/>
          </a:p>
        </p:txBody>
      </p:sp>
      <p:sp>
        <p:nvSpPr>
          <p:cNvPr id="3" name="내용 개체 틀 2"/>
          <p:cNvSpPr>
            <a:spLocks noGrp="1"/>
          </p:cNvSpPr>
          <p:nvPr>
            <p:ph idx="1"/>
          </p:nvPr>
        </p:nvSpPr>
        <p:spPr/>
        <p:txBody>
          <a:bodyPr>
            <a:normAutofit/>
          </a:bodyPr>
          <a:lstStyle/>
          <a:p>
            <a:pPr lvl="0" algn="l"/>
            <a:r>
              <a:rPr lang="en-US" altLang="ko-KR" sz="2400" dirty="0" smtClean="0"/>
              <a:t>Subject: “</a:t>
            </a:r>
            <a:r>
              <a:rPr lang="en-US" altLang="ko-KR" sz="2400" dirty="0"/>
              <a:t>Suggested Key Technical Issues relevant to PHY </a:t>
            </a:r>
            <a:r>
              <a:rPr lang="en-US" altLang="ko-KR" sz="2400" dirty="0" smtClean="0"/>
              <a:t>design”</a:t>
            </a:r>
            <a:endParaRPr lang="ko-KR" altLang="ko-KR" sz="2400" dirty="0"/>
          </a:p>
          <a:p>
            <a:pPr algn="l"/>
            <a:r>
              <a:rPr lang="en-US" altLang="ko-KR" sz="2400" dirty="0"/>
              <a:t>Sept. 12 ~ Sept. 13, 2 e-mails</a:t>
            </a:r>
            <a:endParaRPr lang="ko-KR" altLang="ko-KR" sz="2400" dirty="0"/>
          </a:p>
          <a:p>
            <a:pPr algn="l"/>
            <a:r>
              <a:rPr lang="en-US" altLang="ko-KR" sz="2400" dirty="0"/>
              <a:t>Initiated by </a:t>
            </a:r>
            <a:r>
              <a:rPr lang="en-US" altLang="ko-KR" sz="2400" dirty="0" err="1"/>
              <a:t>Seung-Hoon</a:t>
            </a:r>
            <a:r>
              <a:rPr lang="en-US" altLang="ko-KR" sz="2400" dirty="0"/>
              <a:t> Park, various PHY issues</a:t>
            </a:r>
            <a:endParaRPr lang="ko-KR" altLang="ko-KR" sz="2400" dirty="0"/>
          </a:p>
          <a:p>
            <a:pPr algn="l"/>
            <a:r>
              <a:rPr lang="en-US" altLang="ko-KR" sz="2400" dirty="0"/>
              <a:t>PHY Issues</a:t>
            </a:r>
            <a:endParaRPr lang="ko-KR" altLang="ko-KR" sz="2400" dirty="0"/>
          </a:p>
          <a:p>
            <a:pPr lvl="1" algn="l"/>
            <a:r>
              <a:rPr lang="en-US" altLang="ko-KR" dirty="0"/>
              <a:t>Duplex</a:t>
            </a:r>
            <a:endParaRPr lang="ko-KR" altLang="ko-KR" dirty="0"/>
          </a:p>
          <a:p>
            <a:pPr lvl="2" algn="l"/>
            <a:r>
              <a:rPr lang="en-US" altLang="ko-KR" dirty="0"/>
              <a:t>Candidates: TDD</a:t>
            </a:r>
            <a:endParaRPr lang="ko-KR" altLang="ko-KR" dirty="0"/>
          </a:p>
          <a:p>
            <a:pPr lvl="2" algn="l"/>
            <a:r>
              <a:rPr lang="en-US" altLang="ko-KR" dirty="0"/>
              <a:t>Discussion: FDD is logically impossible</a:t>
            </a:r>
            <a:endParaRPr lang="ko-KR" altLang="ko-KR" dirty="0"/>
          </a:p>
          <a:p>
            <a:pPr lvl="1" algn="l"/>
            <a:r>
              <a:rPr lang="en-US" altLang="ko-KR" dirty="0"/>
              <a:t>Multiplex</a:t>
            </a:r>
            <a:endParaRPr lang="ko-KR" altLang="ko-KR" dirty="0"/>
          </a:p>
          <a:p>
            <a:pPr lvl="2" algn="l"/>
            <a:r>
              <a:rPr lang="en-US" altLang="ko-KR" dirty="0"/>
              <a:t>Wide-band system: OFDM, DFT-spread FDM (SC-FDM)</a:t>
            </a:r>
            <a:endParaRPr lang="ko-KR" altLang="ko-KR" dirty="0"/>
          </a:p>
          <a:p>
            <a:pPr lvl="2" algn="l"/>
            <a:r>
              <a:rPr lang="en-US" altLang="ko-KR" dirty="0"/>
              <a:t>Narrow-band system: TDM (for single carrier)</a:t>
            </a:r>
            <a:endParaRPr lang="ko-KR" altLang="ko-KR" dirty="0"/>
          </a:p>
          <a:p>
            <a:pPr algn="l"/>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18</a:t>
            </a:fld>
            <a:endParaRPr lang="en-US" dirty="0"/>
          </a:p>
        </p:txBody>
      </p:sp>
    </p:spTree>
    <p:extLst>
      <p:ext uri="{BB962C8B-B14F-4D97-AF65-F5344CB8AC3E}">
        <p14:creationId xmlns:p14="http://schemas.microsoft.com/office/powerpoint/2010/main" val="38633790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III (2/3)</a:t>
            </a:r>
            <a:endParaRPr lang="ko-KR" altLang="en-US" dirty="0"/>
          </a:p>
        </p:txBody>
      </p:sp>
      <p:sp>
        <p:nvSpPr>
          <p:cNvPr id="3" name="내용 개체 틀 2"/>
          <p:cNvSpPr>
            <a:spLocks noGrp="1"/>
          </p:cNvSpPr>
          <p:nvPr>
            <p:ph idx="1"/>
          </p:nvPr>
        </p:nvSpPr>
        <p:spPr/>
        <p:txBody>
          <a:bodyPr>
            <a:normAutofit/>
          </a:bodyPr>
          <a:lstStyle/>
          <a:p>
            <a:pPr algn="l"/>
            <a:r>
              <a:rPr lang="en-US" altLang="ko-KR" sz="2400" dirty="0" smtClean="0"/>
              <a:t>PHY Issues (continued)</a:t>
            </a:r>
            <a:endParaRPr lang="ko-KR" altLang="ko-KR" sz="2400" dirty="0"/>
          </a:p>
          <a:p>
            <a:pPr lvl="1" algn="l"/>
            <a:r>
              <a:rPr lang="en-US" altLang="ko-KR" dirty="0" smtClean="0"/>
              <a:t>Multiple </a:t>
            </a:r>
            <a:r>
              <a:rPr lang="en-US" altLang="ko-KR" dirty="0"/>
              <a:t>access: TDMA, </a:t>
            </a:r>
            <a:r>
              <a:rPr lang="en-US" altLang="ko-KR" dirty="0" smtClean="0"/>
              <a:t>FDMA</a:t>
            </a:r>
            <a:endParaRPr lang="ko-KR" altLang="ko-KR" dirty="0">
              <a:solidFill>
                <a:srgbClr val="FF0000"/>
              </a:solidFill>
            </a:endParaRPr>
          </a:p>
          <a:p>
            <a:pPr lvl="1" algn="l"/>
            <a:r>
              <a:rPr lang="en-US" altLang="ko-KR" dirty="0"/>
              <a:t>Channelization</a:t>
            </a:r>
            <a:endParaRPr lang="ko-KR" altLang="ko-KR" dirty="0"/>
          </a:p>
          <a:p>
            <a:pPr lvl="2" algn="l"/>
            <a:r>
              <a:rPr lang="en-US" altLang="ko-KR" dirty="0"/>
              <a:t>LG submitted a slides to be presented Nanjing meeting</a:t>
            </a:r>
            <a:endParaRPr lang="ko-KR" altLang="ko-KR" dirty="0"/>
          </a:p>
          <a:p>
            <a:pPr lvl="2" algn="l"/>
            <a:r>
              <a:rPr lang="en-US" altLang="ko-KR" dirty="0"/>
              <a:t>Discussion: there is a tradeoff between the number of channels and discovery performance (discovery latency, power consumption, </a:t>
            </a:r>
            <a:r>
              <a:rPr lang="en-US" altLang="ko-KR" dirty="0" err="1"/>
              <a:t>etc</a:t>
            </a:r>
            <a:r>
              <a:rPr lang="en-US" altLang="ko-KR" dirty="0" smtClean="0"/>
              <a:t>)</a:t>
            </a:r>
            <a:endParaRPr lang="ko-KR" altLang="ko-KR" sz="2000" dirty="0"/>
          </a:p>
          <a:p>
            <a:pPr marL="0" indent="0" algn="l">
              <a:buNone/>
            </a:pPr>
            <a:endParaRPr lang="ko-KR" altLang="ko-KR" sz="2800" dirty="0"/>
          </a:p>
          <a:p>
            <a:pPr algn="l"/>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19</a:t>
            </a:fld>
            <a:endParaRPr lang="en-US" dirty="0"/>
          </a:p>
        </p:txBody>
      </p:sp>
    </p:spTree>
    <p:extLst>
      <p:ext uri="{BB962C8B-B14F-4D97-AF65-F5344CB8AC3E}">
        <p14:creationId xmlns:p14="http://schemas.microsoft.com/office/powerpoint/2010/main" val="2382001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lang="en-US" dirty="0" smtClean="0"/>
              <a:t>E-mail Threads</a:t>
            </a:r>
          </a:p>
        </p:txBody>
      </p:sp>
      <p:sp>
        <p:nvSpPr>
          <p:cNvPr id="6" name="Content Placeholder 5"/>
          <p:cNvSpPr>
            <a:spLocks noGrp="1"/>
          </p:cNvSpPr>
          <p:nvPr>
            <p:ph idx="1"/>
          </p:nvPr>
        </p:nvSpPr>
        <p:spPr>
          <a:xfrm>
            <a:off x="152400" y="1600200"/>
            <a:ext cx="8839200" cy="4648200"/>
          </a:xfrm>
        </p:spPr>
        <p:txBody>
          <a:bodyPr>
            <a:normAutofit/>
          </a:bodyPr>
          <a:lstStyle/>
          <a:p>
            <a:pPr marL="457200" lvl="0" indent="-457200">
              <a:buFont typeface="+mj-lt"/>
              <a:buAutoNum type="arabicPeriod"/>
            </a:pPr>
            <a:r>
              <a:rPr lang="en-US" altLang="ko-KR" sz="2400" dirty="0" smtClean="0"/>
              <a:t>“[</a:t>
            </a:r>
            <a:r>
              <a:rPr lang="en-US" altLang="ko-KR" sz="2400" dirty="0"/>
              <a:t>Discussion] Key Technical Issues relevant to PAC Framework </a:t>
            </a:r>
            <a:r>
              <a:rPr lang="en-US" altLang="ko-KR" sz="2400" dirty="0" smtClean="0"/>
              <a:t>Document”</a:t>
            </a:r>
          </a:p>
          <a:p>
            <a:pPr marL="457200" lvl="0" indent="-457200">
              <a:buFont typeface="+mj-lt"/>
              <a:buAutoNum type="arabicPeriod"/>
            </a:pPr>
            <a:r>
              <a:rPr lang="en-US" altLang="ko-KR" sz="2400" dirty="0" smtClean="0"/>
              <a:t>“</a:t>
            </a:r>
            <a:r>
              <a:rPr lang="en-US" altLang="ko-KR" sz="2400" dirty="0"/>
              <a:t>Suggestion on key issues regarding discovery</a:t>
            </a:r>
            <a:r>
              <a:rPr lang="en-US" altLang="ko-KR" sz="2400" dirty="0" smtClean="0"/>
              <a:t>”</a:t>
            </a:r>
          </a:p>
          <a:p>
            <a:pPr marL="457200" lvl="0" indent="-457200">
              <a:buFont typeface="+mj-lt"/>
              <a:buAutoNum type="arabicPeriod"/>
            </a:pPr>
            <a:r>
              <a:rPr lang="en-US" sz="2400" dirty="0" smtClean="0"/>
              <a:t>“</a:t>
            </a:r>
            <a:r>
              <a:rPr lang="en-US" altLang="ko-KR" sz="2400" dirty="0"/>
              <a:t>Suggested Key Technical Issues relevant to PHY </a:t>
            </a:r>
            <a:r>
              <a:rPr lang="en-US" altLang="ko-KR" sz="2400" dirty="0" smtClean="0"/>
              <a:t>design”</a:t>
            </a:r>
            <a:endParaRPr lang="ko-KR" altLang="ko-KR" sz="2400" dirty="0"/>
          </a:p>
        </p:txBody>
      </p:sp>
      <p:sp>
        <p:nvSpPr>
          <p:cNvPr id="4100" name="Date Placeholder 1"/>
          <p:cNvSpPr>
            <a:spLocks noGrp="1"/>
          </p:cNvSpPr>
          <p:nvPr>
            <p:ph type="dt" sz="quarter" idx="10"/>
          </p:nvPr>
        </p:nvSpPr>
        <p:spPr/>
        <p:txBody>
          <a:bodyPr/>
          <a:lstStyle/>
          <a:p>
            <a:r>
              <a:rPr lang="en-US" dirty="0" smtClean="0"/>
              <a:t>Sept. 2013</a:t>
            </a:r>
            <a:endParaRPr lang="en-US" dirty="0"/>
          </a:p>
        </p:txBody>
      </p:sp>
      <p:sp>
        <p:nvSpPr>
          <p:cNvPr id="4101" name="Footer Placeholder 2"/>
          <p:cNvSpPr>
            <a:spLocks noGrp="1"/>
          </p:cNvSpPr>
          <p:nvPr>
            <p:ph type="ftr" sz="quarter" idx="11"/>
          </p:nvPr>
        </p:nvSpPr>
        <p:spPr/>
        <p:txBody>
          <a:bodyPr/>
          <a:lstStyle/>
          <a:p>
            <a:r>
              <a:rPr lang="en-US" dirty="0" smtClean="0"/>
              <a:t>PAC Technical Editors</a:t>
            </a:r>
          </a:p>
        </p:txBody>
      </p:sp>
      <p:sp>
        <p:nvSpPr>
          <p:cNvPr id="4102" name="Slide Number Placeholder 3"/>
          <p:cNvSpPr>
            <a:spLocks noGrp="1"/>
          </p:cNvSpPr>
          <p:nvPr>
            <p:ph type="sldNum" sz="quarter" idx="12"/>
          </p:nvPr>
        </p:nvSpPr>
        <p:spPr/>
        <p:txBody>
          <a:bodyPr/>
          <a:lstStyle/>
          <a:p>
            <a:r>
              <a:rPr lang="en-US" smtClean="0"/>
              <a:t>Slide </a:t>
            </a:r>
            <a:fld id="{4689FF6E-FD48-4BF1-B804-ADD1386DA3DD}"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III (3/3)</a:t>
            </a:r>
            <a:endParaRPr lang="ko-KR" altLang="en-US" dirty="0"/>
          </a:p>
        </p:txBody>
      </p:sp>
      <p:sp>
        <p:nvSpPr>
          <p:cNvPr id="3" name="내용 개체 틀 2"/>
          <p:cNvSpPr>
            <a:spLocks noGrp="1"/>
          </p:cNvSpPr>
          <p:nvPr>
            <p:ph idx="1"/>
          </p:nvPr>
        </p:nvSpPr>
        <p:spPr/>
        <p:txBody>
          <a:bodyPr>
            <a:normAutofit/>
          </a:bodyPr>
          <a:lstStyle/>
          <a:p>
            <a:pPr algn="l"/>
            <a:r>
              <a:rPr lang="en-US" altLang="ko-KR" sz="2400" dirty="0" smtClean="0"/>
              <a:t>Marco’s </a:t>
            </a:r>
            <a:r>
              <a:rPr lang="en-US" altLang="ko-KR" sz="2400" dirty="0"/>
              <a:t>comment</a:t>
            </a:r>
            <a:endParaRPr lang="ko-KR" altLang="ko-KR" sz="2400" dirty="0"/>
          </a:p>
          <a:p>
            <a:pPr lvl="1" algn="l"/>
            <a:r>
              <a:rPr lang="en-US" altLang="ko-KR" dirty="0"/>
              <a:t>“Multiplex and multiple access are the same thing”</a:t>
            </a:r>
            <a:endParaRPr lang="ko-KR" altLang="ko-KR" dirty="0"/>
          </a:p>
          <a:p>
            <a:pPr lvl="1" algn="l"/>
            <a:r>
              <a:rPr lang="en-US" altLang="ko-KR" dirty="0"/>
              <a:t>“The proposals so far are OFDMA and SC-FDMA for wideband and narrowband systems. There is not multiple access for FSK based PHYs so far.”</a:t>
            </a:r>
            <a:endParaRPr lang="ko-KR" altLang="ko-KR" dirty="0"/>
          </a:p>
          <a:p>
            <a:pPr lvl="1" algn="l"/>
            <a:r>
              <a:rPr lang="en-US" altLang="ko-KR" dirty="0"/>
              <a:t>“NICT PHY proposal has a comprehensive channelization for unlicensed bands</a:t>
            </a:r>
            <a:r>
              <a:rPr lang="en-US" altLang="ko-KR" dirty="0" smtClean="0"/>
              <a:t>.”</a:t>
            </a:r>
            <a:endParaRPr lang="ko-KR" altLang="ko-KR" dirty="0"/>
          </a:p>
          <a:p>
            <a:pPr algn="l"/>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20</a:t>
            </a:fld>
            <a:endParaRPr lang="en-US" dirty="0"/>
          </a:p>
        </p:txBody>
      </p:sp>
    </p:spTree>
    <p:extLst>
      <p:ext uri="{BB962C8B-B14F-4D97-AF65-F5344CB8AC3E}">
        <p14:creationId xmlns:p14="http://schemas.microsoft.com/office/powerpoint/2010/main" val="41889171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 Discussion on Thread III</a:t>
            </a:r>
            <a:br>
              <a:rPr lang="en-US" altLang="ko-KR" dirty="0" smtClean="0"/>
            </a:br>
            <a:r>
              <a:rPr lang="en-US" altLang="ko-KR" dirty="0" smtClean="0"/>
              <a:t>(</a:t>
            </a:r>
            <a:r>
              <a:rPr lang="en-US" altLang="ko-KR" dirty="0" smtClean="0">
                <a:solidFill>
                  <a:srgbClr val="FF0000"/>
                </a:solidFill>
              </a:rPr>
              <a:t>Tuesday PM2</a:t>
            </a:r>
            <a:r>
              <a:rPr lang="en-US" altLang="ko-KR" dirty="0" smtClean="0"/>
              <a:t>)</a:t>
            </a:r>
            <a:endParaRPr lang="ko-KR" altLang="en-US" dirty="0"/>
          </a:p>
        </p:txBody>
      </p:sp>
      <p:sp>
        <p:nvSpPr>
          <p:cNvPr id="3" name="내용 개체 틀 2"/>
          <p:cNvSpPr>
            <a:spLocks noGrp="1"/>
          </p:cNvSpPr>
          <p:nvPr>
            <p:ph idx="1"/>
          </p:nvPr>
        </p:nvSpPr>
        <p:spPr/>
        <p:txBody>
          <a:bodyPr>
            <a:normAutofit/>
          </a:bodyPr>
          <a:lstStyle/>
          <a:p>
            <a:pPr lvl="0" algn="l"/>
            <a:r>
              <a:rPr lang="en-US" altLang="ko-KR" dirty="0" smtClean="0"/>
              <a:t>Duplex</a:t>
            </a:r>
            <a:endParaRPr lang="ko-KR" altLang="ko-KR" dirty="0"/>
          </a:p>
          <a:p>
            <a:pPr lvl="1" algn="l"/>
            <a:r>
              <a:rPr lang="en-US" altLang="ko-KR" dirty="0"/>
              <a:t>Candidates: TDD</a:t>
            </a:r>
            <a:endParaRPr lang="ko-KR" altLang="ko-KR" dirty="0"/>
          </a:p>
          <a:p>
            <a:pPr lvl="1" algn="l"/>
            <a:r>
              <a:rPr lang="en-US" altLang="ko-KR" dirty="0"/>
              <a:t>Discussion: FDD is logically </a:t>
            </a:r>
            <a:r>
              <a:rPr lang="en-US" altLang="ko-KR" dirty="0" smtClean="0"/>
              <a:t>impossible</a:t>
            </a:r>
          </a:p>
          <a:p>
            <a:pPr lvl="1" algn="l"/>
            <a:r>
              <a:rPr lang="en-US" altLang="ko-KR" dirty="0" smtClean="0">
                <a:solidFill>
                  <a:srgbClr val="FF0000"/>
                </a:solidFill>
                <a:sym typeface="Wingdings" panose="05000000000000000000" pitchFamily="2" charset="2"/>
              </a:rPr>
              <a:t>Decision: The feasibility of FDD will be discussed on e-mail reflector. (Marco will initiate the discussion)</a:t>
            </a:r>
            <a:endParaRPr lang="ko-KR" altLang="ko-KR" dirty="0">
              <a:solidFill>
                <a:srgbClr val="FF0000"/>
              </a:solidFill>
            </a:endParaRPr>
          </a:p>
          <a:p>
            <a:pPr algn="l"/>
            <a:r>
              <a:rPr lang="en-US" altLang="ko-KR" dirty="0"/>
              <a:t>Multiplex</a:t>
            </a:r>
            <a:endParaRPr lang="ko-KR" altLang="ko-KR" dirty="0"/>
          </a:p>
          <a:p>
            <a:pPr lvl="1" algn="l"/>
            <a:r>
              <a:rPr lang="en-US" altLang="ko-KR" dirty="0"/>
              <a:t>Wide-band system: OFDM, DFT-spread FDM (SC-FDM)</a:t>
            </a:r>
            <a:endParaRPr lang="ko-KR" altLang="ko-KR" dirty="0"/>
          </a:p>
          <a:p>
            <a:pPr lvl="1" algn="l"/>
            <a:r>
              <a:rPr lang="en-US" altLang="ko-KR" dirty="0"/>
              <a:t>Narrow-band system: TDM (for single carrier)</a:t>
            </a:r>
            <a:endParaRPr lang="ko-KR" altLang="ko-KR" dirty="0"/>
          </a:p>
          <a:p>
            <a:pPr algn="l"/>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21</a:t>
            </a:fld>
            <a:endParaRPr lang="en-US" dirty="0"/>
          </a:p>
        </p:txBody>
      </p:sp>
    </p:spTree>
    <p:extLst>
      <p:ext uri="{BB962C8B-B14F-4D97-AF65-F5344CB8AC3E}">
        <p14:creationId xmlns:p14="http://schemas.microsoft.com/office/powerpoint/2010/main" val="19509984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Discussion on Thread III</a:t>
            </a:r>
            <a:br>
              <a:rPr lang="en-US" altLang="ko-KR" dirty="0"/>
            </a:br>
            <a:r>
              <a:rPr lang="en-US" altLang="ko-KR" dirty="0" smtClean="0"/>
              <a:t>(</a:t>
            </a:r>
            <a:r>
              <a:rPr lang="en-US" altLang="ko-KR" dirty="0">
                <a:solidFill>
                  <a:srgbClr val="FF0000"/>
                </a:solidFill>
              </a:rPr>
              <a:t>Tuesday PM2</a:t>
            </a:r>
            <a:r>
              <a:rPr lang="en-US" altLang="ko-KR" dirty="0"/>
              <a:t>)</a:t>
            </a:r>
            <a:endParaRPr lang="ko-KR" altLang="en-US" dirty="0"/>
          </a:p>
        </p:txBody>
      </p:sp>
      <p:sp>
        <p:nvSpPr>
          <p:cNvPr id="3" name="내용 개체 틀 2"/>
          <p:cNvSpPr>
            <a:spLocks noGrp="1"/>
          </p:cNvSpPr>
          <p:nvPr>
            <p:ph idx="1"/>
          </p:nvPr>
        </p:nvSpPr>
        <p:spPr/>
        <p:txBody>
          <a:bodyPr>
            <a:normAutofit/>
          </a:bodyPr>
          <a:lstStyle/>
          <a:p>
            <a:pPr algn="l"/>
            <a:r>
              <a:rPr lang="en-US" altLang="ko-KR" dirty="0" smtClean="0"/>
              <a:t>Multiple </a:t>
            </a:r>
            <a:r>
              <a:rPr lang="en-US" altLang="ko-KR" dirty="0"/>
              <a:t>access: TDMA, </a:t>
            </a:r>
            <a:r>
              <a:rPr lang="en-US" altLang="ko-KR" dirty="0" smtClean="0"/>
              <a:t>FDMA (no proposal now)</a:t>
            </a:r>
          </a:p>
          <a:p>
            <a:pPr lvl="1" algn="l"/>
            <a:r>
              <a:rPr lang="en-US" altLang="ko-KR" dirty="0" smtClean="0"/>
              <a:t>Include OFDMA in the further discussion</a:t>
            </a:r>
          </a:p>
          <a:p>
            <a:pPr lvl="1" algn="l"/>
            <a:r>
              <a:rPr lang="en-US" altLang="ko-KR" dirty="0" smtClean="0"/>
              <a:t>We are open to further PHY proposals with new multiple access schemes.</a:t>
            </a:r>
            <a:endParaRPr lang="ko-KR" altLang="ko-KR" dirty="0"/>
          </a:p>
          <a:p>
            <a:pPr algn="l"/>
            <a:r>
              <a:rPr lang="en-US" altLang="ko-KR" dirty="0" smtClean="0"/>
              <a:t>Channelization (bandwidth, </a:t>
            </a:r>
            <a:r>
              <a:rPr lang="en-US" altLang="ko-KR" dirty="0" err="1" smtClean="0"/>
              <a:t>etc</a:t>
            </a:r>
            <a:r>
              <a:rPr lang="en-US" altLang="ko-KR" dirty="0" smtClean="0"/>
              <a:t>)</a:t>
            </a:r>
            <a:endParaRPr lang="ko-KR" altLang="ko-KR" dirty="0"/>
          </a:p>
          <a:p>
            <a:pPr lvl="1" algn="l"/>
            <a:r>
              <a:rPr lang="en-US" altLang="ko-KR" dirty="0" smtClean="0"/>
              <a:t>There are more than one channelization proposals and </a:t>
            </a:r>
            <a:r>
              <a:rPr lang="en-US" altLang="ko-KR" dirty="0" smtClean="0"/>
              <a:t>each of them should be evaluated</a:t>
            </a:r>
            <a:endParaRPr lang="ko-KR" altLang="ko-KR" sz="2800" dirty="0"/>
          </a:p>
          <a:p>
            <a:pPr algn="l"/>
            <a:endParaRPr lang="en-US" altLang="ko-KR" sz="2400" dirty="0" smtClean="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22</a:t>
            </a:fld>
            <a:endParaRPr lang="en-US" dirty="0"/>
          </a:p>
        </p:txBody>
      </p:sp>
    </p:spTree>
    <p:extLst>
      <p:ext uri="{BB962C8B-B14F-4D97-AF65-F5344CB8AC3E}">
        <p14:creationId xmlns:p14="http://schemas.microsoft.com/office/powerpoint/2010/main" val="15607984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4</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Application-specific network management (Qing, SS </a:t>
            </a:r>
            <a:r>
              <a:rPr lang="en-US" altLang="ko-KR" dirty="0" err="1" smtClean="0"/>
              <a:t>Joo</a:t>
            </a:r>
            <a:r>
              <a:rPr lang="en-US" altLang="ko-KR" dirty="0" smtClean="0"/>
              <a:t>(ETRI))</a:t>
            </a:r>
          </a:p>
          <a:p>
            <a:pPr lvl="1"/>
            <a:r>
              <a:rPr lang="en-US" altLang="ko-KR" dirty="0" smtClean="0"/>
              <a:t>Synchronization</a:t>
            </a:r>
          </a:p>
          <a:p>
            <a:pPr lvl="2"/>
            <a:r>
              <a:rPr lang="en-US" altLang="ko-KR" dirty="0" smtClean="0"/>
              <a:t>Intra app-group synchronization</a:t>
            </a:r>
          </a:p>
          <a:p>
            <a:pPr lvl="2"/>
            <a:r>
              <a:rPr lang="en-US" altLang="ko-KR" dirty="0" smtClean="0"/>
              <a:t>Inter app-group synchronization</a:t>
            </a:r>
          </a:p>
          <a:p>
            <a:pPr lvl="1"/>
            <a:r>
              <a:rPr lang="en-US" altLang="ko-KR" dirty="0" smtClean="0"/>
              <a:t>Resource allocation</a:t>
            </a:r>
          </a:p>
          <a:p>
            <a:pPr lvl="1"/>
            <a:r>
              <a:rPr lang="en-US" altLang="ko-KR" dirty="0" smtClean="0"/>
              <a:t>Transmit power control &amp; interference management</a:t>
            </a:r>
          </a:p>
          <a:p>
            <a:pPr lvl="1"/>
            <a:r>
              <a:rPr lang="en-US" altLang="ko-KR" dirty="0" smtClean="0"/>
              <a:t>Relative positioning</a:t>
            </a:r>
          </a:p>
          <a:p>
            <a:pPr lvl="2"/>
            <a:endParaRPr lang="en-US" altLang="ko-KR" dirty="0"/>
          </a:p>
          <a:p>
            <a:r>
              <a:rPr lang="en-US" altLang="ko-KR" dirty="0" smtClean="0"/>
              <a:t>Discussion needed </a:t>
            </a:r>
          </a:p>
          <a:p>
            <a:pPr lvl="1"/>
            <a:r>
              <a:rPr lang="en-US" altLang="ko-KR" dirty="0" smtClean="0"/>
              <a:t>What is corresponding alternatives?</a:t>
            </a:r>
          </a:p>
          <a:p>
            <a:pPr lvl="2"/>
            <a:r>
              <a:rPr lang="en-US" altLang="ko-KR" dirty="0" smtClean="0"/>
              <a:t>E.g. non application-specific control…</a:t>
            </a:r>
            <a:endParaRPr lang="ko-KR" altLang="en-US"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23</a:t>
            </a:fld>
            <a:endParaRPr lang="en-US" dirty="0"/>
          </a:p>
        </p:txBody>
      </p:sp>
    </p:spTree>
    <p:extLst>
      <p:ext uri="{BB962C8B-B14F-4D97-AF65-F5344CB8AC3E}">
        <p14:creationId xmlns:p14="http://schemas.microsoft.com/office/powerpoint/2010/main" val="2532648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I (1/4)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Subject: </a:t>
            </a:r>
            <a:r>
              <a:rPr lang="en-US" altLang="ko-KR" sz="2400" dirty="0"/>
              <a:t>“[Discussion] Key Technical Issues relevant to PAC Framework </a:t>
            </a:r>
            <a:r>
              <a:rPr lang="en-US" altLang="ko-KR" sz="2400" dirty="0" smtClean="0"/>
              <a:t>Document”</a:t>
            </a:r>
          </a:p>
          <a:p>
            <a:r>
              <a:rPr lang="en-US" altLang="ko-KR" sz="2400" dirty="0" smtClean="0"/>
              <a:t>Aug. 19 ~ Sept. 12, 11 e-mails</a:t>
            </a:r>
          </a:p>
          <a:p>
            <a:r>
              <a:rPr lang="en-US" altLang="ko-KR" sz="2400" dirty="0" err="1" smtClean="0"/>
              <a:t>Seung-Hoon</a:t>
            </a:r>
            <a:r>
              <a:rPr lang="en-US" altLang="ko-KR" sz="2400" dirty="0" smtClean="0"/>
              <a:t> </a:t>
            </a:r>
            <a:r>
              <a:rPr lang="en-US" altLang="ko-KR" sz="2400" dirty="0"/>
              <a:t>triggered a discussion to address missing issues in the proposal compared to the framework document (0328</a:t>
            </a:r>
            <a:r>
              <a:rPr lang="en-US" altLang="ko-KR" sz="2400" dirty="0" smtClean="0"/>
              <a:t>)</a:t>
            </a:r>
          </a:p>
          <a:p>
            <a:r>
              <a:rPr lang="en-US" altLang="ko-KR" sz="2400" dirty="0" smtClean="0"/>
              <a:t>Basically,</a:t>
            </a:r>
          </a:p>
          <a:p>
            <a:pPr lvl="1"/>
            <a:r>
              <a:rPr lang="en-US" altLang="ko-KR" sz="2400" dirty="0" smtClean="0"/>
              <a:t>proposed </a:t>
            </a:r>
            <a:r>
              <a:rPr lang="en-US" altLang="ko-KR" sz="2400" dirty="0"/>
              <a:t>a template for discussion of technical issues and </a:t>
            </a:r>
            <a:r>
              <a:rPr lang="en-US" altLang="ko-KR" sz="2400" dirty="0" smtClean="0"/>
              <a:t>comments;</a:t>
            </a:r>
          </a:p>
          <a:p>
            <a:pPr lvl="1"/>
            <a:r>
              <a:rPr lang="en-US" altLang="ko-KR" dirty="0"/>
              <a:t>s</a:t>
            </a:r>
            <a:r>
              <a:rPr lang="en-US" altLang="ko-KR" sz="2400" dirty="0" smtClean="0"/>
              <a:t>tarted </a:t>
            </a:r>
            <a:r>
              <a:rPr lang="en-US" altLang="ko-KR" sz="2400" dirty="0"/>
              <a:t>a discussion of </a:t>
            </a:r>
            <a:r>
              <a:rPr lang="en-US" altLang="ko-KR" sz="2400" i="1" dirty="0"/>
              <a:t>synchronization</a:t>
            </a:r>
            <a:endParaRPr lang="ko-KR" altLang="ko-KR" sz="2400" dirty="0"/>
          </a:p>
          <a:p>
            <a:endParaRPr lang="en-US" altLang="ko-KR" sz="2400" dirty="0" smtClean="0"/>
          </a:p>
          <a:p>
            <a:pPr marL="342900" lvl="1" indent="-342900">
              <a:buFontTx/>
              <a:buChar char="•"/>
            </a:pPr>
            <a:endParaRPr lang="ko-KR" altLang="ko-KR" dirty="0"/>
          </a:p>
          <a:p>
            <a:endParaRPr lang="ko-KR" altLang="en-US" sz="2400"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3</a:t>
            </a:fld>
            <a:endParaRPr lang="en-US" dirty="0"/>
          </a:p>
        </p:txBody>
      </p:sp>
    </p:spTree>
    <p:extLst>
      <p:ext uri="{BB962C8B-B14F-4D97-AF65-F5344CB8AC3E}">
        <p14:creationId xmlns:p14="http://schemas.microsoft.com/office/powerpoint/2010/main" val="3816377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a:t>
            </a:r>
            <a:r>
              <a:rPr lang="en-US" altLang="ko-KR" dirty="0"/>
              <a:t>I</a:t>
            </a:r>
            <a:r>
              <a:rPr lang="en-US" altLang="ko-KR" dirty="0" smtClean="0"/>
              <a:t> (2/4)</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Summary of discussion</a:t>
            </a:r>
          </a:p>
          <a:p>
            <a:pPr lvl="1"/>
            <a:r>
              <a:rPr lang="en-US" altLang="ko-KR" dirty="0" err="1" smtClean="0"/>
              <a:t>Seung-Hoon</a:t>
            </a:r>
            <a:r>
              <a:rPr lang="en-US" altLang="ko-KR" dirty="0" smtClean="0"/>
              <a:t> </a:t>
            </a:r>
            <a:r>
              <a:rPr lang="en-US" altLang="ko-KR" dirty="0"/>
              <a:t>categorized proposals into three groups</a:t>
            </a:r>
            <a:r>
              <a:rPr lang="en-US" altLang="ko-KR" dirty="0" smtClean="0"/>
              <a:t>:</a:t>
            </a:r>
          </a:p>
          <a:p>
            <a:pPr lvl="2"/>
            <a:r>
              <a:rPr lang="en-US" altLang="ko-KR" dirty="0" smtClean="0"/>
              <a:t>Centralized</a:t>
            </a:r>
            <a:r>
              <a:rPr lang="en-US" altLang="ko-KR" dirty="0"/>
              <a:t>: NICT, ETRI (SS </a:t>
            </a:r>
            <a:r>
              <a:rPr lang="en-US" altLang="ko-KR" dirty="0" err="1"/>
              <a:t>Joo</a:t>
            </a:r>
            <a:r>
              <a:rPr lang="en-US" altLang="ko-KR" dirty="0"/>
              <a:t>), </a:t>
            </a:r>
            <a:r>
              <a:rPr lang="en-US" altLang="ko-KR" dirty="0" err="1" smtClean="0"/>
              <a:t>InterDigital</a:t>
            </a:r>
            <a:endParaRPr lang="en-US" altLang="ko-KR" sz="1600" dirty="0"/>
          </a:p>
          <a:p>
            <a:pPr lvl="2"/>
            <a:r>
              <a:rPr lang="en-US" altLang="ko-KR" dirty="0" smtClean="0"/>
              <a:t>Distributed</a:t>
            </a:r>
            <a:r>
              <a:rPr lang="en-US" altLang="ko-KR" dirty="0"/>
              <a:t>: Samsung, ETRI (SC </a:t>
            </a:r>
            <a:r>
              <a:rPr lang="en-US" altLang="ko-KR" dirty="0" smtClean="0"/>
              <a:t>Chang)</a:t>
            </a:r>
            <a:endParaRPr lang="en-US" altLang="ko-KR" sz="1600" dirty="0"/>
          </a:p>
          <a:p>
            <a:pPr lvl="2"/>
            <a:r>
              <a:rPr lang="en-US" altLang="ko-KR" dirty="0" smtClean="0"/>
              <a:t>No </a:t>
            </a:r>
            <a:r>
              <a:rPr lang="en-US" altLang="ko-KR" dirty="0"/>
              <a:t>network synchronization: LG</a:t>
            </a:r>
            <a:endParaRPr lang="ko-KR" altLang="ko-KR" sz="1600" dirty="0"/>
          </a:p>
          <a:p>
            <a:pPr lvl="1"/>
            <a:r>
              <a:rPr lang="en-US" altLang="ko-KR" dirty="0" err="1"/>
              <a:t>Suhwook’s</a:t>
            </a:r>
            <a:r>
              <a:rPr lang="en-US" altLang="ko-KR" dirty="0"/>
              <a:t> categorization</a:t>
            </a:r>
            <a:endParaRPr lang="ko-KR" altLang="ko-KR" dirty="0"/>
          </a:p>
          <a:p>
            <a:pPr lvl="2"/>
            <a:r>
              <a:rPr lang="en-US" altLang="ko-KR" dirty="0"/>
              <a:t>Pre-sync system (sync before discovery/peering): Samsung, ETRI (SC Chang)</a:t>
            </a:r>
            <a:endParaRPr lang="ko-KR" altLang="ko-KR" dirty="0"/>
          </a:p>
          <a:p>
            <a:pPr lvl="2"/>
            <a:r>
              <a:rPr lang="en-US" altLang="ko-KR" dirty="0"/>
              <a:t>Post-sync system: NICT, ETRI (SS </a:t>
            </a:r>
            <a:r>
              <a:rPr lang="en-US" altLang="ko-KR" dirty="0" err="1"/>
              <a:t>Joo</a:t>
            </a:r>
            <a:r>
              <a:rPr lang="en-US" altLang="ko-KR" dirty="0"/>
              <a:t>, BJ </a:t>
            </a:r>
            <a:r>
              <a:rPr lang="en-US" altLang="ko-KR" dirty="0" err="1"/>
              <a:t>Kwak</a:t>
            </a:r>
            <a:r>
              <a:rPr lang="en-US" altLang="ko-KR" dirty="0"/>
              <a:t>, WC </a:t>
            </a:r>
            <a:r>
              <a:rPr lang="en-US" altLang="ko-KR" dirty="0" err="1"/>
              <a:t>Jeong</a:t>
            </a:r>
            <a:r>
              <a:rPr lang="en-US" altLang="ko-KR" dirty="0"/>
              <a:t>), </a:t>
            </a:r>
            <a:r>
              <a:rPr lang="en-US" altLang="ko-KR" dirty="0" smtClean="0"/>
              <a:t>LG</a:t>
            </a:r>
            <a:endParaRPr lang="ko-KR" altLang="ko-KR" dirty="0"/>
          </a:p>
          <a:p>
            <a:pPr lvl="1"/>
            <a:endParaRPr lang="ko-KR" altLang="ko-KR" sz="2400" dirty="0"/>
          </a:p>
          <a:p>
            <a:endParaRPr lang="en-US" altLang="ko-KR" sz="2400" dirty="0" smtClean="0"/>
          </a:p>
          <a:p>
            <a:pPr marL="342900" lvl="1" indent="-342900">
              <a:buFontTx/>
              <a:buChar char="•"/>
            </a:pPr>
            <a:endParaRPr lang="ko-KR" altLang="ko-KR" dirty="0"/>
          </a:p>
          <a:p>
            <a:endParaRPr lang="ko-KR" altLang="en-US" sz="2400"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4</a:t>
            </a:fld>
            <a:endParaRPr lang="en-US" dirty="0"/>
          </a:p>
        </p:txBody>
      </p:sp>
    </p:spTree>
    <p:extLst>
      <p:ext uri="{BB962C8B-B14F-4D97-AF65-F5344CB8AC3E}">
        <p14:creationId xmlns:p14="http://schemas.microsoft.com/office/powerpoint/2010/main" val="3924623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a:t>
            </a:r>
            <a:r>
              <a:rPr lang="en-US" altLang="ko-KR" dirty="0"/>
              <a:t>I</a:t>
            </a:r>
            <a:r>
              <a:rPr lang="en-US" altLang="ko-KR" dirty="0" smtClean="0"/>
              <a:t> (3/4)</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sz="2600" dirty="0" smtClean="0"/>
              <a:t>Summary of discussion (continued)</a:t>
            </a:r>
          </a:p>
          <a:p>
            <a:pPr lvl="1"/>
            <a:r>
              <a:rPr lang="en-US" altLang="ko-KR" sz="2600" dirty="0" err="1" smtClean="0"/>
              <a:t>Jinyoung’s</a:t>
            </a:r>
            <a:r>
              <a:rPr lang="en-US" altLang="ko-KR" sz="2600" dirty="0" smtClean="0"/>
              <a:t> categorization</a:t>
            </a:r>
          </a:p>
          <a:p>
            <a:pPr lvl="2"/>
            <a:r>
              <a:rPr lang="en-US" altLang="ko-KR" sz="2200" dirty="0" smtClean="0"/>
              <a:t>Synchronization </a:t>
            </a:r>
            <a:r>
              <a:rPr lang="en-US" altLang="ko-KR" sz="2200" dirty="0"/>
              <a:t>before </a:t>
            </a:r>
            <a:r>
              <a:rPr lang="en-US" altLang="ko-KR" sz="2200" dirty="0" smtClean="0"/>
              <a:t>discovery</a:t>
            </a:r>
            <a:endParaRPr lang="en-US" altLang="ko-KR" sz="2200" dirty="0"/>
          </a:p>
          <a:p>
            <a:pPr lvl="3"/>
            <a:r>
              <a:rPr lang="en-US" altLang="ko-KR" sz="1900" dirty="0" smtClean="0"/>
              <a:t>Centralized </a:t>
            </a:r>
            <a:r>
              <a:rPr lang="en-US" altLang="ko-KR" sz="1900" dirty="0"/>
              <a:t>synchronization  (group 1): </a:t>
            </a:r>
            <a:r>
              <a:rPr lang="en-US" altLang="ko-KR" sz="1900" dirty="0" err="1"/>
              <a:t>InterDigital</a:t>
            </a:r>
            <a:r>
              <a:rPr lang="en-US" altLang="ko-KR" sz="1900" dirty="0"/>
              <a:t>, </a:t>
            </a:r>
            <a:r>
              <a:rPr lang="en-US" altLang="ko-KR" sz="1900" dirty="0" smtClean="0"/>
              <a:t>NICT</a:t>
            </a:r>
            <a:endParaRPr lang="en-US" altLang="ko-KR" sz="1900" dirty="0"/>
          </a:p>
          <a:p>
            <a:pPr lvl="3"/>
            <a:r>
              <a:rPr lang="en-US" altLang="ko-KR" sz="1900" dirty="0" smtClean="0"/>
              <a:t>Distributed </a:t>
            </a:r>
            <a:r>
              <a:rPr lang="en-US" altLang="ko-KR" sz="1900" dirty="0"/>
              <a:t>synchronization (group 2): Samsung, ETRI (SC Chang)</a:t>
            </a:r>
            <a:endParaRPr lang="ko-KR" altLang="ko-KR" sz="1900" dirty="0"/>
          </a:p>
          <a:p>
            <a:pPr lvl="2"/>
            <a:r>
              <a:rPr lang="en-US" altLang="ko-KR" sz="2200" dirty="0"/>
              <a:t>Discovery without </a:t>
            </a:r>
            <a:r>
              <a:rPr lang="en-US" altLang="ko-KR" sz="2200" dirty="0" smtClean="0"/>
              <a:t>synchronization: </a:t>
            </a:r>
            <a:r>
              <a:rPr lang="en-US" altLang="ko-KR" sz="2200" dirty="0"/>
              <a:t>LG, ETRI (SS </a:t>
            </a:r>
            <a:r>
              <a:rPr lang="en-US" altLang="ko-KR" sz="2200" dirty="0" err="1"/>
              <a:t>Joo</a:t>
            </a:r>
            <a:r>
              <a:rPr lang="en-US" altLang="ko-KR" sz="2200" dirty="0"/>
              <a:t>, BJ </a:t>
            </a:r>
            <a:r>
              <a:rPr lang="en-US" altLang="ko-KR" sz="2200" dirty="0" err="1"/>
              <a:t>Kwak</a:t>
            </a:r>
            <a:r>
              <a:rPr lang="en-US" altLang="ko-KR" sz="2200" dirty="0"/>
              <a:t>, WC </a:t>
            </a:r>
            <a:r>
              <a:rPr lang="en-US" altLang="ko-KR" sz="2200" dirty="0" err="1"/>
              <a:t>Jeong</a:t>
            </a:r>
            <a:r>
              <a:rPr lang="en-US" altLang="ko-KR" sz="2200" dirty="0"/>
              <a:t>)</a:t>
            </a:r>
            <a:endParaRPr lang="ko-KR" altLang="ko-KR" sz="2200" dirty="0"/>
          </a:p>
          <a:p>
            <a:pPr lvl="1"/>
            <a:r>
              <a:rPr lang="en-US" altLang="ko-KR" sz="2600" dirty="0" smtClean="0"/>
              <a:t>Marco’s comment on NICT proposal</a:t>
            </a:r>
            <a:endParaRPr lang="ko-KR" altLang="ko-KR" sz="2600" dirty="0"/>
          </a:p>
          <a:p>
            <a:pPr lvl="2"/>
            <a:r>
              <a:rPr lang="en-US" altLang="ko-KR" sz="2200" dirty="0"/>
              <a:t>“NICT’s proposal is a combination of contention and contention-free access, but it does not require a global synchronization mechanism</a:t>
            </a:r>
            <a:r>
              <a:rPr lang="en-US" altLang="ko-KR" sz="2200" dirty="0" smtClean="0"/>
              <a:t>.”</a:t>
            </a:r>
            <a:endParaRPr lang="ko-KR" altLang="ko-KR" sz="2200" dirty="0"/>
          </a:p>
          <a:p>
            <a:pPr lvl="2"/>
            <a:r>
              <a:rPr lang="en-US" altLang="ko-KR" sz="2200" dirty="0"/>
              <a:t>“NICT proposal is not centralized and timing reference does not depend on one PD.” </a:t>
            </a:r>
            <a:r>
              <a:rPr lang="en-US" altLang="ko-KR" sz="2200" dirty="0">
                <a:sym typeface="Wingdings"/>
              </a:rPr>
              <a:t></a:t>
            </a:r>
            <a:r>
              <a:rPr lang="en-US" altLang="ko-KR" sz="2200" dirty="0"/>
              <a:t> </a:t>
            </a:r>
            <a:r>
              <a:rPr lang="en-US" altLang="ko-KR" sz="2200" dirty="0" err="1"/>
              <a:t>Jinyoung</a:t>
            </a:r>
            <a:r>
              <a:rPr lang="en-US" altLang="ko-KR" sz="2200" dirty="0"/>
              <a:t>: “I think your proposal is centralized sync because PDs in a group share a procedure timing […] by receiving the Beacon from initiator</a:t>
            </a:r>
            <a:r>
              <a:rPr lang="en-US" altLang="ko-KR" sz="2200" dirty="0" smtClean="0"/>
              <a:t>.”</a:t>
            </a:r>
            <a:endParaRPr lang="ko-KR" altLang="ko-KR" sz="2200"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5</a:t>
            </a:fld>
            <a:endParaRPr lang="en-US" dirty="0"/>
          </a:p>
        </p:txBody>
      </p:sp>
    </p:spTree>
    <p:extLst>
      <p:ext uri="{BB962C8B-B14F-4D97-AF65-F5344CB8AC3E}">
        <p14:creationId xmlns:p14="http://schemas.microsoft.com/office/powerpoint/2010/main" val="6094048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Thread </a:t>
            </a:r>
            <a:r>
              <a:rPr lang="en-US" altLang="ko-KR" dirty="0"/>
              <a:t>I</a:t>
            </a:r>
            <a:r>
              <a:rPr lang="en-US" altLang="ko-KR" dirty="0" smtClean="0"/>
              <a:t> (4/4)</a:t>
            </a:r>
            <a:endParaRPr lang="ko-KR" altLang="en-US" dirty="0"/>
          </a:p>
        </p:txBody>
      </p:sp>
      <p:sp>
        <p:nvSpPr>
          <p:cNvPr id="3" name="내용 개체 틀 2"/>
          <p:cNvSpPr>
            <a:spLocks noGrp="1"/>
          </p:cNvSpPr>
          <p:nvPr>
            <p:ph idx="1"/>
          </p:nvPr>
        </p:nvSpPr>
        <p:spPr/>
        <p:txBody>
          <a:bodyPr>
            <a:normAutofit/>
          </a:bodyPr>
          <a:lstStyle/>
          <a:p>
            <a:pPr algn="l"/>
            <a:r>
              <a:rPr lang="en-US" altLang="ko-KR" sz="2400" dirty="0" smtClean="0"/>
              <a:t>Summary of discussion (continued)</a:t>
            </a:r>
          </a:p>
          <a:p>
            <a:pPr lvl="1" algn="l"/>
            <a:r>
              <a:rPr lang="en-US" altLang="ko-KR" dirty="0" err="1" smtClean="0"/>
              <a:t>Seung-Hoon’s</a:t>
            </a:r>
            <a:r>
              <a:rPr lang="en-US" altLang="ko-KR" dirty="0" smtClean="0"/>
              <a:t> </a:t>
            </a:r>
            <a:r>
              <a:rPr lang="en-US" altLang="ko-KR" dirty="0"/>
              <a:t>clarification of the definition of “synchronization”</a:t>
            </a:r>
            <a:endParaRPr lang="ko-KR" altLang="ko-KR" sz="2200" dirty="0"/>
          </a:p>
          <a:p>
            <a:pPr lvl="2" algn="l"/>
            <a:r>
              <a:rPr lang="en-US" altLang="ko-KR" dirty="0"/>
              <a:t>Link-level synchronization</a:t>
            </a:r>
            <a:endParaRPr lang="ko-KR" altLang="ko-KR" dirty="0"/>
          </a:p>
          <a:p>
            <a:pPr lvl="3" algn="l"/>
            <a:r>
              <a:rPr lang="en-US" altLang="ko-KR" dirty="0"/>
              <a:t>Time (or frequency) synchronization between two devices</a:t>
            </a:r>
            <a:endParaRPr lang="ko-KR" altLang="ko-KR" dirty="0"/>
          </a:p>
          <a:p>
            <a:pPr lvl="3" algn="l"/>
            <a:r>
              <a:rPr lang="en-US" altLang="ko-KR" dirty="0"/>
              <a:t>Related to preamble or pilot design</a:t>
            </a:r>
            <a:endParaRPr lang="ko-KR" altLang="ko-KR" dirty="0"/>
          </a:p>
          <a:p>
            <a:pPr lvl="2" algn="l"/>
            <a:r>
              <a:rPr lang="en-US" altLang="ko-KR" dirty="0"/>
              <a:t>System-level synchronization</a:t>
            </a:r>
            <a:endParaRPr lang="ko-KR" altLang="ko-KR" dirty="0"/>
          </a:p>
          <a:p>
            <a:pPr lvl="3" algn="l"/>
            <a:r>
              <a:rPr lang="en-US" altLang="ko-KR" dirty="0"/>
              <a:t>Time (or frequency) synchronization among multiple devices in a system</a:t>
            </a:r>
            <a:endParaRPr lang="ko-KR" altLang="ko-KR" dirty="0"/>
          </a:p>
          <a:p>
            <a:pPr lvl="3" algn="l"/>
            <a:r>
              <a:rPr lang="en-US" altLang="ko-KR" dirty="0"/>
              <a:t>For example, related to beacon operation to indicated system timing</a:t>
            </a:r>
            <a:endParaRPr lang="ko-KR" altLang="ko-KR" dirty="0"/>
          </a:p>
          <a:p>
            <a:pPr lvl="3" algn="l"/>
            <a:r>
              <a:rPr lang="en-US" altLang="ko-KR" dirty="0"/>
              <a:t>Can be global or </a:t>
            </a:r>
            <a:r>
              <a:rPr lang="en-US" altLang="ko-KR" dirty="0" smtClean="0"/>
              <a:t>local</a:t>
            </a:r>
            <a:endParaRPr lang="ko-KR" altLang="ko-KR"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6</a:t>
            </a:fld>
            <a:endParaRPr lang="en-US" dirty="0"/>
          </a:p>
        </p:txBody>
      </p:sp>
    </p:spTree>
    <p:extLst>
      <p:ext uri="{BB962C8B-B14F-4D97-AF65-F5344CB8AC3E}">
        <p14:creationId xmlns:p14="http://schemas.microsoft.com/office/powerpoint/2010/main" val="2586332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
            </a:r>
            <a:br>
              <a:rPr lang="en-US" altLang="ko-KR" dirty="0" smtClean="0"/>
            </a:br>
            <a:r>
              <a:rPr lang="en-US" altLang="ko-KR" dirty="0" smtClean="0"/>
              <a:t>Definition of Network Synchronization (Monday PM1)</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Definition of Network Synchronization</a:t>
            </a:r>
            <a:endParaRPr lang="en-US" altLang="ko-KR" dirty="0"/>
          </a:p>
          <a:p>
            <a:pPr lvl="1"/>
            <a:r>
              <a:rPr lang="en-US" altLang="ko-KR" dirty="0"/>
              <a:t>Time </a:t>
            </a:r>
            <a:r>
              <a:rPr lang="en-US" altLang="ko-KR" dirty="0" smtClean="0"/>
              <a:t>synchronization </a:t>
            </a:r>
            <a:r>
              <a:rPr lang="en-US" altLang="ko-KR" dirty="0"/>
              <a:t>among multiple PDs in PAC network</a:t>
            </a:r>
          </a:p>
          <a:p>
            <a:pPr lvl="2"/>
            <a:r>
              <a:rPr lang="en-US" altLang="ko-KR" dirty="0"/>
              <a:t>To have same reference timing to align slot </a:t>
            </a:r>
            <a:r>
              <a:rPr lang="en-US" altLang="ko-KR" dirty="0" smtClean="0"/>
              <a:t>boundary</a:t>
            </a:r>
            <a:endParaRPr lang="en-US" altLang="ko-KR" dirty="0"/>
          </a:p>
          <a:p>
            <a:r>
              <a:rPr lang="en-US" altLang="ko-KR" dirty="0" smtClean="0"/>
              <a:t>Centralized Network Synchronization</a:t>
            </a:r>
          </a:p>
          <a:p>
            <a:pPr lvl="1"/>
            <a:r>
              <a:rPr lang="en-US" altLang="ko-KR" dirty="0" err="1" smtClean="0"/>
              <a:t>Master</a:t>
            </a:r>
            <a:r>
              <a:rPr lang="en-US" altLang="ko-KR" dirty="0" err="1" smtClean="0">
                <a:sym typeface="Wingdings" panose="05000000000000000000" pitchFamily="2" charset="2"/>
              </a:rPr>
              <a:t>Slaves</a:t>
            </a:r>
            <a:r>
              <a:rPr lang="en-US" altLang="ko-KR" dirty="0">
                <a:sym typeface="Wingdings" panose="05000000000000000000" pitchFamily="2" charset="2"/>
              </a:rPr>
              <a:t> </a:t>
            </a:r>
            <a:endParaRPr lang="en-US" altLang="ko-KR" dirty="0" smtClean="0">
              <a:sym typeface="Wingdings" panose="05000000000000000000" pitchFamily="2" charset="2"/>
            </a:endParaRPr>
          </a:p>
          <a:p>
            <a:pPr lvl="1"/>
            <a:r>
              <a:rPr lang="en-US" altLang="ko-KR" dirty="0" smtClean="0">
                <a:sym typeface="Wingdings" panose="05000000000000000000" pitchFamily="2" charset="2"/>
              </a:rPr>
              <a:t>Time reference is decided based on the single PD</a:t>
            </a:r>
          </a:p>
          <a:p>
            <a:pPr lvl="1"/>
            <a:r>
              <a:rPr lang="en-US" altLang="ko-KR" dirty="0" smtClean="0">
                <a:sym typeface="Wingdings" panose="05000000000000000000" pitchFamily="2" charset="2"/>
              </a:rPr>
              <a:t>Master role can be changed to satisfy distributed coordination feature of PAC</a:t>
            </a:r>
            <a:endParaRPr lang="en-US" altLang="ko-KR" dirty="0"/>
          </a:p>
          <a:p>
            <a:r>
              <a:rPr lang="en-US" altLang="ko-KR" dirty="0" smtClean="0"/>
              <a:t>Distributed Network Synchronization</a:t>
            </a:r>
          </a:p>
          <a:p>
            <a:pPr lvl="1"/>
            <a:r>
              <a:rPr lang="en-US" altLang="ko-KR" dirty="0" smtClean="0"/>
              <a:t>Peers</a:t>
            </a:r>
            <a:r>
              <a:rPr lang="en-US" altLang="ko-KR" dirty="0" smtClean="0">
                <a:sym typeface="Wingdings" panose="05000000000000000000" pitchFamily="2" charset="2"/>
              </a:rPr>
              <a:t>Peers</a:t>
            </a:r>
          </a:p>
          <a:p>
            <a:pPr lvl="1"/>
            <a:r>
              <a:rPr lang="en-US" altLang="ko-KR" dirty="0" smtClean="0">
                <a:sym typeface="Wingdings" panose="05000000000000000000" pitchFamily="2" charset="2"/>
              </a:rPr>
              <a:t>Time reference is decided based on the multiple PDs</a:t>
            </a:r>
            <a:endParaRPr lang="ko-KR" altLang="en-US"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7</a:t>
            </a:fld>
            <a:endParaRPr lang="en-US" dirty="0"/>
          </a:p>
        </p:txBody>
      </p:sp>
    </p:spTree>
    <p:extLst>
      <p:ext uri="{BB962C8B-B14F-4D97-AF65-F5344CB8AC3E}">
        <p14:creationId xmlns:p14="http://schemas.microsoft.com/office/powerpoint/2010/main" val="2974832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Discussion on Network Synchronization</a:t>
            </a:r>
            <a:br>
              <a:rPr lang="en-US" altLang="ko-KR" dirty="0" smtClean="0"/>
            </a:br>
            <a:r>
              <a:rPr lang="en-US" altLang="ko-KR" dirty="0" smtClean="0"/>
              <a:t>(</a:t>
            </a:r>
            <a:r>
              <a:rPr lang="en-US" altLang="ko-KR" dirty="0" smtClean="0">
                <a:solidFill>
                  <a:srgbClr val="FF0000"/>
                </a:solidFill>
              </a:rPr>
              <a:t>Monday PM1</a:t>
            </a:r>
            <a:r>
              <a:rPr lang="en-US" altLang="ko-KR" dirty="0" smtClean="0"/>
              <a:t>)</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smtClean="0"/>
              <a:t>Definition</a:t>
            </a:r>
          </a:p>
          <a:p>
            <a:pPr lvl="1"/>
            <a:r>
              <a:rPr lang="en-US" altLang="ko-KR" dirty="0" smtClean="0"/>
              <a:t>Time synchronization among multiple PDs in PAC network</a:t>
            </a:r>
          </a:p>
          <a:p>
            <a:pPr lvl="2"/>
            <a:r>
              <a:rPr lang="en-US" altLang="ko-KR" dirty="0" smtClean="0"/>
              <a:t>To have same reference timing to align slot boundary</a:t>
            </a:r>
          </a:p>
          <a:p>
            <a:r>
              <a:rPr lang="en-US" altLang="ko-KR" dirty="0" smtClean="0"/>
              <a:t>Synchronization </a:t>
            </a:r>
            <a:r>
              <a:rPr lang="en-US" altLang="ko-KR" dirty="0"/>
              <a:t>before discovery</a:t>
            </a:r>
          </a:p>
          <a:p>
            <a:pPr lvl="1"/>
            <a:r>
              <a:rPr lang="en-US" altLang="ko-KR" dirty="0" smtClean="0"/>
              <a:t>Centralized synchronization  (group 1): Qing(</a:t>
            </a:r>
            <a:r>
              <a:rPr lang="en-US" altLang="ko-KR" dirty="0" err="1" smtClean="0"/>
              <a:t>InterDigital</a:t>
            </a:r>
            <a:r>
              <a:rPr lang="en-US" altLang="ko-KR" dirty="0" smtClean="0"/>
              <a:t>), SS </a:t>
            </a:r>
            <a:r>
              <a:rPr lang="en-US" altLang="ko-KR" dirty="0" err="1" smtClean="0"/>
              <a:t>Joo</a:t>
            </a:r>
            <a:r>
              <a:rPr lang="en-US" altLang="ko-KR" dirty="0" smtClean="0"/>
              <a:t>(ETRI))</a:t>
            </a:r>
          </a:p>
          <a:p>
            <a:pPr lvl="1"/>
            <a:r>
              <a:rPr lang="en-US" altLang="ko-KR" dirty="0" smtClean="0"/>
              <a:t>Distributed synchronization (group 2): Samsung, ETRI (SC Chang), </a:t>
            </a:r>
            <a:r>
              <a:rPr lang="ko-KR" altLang="en-US" dirty="0"/>
              <a:t> </a:t>
            </a:r>
            <a:r>
              <a:rPr lang="en-US" altLang="ko-KR" dirty="0" smtClean="0"/>
              <a:t>Qing(</a:t>
            </a:r>
            <a:r>
              <a:rPr lang="en-US" altLang="ko-KR" dirty="0" err="1" smtClean="0"/>
              <a:t>InterDigital</a:t>
            </a:r>
            <a:r>
              <a:rPr lang="en-US" altLang="ko-KR" dirty="0" smtClean="0"/>
              <a:t>), </a:t>
            </a:r>
            <a:r>
              <a:rPr lang="en-US" altLang="ko-KR" dirty="0"/>
              <a:t>BJ </a:t>
            </a:r>
            <a:r>
              <a:rPr lang="en-US" altLang="ko-KR" dirty="0" err="1"/>
              <a:t>Kwak</a:t>
            </a:r>
            <a:r>
              <a:rPr lang="en-US" altLang="ko-KR" dirty="0"/>
              <a:t>(ETRI</a:t>
            </a:r>
            <a:r>
              <a:rPr lang="en-US" altLang="ko-KR" dirty="0" smtClean="0"/>
              <a:t>, can tolerate lack of sync)</a:t>
            </a:r>
          </a:p>
          <a:p>
            <a:pPr lvl="1"/>
            <a:r>
              <a:rPr lang="en-US" altLang="ko-KR" dirty="0" smtClean="0"/>
              <a:t>Hybrid : Qing(</a:t>
            </a:r>
            <a:r>
              <a:rPr lang="en-US" altLang="ko-KR" dirty="0" err="1" smtClean="0"/>
              <a:t>InterDigital</a:t>
            </a:r>
            <a:r>
              <a:rPr lang="en-US" altLang="ko-KR" dirty="0" smtClean="0"/>
              <a:t>), H.B. (NICT), </a:t>
            </a:r>
            <a:r>
              <a:rPr lang="en-US" altLang="ko-KR" dirty="0"/>
              <a:t>SS </a:t>
            </a:r>
            <a:r>
              <a:rPr lang="en-US" altLang="ko-KR" dirty="0" err="1"/>
              <a:t>Joo</a:t>
            </a:r>
            <a:r>
              <a:rPr lang="en-US" altLang="ko-KR" dirty="0"/>
              <a:t>(ETRI)</a:t>
            </a:r>
            <a:endParaRPr lang="en-US" altLang="ko-KR" dirty="0" smtClean="0"/>
          </a:p>
          <a:p>
            <a:r>
              <a:rPr lang="en-US" altLang="ko-KR" dirty="0" smtClean="0"/>
              <a:t>Discovery </a:t>
            </a:r>
            <a:r>
              <a:rPr lang="en-US" altLang="ko-KR" dirty="0"/>
              <a:t>without synchronization</a:t>
            </a:r>
            <a:r>
              <a:rPr lang="en-US" altLang="ko-KR" dirty="0" smtClean="0"/>
              <a:t>: WC </a:t>
            </a:r>
            <a:r>
              <a:rPr lang="en-US" altLang="ko-KR" dirty="0" err="1" smtClean="0"/>
              <a:t>Jeong</a:t>
            </a:r>
            <a:r>
              <a:rPr lang="en-US" altLang="ko-KR" dirty="0" smtClean="0"/>
              <a:t>(ETRI)</a:t>
            </a:r>
          </a:p>
          <a:p>
            <a:pPr lvl="1"/>
            <a:r>
              <a:rPr lang="en-US" altLang="ko-KR" dirty="0" smtClean="0"/>
              <a:t>Synchronization for communication : LG</a:t>
            </a:r>
          </a:p>
          <a:p>
            <a:pPr lvl="1"/>
            <a:r>
              <a:rPr lang="en-US" altLang="ko-KR" dirty="0" smtClean="0"/>
              <a:t>No synchronization for communication</a:t>
            </a:r>
          </a:p>
          <a:p>
            <a:r>
              <a:rPr lang="en-US" altLang="ko-KR" dirty="0" smtClean="0"/>
              <a:t>Adaptive Synchronization</a:t>
            </a:r>
          </a:p>
          <a:p>
            <a:pPr lvl="1"/>
            <a:r>
              <a:rPr lang="en-US" altLang="ko-KR" dirty="0"/>
              <a:t>BJ </a:t>
            </a:r>
            <a:r>
              <a:rPr lang="en-US" altLang="ko-KR" dirty="0" err="1" smtClean="0"/>
              <a:t>Kwak</a:t>
            </a:r>
            <a:r>
              <a:rPr lang="en-US" altLang="ko-KR" dirty="0" smtClean="0"/>
              <a:t>(ETRI) : discovery without synch. in coarse situation, synchronization before discovery in dense situation.</a:t>
            </a:r>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8</a:t>
            </a:fld>
            <a:endParaRPr lang="en-US" dirty="0"/>
          </a:p>
        </p:txBody>
      </p:sp>
    </p:spTree>
    <p:extLst>
      <p:ext uri="{BB962C8B-B14F-4D97-AF65-F5344CB8AC3E}">
        <p14:creationId xmlns:p14="http://schemas.microsoft.com/office/powerpoint/2010/main" val="14812085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Discussion on Network Synchronization</a:t>
            </a:r>
            <a:br>
              <a:rPr lang="en-US" altLang="ko-KR" dirty="0" smtClean="0"/>
            </a:br>
            <a:r>
              <a:rPr lang="en-US" altLang="ko-KR" dirty="0" smtClean="0"/>
              <a:t>(</a:t>
            </a:r>
            <a:r>
              <a:rPr lang="en-US" altLang="ko-KR" dirty="0" smtClean="0">
                <a:solidFill>
                  <a:srgbClr val="FF0000"/>
                </a:solidFill>
              </a:rPr>
              <a:t>Tuesday </a:t>
            </a:r>
            <a:r>
              <a:rPr lang="en-US" altLang="ko-KR" dirty="0">
                <a:solidFill>
                  <a:srgbClr val="FF0000"/>
                </a:solidFill>
              </a:rPr>
              <a:t>A</a:t>
            </a:r>
            <a:r>
              <a:rPr lang="en-US" altLang="ko-KR" dirty="0" smtClean="0">
                <a:solidFill>
                  <a:srgbClr val="FF0000"/>
                </a:solidFill>
              </a:rPr>
              <a:t>M1</a:t>
            </a:r>
            <a:r>
              <a:rPr lang="en-US" altLang="ko-KR" dirty="0" smtClean="0"/>
              <a:t>)</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dirty="0" smtClean="0"/>
              <a:t>Definition</a:t>
            </a:r>
          </a:p>
          <a:p>
            <a:pPr lvl="1"/>
            <a:r>
              <a:rPr lang="en-US" altLang="ko-KR" dirty="0" smtClean="0"/>
              <a:t>Time synchronization among multiple PDs in PAC network</a:t>
            </a:r>
          </a:p>
          <a:p>
            <a:pPr lvl="2"/>
            <a:r>
              <a:rPr lang="en-US" altLang="ko-KR" dirty="0" smtClean="0"/>
              <a:t>To have same reference timing to align slot boundary</a:t>
            </a:r>
          </a:p>
          <a:p>
            <a:r>
              <a:rPr lang="en-US" altLang="ko-KR" dirty="0" smtClean="0"/>
              <a:t>Synchronization </a:t>
            </a:r>
            <a:r>
              <a:rPr lang="en-US" altLang="ko-KR" dirty="0"/>
              <a:t>before discovery</a:t>
            </a:r>
          </a:p>
          <a:p>
            <a:pPr lvl="1"/>
            <a:r>
              <a:rPr lang="en-US" altLang="ko-KR" dirty="0" smtClean="0"/>
              <a:t>Centralized synchronization  (group 1): Qing(</a:t>
            </a:r>
            <a:r>
              <a:rPr lang="en-US" altLang="ko-KR" dirty="0" err="1" smtClean="0"/>
              <a:t>InterDigital</a:t>
            </a:r>
            <a:r>
              <a:rPr lang="en-US" altLang="ko-KR" dirty="0" smtClean="0"/>
              <a:t>), SS </a:t>
            </a:r>
            <a:r>
              <a:rPr lang="en-US" altLang="ko-KR" dirty="0" err="1" smtClean="0"/>
              <a:t>Joo</a:t>
            </a:r>
            <a:r>
              <a:rPr lang="en-US" altLang="ko-KR" dirty="0" smtClean="0"/>
              <a:t>(ETRI))</a:t>
            </a:r>
          </a:p>
          <a:p>
            <a:pPr lvl="1"/>
            <a:r>
              <a:rPr lang="en-US" altLang="ko-KR" dirty="0" smtClean="0"/>
              <a:t>Distributed synchronization (group 2): Samsung, ETRI (SC Chang), </a:t>
            </a:r>
            <a:r>
              <a:rPr lang="ko-KR" altLang="en-US" dirty="0"/>
              <a:t> </a:t>
            </a:r>
            <a:r>
              <a:rPr lang="en-US" altLang="ko-KR" dirty="0" smtClean="0"/>
              <a:t>Qing(</a:t>
            </a:r>
            <a:r>
              <a:rPr lang="en-US" altLang="ko-KR" dirty="0" err="1" smtClean="0"/>
              <a:t>InterDigital</a:t>
            </a:r>
            <a:r>
              <a:rPr lang="en-US" altLang="ko-KR" dirty="0" smtClean="0"/>
              <a:t>), </a:t>
            </a:r>
            <a:r>
              <a:rPr lang="en-US" altLang="ko-KR" dirty="0"/>
              <a:t>BJ </a:t>
            </a:r>
            <a:r>
              <a:rPr lang="en-US" altLang="ko-KR" dirty="0" err="1"/>
              <a:t>Kwak</a:t>
            </a:r>
            <a:r>
              <a:rPr lang="en-US" altLang="ko-KR" dirty="0"/>
              <a:t>(ETRI</a:t>
            </a:r>
            <a:r>
              <a:rPr lang="en-US" altLang="ko-KR" dirty="0" smtClean="0"/>
              <a:t>, can tolerate lack of sync)</a:t>
            </a:r>
          </a:p>
          <a:p>
            <a:pPr lvl="1"/>
            <a:r>
              <a:rPr lang="en-US" altLang="ko-KR" dirty="0" smtClean="0"/>
              <a:t>Hybrid : Qing(</a:t>
            </a:r>
            <a:r>
              <a:rPr lang="en-US" altLang="ko-KR" dirty="0" err="1" smtClean="0"/>
              <a:t>InterDigital</a:t>
            </a:r>
            <a:r>
              <a:rPr lang="en-US" altLang="ko-KR" dirty="0" smtClean="0"/>
              <a:t>), H.B. (NICT) </a:t>
            </a:r>
          </a:p>
          <a:p>
            <a:pPr lvl="1"/>
            <a:r>
              <a:rPr lang="en-US" altLang="ko-KR" dirty="0" smtClean="0"/>
              <a:t>Global reference (e.g. GPS) : SS </a:t>
            </a:r>
            <a:r>
              <a:rPr lang="en-US" altLang="ko-KR" dirty="0" err="1"/>
              <a:t>Joo</a:t>
            </a:r>
            <a:r>
              <a:rPr lang="en-US" altLang="ko-KR" dirty="0"/>
              <a:t>(ETRI)</a:t>
            </a:r>
            <a:endParaRPr lang="en-US" altLang="ko-KR" dirty="0" smtClean="0"/>
          </a:p>
          <a:p>
            <a:r>
              <a:rPr lang="en-US" altLang="ko-KR" dirty="0" smtClean="0"/>
              <a:t>Synchronization after discovery : LG</a:t>
            </a:r>
          </a:p>
          <a:p>
            <a:r>
              <a:rPr lang="en-US" altLang="ko-KR" dirty="0" smtClean="0"/>
              <a:t>No synchronization for both discovery </a:t>
            </a:r>
            <a:r>
              <a:rPr lang="en-US" altLang="ko-KR" dirty="0"/>
              <a:t>and communication: WC </a:t>
            </a:r>
            <a:r>
              <a:rPr lang="en-US" altLang="ko-KR" dirty="0" err="1"/>
              <a:t>Jeong</a:t>
            </a:r>
            <a:r>
              <a:rPr lang="en-US" altLang="ko-KR" dirty="0"/>
              <a:t>(ETRI</a:t>
            </a:r>
            <a:r>
              <a:rPr lang="en-US" altLang="ko-KR" dirty="0" smtClean="0"/>
              <a:t>)</a:t>
            </a:r>
          </a:p>
        </p:txBody>
      </p:sp>
      <p:sp>
        <p:nvSpPr>
          <p:cNvPr id="4" name="날짜 개체 틀 3"/>
          <p:cNvSpPr>
            <a:spLocks noGrp="1"/>
          </p:cNvSpPr>
          <p:nvPr>
            <p:ph type="dt" sz="half" idx="10"/>
          </p:nvPr>
        </p:nvSpPr>
        <p:spPr/>
        <p:txBody>
          <a:bodyPr/>
          <a:lstStyle/>
          <a:p>
            <a:pPr>
              <a:defRPr/>
            </a:pPr>
            <a:r>
              <a:rPr lang="en-US" smtClean="0"/>
              <a:t>Sept. 2013</a:t>
            </a:r>
            <a:endParaRPr lang="en-US" dirty="0"/>
          </a:p>
        </p:txBody>
      </p:sp>
      <p:sp>
        <p:nvSpPr>
          <p:cNvPr id="5" name="바닥글 개체 틀 4"/>
          <p:cNvSpPr>
            <a:spLocks noGrp="1"/>
          </p:cNvSpPr>
          <p:nvPr>
            <p:ph type="ftr" sz="quarter" idx="11"/>
          </p:nvPr>
        </p:nvSpPr>
        <p:spPr/>
        <p:txBody>
          <a:bodyPr/>
          <a:lstStyle/>
          <a:p>
            <a:pPr>
              <a:defRPr/>
            </a:pPr>
            <a:r>
              <a:rPr lang="en-US" dirty="0" smtClean="0"/>
              <a:t>PAC Technical Editors</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192548F8-60BC-436C-9C09-D0C12CFCAADD}" type="slidenum">
              <a:rPr lang="en-US" smtClean="0"/>
              <a:pPr>
                <a:defRPr/>
              </a:pPr>
              <a:t>9</a:t>
            </a:fld>
            <a:endParaRPr lang="en-US" dirty="0"/>
          </a:p>
        </p:txBody>
      </p:sp>
    </p:spTree>
    <p:extLst>
      <p:ext uri="{BB962C8B-B14F-4D97-AF65-F5344CB8AC3E}">
        <p14:creationId xmlns:p14="http://schemas.microsoft.com/office/powerpoint/2010/main" val="4034530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39309</TotalTime>
  <Words>1850</Words>
  <Application>Microsoft Office PowerPoint</Application>
  <PresentationFormat>화면 슬라이드 쇼(4:3)</PresentationFormat>
  <Paragraphs>291</Paragraphs>
  <Slides>23</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23</vt:i4>
      </vt:variant>
    </vt:vector>
  </HeadingPairs>
  <TitlesOfParts>
    <vt:vector size="28" baseType="lpstr">
      <vt:lpstr>굴림</vt:lpstr>
      <vt:lpstr>Arial</vt:lpstr>
      <vt:lpstr>Times New Roman</vt:lpstr>
      <vt:lpstr>Wingdings</vt:lpstr>
      <vt:lpstr>Default Design</vt:lpstr>
      <vt:lpstr>PowerPoint 프레젠테이션</vt:lpstr>
      <vt:lpstr>E-mail Threads</vt:lpstr>
      <vt:lpstr>Thread I (1/4)</vt:lpstr>
      <vt:lpstr>Thread I (2/4)</vt:lpstr>
      <vt:lpstr>Thread I (3/4)</vt:lpstr>
      <vt:lpstr>Thread I (4/4)</vt:lpstr>
      <vt:lpstr> Definition of Network Synchronization (Monday PM1)</vt:lpstr>
      <vt:lpstr>Discussion on Network Synchronization (Monday PM1)</vt:lpstr>
      <vt:lpstr>Discussion on Network Synchronization (Tuesday AM1)</vt:lpstr>
      <vt:lpstr>Thread II (1/4)</vt:lpstr>
      <vt:lpstr>Thread II (2/4)</vt:lpstr>
      <vt:lpstr>Thread II (3/4)</vt:lpstr>
      <vt:lpstr>Thread II (4/4)</vt:lpstr>
      <vt:lpstr>Discussion on Thread II (Tuesday AM2)</vt:lpstr>
      <vt:lpstr>Discussion on Thread II (Tuesday AM2)</vt:lpstr>
      <vt:lpstr>Discussion on Thread II (Tuesday PM1)</vt:lpstr>
      <vt:lpstr>Discussion on Thread II (Tuesday PM2)</vt:lpstr>
      <vt:lpstr>Thread III (1/3)</vt:lpstr>
      <vt:lpstr>Thread III (2/3)</vt:lpstr>
      <vt:lpstr>Thread III (3/3)</vt:lpstr>
      <vt:lpstr> Discussion on Thread III (Tuesday PM2)</vt:lpstr>
      <vt:lpstr>Discussion on Thread III (Tuesday PM2)</vt:lpstr>
      <vt:lpstr>Thread 4</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Preliminary NICT PHY proposal (Part A)</dc:title>
  <dc:subject>IEEE 802.15.8 PHY proposal</dc:subject>
  <dc:creator>Marco Hernandez</dc:creator>
  <cp:lastModifiedBy>BJ Kwak</cp:lastModifiedBy>
  <cp:revision>1239</cp:revision>
  <cp:lastPrinted>2013-07-12T04:58:03Z</cp:lastPrinted>
  <dcterms:created xsi:type="dcterms:W3CDTF">1999-11-08T18:59:45Z</dcterms:created>
  <dcterms:modified xsi:type="dcterms:W3CDTF">2013-09-17T09:58:52Z</dcterms:modified>
</cp:coreProperties>
</file>