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321" r:id="rId3"/>
    <p:sldId id="323" r:id="rId4"/>
    <p:sldId id="327" r:id="rId5"/>
    <p:sldId id="329" r:id="rId6"/>
    <p:sldId id="330" r:id="rId7"/>
    <p:sldId id="334" r:id="rId8"/>
    <p:sldId id="335" r:id="rId9"/>
    <p:sldId id="337" r:id="rId10"/>
    <p:sldId id="332" r:id="rId11"/>
    <p:sldId id="331" r:id="rId12"/>
    <p:sldId id="336" r:id="rId13"/>
    <p:sldId id="33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calAccount" initials="" lastIdx="6" clrIdx="0"/>
  <p:cmAuthor id="1" name="c00228773"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03" autoAdjust="0"/>
    <p:restoredTop sz="87842" autoAdjust="0"/>
  </p:normalViewPr>
  <p:slideViewPr>
    <p:cSldViewPr>
      <p:cViewPr varScale="1">
        <p:scale>
          <a:sx n="61" d="100"/>
          <a:sy n="61" d="100"/>
        </p:scale>
        <p:origin x="-72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98"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ltLang="zh-CN"/>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ltLang="zh-CN"/>
              <a:t>Page </a:t>
            </a:r>
            <a:fld id="{28E74734-9D09-4A78-81E8-C411C390576B}"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ltLang="zh-CN">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ltLang="zh-CN"/>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ltLang="zh-CN"/>
              <a:t>Page </a:t>
            </a:r>
            <a:fld id="{95DCD814-E6D4-4FEE-8FC8-A336FA1A5D3A}"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ltLang="zh-CN">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omniti.com/seeds/dissecting-todays-internet-traffic-spike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a:xfrm>
            <a:off x="1154113" y="701675"/>
            <a:ext cx="4625975" cy="3468688"/>
          </a:xfrm>
          <a:ln/>
        </p:spPr>
      </p:sp>
      <p:sp>
        <p:nvSpPr>
          <p:cNvPr id="17410" name="备注占位符 2"/>
          <p:cNvSpPr>
            <a:spLocks noGrp="1"/>
          </p:cNvSpPr>
          <p:nvPr>
            <p:ph type="body" idx="1"/>
          </p:nvPr>
        </p:nvSpPr>
        <p:spPr>
          <a:noFill/>
          <a:ln/>
        </p:spPr>
        <p:txBody>
          <a:bodyPr/>
          <a:lstStyle/>
          <a:p>
            <a:r>
              <a:rPr lang="en-US" altLang="zh-CN" b="1" smtClean="0"/>
              <a:t>“Total Cost of Ownership of WDM and Switching Architectures for Next-Generation 100Gb/s Networks”</a:t>
            </a:r>
          </a:p>
          <a:p>
            <a:r>
              <a:rPr lang="en-US" altLang="zh-CN" b="1" smtClean="0"/>
              <a:t>“Traffic Types and Growth in Backbone Networks “</a:t>
            </a:r>
          </a:p>
          <a:p>
            <a:endParaRPr lang="zh-CN" altLang="zh-CN" smtClean="0"/>
          </a:p>
        </p:txBody>
      </p:sp>
      <p:sp>
        <p:nvSpPr>
          <p:cNvPr id="17411" name="页眉占位符 3"/>
          <p:cNvSpPr>
            <a:spLocks noGrp="1"/>
          </p:cNvSpPr>
          <p:nvPr>
            <p:ph type="hdr" sz="quarter"/>
          </p:nvPr>
        </p:nvSpPr>
        <p:spPr/>
        <p:txBody>
          <a:bodyPr/>
          <a:lstStyle/>
          <a:p>
            <a:pPr>
              <a:defRPr/>
            </a:pPr>
            <a:r>
              <a:rPr lang="en-US" altLang="zh-CN" smtClean="0"/>
              <a:t>doc.: IEEE 802.15-&lt;doc#&gt;</a:t>
            </a:r>
          </a:p>
        </p:txBody>
      </p:sp>
      <p:sp>
        <p:nvSpPr>
          <p:cNvPr id="17412" name="日期占位符 4"/>
          <p:cNvSpPr>
            <a:spLocks noGrp="1"/>
          </p:cNvSpPr>
          <p:nvPr>
            <p:ph type="dt" sz="quarter" idx="1"/>
          </p:nvPr>
        </p:nvSpPr>
        <p:spPr/>
        <p:txBody>
          <a:bodyPr/>
          <a:lstStyle/>
          <a:p>
            <a:pPr>
              <a:defRPr/>
            </a:pPr>
            <a:r>
              <a:rPr lang="en-US" altLang="zh-CN" smtClean="0"/>
              <a:t>&lt;month year&gt;</a:t>
            </a:r>
          </a:p>
        </p:txBody>
      </p:sp>
      <p:sp>
        <p:nvSpPr>
          <p:cNvPr id="17413" name="页脚占位符 5"/>
          <p:cNvSpPr>
            <a:spLocks noGrp="1"/>
          </p:cNvSpPr>
          <p:nvPr>
            <p:ph type="ftr" sz="quarter" idx="4"/>
          </p:nvPr>
        </p:nvSpPr>
        <p:spPr/>
        <p:txBody>
          <a:bodyPr/>
          <a:lstStyle/>
          <a:p>
            <a:pPr lvl="4">
              <a:defRPr/>
            </a:pPr>
            <a:r>
              <a:rPr lang="en-US" altLang="zh-CN" smtClean="0"/>
              <a:t>&lt;author&gt;, &lt;company&gt;</a:t>
            </a:r>
          </a:p>
        </p:txBody>
      </p:sp>
      <p:sp>
        <p:nvSpPr>
          <p:cNvPr id="17414" name="灯片编号占位符 6"/>
          <p:cNvSpPr>
            <a:spLocks noGrp="1"/>
          </p:cNvSpPr>
          <p:nvPr>
            <p:ph type="sldNum" sz="quarter" idx="5"/>
          </p:nvPr>
        </p:nvSpPr>
        <p:spPr/>
        <p:txBody>
          <a:bodyPr/>
          <a:lstStyle/>
          <a:p>
            <a:pPr>
              <a:defRPr/>
            </a:pPr>
            <a:r>
              <a:rPr lang="en-US" altLang="zh-CN" smtClean="0"/>
              <a:t>Page </a:t>
            </a:r>
            <a:fld id="{EFE23C9C-223C-4CD2-AE80-DB9E5C1D180D}" type="slidenum">
              <a:rPr lang="en-US" altLang="zh-CN" smtClean="0"/>
              <a:pPr>
                <a:defRPr/>
              </a:pPr>
              <a:t>2</a:t>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p:cNvSpPr>
            <a:spLocks noGrp="1" noRot="1" noChangeAspect="1"/>
          </p:cNvSpPr>
          <p:nvPr>
            <p:ph type="sldImg"/>
          </p:nvPr>
        </p:nvSpPr>
        <p:spPr>
          <a:xfrm>
            <a:off x="1154113" y="701675"/>
            <a:ext cx="4625975" cy="3468688"/>
          </a:xfrm>
          <a:ln/>
        </p:spPr>
      </p:sp>
      <p:sp>
        <p:nvSpPr>
          <p:cNvPr id="3" name="备注占位符 2"/>
          <p:cNvSpPr>
            <a:spLocks noGrp="1"/>
          </p:cNvSpPr>
          <p:nvPr>
            <p:ph type="body" idx="1"/>
          </p:nvPr>
        </p:nvSpPr>
        <p:spPr/>
        <p:txBody>
          <a:bodyPr>
            <a:normAutofit/>
          </a:bodyPr>
          <a:lstStyle/>
          <a:p>
            <a:pPr>
              <a:lnSpc>
                <a:spcPct val="90000"/>
              </a:lnSpc>
            </a:pPr>
            <a:r>
              <a:rPr lang="en-US" altLang="zh-CN" sz="2800" smtClean="0"/>
              <a:t>Topology is tradeoffs:</a:t>
            </a:r>
          </a:p>
          <a:p>
            <a:pPr lvl="1">
              <a:lnSpc>
                <a:spcPct val="90000"/>
              </a:lnSpc>
            </a:pPr>
            <a:r>
              <a:rPr lang="en-US" altLang="zh-CN" sz="2000" smtClean="0"/>
              <a:t>Performance, system packaging, </a:t>
            </a:r>
          </a:p>
          <a:p>
            <a:pPr lvl="1">
              <a:lnSpc>
                <a:spcPct val="90000"/>
              </a:lnSpc>
            </a:pPr>
            <a:r>
              <a:rPr lang="en-US" altLang="zh-CN" sz="2000" smtClean="0"/>
              <a:t>   path diversity, and redundancy, </a:t>
            </a:r>
          </a:p>
          <a:p>
            <a:pPr lvl="1">
              <a:lnSpc>
                <a:spcPct val="90000"/>
              </a:lnSpc>
            </a:pPr>
            <a:r>
              <a:rPr lang="en-US" altLang="zh-CN" sz="2000" smtClean="0"/>
              <a:t>In turn, affect the network’s resilience to faults, average and maximum cable length, and, of course, cost</a:t>
            </a:r>
            <a:r>
              <a:rPr lang="zh-CN" altLang="en-US" sz="2000" smtClean="0"/>
              <a:t>。</a:t>
            </a:r>
            <a:endParaRPr lang="en-US" altLang="zh-CN" sz="2000" smtClean="0"/>
          </a:p>
          <a:p>
            <a:pPr>
              <a:lnSpc>
                <a:spcPct val="90000"/>
              </a:lnSpc>
            </a:pPr>
            <a:r>
              <a:rPr lang="en-US" altLang="zh-CN" sz="2800" smtClean="0"/>
              <a:t>Emerging 40G Ethernet , performance bottlenecks </a:t>
            </a:r>
          </a:p>
          <a:p>
            <a:pPr lvl="1">
              <a:lnSpc>
                <a:spcPct val="90000"/>
              </a:lnSpc>
            </a:pPr>
            <a:r>
              <a:rPr lang="en-US" altLang="zh-CN" sz="2000" smtClean="0"/>
              <a:t>the communication stack that require better hardware-software coordination for efficient communication.</a:t>
            </a:r>
          </a:p>
          <a:p>
            <a:pPr eaLnBrk="1" hangingPunct="1">
              <a:lnSpc>
                <a:spcPct val="90000"/>
              </a:lnSpc>
              <a:spcBef>
                <a:spcPct val="0"/>
              </a:spcBef>
            </a:pPr>
            <a:endParaRPr lang="zh-CN" altLang="zh-CN" smtClean="0">
              <a:latin typeface="Calibri" pitchFamily="34" charset="0"/>
            </a:endParaRPr>
          </a:p>
        </p:txBody>
      </p:sp>
      <p:sp>
        <p:nvSpPr>
          <p:cNvPr id="4" name="灯片编号占位符 3"/>
          <p:cNvSpPr>
            <a:spLocks noGrp="1"/>
          </p:cNvSpPr>
          <p:nvPr>
            <p:ph type="sldNum" sz="quarter" idx="5"/>
          </p:nvPr>
        </p:nvSpPr>
        <p:spPr>
          <a:xfrm>
            <a:off x="2933700" y="8985250"/>
            <a:ext cx="801688" cy="184150"/>
          </a:xfrm>
        </p:spPr>
        <p:txBody>
          <a:bodyPr/>
          <a:lstStyle/>
          <a:p>
            <a:pPr>
              <a:defRPr/>
            </a:pPr>
            <a:fld id="{2A7F3479-DDBA-4E5B-B860-B8664204848D}" type="slidenum">
              <a:rPr lang="zh-CN" altLang="en-US" smtClean="0"/>
              <a:pPr>
                <a:defRPr/>
              </a:pPr>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幻灯片图像占位符 1"/>
          <p:cNvSpPr>
            <a:spLocks noGrp="1" noRot="1" noChangeAspect="1"/>
          </p:cNvSpPr>
          <p:nvPr>
            <p:ph type="sldImg"/>
          </p:nvPr>
        </p:nvSpPr>
        <p:spPr>
          <a:xfrm>
            <a:off x="1154113" y="701675"/>
            <a:ext cx="4625975" cy="3468688"/>
          </a:xfrm>
          <a:ln/>
        </p:spPr>
      </p:sp>
      <p:sp>
        <p:nvSpPr>
          <p:cNvPr id="3" name="备注占位符 2"/>
          <p:cNvSpPr>
            <a:spLocks noGrp="1"/>
          </p:cNvSpPr>
          <p:nvPr>
            <p:ph type="body" idx="1"/>
          </p:nvPr>
        </p:nvSpPr>
        <p:spPr/>
        <p:txBody>
          <a:bodyPr>
            <a:normAutofit fontScale="92500" lnSpcReduction="10000"/>
          </a:bodyPr>
          <a:lstStyle/>
          <a:p>
            <a:pPr defTabSz="926470" eaLnBrk="1" fontAlgn="auto" hangingPunct="1">
              <a:spcBef>
                <a:spcPts val="0"/>
              </a:spcBef>
              <a:spcAft>
                <a:spcPts val="0"/>
              </a:spcAft>
              <a:defRPr/>
            </a:pPr>
            <a:r>
              <a:rPr lang="en-US" altLang="zh-CN" dirty="0" smtClean="0">
                <a:latin typeface="+mn-lt"/>
              </a:rPr>
              <a:t>ON-OFF, Human speech consists of talk-spurts and silence gaps, also known as on-off patterns.</a:t>
            </a:r>
          </a:p>
          <a:p>
            <a:pPr>
              <a:defRPr/>
            </a:pPr>
            <a:r>
              <a:rPr lang="en-US" altLang="zh-CN" sz="1800" dirty="0" smtClean="0"/>
              <a:t>Collecting Data-case 1: </a:t>
            </a:r>
          </a:p>
          <a:p>
            <a:pPr lvl="1">
              <a:defRPr/>
            </a:pPr>
            <a:r>
              <a:rPr lang="en-US" altLang="zh-CN" sz="1600" dirty="0" smtClean="0"/>
              <a:t>Events from each of  the 1500 servers</a:t>
            </a:r>
          </a:p>
          <a:p>
            <a:pPr lvl="1">
              <a:defRPr/>
            </a:pPr>
            <a:r>
              <a:rPr lang="en-US" altLang="zh-CN" sz="1600" dirty="0" smtClean="0"/>
              <a:t>For over two months</a:t>
            </a:r>
          </a:p>
          <a:p>
            <a:pPr>
              <a:defRPr/>
            </a:pPr>
            <a:r>
              <a:rPr lang="en-US" altLang="zh-CN" sz="1800" dirty="0" smtClean="0"/>
              <a:t>Collecting Data-case 2: </a:t>
            </a:r>
          </a:p>
          <a:p>
            <a:pPr lvl="1">
              <a:defRPr/>
            </a:pPr>
            <a:r>
              <a:rPr lang="en-US" altLang="zh-CN" sz="1400" dirty="0" smtClean="0"/>
              <a:t>Differences in size and architecture</a:t>
            </a:r>
          </a:p>
          <a:p>
            <a:pPr lvl="1">
              <a:defRPr/>
            </a:pPr>
            <a:r>
              <a:rPr lang="en-US" altLang="zh-CN" sz="1400" dirty="0" smtClean="0"/>
              <a:t>Data for intranet and extranet server farms</a:t>
            </a:r>
          </a:p>
          <a:p>
            <a:pPr lvl="2">
              <a:defRPr/>
            </a:pPr>
            <a:r>
              <a:rPr lang="en-US" altLang="zh-CN" dirty="0" smtClean="0"/>
              <a:t>Applications: messaging, search, video streaming, email</a:t>
            </a:r>
          </a:p>
          <a:p>
            <a:pPr lvl="1">
              <a:defRPr/>
            </a:pPr>
            <a:r>
              <a:rPr lang="en-US" altLang="zh-CN" sz="1400" dirty="0" smtClean="0"/>
              <a:t>Data consists of</a:t>
            </a:r>
          </a:p>
          <a:p>
            <a:pPr lvl="2">
              <a:defRPr/>
            </a:pPr>
            <a:r>
              <a:rPr lang="en-US" altLang="zh-CN" sz="1400" dirty="0" smtClean="0"/>
              <a:t>Packet traces from edge switches in one data center</a:t>
            </a:r>
          </a:p>
          <a:p>
            <a:pPr lvl="2">
              <a:defRPr/>
            </a:pPr>
            <a:r>
              <a:rPr lang="en-US" altLang="zh-CN" dirty="0" smtClean="0"/>
              <a:t>SNMP MIB of devices in all data centers</a:t>
            </a:r>
          </a:p>
          <a:p>
            <a:pPr lvl="1">
              <a:defRPr/>
            </a:pPr>
            <a:r>
              <a:rPr lang="en-US" altLang="zh-CN" sz="1400" dirty="0" smtClean="0"/>
              <a:t>Data collected over a span of 10 days</a:t>
            </a:r>
          </a:p>
          <a:p>
            <a:pPr>
              <a:defRPr/>
            </a:pPr>
            <a:r>
              <a:rPr lang="en-US" altLang="zh-CN" sz="1800" dirty="0" smtClean="0"/>
              <a:t>Much of the traffic could be by two patterns</a:t>
            </a:r>
            <a:r>
              <a:rPr lang="zh-CN" altLang="en-US" sz="1800" dirty="0" smtClean="0"/>
              <a:t>：</a:t>
            </a:r>
            <a:endParaRPr lang="en-US" altLang="zh-CN" sz="1800" dirty="0" smtClean="0"/>
          </a:p>
          <a:p>
            <a:pPr lvl="1">
              <a:defRPr/>
            </a:pPr>
            <a:r>
              <a:rPr lang="en-US" altLang="zh-CN" sz="1600" b="1" i="1" dirty="0" smtClean="0"/>
              <a:t>Work-Seeks-Bandwidth</a:t>
            </a:r>
            <a:r>
              <a:rPr lang="en-US" altLang="zh-CN" sz="1600" dirty="0" smtClean="0"/>
              <a:t> and </a:t>
            </a:r>
          </a:p>
          <a:p>
            <a:pPr lvl="1">
              <a:defRPr/>
            </a:pPr>
            <a:r>
              <a:rPr lang="en-US" altLang="zh-CN" sz="1600" b="1" i="1" dirty="0" smtClean="0"/>
              <a:t>Scatter-Gather(</a:t>
            </a:r>
            <a:r>
              <a:rPr lang="en-US" altLang="zh-CN" sz="1600" i="1" dirty="0" smtClean="0"/>
              <a:t>application determined)</a:t>
            </a:r>
            <a:r>
              <a:rPr lang="en-US" altLang="zh-CN" sz="1600" dirty="0" smtClean="0"/>
              <a:t> </a:t>
            </a:r>
          </a:p>
          <a:p>
            <a:pPr defTabSz="926470" eaLnBrk="1" fontAlgn="auto" hangingPunct="1">
              <a:spcBef>
                <a:spcPts val="0"/>
              </a:spcBef>
              <a:spcAft>
                <a:spcPts val="0"/>
              </a:spcAft>
              <a:defRPr/>
            </a:pPr>
            <a:endParaRPr lang="zh-CN" altLang="en-US" dirty="0"/>
          </a:p>
        </p:txBody>
      </p:sp>
      <p:sp>
        <p:nvSpPr>
          <p:cNvPr id="4" name="灯片编号占位符 3"/>
          <p:cNvSpPr>
            <a:spLocks noGrp="1"/>
          </p:cNvSpPr>
          <p:nvPr>
            <p:ph type="sldNum" sz="quarter" idx="5"/>
          </p:nvPr>
        </p:nvSpPr>
        <p:spPr>
          <a:xfrm>
            <a:off x="2933700" y="8985250"/>
            <a:ext cx="801688" cy="184150"/>
          </a:xfrm>
        </p:spPr>
        <p:txBody>
          <a:bodyPr/>
          <a:lstStyle/>
          <a:p>
            <a:pPr>
              <a:defRPr/>
            </a:pPr>
            <a:fld id="{C6FBBF00-BFD0-4B55-8011-FA1FFC65CB6E}" type="slidenum">
              <a:rPr lang="zh-CN" altLang="en-US" smtClean="0"/>
              <a:pPr>
                <a:defRPr/>
              </a:pPr>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幻灯片图像占位符 1"/>
          <p:cNvSpPr>
            <a:spLocks noGrp="1" noRot="1" noChangeAspect="1"/>
          </p:cNvSpPr>
          <p:nvPr>
            <p:ph type="sldImg"/>
          </p:nvPr>
        </p:nvSpPr>
        <p:spPr>
          <a:xfrm>
            <a:off x="1154113" y="701675"/>
            <a:ext cx="4625975" cy="3468688"/>
          </a:xfrm>
          <a:ln/>
        </p:spPr>
      </p:sp>
      <p:sp>
        <p:nvSpPr>
          <p:cNvPr id="23554" name="备注占位符 2"/>
          <p:cNvSpPr>
            <a:spLocks noGrp="1"/>
          </p:cNvSpPr>
          <p:nvPr>
            <p:ph type="body" idx="1"/>
          </p:nvPr>
        </p:nvSpPr>
        <p:spPr>
          <a:noFill/>
          <a:ln/>
        </p:spPr>
        <p:txBody>
          <a:bodyPr/>
          <a:lstStyle/>
          <a:p>
            <a:pPr defTabSz="925513" eaLnBrk="1" hangingPunct="1">
              <a:spcBef>
                <a:spcPct val="0"/>
              </a:spcBef>
            </a:pPr>
            <a:r>
              <a:rPr lang="en-US" altLang="zh-CN" b="1" smtClean="0"/>
              <a:t>Source:</a:t>
            </a:r>
          </a:p>
          <a:p>
            <a:pPr defTabSz="925513" eaLnBrk="1" hangingPunct="1">
              <a:spcBef>
                <a:spcPct val="0"/>
              </a:spcBef>
            </a:pPr>
            <a:r>
              <a:rPr lang="en-US" altLang="zh-CN" smtClean="0"/>
              <a:t>1), “Will Traffic Spikes Overwhelm Your Data Center Network” </a:t>
            </a:r>
            <a:r>
              <a:rPr lang="en-US" altLang="zh-CN" smtClean="0">
                <a:hlinkClick r:id="rId3"/>
              </a:rPr>
              <a:t>http://omniti.com/seeds/dissecting-todays-internet-traffic-spikes</a:t>
            </a:r>
            <a:r>
              <a:rPr lang="en-US" altLang="zh-CN" smtClean="0"/>
              <a:t> </a:t>
            </a:r>
            <a:endParaRPr lang="zh-CN" altLang="en-US" smtClean="0"/>
          </a:p>
          <a:p>
            <a:pPr defTabSz="925513"/>
            <a:r>
              <a:rPr lang="en-US" altLang="zh-CN" smtClean="0"/>
              <a:t>2), “A Guided Tour through  Data-center Networking”</a:t>
            </a:r>
            <a:endParaRPr lang="zh-CN" altLang="en-US" smtClean="0"/>
          </a:p>
        </p:txBody>
      </p:sp>
      <p:sp>
        <p:nvSpPr>
          <p:cNvPr id="4" name="灯片编号占位符 3"/>
          <p:cNvSpPr>
            <a:spLocks noGrp="1"/>
          </p:cNvSpPr>
          <p:nvPr>
            <p:ph type="sldNum" sz="quarter" idx="5"/>
          </p:nvPr>
        </p:nvSpPr>
        <p:spPr>
          <a:xfrm>
            <a:off x="2933700" y="8985250"/>
            <a:ext cx="801688" cy="184150"/>
          </a:xfrm>
        </p:spPr>
        <p:txBody>
          <a:bodyPr/>
          <a:lstStyle/>
          <a:p>
            <a:pPr>
              <a:defRPr/>
            </a:pPr>
            <a:fld id="{75205204-2049-4026-AE47-D50EF24634C1}" type="slidenum">
              <a:rPr lang="zh-CN" altLang="en-US" smtClean="0"/>
              <a:pPr>
                <a:defRPr/>
              </a:pPr>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p:cNvSpPr>
          <p:nvPr>
            <p:ph type="sldImg"/>
          </p:nvPr>
        </p:nvSpPr>
        <p:spPr>
          <a:xfrm>
            <a:off x="1154113" y="701675"/>
            <a:ext cx="4625975" cy="3468688"/>
          </a:xfrm>
          <a:ln/>
        </p:spPr>
      </p:sp>
      <p:sp>
        <p:nvSpPr>
          <p:cNvPr id="28674" name="备注占位符 2"/>
          <p:cNvSpPr>
            <a:spLocks noGrp="1"/>
          </p:cNvSpPr>
          <p:nvPr>
            <p:ph type="body" idx="1"/>
          </p:nvPr>
        </p:nvSpPr>
        <p:spPr>
          <a:noFill/>
          <a:ln/>
        </p:spPr>
        <p:txBody>
          <a:bodyPr/>
          <a:lstStyle/>
          <a:p>
            <a:r>
              <a:rPr lang="en-US" altLang="zh-CN" b="1" smtClean="0"/>
              <a:t>Source:“Total Cost of Ownership of WDM and Switching Architectures for Next-Generation 100Gb/s Networks”</a:t>
            </a:r>
          </a:p>
        </p:txBody>
      </p:sp>
      <p:sp>
        <p:nvSpPr>
          <p:cNvPr id="4" name="页眉占位符 3"/>
          <p:cNvSpPr>
            <a:spLocks noGrp="1"/>
          </p:cNvSpPr>
          <p:nvPr>
            <p:ph type="hdr" sz="quarter"/>
          </p:nvPr>
        </p:nvSpPr>
        <p:spPr/>
        <p:txBody>
          <a:bodyPr/>
          <a:lstStyle/>
          <a:p>
            <a:pPr>
              <a:defRPr/>
            </a:pPr>
            <a:r>
              <a:rPr lang="en-US" altLang="zh-CN" smtClean="0"/>
              <a:t>doc.: IEEE 802.15-&lt;doc#&gt;</a:t>
            </a:r>
            <a:endParaRPr lang="en-US" altLang="zh-CN"/>
          </a:p>
        </p:txBody>
      </p:sp>
      <p:sp>
        <p:nvSpPr>
          <p:cNvPr id="5" name="日期占位符 4"/>
          <p:cNvSpPr>
            <a:spLocks noGrp="1"/>
          </p:cNvSpPr>
          <p:nvPr>
            <p:ph type="dt" sz="quarter" idx="1"/>
          </p:nvPr>
        </p:nvSpPr>
        <p:spPr/>
        <p:txBody>
          <a:bodyPr/>
          <a:lstStyle/>
          <a:p>
            <a:pPr>
              <a:defRPr/>
            </a:pPr>
            <a:r>
              <a:rPr lang="en-US" altLang="zh-CN" smtClean="0"/>
              <a:t>&lt;month year&gt;</a:t>
            </a:r>
            <a:endParaRPr lang="en-US" altLang="zh-CN"/>
          </a:p>
        </p:txBody>
      </p:sp>
      <p:sp>
        <p:nvSpPr>
          <p:cNvPr id="6" name="页脚占位符 5"/>
          <p:cNvSpPr>
            <a:spLocks noGrp="1"/>
          </p:cNvSpPr>
          <p:nvPr>
            <p:ph type="ftr" sz="quarter" idx="4"/>
          </p:nvPr>
        </p:nvSpPr>
        <p:spPr/>
        <p:txBody>
          <a:bodyPr/>
          <a:lstStyle/>
          <a:p>
            <a:pPr lvl="4">
              <a:defRPr/>
            </a:pPr>
            <a:r>
              <a:rPr lang="en-US" altLang="zh-CN" smtClean="0"/>
              <a:t>&lt;author&gt;, &lt;company&gt;</a:t>
            </a:r>
            <a:endParaRPr lang="en-US" altLang="zh-CN"/>
          </a:p>
        </p:txBody>
      </p:sp>
      <p:sp>
        <p:nvSpPr>
          <p:cNvPr id="7" name="灯片编号占位符 6"/>
          <p:cNvSpPr>
            <a:spLocks noGrp="1"/>
          </p:cNvSpPr>
          <p:nvPr>
            <p:ph type="sldNum" sz="quarter" idx="5"/>
          </p:nvPr>
        </p:nvSpPr>
        <p:spPr/>
        <p:txBody>
          <a:bodyPr/>
          <a:lstStyle/>
          <a:p>
            <a:pPr>
              <a:defRPr/>
            </a:pPr>
            <a:r>
              <a:rPr lang="en-US" altLang="zh-CN" smtClean="0"/>
              <a:t>Page </a:t>
            </a:r>
            <a:fld id="{8B95387C-469E-496C-A722-5BC0D60B6E28}" type="slidenum">
              <a:rPr lang="en-US" altLang="zh-CN" smtClean="0"/>
              <a:pPr>
                <a:defRPr/>
              </a:pPr>
              <a:t>9</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幻灯片图像占位符 1"/>
          <p:cNvSpPr>
            <a:spLocks noGrp="1" noRot="1" noChangeAspect="1"/>
          </p:cNvSpPr>
          <p:nvPr>
            <p:ph type="sldImg"/>
          </p:nvPr>
        </p:nvSpPr>
        <p:spPr>
          <a:xfrm>
            <a:off x="1154113" y="701675"/>
            <a:ext cx="4625975" cy="3468688"/>
          </a:xfrm>
          <a:ln/>
        </p:spPr>
      </p:sp>
      <p:sp>
        <p:nvSpPr>
          <p:cNvPr id="30722" name="备注占位符 2"/>
          <p:cNvSpPr>
            <a:spLocks noGrp="1"/>
          </p:cNvSpPr>
          <p:nvPr>
            <p:ph type="body" idx="1"/>
          </p:nvPr>
        </p:nvSpPr>
        <p:spPr>
          <a:noFill/>
          <a:ln/>
        </p:spPr>
        <p:txBody>
          <a:bodyPr/>
          <a:lstStyle/>
          <a:p>
            <a:r>
              <a:rPr lang="en-US" altLang="zh-CN" smtClean="0"/>
              <a:t>SIGCOMM11-DCFailure.pdf Understanding Network Failures in Data Centers:Measurement, Analysis, and Implications</a:t>
            </a:r>
          </a:p>
          <a:p>
            <a:r>
              <a:rPr lang="en-US" altLang="zh-CN" smtClean="0"/>
              <a:t> TRUNK and LB links which reside lower in the network topology are least utilized with 90% of TRUNK links observing less than 24% utilization. Links higher in</a:t>
            </a:r>
          </a:p>
          <a:p>
            <a:r>
              <a:rPr lang="en-US" altLang="zh-CN" smtClean="0"/>
              <a:t>the topology such as CORE links observe higher utilization with 90% of CORE links observing less than 51% utilization.</a:t>
            </a:r>
            <a:endParaRPr lang="zh-CN" altLang="en-US" smtClean="0"/>
          </a:p>
        </p:txBody>
      </p:sp>
      <p:sp>
        <p:nvSpPr>
          <p:cNvPr id="4" name="灯片编号占位符 3"/>
          <p:cNvSpPr>
            <a:spLocks noGrp="1"/>
          </p:cNvSpPr>
          <p:nvPr>
            <p:ph type="sldNum" sz="quarter" idx="5"/>
          </p:nvPr>
        </p:nvSpPr>
        <p:spPr>
          <a:xfrm>
            <a:off x="2933700" y="8985250"/>
            <a:ext cx="801688" cy="184150"/>
          </a:xfrm>
        </p:spPr>
        <p:txBody>
          <a:bodyPr/>
          <a:lstStyle/>
          <a:p>
            <a:pPr>
              <a:defRPr/>
            </a:pPr>
            <a:fld id="{1B262ABC-4362-430E-8E2B-66A1C1938AFA}" type="slidenum">
              <a:rPr lang="zh-CN" altLang="en-US" smtClean="0"/>
              <a:pPr>
                <a:defRPr/>
              </a:pPr>
              <a:t>10</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xfrm>
            <a:off x="1154113" y="701675"/>
            <a:ext cx="4625975" cy="3468688"/>
          </a:xfrm>
          <a:ln/>
        </p:spPr>
      </p:sp>
      <p:sp>
        <p:nvSpPr>
          <p:cNvPr id="32770" name="Notes Placeholder 2"/>
          <p:cNvSpPr>
            <a:spLocks noGrp="1"/>
          </p:cNvSpPr>
          <p:nvPr>
            <p:ph type="body" idx="1"/>
          </p:nvPr>
        </p:nvSpPr>
        <p:spPr>
          <a:noFill/>
          <a:ln/>
        </p:spPr>
        <p:txBody>
          <a:bodyPr/>
          <a:lstStyle/>
          <a:p>
            <a:pPr marL="809625" lvl="1" indent="-346075">
              <a:lnSpc>
                <a:spcPct val="110000"/>
              </a:lnSpc>
              <a:spcBef>
                <a:spcPct val="20000"/>
              </a:spcBef>
              <a:buSzPct val="85000"/>
              <a:buFontTx/>
              <a:buChar char="•"/>
            </a:pPr>
            <a:r>
              <a:rPr lang="en-US" altLang="zh-CN" sz="2400" smtClean="0">
                <a:solidFill>
                  <a:srgbClr val="000000"/>
                </a:solidFill>
              </a:rPr>
              <a:t>Using  a packet inter-arrival time threshold to identify the ON/OFF periods in the traces</a:t>
            </a:r>
          </a:p>
          <a:p>
            <a:pPr marL="809625" lvl="1" indent="-346075">
              <a:lnSpc>
                <a:spcPct val="110000"/>
              </a:lnSpc>
              <a:spcBef>
                <a:spcPct val="20000"/>
              </a:spcBef>
              <a:buSzPct val="85000"/>
              <a:buFontTx/>
              <a:buChar char="•"/>
            </a:pPr>
            <a:r>
              <a:rPr lang="en-US" altLang="zh-CN" sz="2400" smtClean="0">
                <a:solidFill>
                  <a:srgbClr val="000000"/>
                </a:solidFill>
              </a:rPr>
              <a:t>To characterize this ON/OFF traffic pattern, we focus on three aspects: (1)the durations of the ON periods, (2)the durations of the OFF periods, (3)the packet inter-arrival times within ON periods</a:t>
            </a:r>
          </a:p>
          <a:p>
            <a:pPr eaLnBrk="1" hangingPunct="1"/>
            <a:endParaRPr lang="en-US" altLang="zh-CN" smtClean="0"/>
          </a:p>
        </p:txBody>
      </p:sp>
      <p:sp>
        <p:nvSpPr>
          <p:cNvPr id="4" name="Slide Number Placeholder 3"/>
          <p:cNvSpPr>
            <a:spLocks noGrp="1"/>
          </p:cNvSpPr>
          <p:nvPr>
            <p:ph type="sldNum" sz="quarter" idx="5"/>
          </p:nvPr>
        </p:nvSpPr>
        <p:spPr>
          <a:xfrm>
            <a:off x="2933700" y="8985250"/>
            <a:ext cx="801688" cy="184150"/>
          </a:xfrm>
        </p:spPr>
        <p:txBody>
          <a:bodyPr/>
          <a:lstStyle/>
          <a:p>
            <a:pPr>
              <a:defRPr/>
            </a:pPr>
            <a:fld id="{18B51E54-D668-4B9A-881B-C122CA04D036}" type="slidenum">
              <a:rPr lang="en-US"/>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40981D72-24C7-4DB1-B8B5-92590CC5FAF4}"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799D5FDA-0E0F-440C-9948-8E1B2631E106}"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743B1FD3-EF9A-4911-B4F9-206F8367860B}"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AFBCE706-3A2A-4167-801C-D7343E98F3FF}"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AC70AE32-B15F-4C42-91B6-DE495EFD347D}"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BE78939C-DE4C-4E56-96D3-394F832E792C}"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58E6BD24-AF96-4CA4-BF33-86B89D24BF2E}"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272E9BB3-71B5-4F36-A348-F1212A6D3C9F}"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93939074-CCD3-4EB0-B460-D28620A7546C}"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5" name="Rectangle 7"/>
          <p:cNvSpPr>
            <a:spLocks noChangeArrowheads="1"/>
          </p:cNvSpPr>
          <p:nvPr/>
        </p:nvSpPr>
        <p:spPr bwMode="auto">
          <a:xfrm>
            <a:off x="2514600" y="376238"/>
            <a:ext cx="5943600" cy="430212"/>
          </a:xfrm>
          <a:prstGeom prst="rect">
            <a:avLst/>
          </a:prstGeom>
          <a:noFill/>
          <a:ln w="9525">
            <a:noFill/>
            <a:miter lim="800000"/>
            <a:headEnd/>
            <a:tailEnd/>
          </a:ln>
          <a:effectLst/>
        </p:spPr>
        <p:txBody>
          <a:bodyPr lIns="0" tIns="0" rIns="0" bIns="0" anchor="b">
            <a:spAutoFit/>
          </a:bodyPr>
          <a:lstStyle/>
          <a:p>
            <a:pPr lvl="4" algn="r" eaLnBrk="0" hangingPunct="0">
              <a:defRPr/>
            </a:pPr>
            <a:r>
              <a:rPr lang="en-US" altLang="zh-CN" sz="1400" b="1" dirty="0"/>
              <a:t>doc.:</a:t>
            </a:r>
          </a:p>
          <a:p>
            <a:pPr lvl="4" algn="r" eaLnBrk="0" hangingPunct="0">
              <a:defRPr/>
            </a:pPr>
            <a:endParaRPr lang="en-US" altLang="zh-CN" sz="1400" b="1" dirty="0"/>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ltLang="zh-CN"/>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9" name="日期占位符 4"/>
          <p:cNvSpPr>
            <a:spLocks noGrp="1"/>
          </p:cNvSpPr>
          <p:nvPr>
            <p:ph type="dt" sz="half" idx="10"/>
          </p:nvPr>
        </p:nvSpPr>
        <p:spPr/>
        <p:txBody>
          <a:bodyPr/>
          <a:lstStyle>
            <a:lvl1pPr>
              <a:defRPr smtClean="0"/>
            </a:lvl1pPr>
          </a:lstStyle>
          <a:p>
            <a:pPr>
              <a:defRPr/>
            </a:pPr>
            <a:r>
              <a:rPr lang="en-US" altLang="zh-CN"/>
              <a:t>July 2013</a:t>
            </a:r>
            <a:endParaRPr lang="en-US" altLang="zh-CN" dirty="0"/>
          </a:p>
        </p:txBody>
      </p:sp>
      <p:sp>
        <p:nvSpPr>
          <p:cNvPr id="10" name="页脚占位符 5"/>
          <p:cNvSpPr>
            <a:spLocks noGrp="1"/>
          </p:cNvSpPr>
          <p:nvPr>
            <p:ph type="ftr" sz="quarter" idx="11"/>
          </p:nvPr>
        </p:nvSpPr>
        <p:spPr/>
        <p:txBody>
          <a:bodyPr/>
          <a:lstStyle>
            <a:lvl1pPr>
              <a:defRPr/>
            </a:lvl1pPr>
          </a:lstStyle>
          <a:p>
            <a:pPr>
              <a:defRPr/>
            </a:pPr>
            <a:r>
              <a:rPr lang="en-US" altLang="zh-CN"/>
              <a:t>Cai Yunlong, Huawei</a:t>
            </a:r>
            <a:endParaRPr lang="en-US" altLang="zh-CN" dirty="0"/>
          </a:p>
        </p:txBody>
      </p:sp>
      <p:sp>
        <p:nvSpPr>
          <p:cNvPr id="11" name="灯片编号占位符 6"/>
          <p:cNvSpPr>
            <a:spLocks noGrp="1"/>
          </p:cNvSpPr>
          <p:nvPr>
            <p:ph type="sldNum" sz="quarter" idx="12"/>
          </p:nvPr>
        </p:nvSpPr>
        <p:spPr/>
        <p:txBody>
          <a:bodyPr/>
          <a:lstStyle>
            <a:lvl1pPr>
              <a:defRPr/>
            </a:lvl1pPr>
          </a:lstStyle>
          <a:p>
            <a:pPr>
              <a:defRPr/>
            </a:pPr>
            <a:r>
              <a:rPr lang="en-US" altLang="zh-CN"/>
              <a:t>Slide </a:t>
            </a:r>
            <a:fld id="{E8AC8416-A538-48C6-892B-8333299A6784}"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July 2013</a:t>
            </a:r>
            <a:endParaRPr lang="en-US" altLang="zh-CN"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77BAA4C8-023E-4A0E-912F-A0A63D3CD4C2}"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宋体" charset="-122"/>
              </a:defRPr>
            </a:lvl1pPr>
          </a:lstStyle>
          <a:p>
            <a:pPr>
              <a:defRPr/>
            </a:pPr>
            <a:r>
              <a:rPr lang="en-US" altLang="zh-CN"/>
              <a:t>July 2013</a:t>
            </a:r>
            <a:endParaRPr lang="en-US" altLang="zh-CN"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宋体" charset="-122"/>
              </a:defRPr>
            </a:lvl1pPr>
          </a:lstStyle>
          <a:p>
            <a:pPr>
              <a:defRPr/>
            </a:pPr>
            <a:r>
              <a:rPr lang="en-US" altLang="zh-CN"/>
              <a:t>Cai Yunlong,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宋体" charset="-122"/>
              </a:defRPr>
            </a:lvl1pPr>
          </a:lstStyle>
          <a:p>
            <a:pPr>
              <a:defRPr/>
            </a:pPr>
            <a:r>
              <a:rPr lang="en-US" altLang="zh-CN"/>
              <a:t>Slide </a:t>
            </a:r>
            <a:fld id="{23FAA438-6B34-4BB7-B1AA-69C5455453EF}" type="slidenum">
              <a:rPr lang="en-US" altLang="zh-CN"/>
              <a:pPr>
                <a:defRPr/>
              </a:pPr>
              <a:t>‹#›</a:t>
            </a:fld>
            <a:endParaRPr lang="en-US" altLang="zh-CN"/>
          </a:p>
        </p:txBody>
      </p:sp>
      <p:sp>
        <p:nvSpPr>
          <p:cNvPr id="1031" name="Rectangle 7"/>
          <p:cNvSpPr>
            <a:spLocks noChangeArrowheads="1"/>
          </p:cNvSpPr>
          <p:nvPr/>
        </p:nvSpPr>
        <p:spPr bwMode="auto">
          <a:xfrm>
            <a:off x="2514600" y="376238"/>
            <a:ext cx="5943600" cy="430212"/>
          </a:xfrm>
          <a:prstGeom prst="rect">
            <a:avLst/>
          </a:prstGeom>
          <a:noFill/>
          <a:ln w="9525">
            <a:noFill/>
            <a:miter lim="800000"/>
            <a:headEnd/>
            <a:tailEnd/>
          </a:ln>
          <a:effectLst/>
        </p:spPr>
        <p:txBody>
          <a:bodyPr lIns="0" tIns="0" rIns="0" bIns="0" anchor="b">
            <a:spAutoFit/>
          </a:bodyPr>
          <a:lstStyle/>
          <a:p>
            <a:pPr lvl="4" algn="r" eaLnBrk="0" hangingPunct="0">
              <a:defRPr/>
            </a:pPr>
            <a:r>
              <a:rPr lang="en-US" altLang="zh-CN" sz="1400" b="1" dirty="0"/>
              <a:t>doc</a:t>
            </a:r>
            <a:r>
              <a:rPr lang="en-US" altLang="zh-CN" sz="1400" b="1" dirty="0"/>
              <a:t>.: IEEE 802.15-13-0519-00-0thz :</a:t>
            </a:r>
            <a:endParaRPr lang="en-US" altLang="zh-CN" sz="1400" b="1" dirty="0"/>
          </a:p>
          <a:p>
            <a:pPr lvl="4" algn="r" eaLnBrk="0" hangingPunct="0">
              <a:defRPr/>
            </a:pP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60" r:id="rId8"/>
    <p:sldLayoutId id="2147483652" r:id="rId9"/>
    <p:sldLayoutId id="2147483651" r:id="rId10"/>
    <p:sldLayoutId id="2147483650" r:id="rId11"/>
  </p:sldLayoutIdLst>
  <p:transition/>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灯片编号占位符 3"/>
          <p:cNvSpPr>
            <a:spLocks noGrp="1"/>
          </p:cNvSpPr>
          <p:nvPr>
            <p:ph type="sldNum" sz="quarter" idx="12"/>
          </p:nvPr>
        </p:nvSpPr>
        <p:spPr>
          <a:xfrm>
            <a:off x="4394200" y="6475413"/>
            <a:ext cx="431800" cy="184150"/>
          </a:xfrm>
          <a:noFill/>
        </p:spPr>
        <p:txBody>
          <a:bodyPr/>
          <a:lstStyle/>
          <a:p>
            <a:r>
              <a:rPr lang="en-US" altLang="zh-CN" smtClean="0">
                <a:cs typeface="Times New Roman" pitchFamily="18" charset="0"/>
              </a:rPr>
              <a:t>Slide </a:t>
            </a:r>
            <a:fld id="{449D2B2F-DC1F-4F85-93B2-8B9685969AFB}" type="slidenum">
              <a:rPr lang="en-US" altLang="zh-CN" smtClean="0">
                <a:cs typeface="Times New Roman" pitchFamily="18" charset="0"/>
              </a:rPr>
              <a:pPr/>
              <a:t>1</a:t>
            </a:fld>
            <a:endParaRPr lang="en-US" altLang="zh-CN" smtClean="0">
              <a:cs typeface="Times New Roman" pitchFamily="18" charset="0"/>
            </a:endParaRPr>
          </a:p>
        </p:txBody>
      </p:sp>
      <p:sp>
        <p:nvSpPr>
          <p:cNvPr id="27651" name="Rectangle 3"/>
          <p:cNvSpPr>
            <a:spLocks noChangeArrowheads="1"/>
          </p:cNvSpPr>
          <p:nvPr/>
        </p:nvSpPr>
        <p:spPr bwMode="auto">
          <a:xfrm>
            <a:off x="152400" y="609600"/>
            <a:ext cx="8991600" cy="4583113"/>
          </a:xfrm>
          <a:prstGeom prst="rect">
            <a:avLst/>
          </a:prstGeom>
          <a:noFill/>
          <a:ln w="12700">
            <a:noFill/>
            <a:miter lim="800000"/>
            <a:headEnd type="none" w="sm" len="sm"/>
            <a:tailEnd type="none" w="sm" len="sm"/>
          </a:ln>
          <a:effectLst/>
        </p:spPr>
        <p:txBody>
          <a:bodyPr>
            <a:spAutoFit/>
          </a:bodyPr>
          <a:lstStyle/>
          <a:p>
            <a:pPr algn="ctr" eaLnBrk="0" hangingPunct="0"/>
            <a:r>
              <a:rPr lang="en-US" altLang="zh-CN" sz="1800" b="1" u="sng">
                <a:solidFill>
                  <a:schemeClr val="tx2"/>
                </a:solidFill>
                <a:effectLst>
                  <a:outerShdw blurRad="38100" dist="38100" dir="2700000" algn="tl">
                    <a:srgbClr val="C0C0C0"/>
                  </a:outerShdw>
                </a:effectLst>
                <a:cs typeface="Times New Roman" pitchFamily="18" charset="0"/>
              </a:rPr>
              <a:t>Project: IEEE P802.15 Working Group for Wireless Personal Area Networks (WPANs)</a:t>
            </a:r>
            <a:endParaRPr lang="en-US" altLang="zh-CN" sz="1600" b="1">
              <a:solidFill>
                <a:schemeClr val="tx2"/>
              </a:solidFill>
              <a:cs typeface="Times New Roman" pitchFamily="18" charset="0"/>
            </a:endParaRPr>
          </a:p>
          <a:p>
            <a:pPr eaLnBrk="0" hangingPunct="0"/>
            <a:endParaRPr lang="en-US" altLang="zh-CN" sz="1600">
              <a:solidFill>
                <a:schemeClr val="tx2"/>
              </a:solidFill>
              <a:cs typeface="Times New Roman" pitchFamily="18" charset="0"/>
            </a:endParaRPr>
          </a:p>
          <a:p>
            <a:pPr eaLnBrk="0" hangingPunct="0"/>
            <a:r>
              <a:rPr lang="en-US" altLang="zh-CN" sz="1600" b="1">
                <a:solidFill>
                  <a:schemeClr val="tx2"/>
                </a:solidFill>
                <a:cs typeface="Times New Roman" pitchFamily="18" charset="0"/>
              </a:rPr>
              <a:t>Submission Title:</a:t>
            </a:r>
            <a:r>
              <a:rPr lang="en-US" altLang="zh-CN" sz="1600">
                <a:solidFill>
                  <a:schemeClr val="tx2"/>
                </a:solidFill>
                <a:cs typeface="Times New Roman" pitchFamily="18" charset="0"/>
              </a:rPr>
              <a:t>  Data Center Traffic Characteristics and 100Gb/s Demand		</a:t>
            </a:r>
          </a:p>
          <a:p>
            <a:pPr eaLnBrk="0" hangingPunct="0"/>
            <a:r>
              <a:rPr lang="en-US" altLang="zh-CN" sz="1600" b="1">
                <a:solidFill>
                  <a:schemeClr val="tx2"/>
                </a:solidFill>
                <a:cs typeface="Times New Roman" pitchFamily="18" charset="0"/>
              </a:rPr>
              <a:t>Date Submitted:</a:t>
            </a:r>
            <a:endParaRPr lang="en-US" altLang="zh-CN" sz="1600">
              <a:solidFill>
                <a:schemeClr val="tx2"/>
              </a:solidFill>
              <a:cs typeface="Times New Roman" pitchFamily="18" charset="0"/>
            </a:endParaRPr>
          </a:p>
          <a:p>
            <a:pPr eaLnBrk="0" hangingPunct="0"/>
            <a:r>
              <a:rPr lang="en-US" altLang="zh-CN" sz="1600" b="1">
                <a:solidFill>
                  <a:schemeClr val="tx2"/>
                </a:solidFill>
                <a:cs typeface="Times New Roman" pitchFamily="18" charset="0"/>
              </a:rPr>
              <a:t>Source:</a:t>
            </a:r>
            <a:r>
              <a:rPr lang="en-US" altLang="zh-CN" sz="1600">
                <a:solidFill>
                  <a:schemeClr val="tx2"/>
                </a:solidFill>
                <a:cs typeface="Times New Roman" pitchFamily="18" charset="0"/>
              </a:rPr>
              <a:t> </a:t>
            </a:r>
            <a:r>
              <a:rPr lang="en-US" altLang="zh-CN" sz="1600" b="1">
                <a:cs typeface="Times New Roman" pitchFamily="18" charset="0"/>
              </a:rPr>
              <a:t>Cai Yunlong, Huawei</a:t>
            </a:r>
          </a:p>
          <a:p>
            <a:pPr eaLnBrk="0" hangingPunct="0"/>
            <a:r>
              <a:rPr lang="en-US" altLang="zh-CN" sz="1600">
                <a:solidFill>
                  <a:schemeClr val="tx2"/>
                </a:solidFill>
                <a:cs typeface="Times New Roman" pitchFamily="18" charset="0"/>
              </a:rPr>
              <a:t>Address:  Huawei Building,  No.3 Xinxi Road, Shangdi, District Haidian, Beijing, 100085, China</a:t>
            </a:r>
          </a:p>
          <a:p>
            <a:pPr eaLnBrk="0" hangingPunct="0"/>
            <a:r>
              <a:rPr lang="en-US" altLang="zh-CN" sz="1600">
                <a:solidFill>
                  <a:schemeClr val="tx2"/>
                </a:solidFill>
                <a:cs typeface="Times New Roman" pitchFamily="18" charset="0"/>
              </a:rPr>
              <a:t>E-Mail: &lt;caiyunlong@huawei.com&gt;	</a:t>
            </a:r>
          </a:p>
          <a:p>
            <a:pPr eaLnBrk="0" hangingPunct="0">
              <a:spcBef>
                <a:spcPts val="600"/>
              </a:spcBef>
              <a:spcAft>
                <a:spcPts val="600"/>
              </a:spcAft>
            </a:pPr>
            <a:r>
              <a:rPr lang="en-US" altLang="zh-CN" sz="1600" b="1">
                <a:solidFill>
                  <a:schemeClr val="tx2"/>
                </a:solidFill>
                <a:cs typeface="Times New Roman" pitchFamily="18" charset="0"/>
              </a:rPr>
              <a:t>Abstract:</a:t>
            </a:r>
            <a:r>
              <a:rPr lang="en-US" altLang="zh-CN" sz="1600">
                <a:solidFill>
                  <a:schemeClr val="tx2"/>
                </a:solidFill>
                <a:cs typeface="Times New Roman" pitchFamily="18" charset="0"/>
              </a:rPr>
              <a:t>	This contribution will investigate the data center infrastructure and its traffic features. With  this contribution,  it is considered that the THz(SG 100G) techniques may have a great application in data center.</a:t>
            </a:r>
          </a:p>
          <a:p>
            <a:pPr eaLnBrk="0" hangingPunct="0">
              <a:spcBef>
                <a:spcPts val="600"/>
              </a:spcBef>
              <a:spcAft>
                <a:spcPts val="600"/>
              </a:spcAft>
            </a:pPr>
            <a:r>
              <a:rPr lang="en-US" altLang="zh-CN" sz="1600" b="1">
                <a:solidFill>
                  <a:schemeClr val="tx2"/>
                </a:solidFill>
                <a:cs typeface="Times New Roman" pitchFamily="18" charset="0"/>
              </a:rPr>
              <a:t>Purpose: </a:t>
            </a:r>
            <a:r>
              <a:rPr lang="en-US" altLang="zh-CN" sz="1600">
                <a:solidFill>
                  <a:schemeClr val="tx2"/>
                </a:solidFill>
                <a:cs typeface="Times New Roman" pitchFamily="18" charset="0"/>
              </a:rPr>
              <a:t>Input for data center scenarios discussion of THz(SG 100G).</a:t>
            </a:r>
          </a:p>
          <a:p>
            <a:pPr eaLnBrk="0" hangingPunct="0"/>
            <a:r>
              <a:rPr lang="en-US" altLang="zh-CN" sz="1600" b="1">
                <a:solidFill>
                  <a:schemeClr val="tx2"/>
                </a:solidFill>
                <a:cs typeface="Times New Roman" pitchFamily="18" charset="0"/>
              </a:rPr>
              <a:t>Notice:</a:t>
            </a:r>
            <a:r>
              <a:rPr lang="en-US" altLang="zh-CN" sz="1600">
                <a:solidFill>
                  <a:schemeClr val="tx2"/>
                </a:solidFill>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altLang="zh-CN" sz="1600" b="1">
                <a:solidFill>
                  <a:schemeClr val="tx2"/>
                </a:solidFill>
                <a:cs typeface="Times New Roman" pitchFamily="18" charset="0"/>
              </a:rPr>
              <a:t>Release:</a:t>
            </a:r>
            <a:r>
              <a:rPr lang="en-US" altLang="zh-CN" sz="1600">
                <a:solidFill>
                  <a:schemeClr val="tx2"/>
                </a:solidFill>
                <a:cs typeface="Times New Roman" pitchFamily="18" charset="0"/>
              </a:rPr>
              <a:t> The contributor acknowledges and accepts that this contribution becomes the property of IEEE and may be made publicly available by P802.15.	</a:t>
            </a:r>
          </a:p>
        </p:txBody>
      </p:sp>
      <p:sp>
        <p:nvSpPr>
          <p:cNvPr id="15363" name="页脚占位符 3"/>
          <p:cNvSpPr>
            <a:spLocks noGrp="1"/>
          </p:cNvSpPr>
          <p:nvPr>
            <p:ph type="ftr" sz="quarter" idx="11"/>
          </p:nvPr>
        </p:nvSpPr>
        <p:spPr>
          <a:noFill/>
        </p:spPr>
        <p:txBody>
          <a:bodyPr/>
          <a:lstStyle/>
          <a:p>
            <a:r>
              <a:rPr lang="en-US" altLang="zh-CN" smtClean="0"/>
              <a:t>Cai Yunlong, Huawei</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标题 4"/>
          <p:cNvSpPr>
            <a:spLocks noGrp="1"/>
          </p:cNvSpPr>
          <p:nvPr>
            <p:ph type="title"/>
          </p:nvPr>
        </p:nvSpPr>
        <p:spPr/>
        <p:txBody>
          <a:bodyPr/>
          <a:lstStyle/>
          <a:p>
            <a:r>
              <a:rPr lang="en-US" altLang="zh-CN" smtClean="0">
                <a:ea typeface="宋体" charset="-122"/>
              </a:rPr>
              <a:t>Data Center Workload Characteristics</a:t>
            </a:r>
            <a:endParaRPr lang="zh-CN" altLang="en-US" i="1" smtClean="0">
              <a:ea typeface="宋体" charset="-122"/>
            </a:endParaRPr>
          </a:p>
        </p:txBody>
      </p:sp>
      <p:pic>
        <p:nvPicPr>
          <p:cNvPr id="29698" name="Picture 2"/>
          <p:cNvPicPr>
            <a:picLocks noGrp="1" noChangeAspect="1" noChangeArrowheads="1"/>
          </p:cNvPicPr>
          <p:nvPr>
            <p:ph idx="1"/>
          </p:nvPr>
        </p:nvPicPr>
        <p:blipFill>
          <a:blip r:embed="rId3"/>
          <a:srcRect/>
          <a:stretch>
            <a:fillRect/>
          </a:stretch>
        </p:blipFill>
        <p:spPr>
          <a:xfrm>
            <a:off x="838200" y="1828800"/>
            <a:ext cx="3962400" cy="2505075"/>
          </a:xfrm>
        </p:spPr>
      </p:pic>
      <p:sp>
        <p:nvSpPr>
          <p:cNvPr id="29699" name="矩形 8"/>
          <p:cNvSpPr>
            <a:spLocks noChangeArrowheads="1"/>
          </p:cNvSpPr>
          <p:nvPr/>
        </p:nvSpPr>
        <p:spPr bwMode="auto">
          <a:xfrm>
            <a:off x="1219200" y="4267200"/>
            <a:ext cx="3384550" cy="738188"/>
          </a:xfrm>
          <a:prstGeom prst="rect">
            <a:avLst/>
          </a:prstGeom>
          <a:noFill/>
          <a:ln w="9525">
            <a:noFill/>
            <a:miter lim="800000"/>
            <a:headEnd/>
            <a:tailEnd/>
          </a:ln>
        </p:spPr>
        <p:txBody>
          <a:bodyPr>
            <a:spAutoFit/>
          </a:bodyPr>
          <a:lstStyle/>
          <a:p>
            <a:r>
              <a:rPr lang="en-US" altLang="zh-CN" sz="1400"/>
              <a:t>Figure 2: The daily 95th percentile utilization as computed using five-minute traffic averages (in bytes)</a:t>
            </a:r>
            <a:endParaRPr lang="zh-CN" altLang="en-US" sz="1400"/>
          </a:p>
        </p:txBody>
      </p:sp>
      <p:pic>
        <p:nvPicPr>
          <p:cNvPr id="29700" name="Picture 2"/>
          <p:cNvPicPr>
            <a:picLocks noChangeAspect="1" noChangeArrowheads="1"/>
          </p:cNvPicPr>
          <p:nvPr/>
        </p:nvPicPr>
        <p:blipFill>
          <a:blip r:embed="rId4"/>
          <a:srcRect/>
          <a:stretch>
            <a:fillRect/>
          </a:stretch>
        </p:blipFill>
        <p:spPr bwMode="auto">
          <a:xfrm>
            <a:off x="5486400" y="1828800"/>
            <a:ext cx="2762250" cy="1981200"/>
          </a:xfrm>
          <a:prstGeom prst="rect">
            <a:avLst/>
          </a:prstGeom>
          <a:solidFill>
            <a:srgbClr val="00B050">
              <a:alpha val="36862"/>
            </a:srgbClr>
          </a:solidFill>
          <a:ln w="9525">
            <a:noFill/>
            <a:miter lim="800000"/>
            <a:headEnd/>
            <a:tailEnd/>
          </a:ln>
        </p:spPr>
      </p:pic>
      <p:cxnSp>
        <p:nvCxnSpPr>
          <p:cNvPr id="8" name="直接箭头连接符 7"/>
          <p:cNvCxnSpPr/>
          <p:nvPr/>
        </p:nvCxnSpPr>
        <p:spPr bwMode="auto">
          <a:xfrm flipH="1" flipV="1">
            <a:off x="1905000" y="2286000"/>
            <a:ext cx="71438" cy="1008063"/>
          </a:xfrm>
          <a:prstGeom prst="straightConnector1">
            <a:avLst/>
          </a:prstGeom>
          <a:ln>
            <a:tailEnd type="arrow"/>
          </a:ln>
          <a:extLst>
            <a:ext uri="{909E8E84-426E-40DD-AFC4-6F175D3DCCD1}"/>
            <a:ext uri="{91240B29-F687-4F45-9708-019B960494DF}"/>
            <a:ext uri="{AF507438-7753-43E0-B8FC-AC1667EBCBE1}"/>
          </a:extLst>
        </p:spPr>
        <p:style>
          <a:lnRef idx="1">
            <a:schemeClr val="dk1"/>
          </a:lnRef>
          <a:fillRef idx="0">
            <a:schemeClr val="dk1"/>
          </a:fillRef>
          <a:effectRef idx="0">
            <a:schemeClr val="dk1"/>
          </a:effectRef>
          <a:fontRef idx="minor">
            <a:schemeClr val="tx1"/>
          </a:fontRef>
        </p:style>
      </p:cxnSp>
      <p:cxnSp>
        <p:nvCxnSpPr>
          <p:cNvPr id="11" name="直接箭头连接符 10"/>
          <p:cNvCxnSpPr/>
          <p:nvPr/>
        </p:nvCxnSpPr>
        <p:spPr bwMode="auto">
          <a:xfrm flipV="1">
            <a:off x="2209800" y="2057400"/>
            <a:ext cx="304800" cy="1143000"/>
          </a:xfrm>
          <a:prstGeom prst="straightConnector1">
            <a:avLst/>
          </a:prstGeom>
          <a:ln>
            <a:tailEnd type="arrow"/>
          </a:ln>
          <a:extLst>
            <a:ext uri="{909E8E84-426E-40DD-AFC4-6F175D3DCCD1}"/>
            <a:ext uri="{91240B29-F687-4F45-9708-019B960494DF}"/>
            <a:ext uri="{AF507438-7753-43E0-B8FC-AC1667EBCBE1}"/>
          </a:extLst>
        </p:spPr>
        <p:style>
          <a:lnRef idx="1">
            <a:schemeClr val="dk1"/>
          </a:lnRef>
          <a:fillRef idx="0">
            <a:schemeClr val="dk1"/>
          </a:fillRef>
          <a:effectRef idx="0">
            <a:schemeClr val="dk1"/>
          </a:effectRef>
          <a:fontRef idx="minor">
            <a:schemeClr val="tx1"/>
          </a:fontRef>
        </p:style>
      </p:cxnSp>
      <p:cxnSp>
        <p:nvCxnSpPr>
          <p:cNvPr id="15" name="直接箭头连接符 14"/>
          <p:cNvCxnSpPr/>
          <p:nvPr/>
        </p:nvCxnSpPr>
        <p:spPr bwMode="auto">
          <a:xfrm flipV="1">
            <a:off x="2438400" y="2133600"/>
            <a:ext cx="609600" cy="1071563"/>
          </a:xfrm>
          <a:prstGeom prst="straightConnector1">
            <a:avLst/>
          </a:prstGeom>
          <a:ln>
            <a:tailEnd type="arrow"/>
          </a:ln>
          <a:extLst>
            <a:ext uri="{909E8E84-426E-40DD-AFC4-6F175D3DCCD1}"/>
            <a:ext uri="{91240B29-F687-4F45-9708-019B960494DF}"/>
            <a:ext uri="{AF507438-7753-43E0-B8FC-AC1667EBCBE1}"/>
          </a:extLst>
        </p:spPr>
        <p:style>
          <a:lnRef idx="1">
            <a:schemeClr val="dk1"/>
          </a:lnRef>
          <a:fillRef idx="0">
            <a:schemeClr val="dk1"/>
          </a:fillRef>
          <a:effectRef idx="0">
            <a:schemeClr val="dk1"/>
          </a:effectRef>
          <a:fontRef idx="minor">
            <a:schemeClr val="tx1"/>
          </a:fontRef>
        </p:style>
      </p:cxnSp>
      <p:sp>
        <p:nvSpPr>
          <p:cNvPr id="29704" name="灯片编号占位符 9"/>
          <p:cNvSpPr>
            <a:spLocks noGrp="1"/>
          </p:cNvSpPr>
          <p:nvPr>
            <p:ph type="sldNum" sz="quarter" idx="12"/>
          </p:nvPr>
        </p:nvSpPr>
        <p:spPr>
          <a:noFill/>
        </p:spPr>
        <p:txBody>
          <a:bodyPr/>
          <a:lstStyle/>
          <a:p>
            <a:r>
              <a:rPr lang="en-US" altLang="zh-CN" smtClean="0"/>
              <a:t>Slide </a:t>
            </a:r>
            <a:fld id="{A411114D-4ECE-41C9-947E-2EFD473EBD06}" type="slidenum">
              <a:rPr lang="en-US" altLang="zh-CN" smtClean="0"/>
              <a:pPr/>
              <a:t>10</a:t>
            </a:fld>
            <a:endParaRPr lang="en-US" altLang="zh-CN" smtClean="0"/>
          </a:p>
        </p:txBody>
      </p:sp>
      <p:sp>
        <p:nvSpPr>
          <p:cNvPr id="29705" name="页脚占位符 11"/>
          <p:cNvSpPr>
            <a:spLocks noGrp="1"/>
          </p:cNvSpPr>
          <p:nvPr>
            <p:ph type="ftr" sz="quarter" idx="11"/>
          </p:nvPr>
        </p:nvSpPr>
        <p:spPr>
          <a:noFill/>
        </p:spPr>
        <p:txBody>
          <a:bodyPr/>
          <a:lstStyle/>
          <a:p>
            <a:r>
              <a:rPr lang="en-US" altLang="zh-CN" smtClean="0"/>
              <a:t>Cai Yunlong, Huawei</a:t>
            </a:r>
          </a:p>
        </p:txBody>
      </p:sp>
      <p:pic>
        <p:nvPicPr>
          <p:cNvPr id="29706" name="Picture 2"/>
          <p:cNvPicPr>
            <a:picLocks noChangeAspect="1" noChangeArrowheads="1"/>
          </p:cNvPicPr>
          <p:nvPr/>
        </p:nvPicPr>
        <p:blipFill>
          <a:blip r:embed="rId5"/>
          <a:srcRect/>
          <a:stretch>
            <a:fillRect/>
          </a:stretch>
        </p:blipFill>
        <p:spPr bwMode="auto">
          <a:xfrm>
            <a:off x="1143000" y="5105400"/>
            <a:ext cx="3533775" cy="1306513"/>
          </a:xfrm>
          <a:prstGeom prst="rect">
            <a:avLst/>
          </a:prstGeom>
          <a:noFill/>
          <a:ln w="9525">
            <a:noFill/>
            <a:miter lim="800000"/>
            <a:headEnd/>
            <a:tailEnd/>
          </a:ln>
        </p:spPr>
      </p:pic>
      <p:sp>
        <p:nvSpPr>
          <p:cNvPr id="13" name="矩形 12"/>
          <p:cNvSpPr/>
          <p:nvPr/>
        </p:nvSpPr>
        <p:spPr>
          <a:xfrm>
            <a:off x="5029200" y="6019800"/>
            <a:ext cx="4114800" cy="415925"/>
          </a:xfrm>
          <a:prstGeom prst="rect">
            <a:avLst/>
          </a:prstGeom>
        </p:spPr>
        <p:txBody>
          <a:bodyPr>
            <a:spAutoFit/>
          </a:bodyPr>
          <a:lstStyle/>
          <a:p>
            <a:pPr>
              <a:defRPr/>
            </a:pPr>
            <a:r>
              <a:rPr lang="en-US" altLang="zh-CN" sz="1050" dirty="0"/>
              <a:t>Source: “Understanding Network Failures in Data </a:t>
            </a:r>
            <a:r>
              <a:rPr lang="en-US" altLang="zh-CN" sz="1050" dirty="0" err="1"/>
              <a:t>Centers:Measurement</a:t>
            </a:r>
            <a:r>
              <a:rPr lang="en-US" altLang="zh-CN" sz="1050" dirty="0"/>
              <a:t>, Analysis, and </a:t>
            </a:r>
            <a:r>
              <a:rPr lang="en-US" altLang="zh-CN" sz="1050" dirty="0" err="1"/>
              <a:t>Implications”,Sigcomm</a:t>
            </a:r>
            <a:r>
              <a:rPr lang="en-US" altLang="zh-CN" sz="1050" dirty="0"/>
              <a:t> ’11, 2011</a:t>
            </a:r>
            <a:endParaRPr lang="zh-CN" altLang="en-US" sz="1050" dirty="0"/>
          </a:p>
        </p:txBody>
      </p:sp>
      <p:sp>
        <p:nvSpPr>
          <p:cNvPr id="29708" name="矩形 13"/>
          <p:cNvSpPr>
            <a:spLocks noChangeArrowheads="1"/>
          </p:cNvSpPr>
          <p:nvPr/>
        </p:nvSpPr>
        <p:spPr bwMode="auto">
          <a:xfrm>
            <a:off x="4953000" y="4267200"/>
            <a:ext cx="3505200" cy="1384300"/>
          </a:xfrm>
          <a:prstGeom prst="rect">
            <a:avLst/>
          </a:prstGeom>
          <a:noFill/>
          <a:ln w="9525">
            <a:noFill/>
            <a:miter lim="800000"/>
            <a:headEnd/>
            <a:tailEnd/>
          </a:ln>
        </p:spPr>
        <p:txBody>
          <a:bodyPr>
            <a:spAutoFit/>
          </a:bodyPr>
          <a:lstStyle/>
          <a:p>
            <a:pPr marL="228600" indent="-228600">
              <a:buFont typeface="Times New Roman" pitchFamily="18" charset="0"/>
              <a:buAutoNum type="arabicPeriod"/>
            </a:pPr>
            <a:r>
              <a:rPr lang="en-US" altLang="zh-CN" sz="1400"/>
              <a:t>In particular the prevalence of a large volume of short-lived latency-sensitive “mice” flows and </a:t>
            </a:r>
          </a:p>
          <a:p>
            <a:pPr marL="228600" indent="-228600">
              <a:buFont typeface="Times New Roman" pitchFamily="18" charset="0"/>
              <a:buAutoNum type="arabicPeriod"/>
            </a:pPr>
            <a:r>
              <a:rPr lang="en-US" altLang="zh-CN" sz="1400"/>
              <a:t>A few long-lived throughput-sensitive “elephant” flows that make up the majority of bytes transferred in the network.</a:t>
            </a:r>
            <a:endParaRPr lang="zh-CN" altLang="en-US" sz="1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4" descr="C:\Documents and Settings\Administrator\My Documents\07_onperiodeps.jpg"/>
          <p:cNvPicPr>
            <a:picLocks noChangeAspect="1" noChangeArrowheads="1"/>
          </p:cNvPicPr>
          <p:nvPr/>
        </p:nvPicPr>
        <p:blipFill>
          <a:blip r:embed="rId4"/>
          <a:srcRect/>
          <a:stretch>
            <a:fillRect/>
          </a:stretch>
        </p:blipFill>
        <p:spPr bwMode="auto">
          <a:xfrm>
            <a:off x="4953000" y="1524000"/>
            <a:ext cx="3133725" cy="1676400"/>
          </a:xfrm>
          <a:prstGeom prst="rect">
            <a:avLst/>
          </a:prstGeom>
          <a:noFill/>
          <a:ln w="9525">
            <a:noFill/>
            <a:miter lim="800000"/>
            <a:headEnd/>
            <a:tailEnd/>
          </a:ln>
        </p:spPr>
      </p:pic>
      <p:pic>
        <p:nvPicPr>
          <p:cNvPr id="31746" name="Picture 2" descr="C:\Documents and Settings\Administrator\My Documents\09_offperiodeps.jpg"/>
          <p:cNvPicPr>
            <a:picLocks noChangeAspect="1" noChangeArrowheads="1"/>
          </p:cNvPicPr>
          <p:nvPr/>
        </p:nvPicPr>
        <p:blipFill>
          <a:blip r:embed="rId5"/>
          <a:srcRect/>
          <a:stretch>
            <a:fillRect/>
          </a:stretch>
        </p:blipFill>
        <p:spPr bwMode="auto">
          <a:xfrm>
            <a:off x="1066800" y="4343400"/>
            <a:ext cx="3132138" cy="1447800"/>
          </a:xfrm>
          <a:prstGeom prst="rect">
            <a:avLst/>
          </a:prstGeom>
          <a:noFill/>
          <a:ln w="9525">
            <a:noFill/>
            <a:miter lim="800000"/>
            <a:headEnd/>
            <a:tailEnd/>
          </a:ln>
        </p:spPr>
      </p:pic>
      <p:sp>
        <p:nvSpPr>
          <p:cNvPr id="2" name="Title 1"/>
          <p:cNvSpPr>
            <a:spLocks noGrp="1"/>
          </p:cNvSpPr>
          <p:nvPr>
            <p:ph type="title"/>
          </p:nvPr>
        </p:nvSpPr>
        <p:spPr>
          <a:xfrm>
            <a:off x="457200" y="457200"/>
            <a:ext cx="8153400" cy="1143000"/>
          </a:xfrm>
        </p:spPr>
        <p:txBody>
          <a:bodyPr>
            <a:normAutofit/>
          </a:bodyPr>
          <a:lstStyle/>
          <a:p>
            <a:pPr eaLnBrk="1" hangingPunct="1"/>
            <a:r>
              <a:rPr lang="en-US" altLang="zh-CN" sz="3200" smtClean="0">
                <a:latin typeface="Arial" charset="0"/>
                <a:ea typeface="宋体" charset="-122"/>
                <a:cs typeface="Arial" charset="0"/>
              </a:rPr>
              <a:t>Data Center Traffic Model/Packet-Level</a:t>
            </a:r>
            <a:endParaRPr lang="en-US" altLang="zh-CN" sz="3200" smtClean="0">
              <a:solidFill>
                <a:srgbClr val="0070C0"/>
              </a:solidFill>
              <a:latin typeface="Arial" charset="0"/>
              <a:ea typeface="宋体" charset="-122"/>
              <a:cs typeface="Arial" charset="0"/>
            </a:endParaRPr>
          </a:p>
        </p:txBody>
      </p:sp>
      <p:sp>
        <p:nvSpPr>
          <p:cNvPr id="21507" name="Content Placeholder 2"/>
          <p:cNvSpPr>
            <a:spLocks noGrp="1"/>
          </p:cNvSpPr>
          <p:nvPr>
            <p:ph idx="1"/>
          </p:nvPr>
        </p:nvSpPr>
        <p:spPr>
          <a:xfrm>
            <a:off x="250825" y="1484313"/>
            <a:ext cx="4702175" cy="4537075"/>
          </a:xfrm>
        </p:spPr>
        <p:txBody>
          <a:bodyPr>
            <a:normAutofit/>
          </a:bodyPr>
          <a:lstStyle/>
          <a:p>
            <a:pPr eaLnBrk="1" hangingPunct="1"/>
            <a:r>
              <a:rPr lang="en-US" altLang="zh-CN" sz="2400" smtClean="0">
                <a:ea typeface="宋体" charset="-122"/>
                <a:cs typeface="Arial" charset="0"/>
              </a:rPr>
              <a:t>What is the arrival process?</a:t>
            </a:r>
          </a:p>
          <a:p>
            <a:pPr lvl="1"/>
            <a:r>
              <a:rPr lang="en-US" altLang="zh-CN" sz="2000" b="1" smtClean="0">
                <a:solidFill>
                  <a:srgbClr val="FF0000"/>
                </a:solidFill>
                <a:ea typeface="宋体" charset="-122"/>
                <a:cs typeface="Arial" charset="0"/>
              </a:rPr>
              <a:t>Heavy-tail </a:t>
            </a:r>
            <a:r>
              <a:rPr lang="en-US" altLang="zh-CN" sz="2000" smtClean="0">
                <a:ea typeface="宋体" charset="-122"/>
                <a:cs typeface="Arial" charset="0"/>
              </a:rPr>
              <a:t>for the 3 Distributions</a:t>
            </a:r>
          </a:p>
          <a:p>
            <a:pPr lvl="2"/>
            <a:r>
              <a:rPr lang="en-US" altLang="zh-CN" sz="1600" smtClean="0">
                <a:ea typeface="宋体" charset="-122"/>
                <a:cs typeface="Arial" charset="0"/>
              </a:rPr>
              <a:t>ON, OFF times, Inter-arrival,</a:t>
            </a:r>
          </a:p>
          <a:p>
            <a:pPr lvl="1"/>
            <a:r>
              <a:rPr lang="en-US" altLang="zh-CN" sz="2000" b="1" smtClean="0">
                <a:solidFill>
                  <a:srgbClr val="FF0000"/>
                </a:solidFill>
                <a:ea typeface="宋体" charset="-122"/>
                <a:cs typeface="Arial" charset="0"/>
              </a:rPr>
              <a:t>Lognormal</a:t>
            </a:r>
            <a:r>
              <a:rPr lang="en-US" altLang="zh-CN" sz="2000" smtClean="0">
                <a:ea typeface="宋体" charset="-122"/>
                <a:cs typeface="Arial" charset="0"/>
              </a:rPr>
              <a:t> across all data centers</a:t>
            </a:r>
          </a:p>
          <a:p>
            <a:r>
              <a:rPr lang="en-US" altLang="zh-CN" sz="2400" smtClean="0">
                <a:ea typeface="宋体" charset="-122"/>
                <a:cs typeface="Arial" charset="0"/>
              </a:rPr>
              <a:t>Different from Pareto of WAN</a:t>
            </a:r>
          </a:p>
          <a:p>
            <a:pPr lvl="1"/>
            <a:r>
              <a:rPr lang="en-US" altLang="zh-CN" sz="2000" smtClean="0">
                <a:ea typeface="宋体" charset="-122"/>
                <a:cs typeface="Arial" charset="0"/>
              </a:rPr>
              <a:t>Need new models</a:t>
            </a:r>
            <a:endParaRPr lang="en-US" altLang="zh-CN" sz="2400" smtClean="0">
              <a:ea typeface="宋体" charset="-122"/>
              <a:cs typeface="Arial" charset="0"/>
            </a:endParaRPr>
          </a:p>
        </p:txBody>
      </p:sp>
      <p:sp>
        <p:nvSpPr>
          <p:cNvPr id="31749" name="Slide Number Placeholder 8"/>
          <p:cNvSpPr>
            <a:spLocks noGrp="1"/>
          </p:cNvSpPr>
          <p:nvPr>
            <p:ph type="sldNum" sz="quarter" idx="12"/>
          </p:nvPr>
        </p:nvSpPr>
        <p:spPr>
          <a:xfrm>
            <a:off x="4240213" y="6492875"/>
            <a:ext cx="511175" cy="184150"/>
          </a:xfrm>
          <a:noFill/>
        </p:spPr>
        <p:txBody>
          <a:bodyPr/>
          <a:lstStyle/>
          <a:p>
            <a:r>
              <a:rPr lang="en-US" altLang="zh-CN" smtClean="0"/>
              <a:t>Slide </a:t>
            </a:r>
            <a:fld id="{B1C7C579-3CB7-4DB6-BCE1-39FD91A12D42}" type="slidenum">
              <a:rPr lang="en-US" altLang="zh-CN" smtClean="0"/>
              <a:pPr/>
              <a:t>11</a:t>
            </a:fld>
            <a:endParaRPr lang="en-US" altLang="zh-CN" smtClean="0"/>
          </a:p>
        </p:txBody>
      </p:sp>
      <p:graphicFrame>
        <p:nvGraphicFramePr>
          <p:cNvPr id="8" name="Table 7"/>
          <p:cNvGraphicFramePr>
            <a:graphicFrameLocks noGrp="1"/>
          </p:cNvGraphicFramePr>
          <p:nvPr/>
        </p:nvGraphicFramePr>
        <p:xfrm>
          <a:off x="4859338" y="3716338"/>
          <a:ext cx="3886200" cy="2424112"/>
        </p:xfrm>
        <a:graphic>
          <a:graphicData uri="http://schemas.openxmlformats.org/drawingml/2006/table">
            <a:tbl>
              <a:tblPr firstRow="1" bandRow="1">
                <a:tableStyleId>{5C22544A-7EE6-4342-B048-85BDC9FD1C3A}</a:tableStyleId>
              </a:tblPr>
              <a:tblGrid>
                <a:gridCol w="777240"/>
                <a:gridCol w="956602"/>
                <a:gridCol w="1016391"/>
                <a:gridCol w="1135966"/>
              </a:tblGrid>
              <a:tr h="396356">
                <a:tc>
                  <a:txBody>
                    <a:bodyPr/>
                    <a:lstStyle/>
                    <a:p>
                      <a:r>
                        <a:rPr lang="en-US" sz="1200" dirty="0" smtClean="0">
                          <a:latin typeface="Arial" pitchFamily="34" charset="0"/>
                          <a:cs typeface="Arial" pitchFamily="34" charset="0"/>
                        </a:rPr>
                        <a:t>Data</a:t>
                      </a:r>
                      <a:r>
                        <a:rPr lang="en-US" sz="1200" baseline="0" dirty="0" smtClean="0">
                          <a:latin typeface="Arial" pitchFamily="34" charset="0"/>
                          <a:cs typeface="Arial" pitchFamily="34" charset="0"/>
                        </a:rPr>
                        <a:t> </a:t>
                      </a:r>
                    </a:p>
                    <a:p>
                      <a:r>
                        <a:rPr lang="en-US" sz="1200" baseline="0" dirty="0" smtClean="0">
                          <a:latin typeface="Arial" pitchFamily="34" charset="0"/>
                          <a:cs typeface="Arial" pitchFamily="34" charset="0"/>
                        </a:rPr>
                        <a:t>Center</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Off Period</a:t>
                      </a:r>
                    </a:p>
                    <a:p>
                      <a:r>
                        <a:rPr lang="en-US" sz="1200" dirty="0" smtClean="0">
                          <a:latin typeface="Arial" pitchFamily="34" charset="0"/>
                          <a:cs typeface="Arial" pitchFamily="34" charset="0"/>
                        </a:rPr>
                        <a:t>Dist</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ON</a:t>
                      </a:r>
                      <a:r>
                        <a:rPr lang="en-US" sz="1200" baseline="0" dirty="0" smtClean="0">
                          <a:latin typeface="Arial" pitchFamily="34" charset="0"/>
                          <a:cs typeface="Arial" pitchFamily="34" charset="0"/>
                        </a:rPr>
                        <a:t> periods</a:t>
                      </a:r>
                    </a:p>
                    <a:p>
                      <a:r>
                        <a:rPr lang="en-US" sz="1200" baseline="0" dirty="0" smtClean="0">
                          <a:latin typeface="Arial" pitchFamily="34" charset="0"/>
                          <a:cs typeface="Arial" pitchFamily="34" charset="0"/>
                        </a:rPr>
                        <a:t>Dist</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Inter-arrival</a:t>
                      </a:r>
                    </a:p>
                    <a:p>
                      <a:r>
                        <a:rPr lang="en-US" sz="1200" dirty="0" smtClean="0">
                          <a:latin typeface="Arial" pitchFamily="34" charset="0"/>
                          <a:cs typeface="Arial" pitchFamily="34" charset="0"/>
                        </a:rPr>
                        <a:t>Dist</a:t>
                      </a:r>
                      <a:endParaRPr lang="en-US" sz="1200" dirty="0">
                        <a:latin typeface="Arial" pitchFamily="34" charset="0"/>
                        <a:cs typeface="Arial" pitchFamily="34" charset="0"/>
                      </a:endParaRPr>
                    </a:p>
                  </a:txBody>
                  <a:tcPr/>
                </a:tc>
              </a:tr>
              <a:tr h="280835">
                <a:tc>
                  <a:txBody>
                    <a:bodyPr/>
                    <a:lstStyle/>
                    <a:p>
                      <a:r>
                        <a:rPr lang="en-US" sz="1200" dirty="0" smtClean="0">
                          <a:latin typeface="Arial" pitchFamily="34" charset="0"/>
                          <a:cs typeface="Arial" pitchFamily="34" charset="0"/>
                        </a:rPr>
                        <a:t>Prv2_1</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Lognormal</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Lognormal</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Lognormal</a:t>
                      </a:r>
                      <a:endParaRPr lang="en-US" sz="1200" dirty="0">
                        <a:latin typeface="Arial" pitchFamily="34" charset="0"/>
                        <a:cs typeface="Arial" pitchFamily="34" charset="0"/>
                      </a:endParaRPr>
                    </a:p>
                  </a:txBody>
                  <a:tcPr/>
                </a:tc>
              </a:tr>
              <a:tr h="2808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Prv2_2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r>
              <a:tr h="2808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Prv2_3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r>
              <a:tr h="2808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Prv2_4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r>
              <a:tr h="280835">
                <a:tc>
                  <a:txBody>
                    <a:bodyPr/>
                    <a:lstStyle/>
                    <a:p>
                      <a:r>
                        <a:rPr lang="en-US" sz="1200" dirty="0" smtClean="0">
                          <a:latin typeface="Arial" pitchFamily="34" charset="0"/>
                          <a:cs typeface="Arial" pitchFamily="34" charset="0"/>
                        </a:rPr>
                        <a:t>EDU1</a:t>
                      </a:r>
                      <a:endParaRPr lang="en-US" sz="12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Weibull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Weibull</a:t>
                      </a:r>
                    </a:p>
                  </a:txBody>
                  <a:tcPr/>
                </a:tc>
              </a:tr>
              <a:tr h="280835">
                <a:tc>
                  <a:txBody>
                    <a:bodyPr/>
                    <a:lstStyle/>
                    <a:p>
                      <a:r>
                        <a:rPr lang="en-US" sz="1200" dirty="0" smtClean="0">
                          <a:latin typeface="Arial" pitchFamily="34" charset="0"/>
                          <a:cs typeface="Arial" pitchFamily="34" charset="0"/>
                        </a:rPr>
                        <a:t>EDU2</a:t>
                      </a:r>
                      <a:endParaRPr lang="en-US" sz="12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Weibull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Weibull</a:t>
                      </a:r>
                    </a:p>
                  </a:txBody>
                  <a:tcPr/>
                </a:tc>
              </a:tr>
              <a:tr h="280835">
                <a:tc>
                  <a:txBody>
                    <a:bodyPr/>
                    <a:lstStyle/>
                    <a:p>
                      <a:r>
                        <a:rPr lang="en-US" sz="1200" dirty="0" smtClean="0">
                          <a:latin typeface="Arial" pitchFamily="34" charset="0"/>
                          <a:cs typeface="Arial" pitchFamily="34" charset="0"/>
                        </a:rPr>
                        <a:t>EDU3</a:t>
                      </a:r>
                      <a:endParaRPr lang="en-US" sz="12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Lognormal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Weibull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Weibull</a:t>
                      </a:r>
                    </a:p>
                  </a:txBody>
                  <a:tcPr/>
                </a:tc>
              </a:tr>
            </a:tbl>
          </a:graphicData>
        </a:graphic>
      </p:graphicFrame>
      <p:sp>
        <p:nvSpPr>
          <p:cNvPr id="9" name="Rectangle 8"/>
          <p:cNvSpPr/>
          <p:nvPr/>
        </p:nvSpPr>
        <p:spPr>
          <a:xfrm>
            <a:off x="5580063" y="3644900"/>
            <a:ext cx="990600" cy="2590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1798" name="页脚占位符 9"/>
          <p:cNvSpPr>
            <a:spLocks noGrp="1"/>
          </p:cNvSpPr>
          <p:nvPr>
            <p:ph type="ftr" sz="quarter" idx="11"/>
          </p:nvPr>
        </p:nvSpPr>
        <p:spPr>
          <a:noFill/>
        </p:spPr>
        <p:txBody>
          <a:bodyPr/>
          <a:lstStyle/>
          <a:p>
            <a:r>
              <a:rPr lang="en-US" altLang="zh-CN" smtClean="0"/>
              <a:t>Cai Yunlong, Huawei</a:t>
            </a:r>
          </a:p>
        </p:txBody>
      </p:sp>
      <p:sp>
        <p:nvSpPr>
          <p:cNvPr id="11" name="矩形 10"/>
          <p:cNvSpPr/>
          <p:nvPr/>
        </p:nvSpPr>
        <p:spPr>
          <a:xfrm>
            <a:off x="685800" y="6223000"/>
            <a:ext cx="6096000" cy="254000"/>
          </a:xfrm>
          <a:prstGeom prst="rect">
            <a:avLst/>
          </a:prstGeom>
        </p:spPr>
        <p:txBody>
          <a:bodyPr>
            <a:spAutoFit/>
          </a:bodyPr>
          <a:lstStyle/>
          <a:p>
            <a:pPr>
              <a:defRPr/>
            </a:pPr>
            <a:r>
              <a:rPr lang="en-US" altLang="zh-CN" sz="1050" dirty="0">
                <a:ea typeface="黑体" pitchFamily="2" charset="-122"/>
              </a:rPr>
              <a:t>Source,</a:t>
            </a:r>
            <a:r>
              <a:rPr lang="en-US" altLang="zh-CN" sz="1050" dirty="0">
                <a:latin typeface="Arial" pitchFamily="34" charset="0"/>
                <a:cs typeface="Arial" pitchFamily="34" charset="0"/>
              </a:rPr>
              <a:t> </a:t>
            </a:r>
            <a:r>
              <a:rPr lang="en-US" altLang="zh-CN" sz="1050" dirty="0" err="1">
                <a:latin typeface="Arial" pitchFamily="34" charset="0"/>
                <a:cs typeface="Arial" pitchFamily="34" charset="0"/>
              </a:rPr>
              <a:t>Theophilus</a:t>
            </a:r>
            <a:r>
              <a:rPr lang="en-US" altLang="zh-CN" sz="1050" dirty="0">
                <a:latin typeface="Arial" pitchFamily="34" charset="0"/>
                <a:cs typeface="Arial" pitchFamily="34" charset="0"/>
              </a:rPr>
              <a:t> Benson, etc,</a:t>
            </a:r>
            <a:r>
              <a:rPr lang="en-US" altLang="zh-CN" sz="1050" dirty="0">
                <a:ea typeface="黑体" pitchFamily="2" charset="-122"/>
              </a:rPr>
              <a:t> “Network Traffic Characteristics of Data Centers in the Wild”</a:t>
            </a:r>
            <a:endParaRPr lang="zh-CN" altLang="en-US" sz="1050" dirty="0"/>
          </a:p>
        </p:txBody>
      </p:sp>
      <p:pic>
        <p:nvPicPr>
          <p:cNvPr id="31800" name="Picture 2"/>
          <p:cNvPicPr>
            <a:picLocks noChangeAspect="1" noChangeArrowheads="1"/>
          </p:cNvPicPr>
          <p:nvPr/>
        </p:nvPicPr>
        <p:blipFill>
          <a:blip r:embed="rId6"/>
          <a:srcRect/>
          <a:stretch>
            <a:fillRect/>
          </a:stretch>
        </p:blipFill>
        <p:spPr bwMode="auto">
          <a:xfrm>
            <a:off x="2438400" y="2895600"/>
            <a:ext cx="1195388" cy="525463"/>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4"/>
          <p:cNvSpPr>
            <a:spLocks noGrp="1"/>
          </p:cNvSpPr>
          <p:nvPr>
            <p:ph type="title"/>
          </p:nvPr>
        </p:nvSpPr>
        <p:spPr/>
        <p:txBody>
          <a:bodyPr/>
          <a:lstStyle/>
          <a:p>
            <a:r>
              <a:rPr lang="en-US" altLang="zh-CN" smtClean="0">
                <a:ea typeface="宋体" charset="-122"/>
              </a:rPr>
              <a:t>Facebook/Google’s Traffic</a:t>
            </a:r>
            <a:endParaRPr lang="zh-CN" altLang="en-US" smtClean="0">
              <a:ea typeface="宋体" charset="-122"/>
            </a:endParaRPr>
          </a:p>
        </p:txBody>
      </p:sp>
      <p:sp>
        <p:nvSpPr>
          <p:cNvPr id="33794" name="内容占位符 5"/>
          <p:cNvSpPr>
            <a:spLocks noGrp="1"/>
          </p:cNvSpPr>
          <p:nvPr>
            <p:ph idx="1"/>
          </p:nvPr>
        </p:nvSpPr>
        <p:spPr>
          <a:xfrm>
            <a:off x="685800" y="1752600"/>
            <a:ext cx="7772400" cy="4114800"/>
          </a:xfrm>
        </p:spPr>
        <p:txBody>
          <a:bodyPr/>
          <a:lstStyle/>
          <a:p>
            <a:r>
              <a:rPr lang="en-US" altLang="zh-CN" sz="2400" b="1" smtClean="0">
                <a:ea typeface="宋体" charset="-122"/>
              </a:rPr>
              <a:t>Facebook requires big networks for big data </a:t>
            </a:r>
          </a:p>
          <a:p>
            <a:pPr lvl="1"/>
            <a:r>
              <a:rPr lang="en-US" altLang="zh-CN" sz="2000" smtClean="0">
                <a:ea typeface="宋体" charset="-122"/>
              </a:rPr>
              <a:t>A particular HTTP request required 88 cache lookups (648 KB), 35 database lookups (25.6 KB), and 392 backend remote procedure calls (257 KB), and took a total of 3.1 seconds.   If HTTP request was 1 KB, then a 930x increase in internal data center traffic. 100 PB of data stored in its data warehouse.</a:t>
            </a:r>
          </a:p>
          <a:p>
            <a:r>
              <a:rPr lang="en-US" altLang="zh-CN" sz="2400" b="1" smtClean="0">
                <a:ea typeface="宋体" charset="-122"/>
              </a:rPr>
              <a:t>Google dominates internet traffic figures</a:t>
            </a:r>
          </a:p>
          <a:p>
            <a:pPr lvl="1"/>
            <a:r>
              <a:rPr lang="en-US" altLang="zh-CN" sz="2000" smtClean="0">
                <a:ea typeface="宋体" charset="-122"/>
              </a:rPr>
              <a:t> </a:t>
            </a:r>
            <a:r>
              <a:rPr lang="en-US" altLang="zh-CN" sz="1800" smtClean="0">
                <a:ea typeface="宋体" charset="-122"/>
              </a:rPr>
              <a:t>Handle a massive 60% average of all internet traffic a day(source:DeepField);Now accounts for nearly 25% on average.</a:t>
            </a:r>
          </a:p>
          <a:p>
            <a:pPr lvl="1"/>
            <a:r>
              <a:rPr lang="en-US" altLang="zh-CN" sz="1800" smtClean="0">
                <a:ea typeface="宋体" charset="-122"/>
              </a:rPr>
              <a:t>Last week Google said it had more than doubled the amount of cash spent on building out new data center capacity in Q2 this year, compared to its 2012 results.</a:t>
            </a:r>
            <a:endParaRPr lang="zh-CN" altLang="en-US" sz="2000" smtClean="0">
              <a:ea typeface="宋体" charset="-122"/>
            </a:endParaRPr>
          </a:p>
        </p:txBody>
      </p:sp>
      <p:sp>
        <p:nvSpPr>
          <p:cNvPr id="33795" name="灯片编号占位符 3"/>
          <p:cNvSpPr>
            <a:spLocks noGrp="1"/>
          </p:cNvSpPr>
          <p:nvPr>
            <p:ph type="sldNum" sz="quarter" idx="12"/>
          </p:nvPr>
        </p:nvSpPr>
        <p:spPr>
          <a:noFill/>
        </p:spPr>
        <p:txBody>
          <a:bodyPr/>
          <a:lstStyle/>
          <a:p>
            <a:r>
              <a:rPr lang="en-US" altLang="zh-CN" smtClean="0"/>
              <a:t>Slide </a:t>
            </a:r>
            <a:fld id="{FF540344-F486-4271-A2CE-83EF7EDB1510}" type="slidenum">
              <a:rPr lang="en-US" altLang="zh-CN" smtClean="0"/>
              <a:pPr/>
              <a:t>12</a:t>
            </a:fld>
            <a:endParaRPr lang="en-US" altLang="zh-CN" smtClean="0"/>
          </a:p>
        </p:txBody>
      </p:sp>
      <p:sp>
        <p:nvSpPr>
          <p:cNvPr id="33796" name="页脚占位符 6"/>
          <p:cNvSpPr>
            <a:spLocks noGrp="1"/>
          </p:cNvSpPr>
          <p:nvPr>
            <p:ph type="ftr" sz="quarter" idx="11"/>
          </p:nvPr>
        </p:nvSpPr>
        <p:spPr>
          <a:noFill/>
        </p:spPr>
        <p:txBody>
          <a:bodyPr/>
          <a:lstStyle/>
          <a:p>
            <a:r>
              <a:rPr lang="en-US" altLang="zh-CN" smtClean="0"/>
              <a:t>Cai Yunlong, Huawei</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标题 1"/>
          <p:cNvSpPr>
            <a:spLocks noGrp="1"/>
          </p:cNvSpPr>
          <p:nvPr>
            <p:ph type="title"/>
          </p:nvPr>
        </p:nvSpPr>
        <p:spPr/>
        <p:txBody>
          <a:bodyPr/>
          <a:lstStyle/>
          <a:p>
            <a:r>
              <a:rPr lang="en-US" altLang="zh-CN" smtClean="0">
                <a:ea typeface="宋体" charset="-122"/>
              </a:rPr>
              <a:t>High Speed Demand and THz</a:t>
            </a:r>
            <a:endParaRPr lang="zh-CN" altLang="en-US" smtClean="0">
              <a:ea typeface="宋体" charset="-122"/>
            </a:endParaRPr>
          </a:p>
        </p:txBody>
      </p:sp>
      <p:sp>
        <p:nvSpPr>
          <p:cNvPr id="34818" name="内容占位符 2"/>
          <p:cNvSpPr>
            <a:spLocks noGrp="1"/>
          </p:cNvSpPr>
          <p:nvPr>
            <p:ph idx="1"/>
          </p:nvPr>
        </p:nvSpPr>
        <p:spPr/>
        <p:txBody>
          <a:bodyPr/>
          <a:lstStyle/>
          <a:p>
            <a:r>
              <a:rPr lang="en-US" altLang="zh-CN" sz="2400" smtClean="0">
                <a:ea typeface="宋体" charset="-122"/>
              </a:rPr>
              <a:t>The data rate, the infrastructure of next generation data center?</a:t>
            </a:r>
          </a:p>
          <a:p>
            <a:r>
              <a:rPr lang="en-US" altLang="zh-CN" sz="2400" smtClean="0">
                <a:ea typeface="宋体" charset="-122"/>
              </a:rPr>
              <a:t>Traffic model=&gt;connections bandwidth demand?</a:t>
            </a:r>
          </a:p>
          <a:p>
            <a:r>
              <a:rPr lang="en-US" altLang="zh-CN" sz="2400" smtClean="0">
                <a:ea typeface="宋体" charset="-122"/>
              </a:rPr>
              <a:t>The traffic model is not accurate, intra/inter Data center, or city-to-city/international flows. </a:t>
            </a:r>
          </a:p>
          <a:p>
            <a:r>
              <a:rPr lang="en-US" altLang="zh-CN" sz="2400" smtClean="0">
                <a:ea typeface="宋体" charset="-122"/>
              </a:rPr>
              <a:t>3G/4G wireless data traffic will more complicated? </a:t>
            </a:r>
          </a:p>
          <a:p>
            <a:r>
              <a:rPr lang="en-US" altLang="zh-CN" sz="2400" smtClean="0">
                <a:ea typeface="宋体" charset="-122"/>
              </a:rPr>
              <a:t>The cyber-giants design their own data center, what’s traffic  in/out?</a:t>
            </a:r>
          </a:p>
          <a:p>
            <a:r>
              <a:rPr lang="en-US" altLang="zh-CN" sz="2400" smtClean="0">
                <a:ea typeface="宋体" charset="-122"/>
              </a:rPr>
              <a:t>THz 100Gbps/40Gbps/10Gbps can be used in ToR, Aggregation layer?</a:t>
            </a:r>
            <a:endParaRPr lang="zh-CN" altLang="en-US" sz="2400" smtClean="0">
              <a:ea typeface="宋体" charset="-122"/>
            </a:endParaRPr>
          </a:p>
        </p:txBody>
      </p:sp>
      <p:sp>
        <p:nvSpPr>
          <p:cNvPr id="34819" name="页脚占位符 3"/>
          <p:cNvSpPr>
            <a:spLocks noGrp="1"/>
          </p:cNvSpPr>
          <p:nvPr>
            <p:ph type="ftr" sz="quarter" idx="11"/>
          </p:nvPr>
        </p:nvSpPr>
        <p:spPr>
          <a:noFill/>
        </p:spPr>
        <p:txBody>
          <a:bodyPr/>
          <a:lstStyle/>
          <a:p>
            <a:r>
              <a:rPr lang="en-US" altLang="zh-CN" smtClean="0"/>
              <a:t>Cai Yunlong, Huawei</a:t>
            </a:r>
          </a:p>
        </p:txBody>
      </p:sp>
      <p:sp>
        <p:nvSpPr>
          <p:cNvPr id="34820" name="灯片编号占位符 4"/>
          <p:cNvSpPr>
            <a:spLocks noGrp="1"/>
          </p:cNvSpPr>
          <p:nvPr>
            <p:ph type="sldNum" sz="quarter" idx="12"/>
          </p:nvPr>
        </p:nvSpPr>
        <p:spPr>
          <a:noFill/>
        </p:spPr>
        <p:txBody>
          <a:bodyPr/>
          <a:lstStyle/>
          <a:p>
            <a:r>
              <a:rPr lang="en-US" altLang="zh-CN" smtClean="0"/>
              <a:t>Slide </a:t>
            </a:r>
            <a:fld id="{01769C3F-DF76-414A-84E4-C38BC7676D9A}" type="slidenum">
              <a:rPr lang="en-US" altLang="zh-CN" smtClean="0"/>
              <a:pPr/>
              <a:t>13</a:t>
            </a:fld>
            <a:endParaRPr lang="en-US" altLang="zh-CN"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4"/>
          <p:cNvSpPr>
            <a:spLocks noGrp="1"/>
          </p:cNvSpPr>
          <p:nvPr>
            <p:ph type="title"/>
          </p:nvPr>
        </p:nvSpPr>
        <p:spPr/>
        <p:txBody>
          <a:bodyPr/>
          <a:lstStyle/>
          <a:p>
            <a:r>
              <a:rPr lang="en-US" altLang="zh-CN" b="1" smtClean="0">
                <a:ea typeface="宋体" charset="-122"/>
              </a:rPr>
              <a:t>Data Centers, C</a:t>
            </a:r>
            <a:r>
              <a:rPr lang="zh-CN" altLang="zh-CN" b="1" smtClean="0">
                <a:ea typeface="宋体" charset="-122"/>
              </a:rPr>
              <a:t>ornerstones</a:t>
            </a:r>
            <a:endParaRPr lang="zh-CN" altLang="en-US" b="1" smtClean="0">
              <a:ea typeface="宋体" charset="-122"/>
            </a:endParaRPr>
          </a:p>
        </p:txBody>
      </p:sp>
      <p:sp>
        <p:nvSpPr>
          <p:cNvPr id="16386" name="灯片编号占位符 2"/>
          <p:cNvSpPr>
            <a:spLocks noGrp="1"/>
          </p:cNvSpPr>
          <p:nvPr>
            <p:ph type="sldNum" sz="quarter" idx="12"/>
          </p:nvPr>
        </p:nvSpPr>
        <p:spPr>
          <a:noFill/>
        </p:spPr>
        <p:txBody>
          <a:bodyPr/>
          <a:lstStyle/>
          <a:p>
            <a:r>
              <a:rPr lang="en-US" altLang="zh-CN" smtClean="0"/>
              <a:t>Slide </a:t>
            </a:r>
            <a:fld id="{14D64F11-A13A-43EA-B893-0CCAE217A3DB}" type="slidenum">
              <a:rPr lang="en-US" altLang="zh-CN" smtClean="0"/>
              <a:pPr/>
              <a:t>2</a:t>
            </a:fld>
            <a:endParaRPr lang="en-US" altLang="zh-CN" smtClean="0"/>
          </a:p>
        </p:txBody>
      </p:sp>
      <p:sp>
        <p:nvSpPr>
          <p:cNvPr id="16387" name="页脚占位符 8"/>
          <p:cNvSpPr>
            <a:spLocks noGrp="1"/>
          </p:cNvSpPr>
          <p:nvPr>
            <p:ph type="ftr" sz="quarter" idx="11"/>
          </p:nvPr>
        </p:nvSpPr>
        <p:spPr>
          <a:noFill/>
        </p:spPr>
        <p:txBody>
          <a:bodyPr/>
          <a:lstStyle/>
          <a:p>
            <a:r>
              <a:rPr lang="en-US" altLang="zh-CN" smtClean="0"/>
              <a:t>Cai Yunlong, Huawei</a:t>
            </a:r>
          </a:p>
        </p:txBody>
      </p:sp>
      <p:pic>
        <p:nvPicPr>
          <p:cNvPr id="16388" name="Picture 2" descr="http://photocdn.sohu.com/20120215/Img334819453.jpg"/>
          <p:cNvPicPr>
            <a:picLocks noChangeAspect="1" noChangeArrowheads="1"/>
          </p:cNvPicPr>
          <p:nvPr/>
        </p:nvPicPr>
        <p:blipFill>
          <a:blip r:embed="rId3"/>
          <a:srcRect/>
          <a:stretch>
            <a:fillRect/>
          </a:stretch>
        </p:blipFill>
        <p:spPr bwMode="auto">
          <a:xfrm>
            <a:off x="5486400" y="4038600"/>
            <a:ext cx="1790700" cy="2276475"/>
          </a:xfrm>
          <a:prstGeom prst="rect">
            <a:avLst/>
          </a:prstGeom>
          <a:noFill/>
          <a:ln w="9525">
            <a:noFill/>
            <a:miter lim="800000"/>
            <a:headEnd/>
            <a:tailEnd/>
          </a:ln>
        </p:spPr>
      </p:pic>
      <p:pic>
        <p:nvPicPr>
          <p:cNvPr id="16389" name="Picture 2"/>
          <p:cNvPicPr>
            <a:picLocks noGrp="1" noChangeAspect="1" noChangeArrowheads="1"/>
          </p:cNvPicPr>
          <p:nvPr>
            <p:ph idx="1"/>
          </p:nvPr>
        </p:nvPicPr>
        <p:blipFill>
          <a:blip r:embed="rId4"/>
          <a:srcRect/>
          <a:stretch>
            <a:fillRect/>
          </a:stretch>
        </p:blipFill>
        <p:spPr>
          <a:xfrm>
            <a:off x="1371600" y="4114800"/>
            <a:ext cx="2514600" cy="2090738"/>
          </a:xfrm>
          <a:solidFill>
            <a:srgbClr val="00B050">
              <a:alpha val="36862"/>
            </a:srgbClr>
          </a:solidFill>
        </p:spPr>
      </p:pic>
      <p:pic>
        <p:nvPicPr>
          <p:cNvPr id="16390" name="Picture 4"/>
          <p:cNvPicPr>
            <a:picLocks noChangeAspect="1" noChangeArrowheads="1"/>
          </p:cNvPicPr>
          <p:nvPr/>
        </p:nvPicPr>
        <p:blipFill>
          <a:blip r:embed="rId5"/>
          <a:srcRect/>
          <a:stretch>
            <a:fillRect/>
          </a:stretch>
        </p:blipFill>
        <p:spPr bwMode="auto">
          <a:xfrm>
            <a:off x="5257800" y="1600200"/>
            <a:ext cx="1943100" cy="2130425"/>
          </a:xfrm>
          <a:prstGeom prst="rect">
            <a:avLst/>
          </a:prstGeom>
          <a:noFill/>
          <a:ln w="9525">
            <a:noFill/>
            <a:miter lim="800000"/>
            <a:headEnd/>
            <a:tailEnd/>
          </a:ln>
        </p:spPr>
      </p:pic>
      <p:pic>
        <p:nvPicPr>
          <p:cNvPr id="16391" name="Picture 5"/>
          <p:cNvPicPr>
            <a:picLocks noChangeAspect="1" noChangeArrowheads="1"/>
          </p:cNvPicPr>
          <p:nvPr/>
        </p:nvPicPr>
        <p:blipFill>
          <a:blip r:embed="rId6"/>
          <a:srcRect/>
          <a:stretch>
            <a:fillRect/>
          </a:stretch>
        </p:blipFill>
        <p:spPr bwMode="auto">
          <a:xfrm>
            <a:off x="1295400" y="1752600"/>
            <a:ext cx="3138488" cy="1949450"/>
          </a:xfrm>
          <a:prstGeom prst="rect">
            <a:avLst/>
          </a:prstGeom>
          <a:noFill/>
          <a:ln w="9525">
            <a:noFill/>
            <a:miter lim="800000"/>
            <a:headEnd/>
            <a:tailEnd/>
          </a:ln>
        </p:spPr>
      </p:pic>
      <p:sp>
        <p:nvSpPr>
          <p:cNvPr id="16" name="矩形 15"/>
          <p:cNvSpPr/>
          <p:nvPr/>
        </p:nvSpPr>
        <p:spPr>
          <a:xfrm>
            <a:off x="914400" y="3810000"/>
            <a:ext cx="3711575" cy="254000"/>
          </a:xfrm>
          <a:prstGeom prst="rect">
            <a:avLst/>
          </a:prstGeom>
        </p:spPr>
        <p:txBody>
          <a:bodyPr wrap="none">
            <a:spAutoFit/>
          </a:bodyPr>
          <a:lstStyle/>
          <a:p>
            <a:pPr>
              <a:defRPr/>
            </a:pPr>
            <a:r>
              <a:rPr lang="en-US" altLang="zh-CN" sz="1050" dirty="0"/>
              <a:t>Topology and location of add-drop nodes for the North American</a:t>
            </a:r>
            <a:endParaRPr lang="zh-CN" altLang="en-US" sz="1050" dirty="0"/>
          </a:p>
        </p:txBody>
      </p:sp>
      <p:sp>
        <p:nvSpPr>
          <p:cNvPr id="16393" name="矩形 16"/>
          <p:cNvSpPr>
            <a:spLocks noChangeArrowheads="1"/>
          </p:cNvSpPr>
          <p:nvPr/>
        </p:nvSpPr>
        <p:spPr bwMode="auto">
          <a:xfrm>
            <a:off x="5410200" y="3810000"/>
            <a:ext cx="1852613" cy="276225"/>
          </a:xfrm>
          <a:prstGeom prst="rect">
            <a:avLst/>
          </a:prstGeom>
          <a:noFill/>
          <a:ln w="9525">
            <a:noFill/>
            <a:miter lim="800000"/>
            <a:headEnd/>
            <a:tailEnd/>
          </a:ln>
        </p:spPr>
        <p:txBody>
          <a:bodyPr wrap="none">
            <a:spAutoFit/>
          </a:bodyPr>
          <a:lstStyle/>
          <a:p>
            <a:r>
              <a:rPr lang="en-US" altLang="zh-CN"/>
              <a:t>Composition of IP services</a:t>
            </a:r>
            <a:endParaRPr lang="zh-CN" altLang="en-US"/>
          </a:p>
        </p:txBody>
      </p:sp>
      <p:sp>
        <p:nvSpPr>
          <p:cNvPr id="16394" name="TextBox 17"/>
          <p:cNvSpPr txBox="1">
            <a:spLocks noChangeArrowheads="1"/>
          </p:cNvSpPr>
          <p:nvPr/>
        </p:nvSpPr>
        <p:spPr bwMode="auto">
          <a:xfrm>
            <a:off x="1524000" y="6172200"/>
            <a:ext cx="1763713" cy="276225"/>
          </a:xfrm>
          <a:prstGeom prst="rect">
            <a:avLst/>
          </a:prstGeom>
          <a:noFill/>
          <a:ln w="9525">
            <a:noFill/>
            <a:miter lim="800000"/>
            <a:headEnd/>
            <a:tailEnd/>
          </a:ln>
        </p:spPr>
        <p:txBody>
          <a:bodyPr wrap="none">
            <a:spAutoFit/>
          </a:bodyPr>
          <a:lstStyle/>
          <a:p>
            <a:r>
              <a:rPr lang="en-US" altLang="zh-CN"/>
              <a:t>Data center infrastructure</a:t>
            </a:r>
            <a:endParaRPr lang="zh-CN" altLang="en-US"/>
          </a:p>
        </p:txBody>
      </p:sp>
      <p:sp>
        <p:nvSpPr>
          <p:cNvPr id="16395" name="TextBox 11"/>
          <p:cNvSpPr txBox="1">
            <a:spLocks noChangeArrowheads="1"/>
          </p:cNvSpPr>
          <p:nvPr/>
        </p:nvSpPr>
        <p:spPr bwMode="auto">
          <a:xfrm>
            <a:off x="7162800" y="5486400"/>
            <a:ext cx="1082675" cy="276225"/>
          </a:xfrm>
          <a:prstGeom prst="rect">
            <a:avLst/>
          </a:prstGeom>
          <a:noFill/>
          <a:ln w="9525">
            <a:noFill/>
            <a:miter lim="800000"/>
            <a:headEnd/>
            <a:tailEnd/>
          </a:ln>
        </p:spPr>
        <p:txBody>
          <a:bodyPr wrap="none">
            <a:spAutoFit/>
          </a:bodyPr>
          <a:lstStyle/>
          <a:p>
            <a:r>
              <a:rPr lang="en-US" altLang="zh-CN"/>
              <a:t>THz?100Gbps</a:t>
            </a:r>
            <a:endParaRPr lang="zh-CN" alt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图片 6"/>
          <p:cNvPicPr>
            <a:picLocks noChangeAspect="1" noChangeArrowheads="1"/>
          </p:cNvPicPr>
          <p:nvPr/>
        </p:nvPicPr>
        <p:blipFill>
          <a:blip r:embed="rId3"/>
          <a:srcRect/>
          <a:stretch>
            <a:fillRect/>
          </a:stretch>
        </p:blipFill>
        <p:spPr bwMode="auto">
          <a:xfrm>
            <a:off x="4343400" y="1905000"/>
            <a:ext cx="4316413" cy="3819525"/>
          </a:xfrm>
          <a:prstGeom prst="rect">
            <a:avLst/>
          </a:prstGeom>
          <a:noFill/>
          <a:ln w="9525">
            <a:noFill/>
            <a:miter lim="800000"/>
            <a:headEnd/>
            <a:tailEnd/>
          </a:ln>
        </p:spPr>
      </p:pic>
      <p:sp>
        <p:nvSpPr>
          <p:cNvPr id="18434" name="标题 4"/>
          <p:cNvSpPr>
            <a:spLocks noGrp="1"/>
          </p:cNvSpPr>
          <p:nvPr>
            <p:ph type="title"/>
          </p:nvPr>
        </p:nvSpPr>
        <p:spPr/>
        <p:txBody>
          <a:bodyPr/>
          <a:lstStyle/>
          <a:p>
            <a:r>
              <a:rPr lang="en-US" altLang="zh-CN" smtClean="0">
                <a:ea typeface="宋体" charset="-122"/>
              </a:rPr>
              <a:t>3-Tier Data center Infrastructure</a:t>
            </a:r>
            <a:endParaRPr lang="zh-CN" altLang="en-US" smtClean="0">
              <a:ea typeface="宋体" charset="-122"/>
            </a:endParaRPr>
          </a:p>
        </p:txBody>
      </p:sp>
      <p:sp>
        <p:nvSpPr>
          <p:cNvPr id="18435" name="内容占位符 5"/>
          <p:cNvSpPr>
            <a:spLocks noGrp="1"/>
          </p:cNvSpPr>
          <p:nvPr>
            <p:ph idx="1"/>
          </p:nvPr>
        </p:nvSpPr>
        <p:spPr>
          <a:xfrm>
            <a:off x="457200" y="1828800"/>
            <a:ext cx="4191000" cy="4419600"/>
          </a:xfrm>
        </p:spPr>
        <p:txBody>
          <a:bodyPr/>
          <a:lstStyle/>
          <a:p>
            <a:r>
              <a:rPr lang="en-US" altLang="zh-CN" sz="2800" b="1" smtClean="0">
                <a:ea typeface="宋体" charset="-122"/>
              </a:rPr>
              <a:t>Core Layer </a:t>
            </a:r>
          </a:p>
          <a:p>
            <a:pPr>
              <a:buFontTx/>
              <a:buNone/>
            </a:pPr>
            <a:r>
              <a:rPr lang="en-US" altLang="zh-CN" sz="1600" smtClean="0">
                <a:ea typeface="宋体" charset="-122"/>
              </a:rPr>
              <a:t>	the data center core is a Layer 3 domain built with high-bandwidth links (10 GE or a bunch of 10GE);</a:t>
            </a:r>
            <a:endParaRPr lang="zh-CN" altLang="zh-CN" sz="1600" smtClean="0">
              <a:ea typeface="宋体" charset="-122"/>
            </a:endParaRPr>
          </a:p>
          <a:p>
            <a:r>
              <a:rPr lang="en-US" altLang="zh-CN" sz="2800" b="1" smtClean="0">
                <a:ea typeface="宋体" charset="-122"/>
              </a:rPr>
              <a:t>Aggregation Layer </a:t>
            </a:r>
          </a:p>
          <a:p>
            <a:pPr>
              <a:buFontTx/>
              <a:buNone/>
            </a:pPr>
            <a:r>
              <a:rPr lang="en-US" altLang="zh-CN" sz="1600" smtClean="0">
                <a:ea typeface="宋体" charset="-122"/>
              </a:rPr>
              <a:t>	supports Layer 2 and Layer 3 functionality;</a:t>
            </a:r>
            <a:r>
              <a:rPr lang="en-US" altLang="zh-CN" sz="2800" smtClean="0">
                <a:ea typeface="宋体" charset="-122"/>
              </a:rPr>
              <a:t> </a:t>
            </a:r>
            <a:r>
              <a:rPr lang="en-US" altLang="zh-CN" sz="1600" smtClean="0">
                <a:ea typeface="宋体" charset="-122"/>
              </a:rPr>
              <a:t>using 10 Gbps links</a:t>
            </a:r>
            <a:endParaRPr lang="zh-CN" altLang="zh-CN" sz="2800" smtClean="0">
              <a:ea typeface="宋体" charset="-122"/>
            </a:endParaRPr>
          </a:p>
          <a:p>
            <a:r>
              <a:rPr lang="en-US" altLang="zh-CN" sz="2800" b="1" smtClean="0">
                <a:ea typeface="宋体" charset="-122"/>
              </a:rPr>
              <a:t>Access Layer/ToR </a:t>
            </a:r>
          </a:p>
          <a:p>
            <a:pPr>
              <a:buFontTx/>
              <a:buNone/>
            </a:pPr>
            <a:r>
              <a:rPr lang="en-US" altLang="zh-CN" sz="1600" smtClean="0">
                <a:ea typeface="宋体" charset="-122"/>
              </a:rPr>
              <a:t>	A Layer 2 domain</a:t>
            </a:r>
          </a:p>
          <a:p>
            <a:pPr>
              <a:buFontTx/>
              <a:buNone/>
            </a:pPr>
            <a:r>
              <a:rPr lang="en-US" altLang="zh-CN" sz="1600" smtClean="0">
                <a:ea typeface="宋体" charset="-122"/>
              </a:rPr>
              <a:t>	ToR using 1Gbps links</a:t>
            </a:r>
          </a:p>
          <a:p>
            <a:r>
              <a:rPr lang="en-US" altLang="zh-CN" sz="2800" b="1" smtClean="0">
                <a:ea typeface="宋体" charset="-122"/>
              </a:rPr>
              <a:t>Topology is tradeoffs</a:t>
            </a:r>
          </a:p>
          <a:p>
            <a:pPr lvl="1">
              <a:buFontTx/>
              <a:buNone/>
            </a:pPr>
            <a:r>
              <a:rPr lang="en-US" altLang="zh-CN" sz="1600" smtClean="0">
                <a:ea typeface="宋体" charset="-122"/>
              </a:rPr>
              <a:t>Emerging 40G Ethernet , performance bottlenecks </a:t>
            </a:r>
            <a:endParaRPr lang="zh-CN" altLang="en-US" sz="1600" smtClean="0">
              <a:ea typeface="宋体" charset="-122"/>
            </a:endParaRPr>
          </a:p>
        </p:txBody>
      </p:sp>
      <p:sp>
        <p:nvSpPr>
          <p:cNvPr id="18436" name="矩形 9"/>
          <p:cNvSpPr>
            <a:spLocks noChangeArrowheads="1"/>
          </p:cNvSpPr>
          <p:nvPr/>
        </p:nvSpPr>
        <p:spPr bwMode="auto">
          <a:xfrm>
            <a:off x="4953000" y="6019800"/>
            <a:ext cx="3810000" cy="461963"/>
          </a:xfrm>
          <a:prstGeom prst="rect">
            <a:avLst/>
          </a:prstGeom>
          <a:noFill/>
          <a:ln w="9525">
            <a:noFill/>
            <a:miter lim="800000"/>
            <a:headEnd/>
            <a:tailEnd/>
          </a:ln>
        </p:spPr>
        <p:txBody>
          <a:bodyPr>
            <a:spAutoFit/>
          </a:bodyPr>
          <a:lstStyle/>
          <a:p>
            <a:r>
              <a:rPr lang="en-US" altLang="zh-CN"/>
              <a:t>Source: Enterprise Data Center Wide Area Application Services (WAAS) Design GuideCisco Systems, Inc.</a:t>
            </a:r>
            <a:endParaRPr lang="zh-CN" altLang="en-US"/>
          </a:p>
        </p:txBody>
      </p:sp>
      <p:sp>
        <p:nvSpPr>
          <p:cNvPr id="18437" name="灯片编号占位符 10"/>
          <p:cNvSpPr>
            <a:spLocks noGrp="1"/>
          </p:cNvSpPr>
          <p:nvPr>
            <p:ph type="sldNum" sz="quarter" idx="12"/>
          </p:nvPr>
        </p:nvSpPr>
        <p:spPr>
          <a:noFill/>
        </p:spPr>
        <p:txBody>
          <a:bodyPr/>
          <a:lstStyle/>
          <a:p>
            <a:r>
              <a:rPr lang="en-US" altLang="zh-CN" smtClean="0"/>
              <a:t>Slide </a:t>
            </a:r>
            <a:fld id="{46AC1E00-D0AD-42C5-8DD9-F226F7A3E3F6}" type="slidenum">
              <a:rPr lang="en-US" altLang="zh-CN" smtClean="0"/>
              <a:pPr/>
              <a:t>3</a:t>
            </a:fld>
            <a:endParaRPr lang="en-US" altLang="zh-CN" smtClean="0"/>
          </a:p>
        </p:txBody>
      </p:sp>
      <p:sp>
        <p:nvSpPr>
          <p:cNvPr id="18438" name="页脚占位符 11"/>
          <p:cNvSpPr>
            <a:spLocks noGrp="1"/>
          </p:cNvSpPr>
          <p:nvPr>
            <p:ph type="ftr" sz="quarter" idx="11"/>
          </p:nvPr>
        </p:nvSpPr>
        <p:spPr>
          <a:noFill/>
        </p:spPr>
        <p:txBody>
          <a:bodyPr/>
          <a:lstStyle/>
          <a:p>
            <a:r>
              <a:rPr lang="en-US" altLang="zh-CN" smtClean="0"/>
              <a:t>Cai Yunlong, Huawei</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altLang="zh-CN" smtClean="0">
                <a:latin typeface="Arial" charset="0"/>
                <a:ea typeface="宋体" charset="-122"/>
                <a:cs typeface="Arial" charset="0"/>
              </a:rPr>
              <a:t>Insights of Traffic -1</a:t>
            </a:r>
          </a:p>
        </p:txBody>
      </p:sp>
      <p:sp>
        <p:nvSpPr>
          <p:cNvPr id="4" name="Content Placeholder 2"/>
          <p:cNvSpPr>
            <a:spLocks noGrp="1"/>
          </p:cNvSpPr>
          <p:nvPr>
            <p:ph idx="1"/>
          </p:nvPr>
        </p:nvSpPr>
        <p:spPr>
          <a:xfrm>
            <a:off x="685800" y="1676400"/>
            <a:ext cx="7772400" cy="4114800"/>
          </a:xfrm>
        </p:spPr>
        <p:txBody>
          <a:bodyPr/>
          <a:lstStyle/>
          <a:p>
            <a:r>
              <a:rPr lang="en-US" altLang="zh-CN" sz="1800" smtClean="0">
                <a:ea typeface="宋体" charset="-122"/>
              </a:rPr>
              <a:t>Much of the traffic could be by two patterns</a:t>
            </a:r>
            <a:r>
              <a:rPr lang="zh-CN" altLang="en-US" sz="1800" smtClean="0">
                <a:ea typeface="宋体" charset="-122"/>
              </a:rPr>
              <a:t>：</a:t>
            </a:r>
            <a:endParaRPr lang="en-US" altLang="zh-CN" sz="1800" smtClean="0">
              <a:ea typeface="宋体" charset="-122"/>
            </a:endParaRPr>
          </a:p>
          <a:p>
            <a:pPr lvl="1"/>
            <a:r>
              <a:rPr lang="en-US" altLang="zh-CN" sz="1600" b="1" i="1" smtClean="0">
                <a:ea typeface="宋体" charset="-122"/>
              </a:rPr>
              <a:t>Work-Seeks-Bandwidth</a:t>
            </a:r>
            <a:r>
              <a:rPr lang="en-US" altLang="zh-CN" sz="1600" smtClean="0">
                <a:ea typeface="宋体" charset="-122"/>
              </a:rPr>
              <a:t> and </a:t>
            </a:r>
            <a:r>
              <a:rPr lang="en-US" altLang="zh-CN" sz="1600" b="1" i="1" smtClean="0">
                <a:ea typeface="宋体" charset="-122"/>
              </a:rPr>
              <a:t>Scatter-Gather(</a:t>
            </a:r>
            <a:r>
              <a:rPr lang="en-US" altLang="zh-CN" sz="1600" i="1" smtClean="0">
                <a:ea typeface="宋体" charset="-122"/>
              </a:rPr>
              <a:t>application determined)</a:t>
            </a:r>
            <a:r>
              <a:rPr lang="en-US" altLang="zh-CN" sz="1600" smtClean="0">
                <a:ea typeface="宋体" charset="-122"/>
              </a:rPr>
              <a:t> </a:t>
            </a:r>
            <a:endParaRPr lang="en-US" altLang="zh-CN" sz="2000" smtClean="0">
              <a:ea typeface="宋体" charset="-122"/>
              <a:cs typeface="Arial" charset="0"/>
            </a:endParaRPr>
          </a:p>
          <a:p>
            <a:r>
              <a:rPr lang="en-US" altLang="zh-CN" sz="2000" smtClean="0">
                <a:ea typeface="宋体" charset="-122"/>
                <a:cs typeface="Arial" charset="0"/>
              </a:rPr>
              <a:t>75% of traffic stays within a rack (Clouds)</a:t>
            </a:r>
          </a:p>
          <a:p>
            <a:pPr eaLnBrk="1" hangingPunct="1"/>
            <a:r>
              <a:rPr lang="en-US" altLang="zh-CN" sz="2000" smtClean="0">
                <a:ea typeface="宋体" charset="-122"/>
                <a:cs typeface="Arial" charset="0"/>
              </a:rPr>
              <a:t>Half packets are small (&lt; 200B)</a:t>
            </a:r>
            <a:r>
              <a:rPr lang="zh-CN" altLang="en-US" sz="2000" smtClean="0">
                <a:ea typeface="宋体" charset="-122"/>
                <a:cs typeface="Arial" charset="0"/>
              </a:rPr>
              <a:t>，</a:t>
            </a:r>
            <a:r>
              <a:rPr lang="zh-CN" altLang="en-US" sz="1200" smtClean="0">
                <a:ea typeface="宋体" charset="-122"/>
                <a:cs typeface="Arial" charset="0"/>
              </a:rPr>
              <a:t> </a:t>
            </a:r>
            <a:r>
              <a:rPr lang="en-US" altLang="zh-CN" sz="1400" i="1" smtClean="0">
                <a:ea typeface="宋体" charset="-122"/>
                <a:cs typeface="Arial" charset="0"/>
              </a:rPr>
              <a:t>Keep alive</a:t>
            </a:r>
            <a:endParaRPr lang="en-US" altLang="zh-CN" sz="1200" i="1" smtClean="0">
              <a:ea typeface="宋体" charset="-122"/>
              <a:cs typeface="Arial" charset="0"/>
            </a:endParaRPr>
          </a:p>
          <a:p>
            <a:pPr eaLnBrk="1" hangingPunct="1"/>
            <a:r>
              <a:rPr lang="en-US" altLang="zh-CN" sz="2000" smtClean="0">
                <a:ea typeface="宋体" charset="-122"/>
                <a:cs typeface="Arial" charset="0"/>
              </a:rPr>
              <a:t>At most </a:t>
            </a:r>
            <a:r>
              <a:rPr lang="en-US" altLang="zh-CN" sz="2000" smtClean="0">
                <a:solidFill>
                  <a:srgbClr val="FF0000"/>
                </a:solidFill>
                <a:ea typeface="宋体" charset="-122"/>
                <a:cs typeface="Arial" charset="0"/>
              </a:rPr>
              <a:t>25% of core links </a:t>
            </a:r>
            <a:r>
              <a:rPr lang="en-US" altLang="zh-CN" sz="2000" smtClean="0">
                <a:ea typeface="宋体" charset="-122"/>
                <a:cs typeface="Arial" charset="0"/>
              </a:rPr>
              <a:t>highly utilized</a:t>
            </a:r>
          </a:p>
          <a:p>
            <a:pPr lvl="1"/>
            <a:r>
              <a:rPr lang="en-US" altLang="zh-CN" sz="1800" smtClean="0">
                <a:ea typeface="宋体" charset="-122"/>
                <a:cs typeface="Arial" charset="0"/>
              </a:rPr>
              <a:t>Effective routing algorithm to reduce utilization</a:t>
            </a:r>
          </a:p>
          <a:p>
            <a:pPr lvl="1"/>
            <a:r>
              <a:rPr lang="en-US" altLang="zh-CN" sz="1800" smtClean="0">
                <a:ea typeface="宋体" charset="-122"/>
                <a:cs typeface="Arial" charset="0"/>
              </a:rPr>
              <a:t>Load balance across paths and migrate VMs</a:t>
            </a:r>
          </a:p>
          <a:p>
            <a:r>
              <a:rPr lang="en-US" altLang="zh-CN" sz="2000" smtClean="0">
                <a:ea typeface="宋体" charset="-122"/>
              </a:rPr>
              <a:t>Few links experience loss </a:t>
            </a:r>
          </a:p>
          <a:p>
            <a:r>
              <a:rPr lang="en-US" altLang="zh-CN" sz="2000" smtClean="0">
                <a:ea typeface="宋体" charset="-122"/>
              </a:rPr>
              <a:t>Core &gt; Edge &gt; Aggregation; Many links are unutilized ,</a:t>
            </a:r>
            <a:r>
              <a:rPr lang="en-US" altLang="zh-CN" sz="2000" smtClean="0">
                <a:latin typeface="Century Schoolbook" pitchFamily="18" charset="0"/>
                <a:ea typeface="宋体" charset="-122"/>
              </a:rPr>
              <a:t> Back-up/redundant</a:t>
            </a:r>
            <a:endParaRPr lang="en-US" altLang="zh-CN" sz="2000" smtClean="0">
              <a:ea typeface="宋体" charset="-122"/>
            </a:endParaRPr>
          </a:p>
          <a:p>
            <a:r>
              <a:rPr lang="en-US" altLang="zh-CN" sz="2000" smtClean="0">
                <a:ea typeface="宋体" charset="-122"/>
              </a:rPr>
              <a:t>Traffic adheres to ON-OFF</a:t>
            </a:r>
          </a:p>
          <a:p>
            <a:r>
              <a:rPr lang="en-US" altLang="zh-CN" sz="2000" smtClean="0">
                <a:ea typeface="宋体" charset="-122"/>
              </a:rPr>
              <a:t>Arrival process is lognormal</a:t>
            </a:r>
            <a:endParaRPr lang="en-US" altLang="zh-CN" sz="1800" smtClean="0">
              <a:solidFill>
                <a:srgbClr val="FF0000"/>
              </a:solidFill>
              <a:ea typeface="宋体" charset="-122"/>
            </a:endParaRPr>
          </a:p>
        </p:txBody>
      </p:sp>
      <p:sp>
        <p:nvSpPr>
          <p:cNvPr id="20483" name="矩形 4"/>
          <p:cNvSpPr>
            <a:spLocks noChangeArrowheads="1"/>
          </p:cNvSpPr>
          <p:nvPr/>
        </p:nvSpPr>
        <p:spPr bwMode="auto">
          <a:xfrm>
            <a:off x="2978150" y="6019800"/>
            <a:ext cx="5761038" cy="261938"/>
          </a:xfrm>
          <a:prstGeom prst="rect">
            <a:avLst/>
          </a:prstGeom>
          <a:noFill/>
          <a:ln w="9525">
            <a:noFill/>
            <a:miter lim="800000"/>
            <a:headEnd/>
            <a:tailEnd/>
          </a:ln>
        </p:spPr>
        <p:txBody>
          <a:bodyPr wrap="none">
            <a:spAutoFit/>
          </a:bodyPr>
          <a:lstStyle/>
          <a:p>
            <a:r>
              <a:rPr lang="en-US" altLang="zh-CN" sz="1100">
                <a:ea typeface="黑体" pitchFamily="49" charset="-122"/>
              </a:rPr>
              <a:t>Source,</a:t>
            </a:r>
            <a:r>
              <a:rPr lang="en-US" altLang="zh-CN" sz="1100">
                <a:latin typeface="Arial" charset="0"/>
                <a:cs typeface="Arial" charset="0"/>
              </a:rPr>
              <a:t> Theophilus Benson, etc,</a:t>
            </a:r>
            <a:r>
              <a:rPr lang="en-US" altLang="zh-CN" sz="1100">
                <a:ea typeface="黑体" pitchFamily="49" charset="-122"/>
              </a:rPr>
              <a:t> “Network Traffic Characteristics of Data Centers in the Wild”</a:t>
            </a:r>
            <a:endParaRPr lang="zh-CN" altLang="en-US" sz="1100"/>
          </a:p>
        </p:txBody>
      </p:sp>
      <p:sp>
        <p:nvSpPr>
          <p:cNvPr id="20484" name="矩形 6"/>
          <p:cNvSpPr>
            <a:spLocks noChangeArrowheads="1"/>
          </p:cNvSpPr>
          <p:nvPr/>
        </p:nvSpPr>
        <p:spPr bwMode="auto">
          <a:xfrm>
            <a:off x="3581400" y="6248400"/>
            <a:ext cx="5562600" cy="276225"/>
          </a:xfrm>
          <a:prstGeom prst="rect">
            <a:avLst/>
          </a:prstGeom>
          <a:noFill/>
          <a:ln w="9525">
            <a:noFill/>
            <a:miter lim="800000"/>
            <a:headEnd/>
            <a:tailEnd/>
          </a:ln>
        </p:spPr>
        <p:txBody>
          <a:bodyPr>
            <a:spAutoFit/>
          </a:bodyPr>
          <a:lstStyle/>
          <a:p>
            <a:r>
              <a:rPr lang="en-US" altLang="zh-CN">
                <a:solidFill>
                  <a:srgbClr val="E75C01"/>
                </a:solidFill>
              </a:rPr>
              <a:t>Theophilus Benson,etc,</a:t>
            </a:r>
            <a:r>
              <a:rPr lang="en-US" altLang="zh-CN"/>
              <a:t> “Understanding Data Center Traffic Characteristics</a:t>
            </a:r>
            <a:r>
              <a:rPr lang="zh-CN" altLang="en-US"/>
              <a:t>”</a:t>
            </a:r>
          </a:p>
        </p:txBody>
      </p:sp>
      <p:sp>
        <p:nvSpPr>
          <p:cNvPr id="20485" name="灯片编号占位符 7"/>
          <p:cNvSpPr>
            <a:spLocks noGrp="1"/>
          </p:cNvSpPr>
          <p:nvPr>
            <p:ph type="sldNum" sz="quarter" idx="12"/>
          </p:nvPr>
        </p:nvSpPr>
        <p:spPr>
          <a:noFill/>
        </p:spPr>
        <p:txBody>
          <a:bodyPr/>
          <a:lstStyle/>
          <a:p>
            <a:r>
              <a:rPr lang="en-US" altLang="zh-CN" smtClean="0"/>
              <a:t>Slide </a:t>
            </a:r>
            <a:fld id="{45C9DE7F-E580-473B-BBC3-7EE813ED255B}" type="slidenum">
              <a:rPr lang="en-US" altLang="zh-CN" smtClean="0"/>
              <a:pPr/>
              <a:t>4</a:t>
            </a:fld>
            <a:endParaRPr lang="en-US" altLang="zh-CN" smtClean="0"/>
          </a:p>
        </p:txBody>
      </p:sp>
      <p:sp>
        <p:nvSpPr>
          <p:cNvPr id="20486" name="页脚占位符 8"/>
          <p:cNvSpPr>
            <a:spLocks noGrp="1"/>
          </p:cNvSpPr>
          <p:nvPr>
            <p:ph type="ftr" sz="quarter" idx="11"/>
          </p:nvPr>
        </p:nvSpPr>
        <p:spPr>
          <a:noFill/>
        </p:spPr>
        <p:txBody>
          <a:bodyPr/>
          <a:lstStyle/>
          <a:p>
            <a:r>
              <a:rPr lang="en-US" altLang="zh-CN" smtClean="0"/>
              <a:t>Cai Yunlong, Huawei</a:t>
            </a:r>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1"/>
          <p:cNvSpPr>
            <a:spLocks noGrp="1"/>
          </p:cNvSpPr>
          <p:nvPr>
            <p:ph type="title"/>
          </p:nvPr>
        </p:nvSpPr>
        <p:spPr/>
        <p:txBody>
          <a:bodyPr/>
          <a:lstStyle/>
          <a:p>
            <a:r>
              <a:rPr lang="en-US" altLang="zh-CN" smtClean="0">
                <a:latin typeface="Arial" charset="0"/>
                <a:ea typeface="宋体" charset="-122"/>
                <a:cs typeface="Arial" charset="0"/>
              </a:rPr>
              <a:t>Insights of Traffic -2</a:t>
            </a:r>
            <a:endParaRPr lang="zh-CN" altLang="en-US" smtClean="0">
              <a:ea typeface="宋体" charset="-122"/>
              <a:cs typeface="Arial" charset="0"/>
            </a:endParaRPr>
          </a:p>
        </p:txBody>
      </p:sp>
      <p:sp>
        <p:nvSpPr>
          <p:cNvPr id="3" name="内容占位符 2"/>
          <p:cNvSpPr>
            <a:spLocks noGrp="1"/>
          </p:cNvSpPr>
          <p:nvPr>
            <p:ph idx="1"/>
          </p:nvPr>
        </p:nvSpPr>
        <p:spPr>
          <a:xfrm>
            <a:off x="762000" y="1676400"/>
            <a:ext cx="7848600" cy="4724400"/>
          </a:xfrm>
        </p:spPr>
        <p:txBody>
          <a:bodyPr/>
          <a:lstStyle/>
          <a:p>
            <a:r>
              <a:rPr lang="en-US" altLang="zh-CN" sz="2000" smtClean="0">
                <a:ea typeface="宋体" charset="-122"/>
              </a:rPr>
              <a:t>Internet traffic becomes </a:t>
            </a:r>
            <a:r>
              <a:rPr lang="en-US" altLang="zh-CN" sz="2000" b="1" smtClean="0">
                <a:ea typeface="宋体" charset="-122"/>
              </a:rPr>
              <a:t>highly aggregated</a:t>
            </a:r>
            <a:endParaRPr lang="en-US" altLang="zh-CN" sz="2000" smtClean="0">
              <a:ea typeface="宋体" charset="-122"/>
            </a:endParaRPr>
          </a:p>
          <a:p>
            <a:r>
              <a:rPr lang="en-US" altLang="zh-CN" sz="2000" smtClean="0">
                <a:ea typeface="宋体" charset="-122"/>
              </a:rPr>
              <a:t>The mean of traffic flows says </a:t>
            </a:r>
            <a:r>
              <a:rPr lang="en-US" altLang="zh-CN" sz="2000" b="1" smtClean="0">
                <a:ea typeface="宋体" charset="-122"/>
              </a:rPr>
              <a:t>very little </a:t>
            </a:r>
            <a:r>
              <a:rPr lang="en-US" altLang="zh-CN" sz="2000" smtClean="0">
                <a:ea typeface="宋体" charset="-122"/>
              </a:rPr>
              <a:t>because </a:t>
            </a:r>
          </a:p>
          <a:p>
            <a:pPr lvl="1"/>
            <a:r>
              <a:rPr lang="en-US" altLang="zh-CN" sz="1800" smtClean="0">
                <a:ea typeface="宋体" charset="-122"/>
              </a:rPr>
              <a:t>aggregated traffic exhibits  highly variable and</a:t>
            </a:r>
          </a:p>
          <a:p>
            <a:pPr lvl="1"/>
            <a:r>
              <a:rPr lang="en-US" altLang="zh-CN" sz="1800" smtClean="0">
                <a:ea typeface="宋体" charset="-122"/>
              </a:rPr>
              <a:t>non-Gaussian</a:t>
            </a:r>
            <a:r>
              <a:rPr lang="zh-CN" altLang="en-US" sz="1800" smtClean="0">
                <a:ea typeface="宋体" charset="-122"/>
              </a:rPr>
              <a:t>；</a:t>
            </a:r>
            <a:endParaRPr lang="en-US" altLang="zh-CN" sz="1800" smtClean="0">
              <a:ea typeface="宋体" charset="-122"/>
            </a:endParaRPr>
          </a:p>
          <a:p>
            <a:r>
              <a:rPr lang="en-US" altLang="zh-CN" sz="2000" smtClean="0">
                <a:ea typeface="宋体" charset="-122"/>
              </a:rPr>
              <a:t>Common classification is bimodal, </a:t>
            </a:r>
          </a:p>
          <a:p>
            <a:pPr lvl="1"/>
            <a:r>
              <a:rPr lang="en-US" altLang="zh-CN" sz="1600" smtClean="0">
                <a:ea typeface="宋体" charset="-122"/>
              </a:rPr>
              <a:t>with modes around 200B and 1,400B</a:t>
            </a:r>
            <a:r>
              <a:rPr lang="zh-CN" altLang="en-US" sz="1600" smtClean="0">
                <a:ea typeface="宋体" charset="-122"/>
              </a:rPr>
              <a:t>；</a:t>
            </a:r>
            <a:endParaRPr lang="en-US" altLang="zh-CN" sz="1600" smtClean="0">
              <a:ea typeface="宋体" charset="-122"/>
            </a:endParaRPr>
          </a:p>
          <a:p>
            <a:pPr lvl="1"/>
            <a:r>
              <a:rPr lang="en-US" altLang="zh-CN" sz="1600" smtClean="0">
                <a:ea typeface="宋体" charset="-122"/>
              </a:rPr>
              <a:t>using the so-called “elephant” and “mice” classes;</a:t>
            </a:r>
          </a:p>
          <a:p>
            <a:pPr lvl="1"/>
            <a:r>
              <a:rPr lang="en-US" altLang="zh-CN" sz="1600" smtClean="0">
                <a:ea typeface="宋体" charset="-122"/>
              </a:rPr>
              <a:t>Elephant flows account for  less than 1%,</a:t>
            </a:r>
          </a:p>
          <a:p>
            <a:pPr lvl="1">
              <a:buFontTx/>
              <a:buNone/>
            </a:pPr>
            <a:r>
              <a:rPr lang="en-US" altLang="zh-CN" sz="1600" smtClean="0">
                <a:ea typeface="宋体" charset="-122"/>
              </a:rPr>
              <a:t>     but more than half the data volume. long lived</a:t>
            </a:r>
          </a:p>
          <a:p>
            <a:pPr lvl="1">
              <a:buFontTx/>
              <a:buNone/>
            </a:pPr>
            <a:r>
              <a:rPr lang="en-US" altLang="zh-CN" sz="1600" smtClean="0">
                <a:ea typeface="宋体" charset="-122"/>
              </a:rPr>
              <a:t>     and “bursty”; </a:t>
            </a:r>
          </a:p>
          <a:p>
            <a:pPr lvl="1">
              <a:buFontTx/>
              <a:buChar char="•"/>
            </a:pPr>
            <a:r>
              <a:rPr lang="en-US" altLang="zh-CN" sz="2000" smtClean="0">
                <a:ea typeface="宋体" charset="-122"/>
              </a:rPr>
              <a:t>Traffic spikes</a:t>
            </a:r>
          </a:p>
          <a:p>
            <a:pPr lvl="1"/>
            <a:r>
              <a:rPr lang="en-US" altLang="zh-CN" sz="1400" smtClean="0">
                <a:ea typeface="宋体" charset="-122"/>
              </a:rPr>
              <a:t>Caused when many virtual machines experience </a:t>
            </a:r>
          </a:p>
          <a:p>
            <a:pPr lvl="1">
              <a:buFontTx/>
              <a:buNone/>
            </a:pPr>
            <a:r>
              <a:rPr lang="en-US" altLang="zh-CN" sz="1400" smtClean="0">
                <a:ea typeface="宋体" charset="-122"/>
              </a:rPr>
              <a:t>      a burst at the same time.</a:t>
            </a:r>
            <a:endParaRPr lang="zh-CN" altLang="zh-CN" sz="1400" smtClean="0">
              <a:ea typeface="宋体" charset="-122"/>
            </a:endParaRPr>
          </a:p>
          <a:p>
            <a:pPr lvl="1"/>
            <a:r>
              <a:rPr lang="en-US" altLang="zh-CN" sz="1400" smtClean="0">
                <a:ea typeface="宋体" charset="-122"/>
              </a:rPr>
              <a:t>The </a:t>
            </a:r>
            <a:r>
              <a:rPr lang="en-US" altLang="zh-CN" sz="1400" b="1" smtClean="0">
                <a:ea typeface="宋体" charset="-122"/>
              </a:rPr>
              <a:t>rate of virtual server growth is far outpacing </a:t>
            </a:r>
          </a:p>
          <a:p>
            <a:pPr lvl="1">
              <a:buFontTx/>
              <a:buNone/>
            </a:pPr>
            <a:r>
              <a:rPr lang="en-US" altLang="zh-CN" sz="1400" b="1" smtClean="0">
                <a:ea typeface="宋体" charset="-122"/>
              </a:rPr>
              <a:t>       physical servers</a:t>
            </a:r>
            <a:r>
              <a:rPr lang="en-US" altLang="zh-CN" sz="1400" smtClean="0">
                <a:ea typeface="宋体" charset="-122"/>
              </a:rPr>
              <a:t>.</a:t>
            </a:r>
            <a:endParaRPr lang="en-US" altLang="zh-CN" sz="2000" smtClean="0">
              <a:ea typeface="宋体" charset="-122"/>
            </a:endParaRPr>
          </a:p>
        </p:txBody>
      </p:sp>
      <p:sp>
        <p:nvSpPr>
          <p:cNvPr id="22531" name="矩形 3"/>
          <p:cNvSpPr>
            <a:spLocks noChangeArrowheads="1"/>
          </p:cNvSpPr>
          <p:nvPr/>
        </p:nvSpPr>
        <p:spPr bwMode="auto">
          <a:xfrm>
            <a:off x="5334000" y="6172200"/>
            <a:ext cx="3665538" cy="276225"/>
          </a:xfrm>
          <a:prstGeom prst="rect">
            <a:avLst/>
          </a:prstGeom>
          <a:noFill/>
          <a:ln w="9525">
            <a:noFill/>
            <a:miter lim="800000"/>
            <a:headEnd/>
            <a:tailEnd/>
          </a:ln>
        </p:spPr>
        <p:txBody>
          <a:bodyPr wrap="none">
            <a:spAutoFit/>
          </a:bodyPr>
          <a:lstStyle/>
          <a:p>
            <a:r>
              <a:rPr lang="en-US" altLang="zh-CN"/>
              <a:t>Source: A Guided Tour through  Data-center Networking</a:t>
            </a:r>
            <a:endParaRPr lang="zh-CN" altLang="en-US"/>
          </a:p>
        </p:txBody>
      </p:sp>
      <p:pic>
        <p:nvPicPr>
          <p:cNvPr id="22532" name="Picture 2"/>
          <p:cNvPicPr>
            <a:picLocks noChangeAspect="1" noChangeArrowheads="1"/>
          </p:cNvPicPr>
          <p:nvPr/>
        </p:nvPicPr>
        <p:blipFill>
          <a:blip r:embed="rId3"/>
          <a:srcRect/>
          <a:stretch>
            <a:fillRect/>
          </a:stretch>
        </p:blipFill>
        <p:spPr bwMode="auto">
          <a:xfrm>
            <a:off x="6096000" y="2743200"/>
            <a:ext cx="2352675" cy="1752600"/>
          </a:xfrm>
          <a:prstGeom prst="rect">
            <a:avLst/>
          </a:prstGeom>
          <a:noFill/>
          <a:ln w="9525">
            <a:noFill/>
            <a:miter lim="800000"/>
            <a:headEnd/>
            <a:tailEnd/>
          </a:ln>
        </p:spPr>
      </p:pic>
      <p:sp>
        <p:nvSpPr>
          <p:cNvPr id="22533" name="灯片编号占位符 5"/>
          <p:cNvSpPr>
            <a:spLocks noGrp="1"/>
          </p:cNvSpPr>
          <p:nvPr>
            <p:ph type="sldNum" sz="quarter" idx="12"/>
          </p:nvPr>
        </p:nvSpPr>
        <p:spPr>
          <a:noFill/>
        </p:spPr>
        <p:txBody>
          <a:bodyPr/>
          <a:lstStyle/>
          <a:p>
            <a:r>
              <a:rPr lang="en-US" altLang="zh-CN" smtClean="0"/>
              <a:t>Slide </a:t>
            </a:r>
            <a:fld id="{FD091852-2121-4EC0-B599-927CD0C0D828}" type="slidenum">
              <a:rPr lang="en-US" altLang="zh-CN" smtClean="0"/>
              <a:pPr/>
              <a:t>5</a:t>
            </a:fld>
            <a:endParaRPr lang="en-US" altLang="zh-CN" smtClean="0"/>
          </a:p>
        </p:txBody>
      </p:sp>
      <p:sp>
        <p:nvSpPr>
          <p:cNvPr id="22534" name="页脚占位符 6"/>
          <p:cNvSpPr>
            <a:spLocks noGrp="1"/>
          </p:cNvSpPr>
          <p:nvPr>
            <p:ph type="ftr" sz="quarter" idx="11"/>
          </p:nvPr>
        </p:nvSpPr>
        <p:spPr>
          <a:noFill/>
        </p:spPr>
        <p:txBody>
          <a:bodyPr/>
          <a:lstStyle/>
          <a:p>
            <a:r>
              <a:rPr lang="en-US" altLang="zh-CN" smtClean="0"/>
              <a:t>Cai Yunlong, Huawei</a:t>
            </a:r>
          </a:p>
        </p:txBody>
      </p:sp>
      <p:pic>
        <p:nvPicPr>
          <p:cNvPr id="22535" name="Picture 2" descr="http://omniti.com/i/spikesdissected.png"/>
          <p:cNvPicPr>
            <a:picLocks noChangeAspect="1" noChangeArrowheads="1"/>
          </p:cNvPicPr>
          <p:nvPr/>
        </p:nvPicPr>
        <p:blipFill>
          <a:blip r:embed="rId4"/>
          <a:srcRect/>
          <a:stretch>
            <a:fillRect/>
          </a:stretch>
        </p:blipFill>
        <p:spPr bwMode="auto">
          <a:xfrm>
            <a:off x="5943600" y="4535488"/>
            <a:ext cx="2590800" cy="16367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4"/>
          <p:cNvSpPr>
            <a:spLocks noGrp="1"/>
          </p:cNvSpPr>
          <p:nvPr>
            <p:ph type="title"/>
          </p:nvPr>
        </p:nvSpPr>
        <p:spPr/>
        <p:txBody>
          <a:bodyPr/>
          <a:lstStyle/>
          <a:p>
            <a:r>
              <a:rPr lang="en-US" altLang="zh-CN" smtClean="0">
                <a:ea typeface="宋体" charset="-122"/>
              </a:rPr>
              <a:t>Traffic Inter/intra Cluster Feature</a:t>
            </a:r>
            <a:endParaRPr lang="zh-CN" altLang="en-US" smtClean="0">
              <a:ea typeface="宋体" charset="-122"/>
            </a:endParaRPr>
          </a:p>
        </p:txBody>
      </p:sp>
      <p:sp>
        <p:nvSpPr>
          <p:cNvPr id="24578" name="内容占位符 5"/>
          <p:cNvSpPr>
            <a:spLocks noGrp="1"/>
          </p:cNvSpPr>
          <p:nvPr>
            <p:ph idx="1"/>
          </p:nvPr>
        </p:nvSpPr>
        <p:spPr/>
        <p:txBody>
          <a:bodyPr tIns="36000"/>
          <a:lstStyle/>
          <a:p>
            <a:pPr>
              <a:spcAft>
                <a:spcPts val="600"/>
              </a:spcAft>
            </a:pPr>
            <a:r>
              <a:rPr lang="en-US" altLang="zh-CN" sz="2400" b="1" smtClean="0">
                <a:ea typeface="宋体" charset="-122"/>
              </a:rPr>
              <a:t>Traffic between clusters , </a:t>
            </a:r>
            <a:r>
              <a:rPr lang="en-US" altLang="zh-CN" sz="2400" smtClean="0">
                <a:ea typeface="宋体" charset="-122"/>
              </a:rPr>
              <a:t>typically less time-critical</a:t>
            </a:r>
          </a:p>
          <a:p>
            <a:pPr>
              <a:spcAft>
                <a:spcPts val="600"/>
              </a:spcAft>
            </a:pPr>
            <a:r>
              <a:rPr lang="en-US" altLang="zh-CN" sz="2400" smtClean="0">
                <a:ea typeface="宋体" charset="-122"/>
              </a:rPr>
              <a:t>Inter-cluster traffic is less orchestrated and consists of much larger payloads,</a:t>
            </a:r>
          </a:p>
          <a:p>
            <a:pPr>
              <a:spcAft>
                <a:spcPts val="600"/>
              </a:spcAft>
            </a:pPr>
            <a:r>
              <a:rPr lang="en-US" altLang="zh-CN" sz="2400" b="1" smtClean="0">
                <a:ea typeface="宋体" charset="-122"/>
              </a:rPr>
              <a:t>Intra-cluster traffic is often fine-grained with bursty behavior</a:t>
            </a:r>
            <a:r>
              <a:rPr lang="en-US" altLang="zh-CN" sz="2400" smtClean="0">
                <a:ea typeface="宋体" charset="-122"/>
              </a:rPr>
              <a:t>. </a:t>
            </a:r>
          </a:p>
          <a:p>
            <a:pPr>
              <a:spcAft>
                <a:spcPts val="600"/>
              </a:spcAft>
            </a:pPr>
            <a:r>
              <a:rPr lang="en-US" altLang="zh-CN" sz="2400" smtClean="0">
                <a:ea typeface="宋体" charset="-122"/>
                <a:cs typeface="Arial" charset="0"/>
              </a:rPr>
              <a:t>Clouds: most traffic stays within a rack (75%)</a:t>
            </a:r>
          </a:p>
          <a:p>
            <a:pPr lvl="1">
              <a:spcAft>
                <a:spcPts val="600"/>
              </a:spcAft>
            </a:pPr>
            <a:r>
              <a:rPr lang="en-US" altLang="zh-CN" sz="2000" smtClean="0">
                <a:ea typeface="宋体" charset="-122"/>
                <a:cs typeface="Arial" charset="0"/>
              </a:rPr>
              <a:t>Colocation of apps and dependent components</a:t>
            </a:r>
          </a:p>
          <a:p>
            <a:endParaRPr lang="zh-CN" altLang="en-US" sz="2400" smtClean="0">
              <a:ea typeface="宋体" charset="-122"/>
            </a:endParaRPr>
          </a:p>
        </p:txBody>
      </p:sp>
      <p:sp>
        <p:nvSpPr>
          <p:cNvPr id="24579" name="灯片编号占位符 3"/>
          <p:cNvSpPr>
            <a:spLocks noGrp="1"/>
          </p:cNvSpPr>
          <p:nvPr>
            <p:ph type="sldNum" sz="quarter" idx="12"/>
          </p:nvPr>
        </p:nvSpPr>
        <p:spPr>
          <a:noFill/>
        </p:spPr>
        <p:txBody>
          <a:bodyPr/>
          <a:lstStyle/>
          <a:p>
            <a:r>
              <a:rPr lang="en-US" altLang="zh-CN" smtClean="0"/>
              <a:t>Slide </a:t>
            </a:r>
            <a:fld id="{64433F51-16A2-4F4E-B77C-CCA0A012BB62}" type="slidenum">
              <a:rPr lang="en-US" altLang="zh-CN" smtClean="0"/>
              <a:pPr/>
              <a:t>6</a:t>
            </a:fld>
            <a:endParaRPr lang="en-US" altLang="zh-CN" smtClean="0"/>
          </a:p>
        </p:txBody>
      </p:sp>
      <p:sp>
        <p:nvSpPr>
          <p:cNvPr id="24580" name="页脚占位符 6"/>
          <p:cNvSpPr>
            <a:spLocks noGrp="1"/>
          </p:cNvSpPr>
          <p:nvPr>
            <p:ph type="ftr" sz="quarter" idx="11"/>
          </p:nvPr>
        </p:nvSpPr>
        <p:spPr>
          <a:noFill/>
        </p:spPr>
        <p:txBody>
          <a:bodyPr/>
          <a:lstStyle/>
          <a:p>
            <a:r>
              <a:rPr lang="en-US" altLang="zh-CN" smtClean="0"/>
              <a:t>Cai Yunlong, Huawei</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矩形 1"/>
          <p:cNvSpPr>
            <a:spLocks noChangeArrowheads="1"/>
          </p:cNvSpPr>
          <p:nvPr/>
        </p:nvSpPr>
        <p:spPr bwMode="auto">
          <a:xfrm>
            <a:off x="609600" y="4267200"/>
            <a:ext cx="7924800" cy="1677988"/>
          </a:xfrm>
          <a:prstGeom prst="rect">
            <a:avLst/>
          </a:prstGeom>
          <a:noFill/>
          <a:ln w="9525">
            <a:noFill/>
            <a:miter lim="800000"/>
            <a:headEnd/>
            <a:tailEnd/>
          </a:ln>
        </p:spPr>
        <p:txBody>
          <a:bodyPr tIns="108000">
            <a:spAutoFit/>
          </a:bodyPr>
          <a:lstStyle/>
          <a:p>
            <a:pPr>
              <a:buFont typeface="Wingdings" pitchFamily="2" charset="2"/>
              <a:buChar char="p"/>
            </a:pPr>
            <a:r>
              <a:rPr lang="en-US" altLang="zh-CN" sz="2000" b="1"/>
              <a:t>A server either talks </a:t>
            </a:r>
            <a:r>
              <a:rPr lang="en-US" altLang="zh-CN" sz="2000"/>
              <a:t>to almost all the other servers </a:t>
            </a:r>
            <a:r>
              <a:rPr lang="en-US" altLang="zh-CN" sz="2000" b="1"/>
              <a:t>within the rack </a:t>
            </a:r>
            <a:r>
              <a:rPr lang="en-US" altLang="zh-CN" sz="2000"/>
              <a:t>(the bump near  1 in  figure left) or it talks to fewer than 25 % of servers within the rack.</a:t>
            </a:r>
          </a:p>
          <a:p>
            <a:pPr>
              <a:buFont typeface="Wingdings" pitchFamily="2" charset="2"/>
              <a:buChar char="p"/>
            </a:pPr>
            <a:r>
              <a:rPr lang="en-US" altLang="zh-CN" sz="2000"/>
              <a:t>Further, </a:t>
            </a:r>
            <a:r>
              <a:rPr lang="en-US" altLang="zh-CN" sz="2000" b="1"/>
              <a:t>a server either doesn’t talk to servers outside</a:t>
            </a:r>
            <a:r>
              <a:rPr lang="en-US" altLang="zh-CN" sz="2000"/>
              <a:t> its rack (the spike at zero in figure right) or it talks to about 1~10% of outside servers.</a:t>
            </a:r>
          </a:p>
        </p:txBody>
      </p:sp>
      <p:pic>
        <p:nvPicPr>
          <p:cNvPr id="25602" name="Picture 2"/>
          <p:cNvPicPr>
            <a:picLocks noChangeAspect="1" noChangeArrowheads="1"/>
          </p:cNvPicPr>
          <p:nvPr/>
        </p:nvPicPr>
        <p:blipFill>
          <a:blip r:embed="rId2"/>
          <a:srcRect/>
          <a:stretch>
            <a:fillRect/>
          </a:stretch>
        </p:blipFill>
        <p:spPr bwMode="auto">
          <a:xfrm>
            <a:off x="1371600" y="1676400"/>
            <a:ext cx="3017838" cy="2016125"/>
          </a:xfrm>
          <a:prstGeom prst="rect">
            <a:avLst/>
          </a:prstGeom>
          <a:noFill/>
          <a:ln w="9525">
            <a:noFill/>
            <a:miter lim="800000"/>
            <a:headEnd/>
            <a:tailEnd/>
          </a:ln>
        </p:spPr>
      </p:pic>
      <p:pic>
        <p:nvPicPr>
          <p:cNvPr id="25603" name="Picture 3"/>
          <p:cNvPicPr>
            <a:picLocks noChangeAspect="1" noChangeArrowheads="1"/>
          </p:cNvPicPr>
          <p:nvPr/>
        </p:nvPicPr>
        <p:blipFill>
          <a:blip r:embed="rId3"/>
          <a:srcRect/>
          <a:stretch>
            <a:fillRect/>
          </a:stretch>
        </p:blipFill>
        <p:spPr bwMode="auto">
          <a:xfrm>
            <a:off x="4876800" y="1600200"/>
            <a:ext cx="2592388" cy="1952625"/>
          </a:xfrm>
          <a:prstGeom prst="rect">
            <a:avLst/>
          </a:prstGeom>
          <a:noFill/>
          <a:ln w="9525">
            <a:noFill/>
            <a:miter lim="800000"/>
            <a:headEnd/>
            <a:tailEnd/>
          </a:ln>
        </p:spPr>
      </p:pic>
      <p:sp>
        <p:nvSpPr>
          <p:cNvPr id="25604" name="矩形 4"/>
          <p:cNvSpPr>
            <a:spLocks noChangeArrowheads="1"/>
          </p:cNvSpPr>
          <p:nvPr/>
        </p:nvSpPr>
        <p:spPr bwMode="auto">
          <a:xfrm>
            <a:off x="1600200" y="3657600"/>
            <a:ext cx="5715000" cy="584200"/>
          </a:xfrm>
          <a:prstGeom prst="rect">
            <a:avLst/>
          </a:prstGeom>
          <a:noFill/>
          <a:ln w="9525">
            <a:noFill/>
            <a:miter lim="800000"/>
            <a:headEnd/>
            <a:tailEnd/>
          </a:ln>
        </p:spPr>
        <p:txBody>
          <a:bodyPr>
            <a:spAutoFit/>
          </a:bodyPr>
          <a:lstStyle/>
          <a:p>
            <a:r>
              <a:rPr lang="en-US" altLang="zh-CN" sz="1600"/>
              <a:t>Figure : How many other servers does a server correspond with? ( Rack= 20servers,  Cluster ∼ 1500servers)</a:t>
            </a:r>
            <a:endParaRPr lang="zh-CN" altLang="en-US" sz="1600"/>
          </a:p>
        </p:txBody>
      </p:sp>
      <p:sp>
        <p:nvSpPr>
          <p:cNvPr id="25605" name="标题 5"/>
          <p:cNvSpPr>
            <a:spLocks noGrp="1"/>
          </p:cNvSpPr>
          <p:nvPr>
            <p:ph type="title"/>
          </p:nvPr>
        </p:nvSpPr>
        <p:spPr/>
        <p:txBody>
          <a:bodyPr/>
          <a:lstStyle/>
          <a:p>
            <a:r>
              <a:rPr lang="en-US" altLang="zh-CN" smtClean="0">
                <a:ea typeface="宋体" charset="-122"/>
              </a:rPr>
              <a:t># Correspondents a Server Talks with</a:t>
            </a:r>
            <a:endParaRPr lang="zh-CN" altLang="en-US" smtClean="0">
              <a:ea typeface="宋体" charset="-122"/>
            </a:endParaRPr>
          </a:p>
        </p:txBody>
      </p:sp>
      <p:sp>
        <p:nvSpPr>
          <p:cNvPr id="25606" name="灯片编号占位符 6"/>
          <p:cNvSpPr>
            <a:spLocks noGrp="1"/>
          </p:cNvSpPr>
          <p:nvPr>
            <p:ph type="sldNum" sz="quarter" idx="12"/>
          </p:nvPr>
        </p:nvSpPr>
        <p:spPr>
          <a:noFill/>
        </p:spPr>
        <p:txBody>
          <a:bodyPr/>
          <a:lstStyle/>
          <a:p>
            <a:r>
              <a:rPr lang="en-US" altLang="zh-CN" smtClean="0"/>
              <a:t>Slide </a:t>
            </a:r>
            <a:fld id="{03D75924-F270-4D6E-A127-027264AE1E41}" type="slidenum">
              <a:rPr lang="en-US" altLang="zh-CN" smtClean="0"/>
              <a:pPr/>
              <a:t>7</a:t>
            </a:fld>
            <a:endParaRPr lang="en-US" altLang="zh-CN" smtClean="0"/>
          </a:p>
        </p:txBody>
      </p:sp>
      <p:sp>
        <p:nvSpPr>
          <p:cNvPr id="25607" name="页脚占位符 7"/>
          <p:cNvSpPr>
            <a:spLocks noGrp="1"/>
          </p:cNvSpPr>
          <p:nvPr>
            <p:ph type="ftr" sz="quarter" idx="11"/>
          </p:nvPr>
        </p:nvSpPr>
        <p:spPr>
          <a:noFill/>
        </p:spPr>
        <p:txBody>
          <a:bodyPr/>
          <a:lstStyle/>
          <a:p>
            <a:r>
              <a:rPr lang="en-US" altLang="zh-CN" smtClean="0"/>
              <a:t>Cai Yunlong, Huawei</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标题 4"/>
          <p:cNvSpPr>
            <a:spLocks noGrp="1"/>
          </p:cNvSpPr>
          <p:nvPr>
            <p:ph type="title"/>
          </p:nvPr>
        </p:nvSpPr>
        <p:spPr/>
        <p:txBody>
          <a:bodyPr/>
          <a:lstStyle/>
          <a:p>
            <a:r>
              <a:rPr lang="en-US" altLang="zh-CN" smtClean="0">
                <a:ea typeface="宋体" charset="-122"/>
              </a:rPr>
              <a:t>Internet Inter-Domain Traffic</a:t>
            </a:r>
            <a:endParaRPr lang="zh-CN" altLang="en-US" smtClean="0">
              <a:ea typeface="宋体" charset="-122"/>
            </a:endParaRPr>
          </a:p>
        </p:txBody>
      </p:sp>
      <p:sp>
        <p:nvSpPr>
          <p:cNvPr id="26626" name="内容占位符 5"/>
          <p:cNvSpPr>
            <a:spLocks noGrp="1"/>
          </p:cNvSpPr>
          <p:nvPr>
            <p:ph idx="1"/>
          </p:nvPr>
        </p:nvSpPr>
        <p:spPr/>
        <p:txBody>
          <a:bodyPr/>
          <a:lstStyle/>
          <a:p>
            <a:r>
              <a:rPr lang="en-US" altLang="zh-CN" sz="2400" smtClean="0">
                <a:ea typeface="宋体" charset="-122"/>
              </a:rPr>
              <a:t>The majority of inter-domain traffic now flows directly between large content providers, data center / CDNs and consumer networks.</a:t>
            </a:r>
          </a:p>
          <a:p>
            <a:r>
              <a:rPr lang="en-US" altLang="zh-CN" sz="2400" smtClean="0">
                <a:ea typeface="宋体" charset="-122"/>
              </a:rPr>
              <a:t>Significant changes in Internet, including a global decline of P2P and a big rise in video traffic.</a:t>
            </a:r>
          </a:p>
          <a:p>
            <a:r>
              <a:rPr lang="en-US" altLang="zh-CN" sz="2400" smtClean="0">
                <a:ea typeface="宋体" charset="-122"/>
              </a:rPr>
              <a:t>In the emerging new Internet economy, content providers build their own global backbones</a:t>
            </a:r>
            <a:endParaRPr lang="zh-CN" altLang="en-US" sz="2400" smtClean="0">
              <a:ea typeface="宋体" charset="-122"/>
            </a:endParaRPr>
          </a:p>
        </p:txBody>
      </p:sp>
      <p:sp>
        <p:nvSpPr>
          <p:cNvPr id="26627" name="矩形 3"/>
          <p:cNvSpPr>
            <a:spLocks noChangeArrowheads="1"/>
          </p:cNvSpPr>
          <p:nvPr/>
        </p:nvSpPr>
        <p:spPr bwMode="auto">
          <a:xfrm>
            <a:off x="914400" y="5867400"/>
            <a:ext cx="7510463" cy="276225"/>
          </a:xfrm>
          <a:prstGeom prst="rect">
            <a:avLst/>
          </a:prstGeom>
          <a:noFill/>
          <a:ln w="9525">
            <a:noFill/>
            <a:miter lim="800000"/>
            <a:headEnd/>
            <a:tailEnd/>
          </a:ln>
        </p:spPr>
        <p:txBody>
          <a:bodyPr wrap="none">
            <a:spAutoFit/>
          </a:bodyPr>
          <a:lstStyle/>
          <a:p>
            <a:r>
              <a:rPr lang="en-US" altLang="zh-CN"/>
              <a:t>Craig Labovitz, etc, “Internet Inter-Domain Traffic”, SIGCOMM’10,August 30–September 3, 2010, New Delhi, India.</a:t>
            </a:r>
            <a:endParaRPr lang="zh-CN" altLang="en-US"/>
          </a:p>
        </p:txBody>
      </p:sp>
      <p:sp>
        <p:nvSpPr>
          <p:cNvPr id="26628" name="灯片编号占位符 6"/>
          <p:cNvSpPr>
            <a:spLocks noGrp="1"/>
          </p:cNvSpPr>
          <p:nvPr>
            <p:ph type="sldNum" sz="quarter" idx="12"/>
          </p:nvPr>
        </p:nvSpPr>
        <p:spPr>
          <a:noFill/>
        </p:spPr>
        <p:txBody>
          <a:bodyPr/>
          <a:lstStyle/>
          <a:p>
            <a:r>
              <a:rPr lang="en-US" altLang="zh-CN" smtClean="0"/>
              <a:t>Slide </a:t>
            </a:r>
            <a:fld id="{9ACCAAB7-C770-44D2-BDA2-4AD942DC7B59}" type="slidenum">
              <a:rPr lang="en-US" altLang="zh-CN" smtClean="0"/>
              <a:pPr/>
              <a:t>8</a:t>
            </a:fld>
            <a:endParaRPr lang="en-US" altLang="zh-CN" smtClean="0"/>
          </a:p>
        </p:txBody>
      </p:sp>
      <p:sp>
        <p:nvSpPr>
          <p:cNvPr id="26629" name="页脚占位符 7"/>
          <p:cNvSpPr>
            <a:spLocks noGrp="1"/>
          </p:cNvSpPr>
          <p:nvPr>
            <p:ph type="ftr" sz="quarter" idx="11"/>
          </p:nvPr>
        </p:nvSpPr>
        <p:spPr>
          <a:noFill/>
        </p:spPr>
        <p:txBody>
          <a:bodyPr/>
          <a:lstStyle/>
          <a:p>
            <a:r>
              <a:rPr lang="en-US" altLang="zh-CN" smtClean="0"/>
              <a:t>Cai Yunlong, Huawei</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title"/>
          </p:nvPr>
        </p:nvSpPr>
        <p:spPr/>
        <p:txBody>
          <a:bodyPr/>
          <a:lstStyle/>
          <a:p>
            <a:r>
              <a:rPr lang="en-US" altLang="zh-CN" smtClean="0">
                <a:ea typeface="宋体" charset="-122"/>
              </a:rPr>
              <a:t>M</a:t>
            </a:r>
            <a:r>
              <a:rPr lang="zh-CN" altLang="zh-CN" smtClean="0">
                <a:ea typeface="宋体" charset="-122"/>
              </a:rPr>
              <a:t>odel of </a:t>
            </a:r>
            <a:r>
              <a:rPr lang="en-US" altLang="zh-CN" smtClean="0">
                <a:ea typeface="宋体" charset="-122"/>
              </a:rPr>
              <a:t>S</a:t>
            </a:r>
            <a:r>
              <a:rPr lang="zh-CN" altLang="zh-CN" smtClean="0">
                <a:ea typeface="宋体" charset="-122"/>
              </a:rPr>
              <a:t>ervice </a:t>
            </a:r>
            <a:r>
              <a:rPr lang="en-US" altLang="zh-CN" smtClean="0">
                <a:ea typeface="宋体" charset="-122"/>
              </a:rPr>
              <a:t>D</a:t>
            </a:r>
            <a:r>
              <a:rPr lang="zh-CN" altLang="zh-CN" smtClean="0">
                <a:ea typeface="宋体" charset="-122"/>
              </a:rPr>
              <a:t>emands and </a:t>
            </a:r>
            <a:r>
              <a:rPr lang="en-US" altLang="zh-CN" smtClean="0">
                <a:ea typeface="宋体" charset="-122"/>
              </a:rPr>
              <a:t>M</a:t>
            </a:r>
            <a:r>
              <a:rPr lang="zh-CN" altLang="zh-CN" smtClean="0">
                <a:ea typeface="宋体" charset="-122"/>
              </a:rPr>
              <a:t>ultiperiod </a:t>
            </a:r>
            <a:r>
              <a:rPr lang="en-US" altLang="zh-CN" smtClean="0">
                <a:ea typeface="宋体" charset="-122"/>
              </a:rPr>
              <a:t>T</a:t>
            </a:r>
            <a:r>
              <a:rPr lang="zh-CN" altLang="zh-CN" smtClean="0">
                <a:ea typeface="宋体" charset="-122"/>
              </a:rPr>
              <a:t>raffic </a:t>
            </a:r>
            <a:endParaRPr lang="zh-CN" altLang="en-US" smtClean="0">
              <a:ea typeface="宋体" charset="-122"/>
            </a:endParaRPr>
          </a:p>
        </p:txBody>
      </p:sp>
      <p:sp>
        <p:nvSpPr>
          <p:cNvPr id="27650" name="内容占位符 2"/>
          <p:cNvSpPr>
            <a:spLocks noGrp="1"/>
          </p:cNvSpPr>
          <p:nvPr>
            <p:ph idx="1"/>
          </p:nvPr>
        </p:nvSpPr>
        <p:spPr/>
        <p:txBody>
          <a:bodyPr/>
          <a:lstStyle/>
          <a:p>
            <a:r>
              <a:rPr lang="en-US" altLang="zh-CN" sz="2400" smtClean="0">
                <a:ea typeface="宋体" charset="-122"/>
              </a:rPr>
              <a:t>T</a:t>
            </a:r>
            <a:r>
              <a:rPr lang="zh-CN" altLang="zh-CN" sz="2400" smtClean="0">
                <a:ea typeface="宋体" charset="-122"/>
              </a:rPr>
              <a:t>hree-tiered model : </a:t>
            </a:r>
          </a:p>
          <a:p>
            <a:pPr lvl="1"/>
            <a:r>
              <a:rPr lang="zh-CN" altLang="zh-CN" sz="2400" smtClean="0">
                <a:ea typeface="宋体" charset="-122"/>
              </a:rPr>
              <a:t> City-to-city demands between all nodes</a:t>
            </a:r>
            <a:r>
              <a:rPr lang="en-US" altLang="zh-CN" sz="2400" smtClean="0">
                <a:ea typeface="宋体" charset="-122"/>
              </a:rPr>
              <a:t>,</a:t>
            </a:r>
          </a:p>
          <a:p>
            <a:pPr lvl="1">
              <a:buFontTx/>
              <a:buNone/>
            </a:pPr>
            <a:r>
              <a:rPr lang="en-US" altLang="zh-CN" sz="2000" smtClean="0">
                <a:ea typeface="宋体" charset="-122"/>
              </a:rPr>
              <a:t>	</a:t>
            </a:r>
            <a:r>
              <a:rPr lang="en-US" altLang="zh-CN" sz="1800" smtClean="0">
                <a:ea typeface="宋体" charset="-122"/>
              </a:rPr>
              <a:t> U</a:t>
            </a:r>
            <a:r>
              <a:rPr lang="zh-CN" altLang="zh-CN" sz="1800" smtClean="0">
                <a:ea typeface="宋体" charset="-122"/>
              </a:rPr>
              <a:t>sing a multivariable gravity model</a:t>
            </a:r>
            <a:endParaRPr lang="zh-CN" altLang="zh-CN" sz="2000" smtClean="0">
              <a:ea typeface="宋体" charset="-122"/>
            </a:endParaRPr>
          </a:p>
          <a:p>
            <a:pPr lvl="1"/>
            <a:r>
              <a:rPr lang="zh-CN" altLang="zh-CN" sz="2400" smtClean="0">
                <a:ea typeface="宋体" charset="-122"/>
              </a:rPr>
              <a:t> Data center traffic between data center locations</a:t>
            </a:r>
            <a:endParaRPr lang="en-US" altLang="zh-CN" sz="2400" smtClean="0">
              <a:ea typeface="宋体" charset="-122"/>
            </a:endParaRPr>
          </a:p>
          <a:p>
            <a:pPr lvl="1">
              <a:buFontTx/>
              <a:buNone/>
            </a:pPr>
            <a:r>
              <a:rPr lang="en-US" altLang="zh-CN" sz="2000" smtClean="0">
                <a:ea typeface="宋体" charset="-122"/>
              </a:rPr>
              <a:t>	</a:t>
            </a:r>
            <a:r>
              <a:rPr lang="en-US" altLang="zh-CN" sz="1800" smtClean="0">
                <a:ea typeface="宋体" charset="-122"/>
              </a:rPr>
              <a:t>U</a:t>
            </a:r>
            <a:r>
              <a:rPr lang="zh-CN" altLang="zh-CN" sz="1800" smtClean="0">
                <a:ea typeface="宋体" charset="-122"/>
              </a:rPr>
              <a:t>sing market research data on Internet traffic flows and sources.</a:t>
            </a:r>
            <a:endParaRPr lang="zh-CN" altLang="zh-CN" sz="2000" smtClean="0">
              <a:ea typeface="宋体" charset="-122"/>
            </a:endParaRPr>
          </a:p>
          <a:p>
            <a:pPr lvl="1"/>
            <a:r>
              <a:rPr lang="zh-CN" altLang="zh-CN" sz="2400" smtClean="0">
                <a:ea typeface="宋体" charset="-122"/>
              </a:rPr>
              <a:t> International traffic from submarine cable landing </a:t>
            </a:r>
            <a:r>
              <a:rPr lang="en-US" altLang="zh-CN" sz="2400" smtClean="0">
                <a:ea typeface="宋体" charset="-122"/>
              </a:rPr>
              <a:t>sites</a:t>
            </a:r>
            <a:endParaRPr lang="zh-CN" altLang="zh-CN" sz="2400" smtClean="0">
              <a:ea typeface="宋体" charset="-122"/>
            </a:endParaRPr>
          </a:p>
          <a:p>
            <a:endParaRPr lang="zh-CN" altLang="en-US" sz="2400" smtClean="0">
              <a:ea typeface="宋体" charset="-122"/>
            </a:endParaRPr>
          </a:p>
        </p:txBody>
      </p:sp>
      <p:sp>
        <p:nvSpPr>
          <p:cNvPr id="27651" name="页脚占位符 3"/>
          <p:cNvSpPr>
            <a:spLocks noGrp="1"/>
          </p:cNvSpPr>
          <p:nvPr>
            <p:ph type="ftr" sz="quarter" idx="11"/>
          </p:nvPr>
        </p:nvSpPr>
        <p:spPr>
          <a:noFill/>
        </p:spPr>
        <p:txBody>
          <a:bodyPr/>
          <a:lstStyle/>
          <a:p>
            <a:r>
              <a:rPr lang="en-US" altLang="zh-CN" smtClean="0"/>
              <a:t>Cai Yunlong, Huawei</a:t>
            </a:r>
          </a:p>
        </p:txBody>
      </p:sp>
      <p:sp>
        <p:nvSpPr>
          <p:cNvPr id="27652" name="灯片编号占位符 4"/>
          <p:cNvSpPr>
            <a:spLocks noGrp="1"/>
          </p:cNvSpPr>
          <p:nvPr>
            <p:ph type="sldNum" sz="quarter" idx="12"/>
          </p:nvPr>
        </p:nvSpPr>
        <p:spPr>
          <a:noFill/>
        </p:spPr>
        <p:txBody>
          <a:bodyPr/>
          <a:lstStyle/>
          <a:p>
            <a:r>
              <a:rPr lang="en-US" altLang="zh-CN" smtClean="0"/>
              <a:t>Slide </a:t>
            </a:r>
            <a:fld id="{A842CD22-9D0C-496F-843E-0BF481F85BC0}" type="slidenum">
              <a:rPr lang="en-US" altLang="zh-CN" smtClean="0"/>
              <a:pPr/>
              <a:t>9</a:t>
            </a:fld>
            <a:endParaRPr lang="en-US" altLang="zh-CN" smtClean="0"/>
          </a:p>
        </p:txBody>
      </p:sp>
      <p:pic>
        <p:nvPicPr>
          <p:cNvPr id="27653" name="Picture 2"/>
          <p:cNvPicPr>
            <a:picLocks noChangeAspect="1" noChangeArrowheads="1"/>
          </p:cNvPicPr>
          <p:nvPr/>
        </p:nvPicPr>
        <p:blipFill>
          <a:blip r:embed="rId3"/>
          <a:srcRect/>
          <a:stretch>
            <a:fillRect/>
          </a:stretch>
        </p:blipFill>
        <p:spPr bwMode="auto">
          <a:xfrm>
            <a:off x="3429000" y="4572000"/>
            <a:ext cx="2957513" cy="1550988"/>
          </a:xfrm>
          <a:prstGeom prst="rect">
            <a:avLst/>
          </a:prstGeom>
          <a:noFill/>
          <a:ln w="9525">
            <a:noFill/>
            <a:miter lim="800000"/>
            <a:headEnd/>
            <a:tailEnd/>
          </a:ln>
        </p:spPr>
      </p:pic>
      <p:sp>
        <p:nvSpPr>
          <p:cNvPr id="27655" name="Rectangle 7"/>
          <p:cNvSpPr>
            <a:spLocks noChangeArrowheads="1"/>
          </p:cNvSpPr>
          <p:nvPr/>
        </p:nvSpPr>
        <p:spPr bwMode="auto">
          <a:xfrm>
            <a:off x="609600" y="6172200"/>
            <a:ext cx="7542213" cy="274638"/>
          </a:xfrm>
          <a:prstGeom prst="rect">
            <a:avLst/>
          </a:prstGeom>
          <a:noFill/>
          <a:ln w="9525">
            <a:noFill/>
            <a:miter lim="800000"/>
            <a:headEnd/>
            <a:tailEnd/>
          </a:ln>
          <a:effectLst/>
        </p:spPr>
        <p:txBody>
          <a:bodyPr wrap="none">
            <a:spAutoFit/>
          </a:bodyPr>
          <a:lstStyle/>
          <a:p>
            <a:pPr eaLnBrk="0" hangingPunct="0">
              <a:spcBef>
                <a:spcPct val="30000"/>
              </a:spcBef>
            </a:pPr>
            <a:r>
              <a:rPr lang="en-US" altLang="zh-CN" b="1"/>
              <a:t>Source:“Total Cost of Ownership of WDM and Switching Architectures for Next-Generation 100Gb/s Networks”</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4|13.7|19.1|6"/>
</p:tagLst>
</file>

<file path=ppt/tags/tag2.xml><?xml version="1.0" encoding="utf-8"?>
<p:tagLst xmlns:a="http://schemas.openxmlformats.org/drawingml/2006/main" xmlns:r="http://schemas.openxmlformats.org/officeDocument/2006/relationships" xmlns:p="http://schemas.openxmlformats.org/presentationml/2006/main">
  <p:tag name="TIMING" val="|22|13.4|26.8|7.9"/>
</p:tagLst>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27100</TotalTime>
  <Words>1384</Words>
  <Application>Microsoft Office PowerPoint</Application>
  <PresentationFormat>On-screen Show (4:3)</PresentationFormat>
  <Paragraphs>214</Paragraphs>
  <Slides>13</Slides>
  <Notes>7</Notes>
  <HiddenSlides>0</HiddenSlides>
  <MMClips>0</MMClips>
  <ScaleCrop>false</ScaleCrop>
  <HeadingPairs>
    <vt:vector size="6" baseType="variant">
      <vt:variant>
        <vt:lpstr>已用的字体</vt:lpstr>
      </vt:variant>
      <vt:variant>
        <vt:i4>7</vt:i4>
      </vt:variant>
      <vt:variant>
        <vt:lpstr>演示文稿设计模板</vt:lpstr>
      </vt:variant>
      <vt:variant>
        <vt:i4>2</vt:i4>
      </vt:variant>
      <vt:variant>
        <vt:lpstr>幻灯片标题</vt:lpstr>
      </vt:variant>
      <vt:variant>
        <vt:i4>13</vt:i4>
      </vt:variant>
    </vt:vector>
  </HeadingPairs>
  <TitlesOfParts>
    <vt:vector size="22" baseType="lpstr">
      <vt:lpstr>Times New Roman</vt:lpstr>
      <vt:lpstr>宋体</vt:lpstr>
      <vt:lpstr>Arial</vt:lpstr>
      <vt:lpstr>Century Schoolbook</vt:lpstr>
      <vt:lpstr>黑体</vt:lpstr>
      <vt:lpstr>Wingdings</vt:lpstr>
      <vt:lpstr>Calibri</vt:lpstr>
      <vt:lpstr>IEEE-P802_15</vt:lpstr>
      <vt:lpstr>IEEE-P802_15</vt:lpstr>
      <vt:lpstr>幻灯片 1</vt:lpstr>
      <vt:lpstr>Data Centers, Cornerstones</vt:lpstr>
      <vt:lpstr>3-Tier Data center Infrastructure</vt:lpstr>
      <vt:lpstr>Insights of Traffic -1</vt:lpstr>
      <vt:lpstr>Insights of Traffic -2</vt:lpstr>
      <vt:lpstr>Traffic Inter/intra Cluster Feature</vt:lpstr>
      <vt:lpstr># Correspondents a Server Talks with</vt:lpstr>
      <vt:lpstr>Internet Inter-Domain Traffic</vt:lpstr>
      <vt:lpstr>Model of Service Demands and Multiperiod Traffic </vt:lpstr>
      <vt:lpstr>Data Center Workload Characteristics</vt:lpstr>
      <vt:lpstr>Data Center Traffic Model/Packet-Level</vt:lpstr>
      <vt:lpstr>Facebook/Google’s Traffic</vt:lpstr>
      <vt:lpstr>High Speed Demand and THz</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Leo Razoumov</dc:creator>
  <dc:description>&lt;doc#&gt;</dc:description>
  <cp:lastModifiedBy>User</cp:lastModifiedBy>
  <cp:revision>683</cp:revision>
  <cp:lastPrinted>1998-02-10T13:28:06Z</cp:lastPrinted>
  <dcterms:created xsi:type="dcterms:W3CDTF">2008-03-17T12:50:31Z</dcterms:created>
  <dcterms:modified xsi:type="dcterms:W3CDTF">2013-09-16T14:43:11Z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(2)n72KiTr2WmBoEs52x+Tr7/+8rNi4wL5TouNAcP3uJsxBX+gkoOWzzGupQhAxqh2Qmx26XlmM_x000d_
RzHWEs8uSbXdU7dKAGKXW4dXN7z081hOJdYSMrDY0W0gfTMOTHo1wt/5RSAYz0CVaXGDDkRu_x000d_
E3Os86SoOPJxb86ABUBJhin5AG+cHFbEf8YaWe5O2KBbVkeJNsaVRtJoHYOOhzhG1+PPvnS1_x000d_
mbte3IYplxj1v5hm2G</vt:lpwstr>
  </property>
  <property fmtid="{D5CDD505-2E9C-101B-9397-08002B2CF9AE}" pid="3" name="_ms_pID_725343_00">
    <vt:lpwstr>_</vt:lpwstr>
  </property>
  <property fmtid="{D5CDD505-2E9C-101B-9397-08002B2CF9AE}" pid="4" name="_ms_pID_7253431">
    <vt:lpwstr>LzjRCtkbZ59IgmtIaRGekukmng3FyJY8PQ6fQJXlsLRmoahjK/7TbC_x000d_
EOAZ1vX8VTun3C9pDZl3zeKy9QOJZX+5ea9JQZWReJnxWNIVkn6xig==</vt:lpwstr>
  </property>
  <property fmtid="{D5CDD505-2E9C-101B-9397-08002B2CF9AE}" pid="5" name="_ms_pID_7253431_00">
    <vt:lpwstr>_</vt:lpwstr>
  </property>
  <property fmtid="{D5CDD505-2E9C-101B-9397-08002B2CF9AE}" pid="6" name="sflag">
    <vt:lpwstr>1378724102</vt:lpwstr>
  </property>
</Properties>
</file>