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commentAuthors.xml" ContentType="application/vnd.openxmlformats-officedocument.presentationml.commentAuthor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48" r:id="rId1"/>
  </p:sldMasterIdLst>
  <p:notesMasterIdLst>
    <p:notesMasterId r:id="rId14"/>
  </p:notesMasterIdLst>
  <p:handoutMasterIdLst>
    <p:handoutMasterId r:id="rId15"/>
  </p:handoutMasterIdLst>
  <p:sldIdLst>
    <p:sldId id="507" r:id="rId2"/>
    <p:sldId id="547" r:id="rId3"/>
    <p:sldId id="567" r:id="rId4"/>
    <p:sldId id="592" r:id="rId5"/>
    <p:sldId id="596" r:id="rId6"/>
    <p:sldId id="600" r:id="rId7"/>
    <p:sldId id="577" r:id="rId8"/>
    <p:sldId id="594" r:id="rId9"/>
    <p:sldId id="578" r:id="rId10"/>
    <p:sldId id="597" r:id="rId11"/>
    <p:sldId id="598" r:id="rId12"/>
    <p:sldId id="58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iny.chun" initials="j"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33CC"/>
    <a:srgbClr val="006600"/>
    <a:srgbClr val="D46C2C"/>
    <a:srgbClr val="000000"/>
    <a:srgbClr val="FF99FF"/>
    <a:srgbClr val="E33E1D"/>
    <a:srgbClr val="D7E4B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A488322-F2BA-4B5B-9748-0D474271808F}" styleName="보통 스타일 3 - 강조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40" autoAdjust="0"/>
    <p:restoredTop sz="96979" autoAdjust="0"/>
  </p:normalViewPr>
  <p:slideViewPr>
    <p:cSldViewPr>
      <p:cViewPr varScale="1">
        <p:scale>
          <a:sx n="112" d="100"/>
          <a:sy n="112" d="100"/>
        </p:scale>
        <p:origin x="-90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p:scale>
          <a:sx n="150" d="100"/>
          <a:sy n="150" d="100"/>
        </p:scale>
        <p:origin x="-540" y="16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02C455B-F0A0-4813-B15D-6A08E42DAEFC}" type="datetimeFigureOut">
              <a:rPr lang="ko-KR" altLang="en-US" smtClean="0"/>
              <a:pPr/>
              <a:t>2013-09-13</a:t>
            </a:fld>
            <a:endParaRPr lang="ko-KR" altLang="en-US"/>
          </a:p>
        </p:txBody>
      </p:sp>
      <p:sp>
        <p:nvSpPr>
          <p:cNvPr id="4" name="바닥글 개체 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ko-KR" altLang="en-US"/>
          </a:p>
        </p:txBody>
      </p:sp>
      <p:sp>
        <p:nvSpPr>
          <p:cNvPr id="5" name="슬라이드 번호 개체 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A297069-8D9D-4657-9ED2-F2848090BA43}" type="slidenum">
              <a:rPr lang="ko-KR" altLang="en-US" smtClean="0"/>
              <a:pPr/>
              <a:t>‹#›</a:t>
            </a:fld>
            <a:endParaRPr lang="ko-KR" altLang="en-US"/>
          </a:p>
        </p:txBody>
      </p:sp>
    </p:spTree>
    <p:extLst>
      <p:ext uri="{BB962C8B-B14F-4D97-AF65-F5344CB8AC3E}">
        <p14:creationId xmlns:p14="http://schemas.microsoft.com/office/powerpoint/2010/main" xmlns="" val="17181740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29679F-BA6A-46AA-9605-E3ADEF6577B1}" type="datetimeFigureOut">
              <a:rPr lang="en-US" smtClean="0"/>
              <a:pPr/>
              <a:t>9/13/2013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E8E286-FF09-4294-8AF4-AA83327DC834}" type="slidenum">
              <a:rPr lang="en-US" smtClean="0"/>
              <a:pPr/>
              <a:t>‹#›</a:t>
            </a:fld>
            <a:endParaRPr lang="en-US"/>
          </a:p>
        </p:txBody>
      </p:sp>
    </p:spTree>
    <p:extLst>
      <p:ext uri="{BB962C8B-B14F-4D97-AF65-F5344CB8AC3E}">
        <p14:creationId xmlns:p14="http://schemas.microsoft.com/office/powerpoint/2010/main" xmlns="" val="1518651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A03FB6-36C0-4092-9C05-E6E6CDDEB8E5}" type="datetime1">
              <a:rPr lang="en-US" smtClean="0"/>
              <a:pPr/>
              <a:t>9/13/2013</a:t>
            </a:fld>
            <a:endParaRPr lang="en-US" dirty="0"/>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57200" y="152400"/>
            <a:ext cx="1905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a:t>
            </a:r>
            <a:r>
              <a:rPr lang="en-US" sz="1400" b="1" dirty="0" smtClean="0">
                <a:latin typeface="Times New Roman" pitchFamily="18" charset="0"/>
                <a:cs typeface="Times New Roman" pitchFamily="18" charset="0"/>
              </a:rPr>
              <a:t>2013</a:t>
            </a:r>
            <a:endParaRPr lang="en-US" sz="1400" b="1" dirty="0">
              <a:latin typeface="Times New Roman" pitchFamily="18" charset="0"/>
              <a:cs typeface="Times New Roman" pitchFamily="18" charset="0"/>
            </a:endParaRPr>
          </a:p>
        </p:txBody>
      </p:sp>
      <p:sp>
        <p:nvSpPr>
          <p:cNvPr id="9" name="TextBox 8"/>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15-13-0518-00-0008</a:t>
            </a:r>
            <a:endParaRPr lang="en-US" sz="1400" b="1" dirty="0">
              <a:latin typeface="Times New Roman" pitchFamily="18" charset="0"/>
              <a:cs typeface="Times New Roman" pitchFamily="18" charset="0"/>
            </a:endParaRPr>
          </a:p>
        </p:txBody>
      </p: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2" name="Date Placeholder 3"/>
          <p:cNvSpPr txBox="1">
            <a:spLocks/>
          </p:cNvSpPr>
          <p:nvPr userDrawn="1"/>
        </p:nvSpPr>
        <p:spPr>
          <a:xfrm>
            <a:off x="6248400" y="6324600"/>
            <a:ext cx="24384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Suhwook Kim, LG Electronics</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3" name="Date Placeholder 3"/>
          <p:cNvSpPr txBox="1">
            <a:spLocks/>
          </p:cNvSpPr>
          <p:nvPr userDrawn="1"/>
        </p:nvSpPr>
        <p:spPr>
          <a:xfrm>
            <a:off x="3203848" y="6309320"/>
            <a:ext cx="27432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Slide </a:t>
            </a:r>
            <a:fld id="{03A12984-0DDF-4C5E-9156-2D48CD352EE6}" type="slidenum">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44562"/>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76400"/>
            <a:ext cx="8229600" cy="44497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C94A9D-3CA5-4E76-925B-592E65E91FFC}" type="datetime1">
              <a:rPr lang="en-US" smtClean="0"/>
              <a:pPr/>
              <a:t>9/13/2013</a:t>
            </a:fld>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a:ln>
                <a:noFill/>
              </a:ln>
              <a:solidFill>
                <a:schemeClr val="tx1"/>
              </a:solidFill>
              <a:effectLst/>
              <a:uLnTx/>
              <a:uFillTx/>
              <a:latin typeface="Times New Roman" pitchFamily="18" charset="0"/>
              <a:ea typeface="+mn-ea"/>
              <a:cs typeface="Times New Roman" pitchFamily="18" charset="0"/>
            </a:endParaRPr>
          </a:p>
        </p:txBody>
      </p:sp>
      <p:sp>
        <p:nvSpPr>
          <p:cNvPr id="9" name="Date Placeholder 3"/>
          <p:cNvSpPr txBox="1">
            <a:spLocks/>
          </p:cNvSpPr>
          <p:nvPr userDrawn="1"/>
        </p:nvSpPr>
        <p:spPr>
          <a:xfrm>
            <a:off x="5943600" y="6324600"/>
            <a:ext cx="27432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Suhwook Kim, LG Electronics</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4478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a:t>
            </a:r>
            <a:r>
              <a:rPr lang="en-US" sz="1400" b="1" dirty="0" smtClean="0">
                <a:latin typeface="Times New Roman" pitchFamily="18" charset="0"/>
                <a:cs typeface="Times New Roman" pitchFamily="18" charset="0"/>
              </a:rPr>
              <a:t>2013</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15-13-0518-00-0008</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3203848" y="6309320"/>
            <a:ext cx="27432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Slide </a:t>
            </a:r>
            <a:fld id="{03A12984-0DDF-4C5E-9156-2D48CD352EE6}" type="slidenum">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9445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371600"/>
            <a:ext cx="8229600" cy="4754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2FB845-3490-4031-89C6-D7D1529633E8}" type="datetime1">
              <a:rPr lang="en-US" smtClean="0"/>
              <a:pPr/>
              <a:t>9/13/2013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Slide 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8F476-1752-4E10-A7F6-CBA497807E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sldNum="0" hdr="0" ftr="0" dt="0"/>
  <p:txStyles>
    <p:titleStyle>
      <a:lvl1pPr algn="ctr" defTabSz="914400" rtl="0" eaLnBrk="1" latinLnBrk="0" hangingPunct="1">
        <a:spcBef>
          <a:spcPct val="0"/>
        </a:spcBef>
        <a:buNone/>
        <a:defRPr sz="3800" b="1" i="0" kern="1200" baseline="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616648"/>
          </a:xfrm>
          <a:prstGeom prst="rect">
            <a:avLst/>
          </a:prstGeom>
          <a:noFill/>
          <a:ln w="12700">
            <a:noFill/>
            <a:miter lim="800000"/>
            <a:headEnd type="none" w="sm" len="sm"/>
            <a:tailEnd type="none" w="sm" len="sm"/>
          </a:ln>
          <a:effectLst/>
        </p:spPr>
        <p:txBody>
          <a:bodyPr>
            <a:spAutoFit/>
          </a:bodyPr>
          <a:lstStyle/>
          <a:p>
            <a:pPr algn="ctr" latinLnBrk="0">
              <a:defRPr/>
            </a:pPr>
            <a:r>
              <a:rPr kumimoji="0" lang="en-US" altLang="ko-KR" b="1" u="sng" dirty="0">
                <a:effectLst>
                  <a:outerShdw blurRad="38100" dist="38100" dir="2700000" algn="tl">
                    <a:srgbClr val="C0C0C0"/>
                  </a:outerShdw>
                </a:effectLst>
                <a:latin typeface="Times New Roman" pitchFamily="18" charset="0"/>
                <a:ea typeface="굴림" pitchFamily="50" charset="-127"/>
                <a:cs typeface="Times New Roman" pitchFamily="18" charset="0"/>
              </a:rPr>
              <a:t>Project: IEEE P802.15 Working Group for Wireless Personal Area Networks (WPANs)</a:t>
            </a:r>
            <a:endParaRPr kumimoji="0" lang="en-US" altLang="ko-KR" sz="1600" b="1" dirty="0">
              <a:latin typeface="Times New Roman" pitchFamily="18" charset="0"/>
              <a:ea typeface="굴림" pitchFamily="50" charset="-127"/>
              <a:cs typeface="Times New Roman" pitchFamily="18" charset="0"/>
            </a:endParaRPr>
          </a:p>
          <a:p>
            <a:pPr latinLnBrk="0">
              <a:defRPr/>
            </a:pP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Submission Title</a:t>
            </a:r>
            <a:r>
              <a:rPr kumimoji="0" lang="en-US" altLang="ko-KR" sz="1600" b="1" dirty="0" smtClean="0">
                <a:latin typeface="Times New Roman" pitchFamily="18" charset="0"/>
                <a:ea typeface="굴림" pitchFamily="50" charset="-127"/>
                <a:cs typeface="Times New Roman" pitchFamily="18" charset="0"/>
              </a:rPr>
              <a:t>:</a:t>
            </a:r>
            <a:r>
              <a:rPr kumimoji="0" lang="en-US" altLang="ko-KR" sz="1600" dirty="0" smtClean="0">
                <a:latin typeface="Times New Roman" pitchFamily="18" charset="0"/>
                <a:ea typeface="굴림" pitchFamily="50" charset="-127"/>
                <a:cs typeface="Times New Roman" pitchFamily="18" charset="0"/>
              </a:rPr>
              <a:t> </a:t>
            </a:r>
            <a:r>
              <a:rPr lang="en-US" altLang="ko-KR" sz="1600" dirty="0" smtClean="0">
                <a:latin typeface="Times New Roman" pitchFamily="18" charset="0"/>
                <a:ea typeface="굴림" pitchFamily="50" charset="-127"/>
                <a:cs typeface="Times New Roman" pitchFamily="18" charset="0"/>
              </a:rPr>
              <a:t>Performance evaluation </a:t>
            </a:r>
            <a:r>
              <a:rPr lang="en-US" altLang="ko-KR" sz="1600" dirty="0" smtClean="0">
                <a:latin typeface="Times New Roman" pitchFamily="18" charset="0"/>
                <a:ea typeface="굴림" pitchFamily="50" charset="-127"/>
                <a:cs typeface="Times New Roman" pitchFamily="18" charset="0"/>
              </a:rPr>
              <a:t>for query-based discovery </a:t>
            </a:r>
            <a:endParaRPr kumimoji="0" lang="en-US" altLang="ko-KR" sz="1600" dirty="0">
              <a:latin typeface="Times New Roman" pitchFamily="18" charset="0"/>
              <a:ea typeface="굴림" pitchFamily="50" charset="-127"/>
              <a:cs typeface="Times New Roman" pitchFamily="18" charset="0"/>
            </a:endParaRPr>
          </a:p>
          <a:p>
            <a:pPr>
              <a:defRPr/>
            </a:pPr>
            <a:r>
              <a:rPr kumimoji="0" lang="en-US" altLang="ko-KR" sz="1600" b="1" dirty="0">
                <a:latin typeface="Times New Roman" pitchFamily="18" charset="0"/>
                <a:ea typeface="굴림" pitchFamily="50" charset="-127"/>
                <a:cs typeface="Times New Roman" pitchFamily="18" charset="0"/>
              </a:rPr>
              <a:t>Date Submitted</a:t>
            </a:r>
            <a:r>
              <a:rPr kumimoji="0" lang="en-US" altLang="ko-KR" sz="1600" b="1" dirty="0" smtClean="0">
                <a:latin typeface="Times New Roman" pitchFamily="18" charset="0"/>
                <a:ea typeface="굴림" pitchFamily="50" charset="-127"/>
                <a:cs typeface="Times New Roman" pitchFamily="18" charset="0"/>
              </a:rPr>
              <a:t>:</a:t>
            </a:r>
            <a:r>
              <a:rPr lang="en-US" altLang="ko-KR" sz="1600" dirty="0" smtClean="0">
                <a:latin typeface="Times New Roman" pitchFamily="18" charset="0"/>
                <a:ea typeface="굴림" pitchFamily="50" charset="-127"/>
                <a:cs typeface="Times New Roman" pitchFamily="18" charset="0"/>
              </a:rPr>
              <a:t> </a:t>
            </a:r>
            <a:r>
              <a:rPr lang="en-US" altLang="ko-KR" sz="1600" dirty="0" smtClean="0">
                <a:latin typeface="Times New Roman" pitchFamily="18" charset="0"/>
                <a:ea typeface="굴림" pitchFamily="50" charset="-127"/>
                <a:cs typeface="Times New Roman" pitchFamily="18" charset="0"/>
              </a:rPr>
              <a:t>September 16</a:t>
            </a:r>
            <a:r>
              <a:rPr lang="en-US" altLang="ko-KR" sz="1600" baseline="30000" dirty="0" smtClean="0">
                <a:latin typeface="Times New Roman" pitchFamily="18" charset="0"/>
                <a:ea typeface="굴림" pitchFamily="50" charset="-127"/>
                <a:cs typeface="Times New Roman" pitchFamily="18" charset="0"/>
              </a:rPr>
              <a:t>th</a:t>
            </a:r>
            <a:r>
              <a:rPr lang="en-US" altLang="ko-KR" sz="1600" dirty="0" smtClean="0">
                <a:latin typeface="Times New Roman" pitchFamily="18" charset="0"/>
                <a:ea typeface="굴림" pitchFamily="50" charset="-127"/>
                <a:cs typeface="Times New Roman" pitchFamily="18" charset="0"/>
              </a:rPr>
              <a:t>, 2013	</a:t>
            </a:r>
            <a:r>
              <a:rPr kumimoji="0" lang="en-US" altLang="ko-KR" sz="1600" dirty="0">
                <a:latin typeface="Times New Roman" pitchFamily="18" charset="0"/>
                <a:ea typeface="굴림" pitchFamily="50" charset="-127"/>
                <a:cs typeface="Times New Roman" pitchFamily="18" charset="0"/>
              </a:rPr>
              <a:t>	</a:t>
            </a:r>
          </a:p>
          <a:p>
            <a:pPr>
              <a:defRPr/>
            </a:pPr>
            <a:r>
              <a:rPr kumimoji="0" lang="en-US" altLang="ko-KR" sz="1600" b="1" dirty="0">
                <a:latin typeface="Times New Roman" pitchFamily="18" charset="0"/>
                <a:ea typeface="굴림" pitchFamily="50" charset="-127"/>
                <a:cs typeface="Times New Roman" pitchFamily="18" charset="0"/>
              </a:rPr>
              <a:t>Source:</a:t>
            </a:r>
            <a:r>
              <a:rPr kumimoji="0" lang="en-US" altLang="ko-KR" sz="1600" dirty="0">
                <a:latin typeface="Times New Roman" pitchFamily="18" charset="0"/>
                <a:ea typeface="굴림" pitchFamily="50" charset="-127"/>
                <a:cs typeface="Times New Roman" pitchFamily="18" charset="0"/>
              </a:rPr>
              <a:t> </a:t>
            </a:r>
            <a:r>
              <a:rPr lang="en-US" altLang="ko-KR" sz="1600" dirty="0" smtClean="0">
                <a:latin typeface="Times New Roman" pitchFamily="18" charset="0"/>
                <a:ea typeface="굴림" pitchFamily="50" charset="-127"/>
                <a:cs typeface="Times New Roman" pitchFamily="18" charset="0"/>
              </a:rPr>
              <a:t>Suhwook Kim, </a:t>
            </a:r>
            <a:r>
              <a:rPr lang="en-US" altLang="ko-KR" sz="1600" dirty="0" err="1" smtClean="0">
                <a:latin typeface="Times New Roman" pitchFamily="18" charset="0"/>
                <a:ea typeface="굴림" pitchFamily="50" charset="-127"/>
                <a:cs typeface="Times New Roman" pitchFamily="18" charset="0"/>
              </a:rPr>
              <a:t>Jinyoung</a:t>
            </a:r>
            <a:r>
              <a:rPr lang="en-US" altLang="ko-KR" sz="1600" dirty="0" smtClean="0">
                <a:latin typeface="Times New Roman" pitchFamily="18" charset="0"/>
                <a:ea typeface="굴림" pitchFamily="50" charset="-127"/>
                <a:cs typeface="Times New Roman" pitchFamily="18" charset="0"/>
              </a:rPr>
              <a:t> Chun,  Han </a:t>
            </a:r>
            <a:r>
              <a:rPr lang="en-US" altLang="ko-KR" sz="1600" dirty="0" err="1" smtClean="0">
                <a:latin typeface="Times New Roman" pitchFamily="18" charset="0"/>
                <a:ea typeface="굴림" pitchFamily="50" charset="-127"/>
                <a:cs typeface="Times New Roman" pitchFamily="18" charset="0"/>
              </a:rPr>
              <a:t>Gyu</a:t>
            </a:r>
            <a:r>
              <a:rPr lang="en-US" altLang="ko-KR" sz="1600" dirty="0" smtClean="0">
                <a:latin typeface="Times New Roman" pitchFamily="18" charset="0"/>
                <a:ea typeface="굴림" pitchFamily="50" charset="-127"/>
                <a:cs typeface="Times New Roman" pitchFamily="18" charset="0"/>
              </a:rPr>
              <a:t> Cho </a:t>
            </a:r>
            <a:r>
              <a:rPr kumimoji="0" lang="en-US" altLang="ko-KR" sz="1600" dirty="0" smtClean="0">
                <a:latin typeface="Times New Roman" pitchFamily="18" charset="0"/>
                <a:ea typeface="굴림" pitchFamily="50" charset="-127"/>
                <a:cs typeface="Times New Roman" pitchFamily="18" charset="0"/>
              </a:rPr>
              <a:t>(LG Electronics)</a:t>
            </a:r>
            <a:endParaRPr kumimoji="0" lang="en-US" altLang="ko-KR" sz="1600" dirty="0">
              <a:latin typeface="Times New Roman" pitchFamily="18" charset="0"/>
              <a:ea typeface="굴림" pitchFamily="50" charset="-127"/>
              <a:cs typeface="Times New Roman" pitchFamily="18" charset="0"/>
            </a:endParaRPr>
          </a:p>
          <a:p>
            <a:pPr>
              <a:defRPr/>
            </a:pPr>
            <a:r>
              <a:rPr kumimoji="0" lang="en-US" altLang="ko-KR" sz="1600" b="1" dirty="0">
                <a:latin typeface="Times New Roman" pitchFamily="18" charset="0"/>
                <a:ea typeface="굴림" pitchFamily="50" charset="-127"/>
                <a:cs typeface="Times New Roman" pitchFamily="18" charset="0"/>
              </a:rPr>
              <a:t>Address</a:t>
            </a:r>
            <a:r>
              <a:rPr kumimoji="0" lang="en-US" altLang="ko-KR" sz="1600" dirty="0">
                <a:latin typeface="Times New Roman" pitchFamily="18" charset="0"/>
                <a:ea typeface="굴림" pitchFamily="50" charset="-127"/>
                <a:cs typeface="Times New Roman" pitchFamily="18" charset="0"/>
              </a:rPr>
              <a:t>: </a:t>
            </a:r>
            <a:r>
              <a:rPr lang="en-US" altLang="ko-KR" sz="1600" dirty="0" err="1" smtClean="0">
                <a:latin typeface="Times New Roman" pitchFamily="18" charset="0"/>
                <a:ea typeface="굴림" pitchFamily="50" charset="-127"/>
                <a:cs typeface="Times New Roman" pitchFamily="18" charset="0"/>
              </a:rPr>
              <a:t>Seocho</a:t>
            </a:r>
            <a:r>
              <a:rPr lang="en-US" altLang="ko-KR" sz="1600" dirty="0" smtClean="0">
                <a:latin typeface="Times New Roman" pitchFamily="18" charset="0"/>
                <a:ea typeface="굴림" pitchFamily="50" charset="-127"/>
                <a:cs typeface="Times New Roman" pitchFamily="18" charset="0"/>
              </a:rPr>
              <a:t> R&amp;D Campus, </a:t>
            </a:r>
            <a:r>
              <a:rPr lang="es-ES" altLang="ko-KR" sz="1600" dirty="0" smtClean="0">
                <a:latin typeface="Times New Roman" pitchFamily="18" charset="0"/>
                <a:ea typeface="굴림" pitchFamily="50" charset="-127"/>
                <a:cs typeface="Times New Roman" pitchFamily="18" charset="0"/>
              </a:rPr>
              <a:t>19, Yangjae-daero 11gil, Seocho-gu, Seoul , Korea</a:t>
            </a: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dirty="0" smtClean="0">
                <a:latin typeface="Times New Roman" pitchFamily="18" charset="0"/>
                <a:ea typeface="굴림" pitchFamily="50" charset="-127"/>
                <a:cs typeface="Times New Roman" pitchFamily="18" charset="0"/>
              </a:rPr>
              <a:t>Voice: +82-2-6912-6589, E-Mail: </a:t>
            </a:r>
            <a:r>
              <a:rPr lang="en-US" altLang="ko-KR" sz="1600" dirty="0" smtClean="0">
                <a:latin typeface="Times New Roman" pitchFamily="18" charset="0"/>
                <a:ea typeface="굴림" pitchFamily="50" charset="-127"/>
                <a:cs typeface="Times New Roman" pitchFamily="18" charset="0"/>
              </a:rPr>
              <a:t>suhwook.kim</a:t>
            </a:r>
            <a:r>
              <a:rPr kumimoji="0" lang="en-US" altLang="ko-KR" sz="1600" dirty="0" smtClean="0">
                <a:latin typeface="Times New Roman" pitchFamily="18" charset="0"/>
                <a:ea typeface="굴림" pitchFamily="50" charset="-127"/>
                <a:cs typeface="Times New Roman" pitchFamily="18" charset="0"/>
              </a:rPr>
              <a:t>@lge.com</a:t>
            </a:r>
          </a:p>
          <a:p>
            <a:pPr latinLnBrk="0">
              <a:defRPr/>
            </a:pPr>
            <a:endParaRPr kumimoji="0" lang="en-US" altLang="ko-KR" sz="1600" b="1" dirty="0">
              <a:latin typeface="Times New Roman" pitchFamily="18" charset="0"/>
              <a:ea typeface="굴림" pitchFamily="50" charset="-127"/>
              <a:cs typeface="Times New Roman" pitchFamily="18" charset="0"/>
            </a:endParaRPr>
          </a:p>
          <a:p>
            <a:pPr>
              <a:defRPr/>
            </a:pPr>
            <a:r>
              <a:rPr kumimoji="0" lang="en-US" altLang="ko-KR" sz="1600" b="1" dirty="0" smtClean="0">
                <a:latin typeface="Times New Roman" pitchFamily="18" charset="0"/>
                <a:ea typeface="굴림" pitchFamily="50" charset="-127"/>
                <a:cs typeface="Times New Roman" pitchFamily="18" charset="0"/>
              </a:rPr>
              <a:t>Re:</a:t>
            </a:r>
            <a:r>
              <a:rPr lang="en-US" altLang="ko-KR" sz="1600" dirty="0" smtClean="0">
                <a:latin typeface="Times New Roman" pitchFamily="18" charset="0"/>
                <a:ea typeface="굴림" pitchFamily="50" charset="-127"/>
                <a:cs typeface="Times New Roman" pitchFamily="18" charset="0"/>
              </a:rPr>
              <a:t> Proposal for PFD</a:t>
            </a:r>
            <a:endParaRPr kumimoji="0" lang="en-US" altLang="ko-KR" sz="1600" dirty="0">
              <a:latin typeface="Times New Roman" pitchFamily="18" charset="0"/>
              <a:ea typeface="굴림" pitchFamily="50" charset="-127"/>
              <a:cs typeface="Times New Roman" pitchFamily="18" charset="0"/>
            </a:endParaRPr>
          </a:p>
          <a:p>
            <a:pPr>
              <a:spcBef>
                <a:spcPts val="600"/>
              </a:spcBef>
              <a:spcAft>
                <a:spcPts val="600"/>
              </a:spcAft>
              <a:defRPr/>
            </a:pPr>
            <a:r>
              <a:rPr kumimoji="0" lang="en-US" altLang="ko-KR" sz="1600" b="1" dirty="0">
                <a:latin typeface="Times New Roman" pitchFamily="18" charset="0"/>
                <a:ea typeface="굴림" pitchFamily="50" charset="-127"/>
                <a:cs typeface="Times New Roman" pitchFamily="18" charset="0"/>
              </a:rPr>
              <a:t>Abstract: </a:t>
            </a:r>
            <a:r>
              <a:rPr lang="en-US" altLang="ko-KR" sz="1600" dirty="0" smtClean="0">
                <a:latin typeface="Times New Roman" pitchFamily="18" charset="0"/>
                <a:ea typeface="굴림" pitchFamily="50" charset="-127"/>
                <a:cs typeface="Times New Roman" pitchFamily="18" charset="0"/>
              </a:rPr>
              <a:t>Technical proposal of  PAC procedure</a:t>
            </a:r>
            <a:endParaRPr kumimoji="0" lang="en-US" altLang="ko-KR" sz="1600" dirty="0">
              <a:latin typeface="Times New Roman" pitchFamily="18" charset="0"/>
              <a:ea typeface="굴림" pitchFamily="50" charset="-127"/>
              <a:cs typeface="Times New Roman" pitchFamily="18" charset="0"/>
            </a:endParaRPr>
          </a:p>
          <a:p>
            <a:pPr>
              <a:spcBef>
                <a:spcPts val="600"/>
              </a:spcBef>
              <a:spcAft>
                <a:spcPts val="600"/>
              </a:spcAft>
              <a:defRPr/>
            </a:pPr>
            <a:r>
              <a:rPr kumimoji="0" lang="en-US" altLang="ko-KR" sz="1600" b="1" dirty="0">
                <a:latin typeface="Times New Roman" pitchFamily="18" charset="0"/>
                <a:ea typeface="굴림" pitchFamily="50" charset="-127"/>
                <a:cs typeface="Times New Roman" pitchFamily="18" charset="0"/>
              </a:rPr>
              <a:t>Purpose</a:t>
            </a:r>
            <a:r>
              <a:rPr kumimoji="0" lang="en-US" altLang="ko-KR" sz="1600" b="1" dirty="0" smtClean="0">
                <a:latin typeface="Times New Roman" pitchFamily="18" charset="0"/>
                <a:ea typeface="굴림" pitchFamily="50" charset="-127"/>
                <a:cs typeface="Times New Roman" pitchFamily="18" charset="0"/>
              </a:rPr>
              <a:t>:</a:t>
            </a:r>
            <a:r>
              <a:rPr lang="en-US" altLang="ko-KR" sz="1600" dirty="0" smtClean="0">
                <a:latin typeface="Times New Roman" pitchFamily="18" charset="0"/>
                <a:ea typeface="굴림" pitchFamily="50" charset="-127"/>
                <a:cs typeface="Times New Roman" pitchFamily="18" charset="0"/>
              </a:rPr>
              <a:t> Proposal for discussion</a:t>
            </a:r>
            <a:endParaRPr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Notice:</a:t>
            </a:r>
            <a:r>
              <a:rPr kumimoji="0" lang="en-US" altLang="ko-KR" sz="1600" dirty="0">
                <a:latin typeface="Times New Roman" pitchFamily="18" charset="0"/>
                <a:ea typeface="굴림" pitchFamily="50" charset="-127"/>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latinLnBrk="0">
              <a:defRPr/>
            </a:pPr>
            <a:r>
              <a:rPr kumimoji="0" lang="en-US" altLang="ko-KR" sz="1600" b="1" dirty="0">
                <a:latin typeface="Times New Roman" pitchFamily="18" charset="0"/>
                <a:ea typeface="굴림" pitchFamily="50" charset="-127"/>
                <a:cs typeface="Times New Roman" pitchFamily="18" charset="0"/>
              </a:rPr>
              <a:t>Release:</a:t>
            </a:r>
            <a:r>
              <a:rPr kumimoji="0" lang="en-US" altLang="ko-KR" sz="1600" dirty="0">
                <a:latin typeface="Times New Roman" pitchFamily="18" charset="0"/>
                <a:ea typeface="굴림" pitchFamily="50" charset="-127"/>
                <a:cs typeface="Times New Roman" pitchFamily="18"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4000" dirty="0" smtClean="0">
                <a:solidFill>
                  <a:prstClr val="black"/>
                </a:solidFill>
              </a:rPr>
              <a:t>Simulation results</a:t>
            </a:r>
            <a:endParaRPr lang="ko-KR" altLang="en-US" dirty="0"/>
          </a:p>
        </p:txBody>
      </p:sp>
      <p:sp>
        <p:nvSpPr>
          <p:cNvPr id="7" name="내용 개체 틀 2"/>
          <p:cNvSpPr>
            <a:spLocks noGrp="1"/>
          </p:cNvSpPr>
          <p:nvPr>
            <p:ph idx="1"/>
          </p:nvPr>
        </p:nvSpPr>
        <p:spPr>
          <a:xfrm>
            <a:off x="457200" y="1371600"/>
            <a:ext cx="8229600" cy="5129234"/>
          </a:xfrm>
        </p:spPr>
        <p:txBody>
          <a:bodyPr>
            <a:normAutofit/>
          </a:bodyPr>
          <a:lstStyle/>
          <a:p>
            <a:r>
              <a:rPr lang="en-US" altLang="ko-KR" sz="2400" dirty="0" smtClean="0">
                <a:solidFill>
                  <a:prstClr val="black"/>
                </a:solidFill>
              </a:rPr>
              <a:t>Histogram of Discovery complete time (100 devices)</a:t>
            </a:r>
          </a:p>
          <a:p>
            <a:endParaRPr lang="en-US" altLang="ko-KR" sz="2000" dirty="0" smtClean="0">
              <a:solidFill>
                <a:prstClr val="black"/>
              </a:solidFill>
            </a:endParaRPr>
          </a:p>
        </p:txBody>
      </p:sp>
      <p:pic>
        <p:nvPicPr>
          <p:cNvPr id="1027" name="Picture 3"/>
          <p:cNvPicPr>
            <a:picLocks noChangeAspect="1" noChangeArrowheads="1"/>
          </p:cNvPicPr>
          <p:nvPr/>
        </p:nvPicPr>
        <p:blipFill>
          <a:blip r:embed="rId3" cstate="print"/>
          <a:srcRect/>
          <a:stretch>
            <a:fillRect/>
          </a:stretch>
        </p:blipFill>
        <p:spPr bwMode="auto">
          <a:xfrm>
            <a:off x="0" y="1861817"/>
            <a:ext cx="9144000" cy="4580358"/>
          </a:xfrm>
          <a:prstGeom prst="rect">
            <a:avLst/>
          </a:prstGeom>
          <a:noFill/>
          <a:ln w="9525">
            <a:noFill/>
            <a:miter lim="800000"/>
            <a:headEnd/>
            <a:tailEnd/>
          </a:ln>
          <a:effectLst/>
        </p:spPr>
      </p:pic>
      <p:sp>
        <p:nvSpPr>
          <p:cNvPr id="8" name="직사각형 7"/>
          <p:cNvSpPr/>
          <p:nvPr/>
        </p:nvSpPr>
        <p:spPr>
          <a:xfrm>
            <a:off x="3930278" y="6086946"/>
            <a:ext cx="432048"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 name="직사각형 8"/>
          <p:cNvSpPr/>
          <p:nvPr/>
        </p:nvSpPr>
        <p:spPr>
          <a:xfrm>
            <a:off x="7956376" y="6093296"/>
            <a:ext cx="432048"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직사각형 9"/>
          <p:cNvSpPr/>
          <p:nvPr/>
        </p:nvSpPr>
        <p:spPr>
          <a:xfrm>
            <a:off x="5512299" y="1916832"/>
            <a:ext cx="432048"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4000" dirty="0" smtClean="0">
                <a:solidFill>
                  <a:prstClr val="black"/>
                </a:solidFill>
              </a:rPr>
              <a:t>Simulation results</a:t>
            </a:r>
            <a:endParaRPr lang="ko-KR" altLang="en-US" dirty="0"/>
          </a:p>
        </p:txBody>
      </p:sp>
      <p:sp>
        <p:nvSpPr>
          <p:cNvPr id="7" name="내용 개체 틀 2"/>
          <p:cNvSpPr>
            <a:spLocks noGrp="1"/>
          </p:cNvSpPr>
          <p:nvPr>
            <p:ph idx="1"/>
          </p:nvPr>
        </p:nvSpPr>
        <p:spPr>
          <a:xfrm>
            <a:off x="457200" y="1371600"/>
            <a:ext cx="8229600" cy="5129234"/>
          </a:xfrm>
        </p:spPr>
        <p:txBody>
          <a:bodyPr>
            <a:normAutofit/>
          </a:bodyPr>
          <a:lstStyle/>
          <a:p>
            <a:r>
              <a:rPr lang="en-US" altLang="ko-KR" sz="2400" dirty="0" smtClean="0">
                <a:solidFill>
                  <a:prstClr val="black"/>
                </a:solidFill>
              </a:rPr>
              <a:t>Histogram of Discovering </a:t>
            </a:r>
            <a:r>
              <a:rPr lang="en-US" altLang="ko-KR" sz="2400" dirty="0" smtClean="0">
                <a:solidFill>
                  <a:prstClr val="black"/>
                </a:solidFill>
              </a:rPr>
              <a:t>time (100 devices)</a:t>
            </a:r>
            <a:endParaRPr lang="en-US" altLang="ko-KR" sz="2400" dirty="0" smtClean="0">
              <a:solidFill>
                <a:prstClr val="black"/>
              </a:solidFill>
            </a:endParaRPr>
          </a:p>
          <a:p>
            <a:endParaRPr lang="en-US" altLang="ko-KR" sz="2000" dirty="0" smtClean="0">
              <a:solidFill>
                <a:prstClr val="black"/>
              </a:solidFill>
            </a:endParaRPr>
          </a:p>
        </p:txBody>
      </p:sp>
      <p:pic>
        <p:nvPicPr>
          <p:cNvPr id="2050" name="Picture 2"/>
          <p:cNvPicPr>
            <a:picLocks noChangeAspect="1" noChangeArrowheads="1"/>
          </p:cNvPicPr>
          <p:nvPr/>
        </p:nvPicPr>
        <p:blipFill>
          <a:blip r:embed="rId3" cstate="print"/>
          <a:srcRect/>
          <a:stretch>
            <a:fillRect/>
          </a:stretch>
        </p:blipFill>
        <p:spPr bwMode="auto">
          <a:xfrm>
            <a:off x="0" y="1818033"/>
            <a:ext cx="9170615" cy="4593690"/>
          </a:xfrm>
          <a:prstGeom prst="rect">
            <a:avLst/>
          </a:prstGeom>
          <a:noFill/>
          <a:ln w="9525">
            <a:noFill/>
            <a:miter lim="800000"/>
            <a:headEnd/>
            <a:tailEnd/>
          </a:ln>
          <a:effectLst/>
        </p:spPr>
      </p:pic>
      <p:sp>
        <p:nvSpPr>
          <p:cNvPr id="5" name="직사각형 4"/>
          <p:cNvSpPr/>
          <p:nvPr/>
        </p:nvSpPr>
        <p:spPr>
          <a:xfrm>
            <a:off x="7956376" y="6080596"/>
            <a:ext cx="432048"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 name="직사각형 5"/>
          <p:cNvSpPr/>
          <p:nvPr/>
        </p:nvSpPr>
        <p:spPr>
          <a:xfrm>
            <a:off x="3896370" y="6065738"/>
            <a:ext cx="432048"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8" name="직사각형 7"/>
          <p:cNvSpPr/>
          <p:nvPr/>
        </p:nvSpPr>
        <p:spPr>
          <a:xfrm>
            <a:off x="5508104" y="1844824"/>
            <a:ext cx="576064"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4000" dirty="0" smtClean="0">
                <a:solidFill>
                  <a:prstClr val="black"/>
                </a:solidFill>
              </a:rPr>
              <a:t>Analysis &amp; Conclusion</a:t>
            </a:r>
            <a:endParaRPr lang="ko-KR" altLang="en-US" dirty="0"/>
          </a:p>
        </p:txBody>
      </p:sp>
      <p:sp>
        <p:nvSpPr>
          <p:cNvPr id="7" name="내용 개체 틀 2"/>
          <p:cNvSpPr>
            <a:spLocks noGrp="1"/>
          </p:cNvSpPr>
          <p:nvPr>
            <p:ph idx="1"/>
          </p:nvPr>
        </p:nvSpPr>
        <p:spPr>
          <a:xfrm>
            <a:off x="457200" y="1371600"/>
            <a:ext cx="8507288" cy="4865712"/>
          </a:xfrm>
        </p:spPr>
        <p:txBody>
          <a:bodyPr>
            <a:normAutofit/>
          </a:bodyPr>
          <a:lstStyle/>
          <a:p>
            <a:r>
              <a:rPr lang="en-US" altLang="ko-KR" sz="2400" dirty="0" smtClean="0">
                <a:solidFill>
                  <a:prstClr val="black"/>
                </a:solidFill>
              </a:rPr>
              <a:t>If we use ACK and retransmission for </a:t>
            </a:r>
            <a:r>
              <a:rPr lang="en-US" altLang="ko-KR" sz="2400" i="1" dirty="0" smtClean="0">
                <a:solidFill>
                  <a:prstClr val="black"/>
                </a:solidFill>
              </a:rPr>
              <a:t>Discovery Response frame</a:t>
            </a:r>
            <a:r>
              <a:rPr lang="en-US" altLang="ko-KR" sz="2400" dirty="0" smtClean="0">
                <a:solidFill>
                  <a:prstClr val="black"/>
                </a:solidFill>
              </a:rPr>
              <a:t>, we can achieve lower discovery complete time in every </a:t>
            </a:r>
            <a:r>
              <a:rPr lang="en-US" altLang="ko-KR" sz="2400" dirty="0" smtClean="0">
                <a:solidFill>
                  <a:prstClr val="black"/>
                </a:solidFill>
              </a:rPr>
              <a:t>cases</a:t>
            </a:r>
          </a:p>
          <a:p>
            <a:endParaRPr lang="en-US" altLang="ko-KR" sz="2400" dirty="0" smtClean="0">
              <a:solidFill>
                <a:prstClr val="black"/>
              </a:solidFill>
            </a:endParaRPr>
          </a:p>
          <a:p>
            <a:r>
              <a:rPr lang="en-US" altLang="ko-KR" sz="2400" dirty="0" smtClean="0">
                <a:solidFill>
                  <a:prstClr val="black"/>
                </a:solidFill>
              </a:rPr>
              <a:t>If PAC use query-base discovery protocol, using ACK/Retransmission might be preferable to reducing discovery delay </a:t>
            </a:r>
          </a:p>
          <a:p>
            <a:endParaRPr lang="en-US" altLang="ko-KR" sz="2400" dirty="0" smtClean="0">
              <a:solidFill>
                <a:prstClr val="black"/>
              </a:solidFill>
            </a:endParaRPr>
          </a:p>
          <a:p>
            <a:endParaRPr lang="en-US" altLang="ko-KR" sz="2400" dirty="0" smtClean="0">
              <a:solidFill>
                <a:prstClr val="black"/>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Outline</a:t>
            </a:r>
            <a:endParaRPr lang="ko-KR" altLang="en-US" dirty="0"/>
          </a:p>
        </p:txBody>
      </p:sp>
      <p:sp>
        <p:nvSpPr>
          <p:cNvPr id="7" name="내용 개체 틀 2"/>
          <p:cNvSpPr>
            <a:spLocks noGrp="1"/>
          </p:cNvSpPr>
          <p:nvPr>
            <p:ph idx="1"/>
          </p:nvPr>
        </p:nvSpPr>
        <p:spPr>
          <a:xfrm>
            <a:off x="457200" y="1371600"/>
            <a:ext cx="8229600" cy="5029200"/>
          </a:xfrm>
        </p:spPr>
        <p:txBody>
          <a:bodyPr>
            <a:normAutofit/>
          </a:bodyPr>
          <a:lstStyle/>
          <a:p>
            <a:r>
              <a:rPr lang="en-US" altLang="ko-KR" sz="2400" dirty="0" smtClean="0"/>
              <a:t>Recap of previous proposal</a:t>
            </a:r>
          </a:p>
          <a:p>
            <a:r>
              <a:rPr lang="en-US" altLang="ko-KR" sz="2400" dirty="0" smtClean="0">
                <a:solidFill>
                  <a:prstClr val="black"/>
                </a:solidFill>
              </a:rPr>
              <a:t>Simulation result</a:t>
            </a:r>
          </a:p>
          <a:p>
            <a:pPr lvl="1"/>
            <a:r>
              <a:rPr lang="en-US" altLang="ko-KR" sz="2000" dirty="0" smtClean="0">
                <a:solidFill>
                  <a:prstClr val="black"/>
                </a:solidFill>
              </a:rPr>
              <a:t>Simulation parameters</a:t>
            </a:r>
          </a:p>
          <a:p>
            <a:pPr lvl="1"/>
            <a:r>
              <a:rPr lang="en-US" altLang="ko-KR" sz="2000" dirty="0" smtClean="0">
                <a:solidFill>
                  <a:prstClr val="black"/>
                </a:solidFill>
              </a:rPr>
              <a:t>Simulation results</a:t>
            </a:r>
          </a:p>
          <a:p>
            <a:pPr lvl="1"/>
            <a:r>
              <a:rPr lang="en-US" altLang="ko-KR" sz="2000" dirty="0" smtClean="0">
                <a:solidFill>
                  <a:prstClr val="black"/>
                </a:solidFill>
              </a:rPr>
              <a:t>Analysis</a:t>
            </a:r>
          </a:p>
          <a:p>
            <a:r>
              <a:rPr lang="en-US" altLang="ko-KR" sz="2400" dirty="0" smtClean="0">
                <a:solidFill>
                  <a:prstClr val="black"/>
                </a:solidFill>
              </a:rPr>
              <a:t>Conclusion</a:t>
            </a:r>
          </a:p>
          <a:p>
            <a:pPr lvl="1"/>
            <a:endParaRPr lang="en-US" altLang="ko-KR" sz="2000" dirty="0" smtClean="0">
              <a:solidFill>
                <a:prstClr val="black"/>
              </a:solidFill>
            </a:endParaRPr>
          </a:p>
          <a:p>
            <a:pPr lvl="0"/>
            <a:endParaRPr lang="en-US" altLang="ko-KR" sz="2400" dirty="0" smtClean="0">
              <a:solidFill>
                <a:prstClr val="black"/>
              </a:solidFill>
            </a:endParaRPr>
          </a:p>
          <a:p>
            <a:pPr lvl="0"/>
            <a:endParaRPr lang="en-US" altLang="ko-KR" sz="2400" dirty="0" smtClean="0">
              <a:solidFill>
                <a:prstClr val="black"/>
              </a:solidFill>
            </a:endParaRPr>
          </a:p>
          <a:p>
            <a:pPr>
              <a:buNone/>
            </a:pPr>
            <a:endParaRPr lang="en-GB" altLang="ko-KR" sz="2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Recap</a:t>
            </a:r>
            <a:endParaRPr lang="ko-KR" altLang="en-US" dirty="0"/>
          </a:p>
        </p:txBody>
      </p:sp>
      <p:sp>
        <p:nvSpPr>
          <p:cNvPr id="7" name="내용 개체 틀 2"/>
          <p:cNvSpPr>
            <a:spLocks noGrp="1"/>
          </p:cNvSpPr>
          <p:nvPr>
            <p:ph idx="1"/>
          </p:nvPr>
        </p:nvSpPr>
        <p:spPr>
          <a:xfrm>
            <a:off x="457200" y="1371600"/>
            <a:ext cx="8229600" cy="5129234"/>
          </a:xfrm>
        </p:spPr>
        <p:txBody>
          <a:bodyPr>
            <a:normAutofit/>
          </a:bodyPr>
          <a:lstStyle/>
          <a:p>
            <a:r>
              <a:rPr lang="en-GB" altLang="ko-KR" sz="2400" dirty="0" smtClean="0">
                <a:solidFill>
                  <a:prstClr val="black"/>
                </a:solidFill>
              </a:rPr>
              <a:t>Discovery in channel hopping system</a:t>
            </a:r>
            <a:r>
              <a:rPr lang="en-US" altLang="ko-KR" sz="2400" dirty="0" smtClean="0"/>
              <a:t> (13-394r0)</a:t>
            </a:r>
            <a:endParaRPr lang="en-GB" altLang="ko-KR" sz="2400" dirty="0" smtClean="0">
              <a:solidFill>
                <a:prstClr val="black"/>
              </a:solidFill>
            </a:endParaRPr>
          </a:p>
          <a:p>
            <a:pPr lvl="1"/>
            <a:r>
              <a:rPr lang="en-GB" altLang="ko-KR" sz="2000" dirty="0" smtClean="0">
                <a:solidFill>
                  <a:prstClr val="black"/>
                </a:solidFill>
              </a:rPr>
              <a:t>Discovery region</a:t>
            </a:r>
          </a:p>
          <a:p>
            <a:pPr lvl="2"/>
            <a:r>
              <a:rPr lang="en-GB" altLang="ko-KR" sz="1600" dirty="0" smtClean="0">
                <a:solidFill>
                  <a:prstClr val="black"/>
                </a:solidFill>
              </a:rPr>
              <a:t>Fixed length</a:t>
            </a:r>
          </a:p>
          <a:p>
            <a:pPr lvl="2"/>
            <a:r>
              <a:rPr lang="en-GB" altLang="ko-KR" sz="1600" dirty="0" smtClean="0">
                <a:solidFill>
                  <a:prstClr val="black"/>
                </a:solidFill>
              </a:rPr>
              <a:t>PD broadcasts </a:t>
            </a:r>
            <a:r>
              <a:rPr lang="en-GB" altLang="ko-KR" sz="1600" i="1" dirty="0" smtClean="0">
                <a:solidFill>
                  <a:prstClr val="black"/>
                </a:solidFill>
              </a:rPr>
              <a:t>Discovery Request frame</a:t>
            </a:r>
            <a:endParaRPr lang="en-GB" altLang="ko-KR" sz="1600" dirty="0" smtClean="0">
              <a:solidFill>
                <a:prstClr val="black"/>
              </a:solidFill>
            </a:endParaRPr>
          </a:p>
          <a:p>
            <a:pPr lvl="1"/>
            <a:r>
              <a:rPr lang="en-GB" altLang="ko-KR" sz="2000" dirty="0" smtClean="0">
                <a:solidFill>
                  <a:prstClr val="black"/>
                </a:solidFill>
              </a:rPr>
              <a:t>Communication region</a:t>
            </a:r>
          </a:p>
          <a:p>
            <a:pPr lvl="2"/>
            <a:r>
              <a:rPr lang="en-GB" altLang="ko-KR" sz="1600" dirty="0" smtClean="0">
                <a:solidFill>
                  <a:prstClr val="black"/>
                </a:solidFill>
              </a:rPr>
              <a:t>Random length (Unit: Hopping slot)</a:t>
            </a:r>
          </a:p>
          <a:p>
            <a:pPr lvl="2"/>
            <a:r>
              <a:rPr lang="en-GB" altLang="ko-KR" sz="1600" dirty="0" smtClean="0">
                <a:solidFill>
                  <a:prstClr val="black"/>
                </a:solidFill>
              </a:rPr>
              <a:t>PD waits for </a:t>
            </a:r>
            <a:r>
              <a:rPr lang="en-GB" altLang="ko-KR" sz="1600" i="1" dirty="0" smtClean="0">
                <a:solidFill>
                  <a:prstClr val="black"/>
                </a:solidFill>
              </a:rPr>
              <a:t>Discovery Request frame</a:t>
            </a:r>
            <a:endParaRPr lang="en-US" altLang="ko-KR" sz="1900" dirty="0" smtClean="0"/>
          </a:p>
        </p:txBody>
      </p:sp>
      <p:pic>
        <p:nvPicPr>
          <p:cNvPr id="6" name="Picture 3"/>
          <p:cNvPicPr>
            <a:picLocks noChangeAspect="1" noChangeArrowheads="1"/>
          </p:cNvPicPr>
          <p:nvPr/>
        </p:nvPicPr>
        <p:blipFill>
          <a:blip r:embed="rId3" cstate="print"/>
          <a:srcRect/>
          <a:stretch>
            <a:fillRect/>
          </a:stretch>
        </p:blipFill>
        <p:spPr bwMode="auto">
          <a:xfrm>
            <a:off x="1043608" y="4005064"/>
            <a:ext cx="7277100" cy="1781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Discovery protocol</a:t>
            </a:r>
            <a:endParaRPr lang="ko-KR" altLang="en-US" dirty="0"/>
          </a:p>
        </p:txBody>
      </p:sp>
      <p:sp>
        <p:nvSpPr>
          <p:cNvPr id="7" name="내용 개체 틀 2"/>
          <p:cNvSpPr>
            <a:spLocks noGrp="1"/>
          </p:cNvSpPr>
          <p:nvPr>
            <p:ph idx="1"/>
          </p:nvPr>
        </p:nvSpPr>
        <p:spPr>
          <a:xfrm>
            <a:off x="457200" y="1371600"/>
            <a:ext cx="8229600" cy="5129234"/>
          </a:xfrm>
        </p:spPr>
        <p:txBody>
          <a:bodyPr>
            <a:normAutofit/>
          </a:bodyPr>
          <a:lstStyle/>
          <a:p>
            <a:r>
              <a:rPr lang="en-US" altLang="ko-KR" sz="2400" dirty="0" smtClean="0">
                <a:solidFill>
                  <a:prstClr val="black"/>
                </a:solidFill>
              </a:rPr>
              <a:t>We adopt query-based discovery by using </a:t>
            </a:r>
            <a:r>
              <a:rPr lang="en-US" altLang="ko-KR" sz="2400" i="1" dirty="0" smtClean="0">
                <a:solidFill>
                  <a:prstClr val="black"/>
                </a:solidFill>
              </a:rPr>
              <a:t>Discovery Request/Response</a:t>
            </a:r>
            <a:r>
              <a:rPr lang="en-US" altLang="ko-KR" sz="2400" dirty="0" smtClean="0">
                <a:solidFill>
                  <a:prstClr val="black"/>
                </a:solidFill>
              </a:rPr>
              <a:t> </a:t>
            </a:r>
            <a:r>
              <a:rPr lang="en-US" altLang="ko-KR" sz="2400" i="1" dirty="0" smtClean="0">
                <a:solidFill>
                  <a:prstClr val="black"/>
                </a:solidFill>
              </a:rPr>
              <a:t>frame</a:t>
            </a:r>
            <a:r>
              <a:rPr lang="en-US" altLang="ko-KR" sz="2400" dirty="0" smtClean="0">
                <a:solidFill>
                  <a:prstClr val="black"/>
                </a:solidFill>
              </a:rPr>
              <a:t> </a:t>
            </a:r>
          </a:p>
          <a:p>
            <a:pPr lvl="1"/>
            <a:r>
              <a:rPr lang="en-US" altLang="ko-KR" sz="2000" dirty="0" smtClean="0">
                <a:solidFill>
                  <a:prstClr val="black"/>
                </a:solidFill>
              </a:rPr>
              <a:t>Discovery Request frame </a:t>
            </a:r>
          </a:p>
          <a:p>
            <a:pPr lvl="2"/>
            <a:r>
              <a:rPr lang="en-US" altLang="ko-KR" sz="1600" dirty="0" smtClean="0">
                <a:solidFill>
                  <a:prstClr val="black"/>
                </a:solidFill>
              </a:rPr>
              <a:t>Contents: Device ID, Service type(s),</a:t>
            </a:r>
            <a:r>
              <a:rPr lang="en-GB" altLang="ko-KR" sz="1600" dirty="0" smtClean="0">
                <a:solidFill>
                  <a:prstClr val="black"/>
                </a:solidFill>
              </a:rPr>
              <a:t> offset of the next discovery region</a:t>
            </a:r>
          </a:p>
          <a:p>
            <a:pPr lvl="2"/>
            <a:r>
              <a:rPr lang="en-GB" altLang="ko-KR" sz="1600" dirty="0" smtClean="0">
                <a:solidFill>
                  <a:prstClr val="black"/>
                </a:solidFill>
              </a:rPr>
              <a:t>Transmitted in broadcast </a:t>
            </a:r>
            <a:r>
              <a:rPr lang="en-GB" altLang="ko-KR" sz="1600" dirty="0" smtClean="0">
                <a:solidFill>
                  <a:prstClr val="black"/>
                </a:solidFill>
              </a:rPr>
              <a:t>manner (generally)</a:t>
            </a:r>
            <a:endParaRPr lang="en-US" altLang="ko-KR" sz="1600" dirty="0" smtClean="0">
              <a:solidFill>
                <a:prstClr val="black"/>
              </a:solidFill>
            </a:endParaRPr>
          </a:p>
          <a:p>
            <a:pPr lvl="1"/>
            <a:r>
              <a:rPr lang="en-US" altLang="ko-KR" sz="2000" dirty="0" smtClean="0">
                <a:solidFill>
                  <a:prstClr val="black"/>
                </a:solidFill>
              </a:rPr>
              <a:t>Discovery Response frame</a:t>
            </a:r>
          </a:p>
          <a:p>
            <a:pPr lvl="2"/>
            <a:r>
              <a:rPr lang="en-US" altLang="ko-KR" sz="1600" dirty="0" smtClean="0">
                <a:solidFill>
                  <a:prstClr val="black"/>
                </a:solidFill>
              </a:rPr>
              <a:t>Contents: Device ID, Service type(s),</a:t>
            </a:r>
            <a:r>
              <a:rPr lang="en-GB" altLang="ko-KR" sz="1600" dirty="0" smtClean="0">
                <a:solidFill>
                  <a:prstClr val="black"/>
                </a:solidFill>
              </a:rPr>
              <a:t> slot timing information, hopping pattern</a:t>
            </a:r>
          </a:p>
          <a:p>
            <a:pPr lvl="2"/>
            <a:r>
              <a:rPr lang="en-GB" altLang="ko-KR" sz="1600" dirty="0" smtClean="0">
                <a:solidFill>
                  <a:prstClr val="black"/>
                </a:solidFill>
              </a:rPr>
              <a:t>Transmitted in </a:t>
            </a:r>
            <a:r>
              <a:rPr lang="en-GB" altLang="ko-KR" sz="1600" dirty="0" err="1" smtClean="0">
                <a:solidFill>
                  <a:prstClr val="black"/>
                </a:solidFill>
              </a:rPr>
              <a:t>unicast</a:t>
            </a:r>
            <a:r>
              <a:rPr lang="en-GB" altLang="ko-KR" sz="1600" dirty="0" smtClean="0">
                <a:solidFill>
                  <a:prstClr val="black"/>
                </a:solidFill>
              </a:rPr>
              <a:t> manner</a:t>
            </a:r>
            <a:endParaRPr lang="en-US" altLang="ko-KR" sz="1600" dirty="0" smtClean="0">
              <a:solidFill>
                <a:prstClr val="black"/>
              </a:solidFill>
            </a:endParaRPr>
          </a:p>
          <a:p>
            <a:pPr lvl="2"/>
            <a:r>
              <a:rPr lang="en-US" altLang="ko-KR" sz="1600" dirty="0" smtClean="0">
                <a:solidFill>
                  <a:prstClr val="black"/>
                </a:solidFill>
              </a:rPr>
              <a:t>We have two </a:t>
            </a:r>
            <a:r>
              <a:rPr lang="en-US" altLang="ko-KR" sz="1600" dirty="0" smtClean="0">
                <a:solidFill>
                  <a:prstClr val="black"/>
                </a:solidFill>
              </a:rPr>
              <a:t>options</a:t>
            </a:r>
            <a:r>
              <a:rPr lang="en-US" altLang="ko-KR" sz="1600" dirty="0" smtClean="0">
                <a:solidFill>
                  <a:prstClr val="black"/>
                </a:solidFill>
              </a:rPr>
              <a:t>: Using </a:t>
            </a:r>
            <a:r>
              <a:rPr lang="en-US" altLang="ko-KR" sz="1600" dirty="0" smtClean="0">
                <a:solidFill>
                  <a:prstClr val="black"/>
                </a:solidFill>
              </a:rPr>
              <a:t>ACK/Retransmission </a:t>
            </a:r>
            <a:r>
              <a:rPr lang="en-US" altLang="ko-KR" sz="1600" dirty="0" smtClean="0">
                <a:solidFill>
                  <a:prstClr val="black"/>
                </a:solidFill>
              </a:rPr>
              <a:t>or not</a:t>
            </a:r>
            <a:endParaRPr lang="en-US" altLang="ko-KR" sz="1200" dirty="0" smtClean="0">
              <a:solidFill>
                <a:prstClr val="black"/>
              </a:solidFill>
            </a:endParaRPr>
          </a:p>
          <a:p>
            <a:pPr lvl="1"/>
            <a:r>
              <a:rPr lang="en-US" altLang="ko-KR" sz="2000" dirty="0" smtClean="0">
                <a:solidFill>
                  <a:prstClr val="black"/>
                </a:solidFill>
              </a:rPr>
              <a:t>We </a:t>
            </a:r>
            <a:r>
              <a:rPr lang="en-US" altLang="ko-KR" sz="2000" dirty="0" smtClean="0">
                <a:solidFill>
                  <a:prstClr val="black"/>
                </a:solidFill>
              </a:rPr>
              <a:t>will evaluate and analyze two options in various density environments</a:t>
            </a:r>
            <a:endParaRPr lang="en-US" altLang="ko-KR" sz="1800" dirty="0" smtClean="0">
              <a:solidFill>
                <a:prstClr val="black"/>
              </a:solidFill>
            </a:endParaRPr>
          </a:p>
          <a:p>
            <a:pPr lvl="1"/>
            <a:endParaRPr lang="en-US" altLang="ko-KR" sz="2000" dirty="0" smtClean="0">
              <a:solidFill>
                <a:prstClr val="black"/>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4000" dirty="0" smtClean="0">
                <a:solidFill>
                  <a:prstClr val="black"/>
                </a:solidFill>
              </a:rPr>
              <a:t>Example of two options </a:t>
            </a:r>
            <a:endParaRPr lang="en-US" altLang="ko-KR" sz="3600" dirty="0" smtClean="0">
              <a:solidFill>
                <a:prstClr val="black"/>
              </a:solidFill>
            </a:endParaRPr>
          </a:p>
        </p:txBody>
      </p:sp>
      <p:sp>
        <p:nvSpPr>
          <p:cNvPr id="7" name="내용 개체 틀 2"/>
          <p:cNvSpPr>
            <a:spLocks noGrp="1"/>
          </p:cNvSpPr>
          <p:nvPr>
            <p:ph idx="1"/>
          </p:nvPr>
        </p:nvSpPr>
        <p:spPr>
          <a:xfrm>
            <a:off x="457200" y="1371600"/>
            <a:ext cx="8229600" cy="5129234"/>
          </a:xfrm>
        </p:spPr>
        <p:txBody>
          <a:bodyPr>
            <a:normAutofit/>
          </a:bodyPr>
          <a:lstStyle/>
          <a:p>
            <a:r>
              <a:rPr lang="en-US" altLang="ko-KR" sz="2400" dirty="0" smtClean="0">
                <a:solidFill>
                  <a:prstClr val="black"/>
                </a:solidFill>
              </a:rPr>
              <a:t>Using ACK/Retransmission for </a:t>
            </a:r>
            <a:r>
              <a:rPr lang="en-US" altLang="ko-KR" sz="2400" i="1" dirty="0" smtClean="0">
                <a:solidFill>
                  <a:prstClr val="black"/>
                </a:solidFill>
              </a:rPr>
              <a:t>Discovery Response frame</a:t>
            </a:r>
          </a:p>
          <a:p>
            <a:pPr lvl="1"/>
            <a:r>
              <a:rPr lang="en-US" altLang="ko-KR" sz="2000" dirty="0" smtClean="0">
                <a:solidFill>
                  <a:prstClr val="black"/>
                </a:solidFill>
              </a:rPr>
              <a:t>Discovering PD</a:t>
            </a:r>
          </a:p>
          <a:p>
            <a:pPr lvl="2"/>
            <a:r>
              <a:rPr lang="en-US" altLang="ko-KR" sz="1600" dirty="0" smtClean="0">
                <a:solidFill>
                  <a:prstClr val="black"/>
                </a:solidFill>
              </a:rPr>
              <a:t>Send Discovery Request frame</a:t>
            </a:r>
          </a:p>
          <a:p>
            <a:pPr lvl="2"/>
            <a:r>
              <a:rPr lang="en-US" altLang="ko-KR" sz="1600" dirty="0" smtClean="0">
                <a:solidFill>
                  <a:prstClr val="black"/>
                </a:solidFill>
              </a:rPr>
              <a:t>Send ACK right after receiving Discovery Response frame</a:t>
            </a:r>
            <a:endParaRPr lang="en-US" altLang="ko-KR" sz="1600" dirty="0" smtClean="0">
              <a:solidFill>
                <a:prstClr val="black"/>
              </a:solidFill>
            </a:endParaRPr>
          </a:p>
          <a:p>
            <a:pPr lvl="1"/>
            <a:r>
              <a:rPr lang="en-US" altLang="ko-KR" sz="2000" dirty="0" smtClean="0">
                <a:solidFill>
                  <a:prstClr val="black"/>
                </a:solidFill>
              </a:rPr>
              <a:t>Discovered PD</a:t>
            </a:r>
            <a:endParaRPr lang="en-US" altLang="ko-KR" sz="2000" dirty="0" smtClean="0">
              <a:solidFill>
                <a:prstClr val="black"/>
              </a:solidFill>
            </a:endParaRPr>
          </a:p>
          <a:p>
            <a:pPr lvl="2"/>
            <a:r>
              <a:rPr lang="en-US" altLang="ko-KR" sz="1600" dirty="0" smtClean="0">
                <a:solidFill>
                  <a:prstClr val="black"/>
                </a:solidFill>
              </a:rPr>
              <a:t>Send Discovery Response frame when it receives Discovery Request frame</a:t>
            </a:r>
          </a:p>
          <a:p>
            <a:pPr lvl="2"/>
            <a:r>
              <a:rPr lang="en-US" altLang="ko-KR" sz="1600" dirty="0" smtClean="0">
                <a:solidFill>
                  <a:prstClr val="black"/>
                </a:solidFill>
              </a:rPr>
              <a:t>If there isn’t ACK, re-send Discovery Response frame until receiving ACK</a:t>
            </a:r>
            <a:endParaRPr lang="en-US" altLang="ko-KR" sz="1600" dirty="0" smtClean="0">
              <a:solidFill>
                <a:prstClr val="black"/>
              </a:solidFill>
            </a:endParaRPr>
          </a:p>
        </p:txBody>
      </p:sp>
      <p:pic>
        <p:nvPicPr>
          <p:cNvPr id="3078" name="Picture 6"/>
          <p:cNvPicPr>
            <a:picLocks noChangeAspect="1" noChangeArrowheads="1"/>
          </p:cNvPicPr>
          <p:nvPr/>
        </p:nvPicPr>
        <p:blipFill>
          <a:blip r:embed="rId3" cstate="print"/>
          <a:srcRect/>
          <a:stretch>
            <a:fillRect/>
          </a:stretch>
        </p:blipFill>
        <p:spPr bwMode="auto">
          <a:xfrm>
            <a:off x="196446" y="3725499"/>
            <a:ext cx="8532440" cy="263016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4000" dirty="0" smtClean="0">
                <a:solidFill>
                  <a:prstClr val="black"/>
                </a:solidFill>
              </a:rPr>
              <a:t>Example of two options </a:t>
            </a:r>
            <a:endParaRPr lang="en-US" altLang="ko-KR" sz="3600" dirty="0" smtClean="0">
              <a:solidFill>
                <a:prstClr val="black"/>
              </a:solidFill>
            </a:endParaRPr>
          </a:p>
        </p:txBody>
      </p:sp>
      <p:sp>
        <p:nvSpPr>
          <p:cNvPr id="7" name="내용 개체 틀 2"/>
          <p:cNvSpPr>
            <a:spLocks noGrp="1"/>
          </p:cNvSpPr>
          <p:nvPr>
            <p:ph idx="1"/>
          </p:nvPr>
        </p:nvSpPr>
        <p:spPr>
          <a:xfrm>
            <a:off x="457200" y="1371600"/>
            <a:ext cx="8229600" cy="5129234"/>
          </a:xfrm>
        </p:spPr>
        <p:txBody>
          <a:bodyPr>
            <a:normAutofit/>
          </a:bodyPr>
          <a:lstStyle/>
          <a:p>
            <a:r>
              <a:rPr lang="en-US" altLang="ko-KR" sz="2400" dirty="0" smtClean="0">
                <a:solidFill>
                  <a:prstClr val="black"/>
                </a:solidFill>
              </a:rPr>
              <a:t>No ACK/Retransmission for </a:t>
            </a:r>
            <a:r>
              <a:rPr lang="en-US" altLang="ko-KR" sz="2400" i="1" dirty="0" smtClean="0">
                <a:solidFill>
                  <a:prstClr val="black"/>
                </a:solidFill>
              </a:rPr>
              <a:t>Discovery Response frame</a:t>
            </a:r>
          </a:p>
          <a:p>
            <a:pPr lvl="1"/>
            <a:r>
              <a:rPr lang="en-US" altLang="ko-KR" sz="2000" dirty="0" smtClean="0">
                <a:solidFill>
                  <a:prstClr val="black"/>
                </a:solidFill>
              </a:rPr>
              <a:t>Discovering PD</a:t>
            </a:r>
          </a:p>
          <a:p>
            <a:pPr lvl="2"/>
            <a:r>
              <a:rPr lang="en-US" altLang="ko-KR" sz="1600" dirty="0" smtClean="0">
                <a:solidFill>
                  <a:prstClr val="black"/>
                </a:solidFill>
              </a:rPr>
              <a:t>Send Discovery Request frame</a:t>
            </a:r>
          </a:p>
          <a:p>
            <a:pPr lvl="1"/>
            <a:r>
              <a:rPr lang="en-US" altLang="ko-KR" sz="2000" dirty="0" smtClean="0">
                <a:solidFill>
                  <a:prstClr val="black"/>
                </a:solidFill>
              </a:rPr>
              <a:t>Discovered PD</a:t>
            </a:r>
            <a:endParaRPr lang="en-US" altLang="ko-KR" sz="2000" dirty="0" smtClean="0">
              <a:solidFill>
                <a:prstClr val="black"/>
              </a:solidFill>
            </a:endParaRPr>
          </a:p>
          <a:p>
            <a:pPr lvl="2"/>
            <a:r>
              <a:rPr lang="en-US" altLang="ko-KR" sz="1600" dirty="0" smtClean="0">
                <a:solidFill>
                  <a:prstClr val="black"/>
                </a:solidFill>
              </a:rPr>
              <a:t>Send Discovery Response frame when it receives Discovery Request frame</a:t>
            </a:r>
          </a:p>
        </p:txBody>
      </p:sp>
      <p:pic>
        <p:nvPicPr>
          <p:cNvPr id="4098" name="Picture 2"/>
          <p:cNvPicPr>
            <a:picLocks noChangeAspect="1" noChangeArrowheads="1"/>
          </p:cNvPicPr>
          <p:nvPr/>
        </p:nvPicPr>
        <p:blipFill>
          <a:blip r:embed="rId3" cstate="print"/>
          <a:srcRect/>
          <a:stretch>
            <a:fillRect/>
          </a:stretch>
        </p:blipFill>
        <p:spPr bwMode="auto">
          <a:xfrm>
            <a:off x="90570" y="3683164"/>
            <a:ext cx="8892480" cy="239787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4000" dirty="0" smtClean="0">
                <a:solidFill>
                  <a:prstClr val="black"/>
                </a:solidFill>
              </a:rPr>
              <a:t>System evaluation</a:t>
            </a:r>
            <a:endParaRPr lang="ko-KR" altLang="en-US" dirty="0"/>
          </a:p>
        </p:txBody>
      </p:sp>
      <p:sp>
        <p:nvSpPr>
          <p:cNvPr id="7" name="내용 개체 틀 2"/>
          <p:cNvSpPr>
            <a:spLocks noGrp="1"/>
          </p:cNvSpPr>
          <p:nvPr>
            <p:ph idx="1"/>
          </p:nvPr>
        </p:nvSpPr>
        <p:spPr>
          <a:xfrm>
            <a:off x="457200" y="1371600"/>
            <a:ext cx="8507288" cy="4865712"/>
          </a:xfrm>
        </p:spPr>
        <p:txBody>
          <a:bodyPr>
            <a:normAutofit/>
          </a:bodyPr>
          <a:lstStyle/>
          <a:p>
            <a:r>
              <a:rPr lang="en-US" altLang="ko-KR" sz="2400" dirty="0" smtClean="0">
                <a:solidFill>
                  <a:prstClr val="black"/>
                </a:solidFill>
              </a:rPr>
              <a:t>Simulation parameters (same as </a:t>
            </a:r>
            <a:r>
              <a:rPr lang="en-US" altLang="ko-KR" sz="2400" dirty="0" smtClean="0">
                <a:solidFill>
                  <a:prstClr val="black"/>
                </a:solidFill>
              </a:rPr>
              <a:t>previous version</a:t>
            </a:r>
            <a:r>
              <a:rPr lang="en-US" altLang="ko-KR" sz="2400" dirty="0" smtClean="0">
                <a:solidFill>
                  <a:prstClr val="black"/>
                </a:solidFill>
              </a:rPr>
              <a:t>)</a:t>
            </a:r>
            <a:endParaRPr lang="en-US" altLang="ko-KR" sz="2400" dirty="0" smtClean="0">
              <a:solidFill>
                <a:prstClr val="black"/>
              </a:solidFill>
            </a:endParaRPr>
          </a:p>
          <a:p>
            <a:pPr lvl="1"/>
            <a:r>
              <a:rPr lang="en-US" altLang="ko-KR" sz="2000" dirty="0" smtClean="0"/>
              <a:t>3 non-overlapped channels</a:t>
            </a:r>
          </a:p>
          <a:p>
            <a:pPr lvl="1"/>
            <a:r>
              <a:rPr lang="en-US" altLang="ko-KR" sz="2000" dirty="0" smtClean="0"/>
              <a:t>Hopping slot length: 100 </a:t>
            </a:r>
            <a:r>
              <a:rPr lang="en-US" altLang="ko-KR" sz="2000" dirty="0" err="1" smtClean="0"/>
              <a:t>msec</a:t>
            </a:r>
            <a:endParaRPr lang="en-US" altLang="ko-KR" sz="2000" dirty="0" smtClean="0"/>
          </a:p>
          <a:p>
            <a:pPr lvl="1"/>
            <a:r>
              <a:rPr lang="en-US" altLang="ko-KR" sz="2000" dirty="0" smtClean="0"/>
              <a:t>Discovery slot length: 33 </a:t>
            </a:r>
            <a:r>
              <a:rPr lang="en-US" altLang="ko-KR" sz="2000" dirty="0" err="1" smtClean="0"/>
              <a:t>msec</a:t>
            </a:r>
            <a:r>
              <a:rPr lang="en-US" altLang="ko-KR" sz="2000" dirty="0" smtClean="0"/>
              <a:t> (100 </a:t>
            </a:r>
            <a:r>
              <a:rPr lang="en-US" altLang="ko-KR" sz="2000" dirty="0" err="1" smtClean="0"/>
              <a:t>msec</a:t>
            </a:r>
            <a:r>
              <a:rPr lang="en-US" altLang="ko-KR" sz="2000" dirty="0" smtClean="0"/>
              <a:t> / 3 channel)</a:t>
            </a:r>
          </a:p>
          <a:p>
            <a:pPr lvl="1"/>
            <a:r>
              <a:rPr lang="en-US" altLang="ko-KR" sz="2000" dirty="0" smtClean="0"/>
              <a:t>Communication region: 100, 200, 300 </a:t>
            </a:r>
            <a:r>
              <a:rPr lang="en-US" altLang="ko-KR" sz="2000" dirty="0" err="1" smtClean="0"/>
              <a:t>msec</a:t>
            </a:r>
            <a:r>
              <a:rPr lang="en-US" altLang="ko-KR" sz="2000" dirty="0" smtClean="0"/>
              <a:t> (random)</a:t>
            </a:r>
          </a:p>
          <a:p>
            <a:pPr lvl="1"/>
            <a:r>
              <a:rPr lang="en-US" altLang="ko-KR" sz="2000" dirty="0" smtClean="0"/>
              <a:t>PD deployment: Uniform random drop</a:t>
            </a:r>
          </a:p>
          <a:p>
            <a:pPr lvl="1"/>
            <a:r>
              <a:rPr lang="en-US" altLang="ko-KR" sz="2000" dirty="0" smtClean="0"/>
              <a:t>0~400 </a:t>
            </a:r>
            <a:r>
              <a:rPr lang="en-US" altLang="ko-KR" sz="2000" dirty="0" err="1" smtClean="0"/>
              <a:t>msec</a:t>
            </a:r>
            <a:r>
              <a:rPr lang="en-US" altLang="ko-KR" sz="2000" dirty="0" smtClean="0"/>
              <a:t> random turn-on</a:t>
            </a:r>
          </a:p>
          <a:p>
            <a:pPr lvl="1"/>
            <a:r>
              <a:rPr lang="en-US" altLang="ko-KR" sz="2000" dirty="0" smtClean="0"/>
              <a:t>CSMA/CA</a:t>
            </a:r>
          </a:p>
          <a:p>
            <a:pPr lvl="1"/>
            <a:r>
              <a:rPr lang="en-US" altLang="ko-KR" sz="2000" dirty="0" smtClean="0"/>
              <a:t>Using IEEE 802.11 PHY</a:t>
            </a:r>
          </a:p>
          <a:p>
            <a:pPr lvl="2"/>
            <a:r>
              <a:rPr lang="en-US" altLang="ko-KR" sz="1800" dirty="0" smtClean="0"/>
              <a:t>6Mbps transmission rate (BPSK, 1/2 coding rate)</a:t>
            </a:r>
          </a:p>
          <a:p>
            <a:pPr lvl="2"/>
            <a:r>
              <a:rPr lang="en-US" altLang="ko-KR" sz="1800" dirty="0" smtClean="0"/>
              <a:t>Discovery frame size: 45 bytes (Including PHY/MAC header)</a:t>
            </a:r>
          </a:p>
          <a:p>
            <a:pPr lvl="2"/>
            <a:r>
              <a:rPr lang="en-US" altLang="ko-KR" sz="1800" dirty="0" smtClean="0"/>
              <a:t>Discovery frame transmission time: 45 bytes *8bit / 6Mbps = 60 </a:t>
            </a:r>
            <a:r>
              <a:rPr lang="en-US" altLang="ko-KR" sz="1800" dirty="0" err="1" smtClean="0"/>
              <a:t>usec</a:t>
            </a:r>
            <a:r>
              <a:rPr lang="en-US" altLang="ko-KR" sz="1800" dirty="0" smtClean="0"/>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4000" dirty="0" smtClean="0"/>
              <a:t>Discovery simulation</a:t>
            </a:r>
            <a:endParaRPr lang="ko-KR" altLang="en-US" dirty="0"/>
          </a:p>
        </p:txBody>
      </p:sp>
      <p:sp>
        <p:nvSpPr>
          <p:cNvPr id="7" name="내용 개체 틀 2"/>
          <p:cNvSpPr>
            <a:spLocks noGrp="1"/>
          </p:cNvSpPr>
          <p:nvPr>
            <p:ph idx="1"/>
          </p:nvPr>
        </p:nvSpPr>
        <p:spPr>
          <a:xfrm>
            <a:off x="457200" y="1371600"/>
            <a:ext cx="8507288" cy="4865712"/>
          </a:xfrm>
        </p:spPr>
        <p:txBody>
          <a:bodyPr>
            <a:normAutofit/>
          </a:bodyPr>
          <a:lstStyle/>
          <a:p>
            <a:r>
              <a:rPr lang="en-US" altLang="ko-KR" sz="2400" dirty="0" smtClean="0">
                <a:solidFill>
                  <a:prstClr val="black"/>
                </a:solidFill>
              </a:rPr>
              <a:t>Random variables for performance evaluation</a:t>
            </a:r>
            <a:r>
              <a:rPr lang="en-US" altLang="ko-KR" sz="2400" dirty="0" smtClean="0"/>
              <a:t>	</a:t>
            </a:r>
          </a:p>
          <a:p>
            <a:pPr lvl="1"/>
            <a:r>
              <a:rPr lang="en-US" altLang="ko-KR" sz="2000" dirty="0" smtClean="0">
                <a:solidFill>
                  <a:prstClr val="black"/>
                </a:solidFill>
              </a:rPr>
              <a:t>Discovering time: Duration from sending first </a:t>
            </a:r>
            <a:r>
              <a:rPr lang="en-US" altLang="ko-KR" sz="2000" i="1" dirty="0" smtClean="0">
                <a:solidFill>
                  <a:prstClr val="black"/>
                </a:solidFill>
              </a:rPr>
              <a:t>Discovery request frame</a:t>
            </a:r>
            <a:r>
              <a:rPr lang="en-US" altLang="ko-KR" sz="2000" dirty="0" smtClean="0">
                <a:solidFill>
                  <a:prstClr val="black"/>
                </a:solidFill>
              </a:rPr>
              <a:t> to receiving the first </a:t>
            </a:r>
            <a:r>
              <a:rPr lang="en-US" altLang="ko-KR" sz="2000" i="1" dirty="0" smtClean="0">
                <a:solidFill>
                  <a:prstClr val="black"/>
                </a:solidFill>
              </a:rPr>
              <a:t>Discovery response frame </a:t>
            </a:r>
            <a:r>
              <a:rPr lang="en-US" altLang="ko-KR" sz="2000" dirty="0" smtClean="0">
                <a:solidFill>
                  <a:prstClr val="black"/>
                </a:solidFill>
              </a:rPr>
              <a:t>from each neighbor PD</a:t>
            </a:r>
          </a:p>
          <a:p>
            <a:pPr lvl="1"/>
            <a:r>
              <a:rPr lang="en-US" altLang="ko-KR" sz="2000" dirty="0" smtClean="0">
                <a:solidFill>
                  <a:prstClr val="black"/>
                </a:solidFill>
              </a:rPr>
              <a:t>Discovery complete time: Duration from sending first </a:t>
            </a:r>
            <a:r>
              <a:rPr lang="en-US" altLang="ko-KR" sz="2000" i="1" dirty="0" smtClean="0">
                <a:solidFill>
                  <a:prstClr val="black"/>
                </a:solidFill>
              </a:rPr>
              <a:t>Discovery request frame</a:t>
            </a:r>
            <a:r>
              <a:rPr lang="en-US" altLang="ko-KR" sz="2000" dirty="0" smtClean="0">
                <a:solidFill>
                  <a:prstClr val="black"/>
                </a:solidFill>
              </a:rPr>
              <a:t> to receiving </a:t>
            </a:r>
            <a:r>
              <a:rPr lang="en-US" altLang="ko-KR" sz="2000" i="1" dirty="0" smtClean="0">
                <a:solidFill>
                  <a:prstClr val="black"/>
                </a:solidFill>
              </a:rPr>
              <a:t>Discovery response frames</a:t>
            </a:r>
            <a:r>
              <a:rPr lang="en-US" altLang="ko-KR" sz="2000" dirty="0" smtClean="0">
                <a:solidFill>
                  <a:prstClr val="black"/>
                </a:solidFill>
              </a:rPr>
              <a:t> from whole neighbor PDs</a:t>
            </a:r>
          </a:p>
          <a:p>
            <a:r>
              <a:rPr lang="en-US" altLang="ko-KR" sz="2400" dirty="0" smtClean="0">
                <a:solidFill>
                  <a:prstClr val="black"/>
                </a:solidFill>
              </a:rPr>
              <a:t>Mathematic </a:t>
            </a:r>
            <a:r>
              <a:rPr lang="en-US" altLang="ko-KR" sz="2400" dirty="0" smtClean="0">
                <a:solidFill>
                  <a:prstClr val="black"/>
                </a:solidFill>
              </a:rPr>
              <a:t>definition (of device </a:t>
            </a:r>
            <a:r>
              <a:rPr lang="en-US" altLang="ko-KR" sz="2400" i="1" dirty="0" smtClean="0">
                <a:solidFill>
                  <a:prstClr val="black"/>
                </a:solidFill>
              </a:rPr>
              <a:t>k</a:t>
            </a:r>
            <a:r>
              <a:rPr lang="en-US" altLang="ko-KR" sz="2400" dirty="0" smtClean="0">
                <a:solidFill>
                  <a:prstClr val="black"/>
                </a:solidFill>
              </a:rPr>
              <a:t>)</a:t>
            </a:r>
          </a:p>
          <a:p>
            <a:pPr lvl="1"/>
            <a:r>
              <a:rPr lang="en-US" altLang="ko-KR" sz="2000" dirty="0" smtClean="0">
                <a:solidFill>
                  <a:prstClr val="black"/>
                </a:solidFill>
              </a:rPr>
              <a:t>Discovering time</a:t>
            </a:r>
            <a:endParaRPr lang="en-US" altLang="ko-KR" sz="2000" i="1" dirty="0" smtClean="0">
              <a:solidFill>
                <a:prstClr val="black"/>
              </a:solidFill>
            </a:endParaRPr>
          </a:p>
          <a:p>
            <a:pPr lvl="2"/>
            <a:r>
              <a:rPr lang="en-US" altLang="ko-KR" sz="1600" i="1" dirty="0" err="1" smtClean="0">
                <a:solidFill>
                  <a:prstClr val="black"/>
                </a:solidFill>
              </a:rPr>
              <a:t>t</a:t>
            </a:r>
            <a:r>
              <a:rPr lang="en-US" altLang="ko-KR" sz="1600" i="1" baseline="-25000" dirty="0" err="1" smtClean="0">
                <a:solidFill>
                  <a:prstClr val="black"/>
                </a:solidFill>
              </a:rPr>
              <a:t>i</a:t>
            </a:r>
            <a:r>
              <a:rPr lang="en-US" altLang="ko-KR" sz="1600" dirty="0" smtClean="0">
                <a:solidFill>
                  <a:prstClr val="black"/>
                </a:solidFill>
              </a:rPr>
              <a:t> (</a:t>
            </a:r>
            <a:r>
              <a:rPr lang="en-US" altLang="ko-KR" sz="1600" i="1" dirty="0" err="1" smtClean="0">
                <a:solidFill>
                  <a:prstClr val="black"/>
                </a:solidFill>
              </a:rPr>
              <a:t>i</a:t>
            </a:r>
            <a:r>
              <a:rPr lang="en-US" altLang="ko-KR" sz="1600" dirty="0" err="1" smtClean="0">
                <a:solidFill>
                  <a:prstClr val="black"/>
                </a:solidFill>
              </a:rPr>
              <a:t>≠</a:t>
            </a:r>
            <a:r>
              <a:rPr lang="en-US" altLang="ko-KR" sz="1600" i="1" dirty="0" err="1" smtClean="0">
                <a:solidFill>
                  <a:prstClr val="black"/>
                </a:solidFill>
              </a:rPr>
              <a:t>k</a:t>
            </a:r>
            <a:r>
              <a:rPr lang="en-US" altLang="ko-KR" sz="1600" dirty="0" smtClean="0">
                <a:solidFill>
                  <a:prstClr val="black"/>
                </a:solidFill>
              </a:rPr>
              <a:t>, </a:t>
            </a:r>
            <a:r>
              <a:rPr lang="en-US" altLang="ko-KR" sz="1600" i="1" dirty="0" err="1" smtClean="0">
                <a:solidFill>
                  <a:prstClr val="black"/>
                </a:solidFill>
              </a:rPr>
              <a:t>i</a:t>
            </a:r>
            <a:r>
              <a:rPr lang="en-US" altLang="ko-KR" sz="1600" dirty="0" smtClean="0">
                <a:solidFill>
                  <a:prstClr val="black"/>
                </a:solidFill>
              </a:rPr>
              <a:t>: device index)</a:t>
            </a:r>
          </a:p>
          <a:p>
            <a:pPr lvl="1"/>
            <a:r>
              <a:rPr lang="en-US" altLang="ko-KR" sz="2000" dirty="0" smtClean="0">
                <a:solidFill>
                  <a:prstClr val="black"/>
                </a:solidFill>
              </a:rPr>
              <a:t>Discovery complete time</a:t>
            </a:r>
            <a:endParaRPr lang="en-US" altLang="ko-KR" sz="2000" i="1" dirty="0" smtClean="0">
              <a:solidFill>
                <a:prstClr val="black"/>
              </a:solidFill>
            </a:endParaRPr>
          </a:p>
          <a:p>
            <a:pPr lvl="2"/>
            <a:r>
              <a:rPr lang="en-US" altLang="ko-KR" sz="1600" dirty="0" smtClean="0">
                <a:solidFill>
                  <a:prstClr val="black"/>
                </a:solidFill>
              </a:rPr>
              <a:t>Max (</a:t>
            </a:r>
            <a:r>
              <a:rPr lang="en-US" altLang="ko-KR" sz="1600" i="1" dirty="0" err="1" smtClean="0">
                <a:solidFill>
                  <a:prstClr val="black"/>
                </a:solidFill>
              </a:rPr>
              <a:t>t</a:t>
            </a:r>
            <a:r>
              <a:rPr lang="en-US" altLang="ko-KR" sz="1600" i="1" baseline="-25000" dirty="0" err="1" smtClean="0">
                <a:solidFill>
                  <a:prstClr val="black"/>
                </a:solidFill>
              </a:rPr>
              <a:t>i</a:t>
            </a:r>
            <a:r>
              <a:rPr lang="en-US" altLang="ko-KR" sz="1600" dirty="0" smtClean="0">
                <a:solidFill>
                  <a:prstClr val="black"/>
                </a:solidFill>
              </a:rPr>
              <a:t>) (</a:t>
            </a:r>
            <a:r>
              <a:rPr lang="en-US" altLang="ko-KR" sz="1600" i="1" dirty="0" err="1" smtClean="0">
                <a:solidFill>
                  <a:prstClr val="black"/>
                </a:solidFill>
              </a:rPr>
              <a:t>i</a:t>
            </a:r>
            <a:r>
              <a:rPr lang="en-US" altLang="ko-KR" sz="1600" dirty="0" err="1" smtClean="0">
                <a:solidFill>
                  <a:prstClr val="black"/>
                </a:solidFill>
              </a:rPr>
              <a:t>≠</a:t>
            </a:r>
            <a:r>
              <a:rPr lang="en-US" altLang="ko-KR" sz="1600" i="1" dirty="0" err="1" smtClean="0">
                <a:solidFill>
                  <a:prstClr val="black"/>
                </a:solidFill>
              </a:rPr>
              <a:t>k</a:t>
            </a:r>
            <a:r>
              <a:rPr lang="en-US" altLang="ko-KR" sz="1600" dirty="0" smtClean="0">
                <a:solidFill>
                  <a:prstClr val="black"/>
                </a:solidFill>
              </a:rPr>
              <a:t>, </a:t>
            </a:r>
            <a:r>
              <a:rPr lang="en-US" altLang="ko-KR" sz="1600" i="1" dirty="0" err="1" smtClean="0">
                <a:solidFill>
                  <a:prstClr val="black"/>
                </a:solidFill>
              </a:rPr>
              <a:t>i</a:t>
            </a:r>
            <a:r>
              <a:rPr lang="en-US" altLang="ko-KR" sz="1600" dirty="0" smtClean="0">
                <a:solidFill>
                  <a:prstClr val="black"/>
                </a:solidFill>
              </a:rPr>
              <a:t>: device index)</a:t>
            </a:r>
          </a:p>
        </p:txBody>
      </p:sp>
      <p:pic>
        <p:nvPicPr>
          <p:cNvPr id="4" name="Picture 2"/>
          <p:cNvPicPr>
            <a:picLocks noChangeAspect="1" noChangeArrowheads="1"/>
          </p:cNvPicPr>
          <p:nvPr/>
        </p:nvPicPr>
        <p:blipFill>
          <a:blip r:embed="rId3" cstate="print"/>
          <a:srcRect/>
          <a:stretch>
            <a:fillRect/>
          </a:stretch>
        </p:blipFill>
        <p:spPr bwMode="auto">
          <a:xfrm>
            <a:off x="4067943" y="3789040"/>
            <a:ext cx="5076057" cy="248364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4000" dirty="0" smtClean="0">
                <a:solidFill>
                  <a:prstClr val="black"/>
                </a:solidFill>
              </a:rPr>
              <a:t>Simulation results</a:t>
            </a:r>
            <a:endParaRPr lang="ko-KR" altLang="en-US" dirty="0"/>
          </a:p>
        </p:txBody>
      </p:sp>
      <p:sp>
        <p:nvSpPr>
          <p:cNvPr id="7" name="내용 개체 틀 2"/>
          <p:cNvSpPr>
            <a:spLocks noGrp="1"/>
          </p:cNvSpPr>
          <p:nvPr>
            <p:ph idx="1"/>
          </p:nvPr>
        </p:nvSpPr>
        <p:spPr>
          <a:xfrm>
            <a:off x="457200" y="1371600"/>
            <a:ext cx="8229600" cy="5129234"/>
          </a:xfrm>
        </p:spPr>
        <p:txBody>
          <a:bodyPr>
            <a:normAutofit/>
          </a:bodyPr>
          <a:lstStyle/>
          <a:p>
            <a:r>
              <a:rPr lang="en-US" altLang="ko-KR" sz="2400" dirty="0" smtClean="0">
                <a:solidFill>
                  <a:prstClr val="black"/>
                </a:solidFill>
              </a:rPr>
              <a:t>Expectation of Discovery complete time</a:t>
            </a:r>
            <a:endParaRPr lang="en-US" altLang="ko-KR" sz="2000" dirty="0" smtClean="0">
              <a:solidFill>
                <a:prstClr val="black"/>
              </a:solidFill>
            </a:endParaRPr>
          </a:p>
        </p:txBody>
      </p:sp>
      <p:pic>
        <p:nvPicPr>
          <p:cNvPr id="1026" name="Picture 2"/>
          <p:cNvPicPr>
            <a:picLocks noChangeAspect="1" noChangeArrowheads="1"/>
          </p:cNvPicPr>
          <p:nvPr/>
        </p:nvPicPr>
        <p:blipFill>
          <a:blip r:embed="rId3" cstate="print"/>
          <a:srcRect/>
          <a:stretch>
            <a:fillRect/>
          </a:stretch>
        </p:blipFill>
        <p:spPr bwMode="auto">
          <a:xfrm>
            <a:off x="251520" y="1916832"/>
            <a:ext cx="8580635" cy="418699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189430</TotalTime>
  <Words>408</Words>
  <Application>Microsoft Office PowerPoint</Application>
  <PresentationFormat>화면 슬라이드 쇼(4:3)</PresentationFormat>
  <Paragraphs>97</Paragraphs>
  <Slides>12</Slides>
  <Notes>11</Notes>
  <HiddenSlides>0</HiddenSlides>
  <MMClips>0</MMClips>
  <ScaleCrop>false</ScaleCrop>
  <HeadingPairs>
    <vt:vector size="4" baseType="variant">
      <vt:variant>
        <vt:lpstr>테마</vt:lpstr>
      </vt:variant>
      <vt:variant>
        <vt:i4>1</vt:i4>
      </vt:variant>
      <vt:variant>
        <vt:lpstr>슬라이드 제목</vt:lpstr>
      </vt:variant>
      <vt:variant>
        <vt:i4>12</vt:i4>
      </vt:variant>
    </vt:vector>
  </HeadingPairs>
  <TitlesOfParts>
    <vt:vector size="13" baseType="lpstr">
      <vt:lpstr>Office Theme</vt:lpstr>
      <vt:lpstr>슬라이드 1</vt:lpstr>
      <vt:lpstr>Outline</vt:lpstr>
      <vt:lpstr>Recap</vt:lpstr>
      <vt:lpstr>Discovery protocol</vt:lpstr>
      <vt:lpstr>Example of two options </vt:lpstr>
      <vt:lpstr>Example of two options </vt:lpstr>
      <vt:lpstr>System evaluation</vt:lpstr>
      <vt:lpstr>Discovery simulation</vt:lpstr>
      <vt:lpstr>Simulation results</vt:lpstr>
      <vt:lpstr>Simulation results</vt:lpstr>
      <vt:lpstr>Simulation results</vt:lpstr>
      <vt:lpstr>Analysis &amp; 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 resolutions for 15.7 May 2010 meeting</dc:title>
  <dc:creator>Soo-Young Chang</dc:creator>
  <cp:lastModifiedBy>suhwook.kim</cp:lastModifiedBy>
  <cp:revision>2991</cp:revision>
  <dcterms:created xsi:type="dcterms:W3CDTF">2010-05-03T18:32:55Z</dcterms:created>
  <dcterms:modified xsi:type="dcterms:W3CDTF">2013-09-13T09:46:13Z</dcterms:modified>
</cp:coreProperties>
</file>