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64" r:id="rId3"/>
    <p:sldId id="265" r:id="rId4"/>
    <p:sldId id="274" r:id="rId5"/>
    <p:sldId id="275"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439" autoAdjust="0"/>
  </p:normalViewPr>
  <p:slideViewPr>
    <p:cSldViewPr>
      <p:cViewPr>
        <p:scale>
          <a:sx n="99" d="100"/>
          <a:sy n="99" d="100"/>
        </p:scale>
        <p:origin x="-2704"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4</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4</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5</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5</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&lt;September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&lt;September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13-0513-</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Sept 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September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&amp; 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15-13-0514-00)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SC Maintenance</a:t>
            </a:r>
          </a:p>
          <a:p>
            <a:pPr marL="800100" lvl="1" indent="-342900">
              <a:buClr>
                <a:srgbClr val="FF0000"/>
              </a:buClr>
              <a:buFont typeface="Wingdings" charset="2"/>
              <a:buChar char="ü"/>
            </a:pPr>
            <a:r>
              <a:rPr lang="en-US" sz="2000" dirty="0" smtClean="0"/>
              <a:t>Final review of SC</a:t>
            </a:r>
            <a:r>
              <a:rPr lang="en-US" sz="2000" dirty="0"/>
              <a:t>-mag </a:t>
            </a:r>
            <a:r>
              <a:rPr lang="en-US" sz="2000" dirty="0" smtClean="0"/>
              <a:t>conclusions at </a:t>
            </a:r>
            <a:r>
              <a:rPr lang="en-US" sz="2000" dirty="0"/>
              <a:t>the July </a:t>
            </a:r>
            <a:r>
              <a:rPr lang="en-US" sz="2000" dirty="0" smtClean="0"/>
              <a:t>plenary:</a:t>
            </a:r>
            <a:endParaRPr lang="en-US" sz="2000" dirty="0"/>
          </a:p>
          <a:p>
            <a:pPr marL="1257300" lvl="2" indent="-342900">
              <a:buClr>
                <a:srgbClr val="FF0000"/>
              </a:buClr>
              <a:buFont typeface="Arial"/>
              <a:buChar char="•"/>
            </a:pPr>
            <a:r>
              <a:rPr lang="en-US" sz="2000" dirty="0" smtClean="0"/>
              <a:t>extension </a:t>
            </a:r>
            <a:r>
              <a:rPr lang="en-US" sz="2000" dirty="0"/>
              <a:t>range of values of the 802.15.4 Frame </a:t>
            </a:r>
            <a:r>
              <a:rPr lang="en-US" sz="2000" dirty="0" smtClean="0"/>
              <a:t>Types</a:t>
            </a:r>
            <a:endParaRPr lang="en-US" sz="2000" dirty="0"/>
          </a:p>
          <a:p>
            <a:pPr marL="1257300" lvl="2" indent="-342900">
              <a:buClr>
                <a:srgbClr val="FF0000"/>
              </a:buClr>
              <a:buFont typeface="Arial"/>
              <a:buChar char="•"/>
            </a:pPr>
            <a:r>
              <a:rPr lang="en-US" sz="2000" dirty="0" smtClean="0"/>
              <a:t>define </a:t>
            </a:r>
            <a:r>
              <a:rPr lang="en-US" sz="2000" dirty="0"/>
              <a:t>a mechanism suitable for allocation/management of 802.15.4 IE IDs for all requests including external </a:t>
            </a:r>
            <a:r>
              <a:rPr lang="en-US" sz="2000" dirty="0" smtClean="0"/>
              <a:t>SDOs</a:t>
            </a:r>
            <a:endParaRPr lang="en-US" sz="2000" dirty="0"/>
          </a:p>
          <a:p>
            <a:pPr marL="1257300" lvl="2" indent="-342900">
              <a:buClr>
                <a:srgbClr val="FF0000"/>
              </a:buClr>
              <a:buFont typeface="Arial"/>
              <a:buChar char="•"/>
            </a:pPr>
            <a:r>
              <a:rPr lang="en-US" sz="2000" dirty="0" smtClean="0"/>
              <a:t>review </a:t>
            </a:r>
            <a:r>
              <a:rPr lang="en-US" sz="2000" dirty="0"/>
              <a:t>the Information Element TLV structure disconnect with ETSI and propose a </a:t>
            </a:r>
            <a:r>
              <a:rPr lang="en-US" sz="2000" dirty="0" smtClean="0"/>
              <a:t>resolution</a:t>
            </a:r>
          </a:p>
          <a:p>
            <a:pPr marL="800100" lvl="1" indent="-342900">
              <a:buClr>
                <a:srgbClr val="FF0000"/>
              </a:buClr>
              <a:buFont typeface="Wingdings" charset="2"/>
              <a:buChar char="ü"/>
            </a:pPr>
            <a:r>
              <a:rPr lang="en-US" sz="2000" dirty="0">
                <a:solidFill>
                  <a:srgbClr val="000000"/>
                </a:solidFill>
              </a:rPr>
              <a:t>Discussion on proposal for Assigned Numbers for resource identifiers</a:t>
            </a:r>
          </a:p>
          <a:p>
            <a:pPr marL="800100" lvl="1" indent="-342900">
              <a:buClr>
                <a:srgbClr val="FF0000"/>
              </a:buClr>
              <a:buFont typeface="Wingdings" charset="2"/>
              <a:buChar char="ü"/>
            </a:pPr>
            <a:r>
              <a:rPr lang="en-US" sz="2000" dirty="0" smtClean="0">
                <a:solidFill>
                  <a:srgbClr val="000000"/>
                </a:solidFill>
              </a:rPr>
              <a:t>Discussion </a:t>
            </a:r>
            <a:r>
              <a:rPr lang="en-US" sz="2000" dirty="0">
                <a:solidFill>
                  <a:srgbClr val="000000"/>
                </a:solidFill>
              </a:rPr>
              <a:t>on future 802.15.4 revision: efforts, plans, assignments</a:t>
            </a:r>
          </a:p>
          <a:p>
            <a:pPr lvl="1">
              <a:buClr>
                <a:srgbClr val="FF0000"/>
              </a:buClr>
            </a:pPr>
            <a:endParaRPr lang="en-US" sz="2000" dirty="0" smtClean="0"/>
          </a:p>
          <a:p>
            <a:pPr lvl="1"/>
            <a:endParaRPr lang="en-US" sz="2000" dirty="0" smtClean="0"/>
          </a:p>
          <a:p>
            <a:pPr marL="465138" lvl="1" indent="-457200">
              <a:buClr>
                <a:srgbClr val="FF0000"/>
              </a:buClr>
              <a:buFont typeface="Wingdings" charset="2"/>
              <a:buChar char="²"/>
            </a:pPr>
            <a:r>
              <a:rPr lang="en-US" sz="2800" dirty="0" smtClean="0"/>
              <a:t>SC WNG</a:t>
            </a:r>
          </a:p>
          <a:p>
            <a:pPr marL="914400" lvl="1" indent="-457200" eaLnBrk="0" fontAlgn="b" hangingPunct="0">
              <a:buClr>
                <a:srgbClr val="FF0000"/>
              </a:buClr>
              <a:buFont typeface="Arial"/>
              <a:buChar char="•"/>
            </a:pPr>
            <a:r>
              <a:rPr lang="en-US" sz="2000" dirty="0" smtClean="0"/>
              <a:t>No presentations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smtClean="0">
                <a:latin typeface="Times New Roman" charset="0"/>
                <a:ea typeface="ＭＳ Ｐゴシック" charset="0"/>
                <a:cs typeface="ＭＳ Ｐゴシック" charset="0"/>
              </a:rPr>
              <a:t>SC </a:t>
            </a:r>
            <a:r>
              <a:rPr lang="en-US" b="1" dirty="0">
                <a:latin typeface="Times New Roman" charset="0"/>
                <a:ea typeface="ＭＳ Ｐゴシック" charset="0"/>
                <a:cs typeface="ＭＳ Ｐゴシック" charset="0"/>
              </a:rPr>
              <a:t>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(15-13-0514-00)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2982257539"/>
              </p:ext>
            </p:extLst>
          </p:nvPr>
        </p:nvGraphicFramePr>
        <p:xfrm>
          <a:off x="152400" y="1661160"/>
          <a:ext cx="8763000" cy="3931920"/>
        </p:xfrm>
        <a:graphic>
          <a:graphicData uri="http://schemas.openxmlformats.org/drawingml/2006/table">
            <a:tbl>
              <a:tblPr/>
              <a:tblGrid>
                <a:gridCol w="762000"/>
                <a:gridCol w="1066800"/>
                <a:gridCol w="1066800"/>
                <a:gridCol w="4724400"/>
                <a:gridCol w="1143000"/>
              </a:tblGrid>
              <a:tr h="3962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269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800" b="0" i="0" u="none" strike="noStrike" dirty="0" smtClean="0">
                          <a:solidFill>
                            <a:srgbClr val="000000"/>
                          </a:solidFill>
                          <a:effectLst/>
                          <a:latin typeface="+mn-lt"/>
                        </a:rPr>
                        <a:t>Opening</a:t>
                      </a:r>
                      <a:r>
                        <a:rPr lang="en-US" sz="1800" b="0" i="0" u="none" strike="noStrike" baseline="0" dirty="0" smtClean="0">
                          <a:solidFill>
                            <a:srgbClr val="000000"/>
                          </a:solidFill>
                          <a:effectLst/>
                          <a:latin typeface="+mn-lt"/>
                        </a:rPr>
                        <a:t> report, final discussion on ETSI changes agreed upon in Geneva, </a:t>
                      </a:r>
                      <a:r>
                        <a:rPr lang="en-US" sz="1800" b="0" i="0" u="none" strike="noStrike" baseline="0" dirty="0" smtClean="0">
                          <a:solidFill>
                            <a:srgbClr val="000000"/>
                          </a:solidFill>
                          <a:effectLst/>
                          <a:latin typeface="+mn-lt"/>
                        </a:rPr>
                        <a:t>i.e. frame </a:t>
                      </a:r>
                      <a:r>
                        <a:rPr lang="en-US" sz="1800" b="0" i="0" u="none" strike="noStrike" baseline="0" dirty="0" smtClean="0">
                          <a:solidFill>
                            <a:srgbClr val="000000"/>
                          </a:solidFill>
                          <a:effectLst/>
                          <a:latin typeface="+mn-lt"/>
                        </a:rPr>
                        <a:t>type extensions, IE ID assignments, IE </a:t>
                      </a:r>
                      <a:r>
                        <a:rPr lang="en-US" sz="1800" b="0" i="0" u="none" strike="noStrike" baseline="0" dirty="0" smtClean="0">
                          <a:solidFill>
                            <a:srgbClr val="000000"/>
                          </a:solidFill>
                          <a:effectLst/>
                          <a:latin typeface="+mn-lt"/>
                        </a:rPr>
                        <a:t>TLV</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800" b="0" i="0" u="none" strike="noStrike" baseline="0" dirty="0" smtClean="0">
                          <a:solidFill>
                            <a:srgbClr val="000000"/>
                          </a:solidFill>
                          <a:effectLst/>
                          <a:latin typeface="+mn-lt"/>
                        </a:rPr>
                        <a:t>Discussion on proposal for Assigned Numbers for resource identifiers (slide 4)</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800" b="0" i="0" u="none" strike="noStrike" dirty="0" smtClean="0">
                          <a:solidFill>
                            <a:srgbClr val="000000"/>
                          </a:solidFill>
                          <a:effectLst/>
                          <a:latin typeface="+mn-lt"/>
                        </a:rPr>
                        <a:t>Discussion on future 802.15.4 revision:</a:t>
                      </a:r>
                      <a:r>
                        <a:rPr lang="en-US" sz="1800" b="0" i="0" u="none" strike="noStrike" baseline="0" dirty="0" smtClean="0">
                          <a:solidFill>
                            <a:srgbClr val="000000"/>
                          </a:solidFill>
                          <a:effectLst/>
                          <a:latin typeface="+mn-lt"/>
                        </a:rPr>
                        <a:t> efforts, plans, assignments</a:t>
                      </a:r>
                      <a:endParaRPr lang="en-US" sz="1800" b="0" i="0" u="none" strike="noStrike" dirty="0" smtClean="0">
                        <a:solidFill>
                          <a:srgbClr val="000000"/>
                        </a:solidFill>
                        <a:effectLst/>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05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 </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Larry Taylor’s Proposal</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1143000"/>
            <a:ext cx="8686800" cy="5257800"/>
          </a:xfrm>
        </p:spPr>
        <p:txBody>
          <a:bodyPr/>
          <a:lstStyle/>
          <a:p>
            <a:pPr marL="0" indent="0">
              <a:buNone/>
            </a:pPr>
            <a:r>
              <a:rPr lang="en-US" sz="1600" dirty="0" smtClean="0"/>
              <a:t>“… to help in deciding how to manage Assigned Numbers for resource identifiers other than Frame IDs and IE IDs, here is what I think we will need:”</a:t>
            </a:r>
          </a:p>
          <a:p>
            <a:r>
              <a:rPr lang="en-US" sz="1600" dirty="0" smtClean="0"/>
              <a:t>In Table 68f of 802.15.4g, the frequency bands are given identifiers which are used in the SUN Capabilities IE defined in clause 5.4.20b. TS 102 887-2 adds the following definitions ([5] is a reference to 802.15.4g):</a:t>
            </a:r>
          </a:p>
          <a:p>
            <a:pPr lvl="1"/>
            <a:r>
              <a:rPr lang="en-US" sz="1400" dirty="0" smtClean="0"/>
              <a:t>Frequency band identifier 14 in [5] Table 68f corresponds to 870-876MHz</a:t>
            </a:r>
          </a:p>
          <a:p>
            <a:pPr lvl="1"/>
            <a:r>
              <a:rPr lang="en-US" sz="1400" dirty="0" smtClean="0"/>
              <a:t>Frequency band identifier 15 in [5] Table 68f corresponds to 915-921MHz</a:t>
            </a:r>
          </a:p>
          <a:p>
            <a:r>
              <a:rPr lang="en-US" sz="1600" dirty="0" smtClean="0"/>
              <a:t>In Table 4k, the Modulation schemes are given identifiers. TS 102 887-2 adds the following ([1] is a reference for the TS 102 887-1 PHY spec derived from 802.15.4g):</a:t>
            </a:r>
          </a:p>
          <a:p>
            <a:pPr lvl="1"/>
            <a:r>
              <a:rPr lang="en-US" sz="1400" dirty="0" smtClean="0"/>
              <a:t>PHY Type 9 corresponds to PHY Type compliant with the O-QPSK PHY as defined in [1] clause 6</a:t>
            </a:r>
          </a:p>
          <a:p>
            <a:r>
              <a:rPr lang="en-US" sz="1600" dirty="0" smtClean="0"/>
              <a:t>A table of PHY Mode IDs for PHY Type 9 is defined in TS 102 887-2 but I don't think it is necessary to add those to the IEEE Assigned Numbers as they can just be ETSI specific.</a:t>
            </a:r>
          </a:p>
          <a:p>
            <a:r>
              <a:rPr lang="en-US" sz="1600" dirty="0" smtClean="0"/>
              <a:t>In Table 4m the PHY Modes are given identifiers for FSK-B. TS 102 887-2 adds the following:</a:t>
            </a:r>
          </a:p>
          <a:p>
            <a:pPr lvl="1"/>
            <a:r>
              <a:rPr lang="en-US" sz="1400" dirty="0" smtClean="0"/>
              <a:t>PHY Mode ID 7 shall be defined as:</a:t>
            </a:r>
          </a:p>
          <a:p>
            <a:pPr lvl="1"/>
            <a:r>
              <a:rPr lang="en-US" sz="1400" dirty="0" smtClean="0"/>
              <a:t>100 kb/s; 2FSK; mod index = 0.5; channel spacing = 200kHz</a:t>
            </a:r>
            <a:endParaRPr lang="en-US" sz="1400" dirty="0" smtClean="0"/>
          </a:p>
          <a:p>
            <a:pPr marL="1308100" lvl="1" indent="-1308100">
              <a:buNone/>
            </a:pPr>
            <a:r>
              <a:rPr lang="en-US" sz="2000" b="1" dirty="0" smtClean="0"/>
              <a:t>Conclusion: unanimous consent on recommendation to L Taylor to submit this as a new project, i.e. new amendment to IEEE 802.15.4</a:t>
            </a:r>
            <a:endParaRPr lang="en-US" sz="2000" b="1" dirty="0"/>
          </a:p>
        </p:txBody>
      </p:sp>
    </p:spTree>
    <p:extLst>
      <p:ext uri="{BB962C8B-B14F-4D97-AF65-F5344CB8AC3E}">
        <p14:creationId xmlns:p14="http://schemas.microsoft.com/office/powerpoint/2010/main" val="7123959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5</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IEEE 802.15.4 Revision</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686800" cy="5105400"/>
          </a:xfrm>
        </p:spPr>
        <p:txBody>
          <a:bodyPr/>
          <a:lstStyle/>
          <a:p>
            <a:r>
              <a:rPr lang="en-US" sz="2000" dirty="0" smtClean="0"/>
              <a:t>IEEE SA is now rolling up 15.4e, 15.4f, 15.4g, 15.4j, and 15.4k onto 15.4-2011</a:t>
            </a:r>
          </a:p>
          <a:p>
            <a:r>
              <a:rPr lang="en-US" sz="2000" dirty="0"/>
              <a:t>C</a:t>
            </a:r>
            <a:r>
              <a:rPr lang="en-US" sz="2000" dirty="0" smtClean="0"/>
              <a:t>orrections found in 15-12-0367 will be applied to roll-up</a:t>
            </a:r>
          </a:p>
          <a:p>
            <a:r>
              <a:rPr lang="en-US" sz="2000" dirty="0" smtClean="0"/>
              <a:t>Agreed upon ETSI changes will be applied to roll-up</a:t>
            </a:r>
          </a:p>
          <a:p>
            <a:r>
              <a:rPr lang="en-US" sz="2000" dirty="0" smtClean="0"/>
              <a:t>Clause 4 – General Description (informative), will be restructured to only include capability of the standard remove application information which will be moved to an informative annex.</a:t>
            </a:r>
          </a:p>
          <a:p>
            <a:r>
              <a:rPr lang="en-US" sz="2000" dirty="0" smtClean="0"/>
              <a:t>Various annexes will be reviewed for applicability</a:t>
            </a:r>
          </a:p>
          <a:p>
            <a:r>
              <a:rPr lang="en-US" sz="2000" dirty="0" smtClean="0"/>
              <a:t>Review/change for editorial correctness</a:t>
            </a:r>
          </a:p>
          <a:p>
            <a:r>
              <a:rPr lang="en-US" sz="2000" dirty="0" smtClean="0"/>
              <a:t>Schedule</a:t>
            </a:r>
          </a:p>
          <a:p>
            <a:pPr marL="908050"/>
            <a:r>
              <a:rPr lang="en-US" sz="2000" dirty="0" smtClean="0"/>
              <a:t>Start Revision Effort: November 2013</a:t>
            </a:r>
          </a:p>
          <a:p>
            <a:pPr marL="908050"/>
            <a:r>
              <a:rPr lang="en-US" sz="2000" dirty="0" smtClean="0"/>
              <a:t>Letter Ballot Start: April, 2014</a:t>
            </a:r>
          </a:p>
          <a:p>
            <a:pPr marL="908050"/>
            <a:r>
              <a:rPr lang="en-US" sz="2000" dirty="0" smtClean="0"/>
              <a:t>Sponsor Ballot Start: July, 2014</a:t>
            </a:r>
          </a:p>
          <a:p>
            <a:pPr marL="908050"/>
            <a:r>
              <a:rPr lang="en-US" sz="2000" dirty="0" smtClean="0"/>
              <a:t>Approval: December 2014</a:t>
            </a:r>
          </a:p>
          <a:p>
            <a:endParaRPr lang="en-US" sz="2000" dirty="0" smtClean="0"/>
          </a:p>
        </p:txBody>
      </p:sp>
    </p:spTree>
    <p:extLst>
      <p:ext uri="{BB962C8B-B14F-4D97-AF65-F5344CB8AC3E}">
        <p14:creationId xmlns:p14="http://schemas.microsoft.com/office/powerpoint/2010/main" val="19497977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19981</TotalTime>
  <Words>828</Words>
  <Application>Microsoft Macintosh PowerPoint</Application>
  <PresentationFormat>On-screen Show (4:3)</PresentationFormat>
  <Paragraphs>106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Meeting Goals (Agenda 15-13-0514-00)</vt:lpstr>
      <vt:lpstr>SC Meetings This Week (15-13-0514-00)</vt:lpstr>
      <vt:lpstr>Larry Taylor’s Proposal</vt:lpstr>
      <vt:lpstr>IEEE 802.15.4 Revision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Wailoloa</dc:title>
  <dc:subject>IEEE 802.15 &lt;TG4k Opening Report&gt;</dc:subject>
  <dc:creator>Pat Kinney</dc:creator>
  <cp:keywords/>
  <dc:description>&lt;15-13-0ddd-00-004k&gt;</dc:description>
  <cp:lastModifiedBy>Pat Kinney</cp:lastModifiedBy>
  <cp:revision>493</cp:revision>
  <cp:lastPrinted>1998-02-10T13:28:06Z</cp:lastPrinted>
  <dcterms:created xsi:type="dcterms:W3CDTF">2009-07-12T16:25:16Z</dcterms:created>
  <dcterms:modified xsi:type="dcterms:W3CDTF">2013-09-19T06:51:43Z</dcterms:modified>
  <cp:category/>
</cp:coreProperties>
</file>