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64" r:id="rId3"/>
    <p:sldId id="265" r:id="rId4"/>
    <p:sldId id="266" r:id="rId5"/>
    <p:sldId id="267" r:id="rId6"/>
    <p:sldId id="268" r:id="rId7"/>
    <p:sldId id="269" r:id="rId8"/>
    <p:sldId id="270" r:id="rId9"/>
    <p:sldId id="271" r:id="rId10"/>
    <p:sldId id="272" r:id="rId11"/>
    <p:sldId id="273"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704" y="-5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3</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3</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4</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4</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5</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5</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8</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8</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11</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11</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&lt;September 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a:t>
            </a:r>
            <a:r>
              <a:rPr lang="en-US" b="1" dirty="0" smtClean="0"/>
              <a:t>0513-</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hyperlink" Target="http://ieee802.org/Mike_Spring_Article_on_Stds_Proces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Sept 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Sept </a:t>
            </a:r>
            <a:r>
              <a:rPr lang="en-US" sz="1600" dirty="0" smtClean="0">
                <a:solidFill>
                  <a:srgbClr val="FF0000"/>
                </a:solidFill>
                <a:latin typeface="Times New Roman" pitchFamily="18" charset="0"/>
                <a:ea typeface="ＭＳ Ｐゴシック" pitchFamily="-65" charset="-128"/>
                <a:cs typeface="+mn-cs"/>
              </a:rPr>
              <a:t>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September</a:t>
            </a:r>
            <a:r>
              <a:rPr lang="en-US" sz="1600" dirty="0" smtClean="0">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&amp; Closing </a:t>
            </a:r>
            <a:r>
              <a:rPr lang="en-US" sz="1600" dirty="0">
                <a:latin typeface="Times New Roman" pitchFamily="18" charset="0"/>
                <a:ea typeface="ＭＳ Ｐゴシック" pitchFamily="-65" charset="-128"/>
                <a:cs typeface="+mn-cs"/>
              </a:rPr>
              <a:t>Report for the </a:t>
            </a:r>
            <a:r>
              <a:rPr lang="en-US" sz="1600" dirty="0" smtClean="0">
                <a:latin typeface="Times New Roman" pitchFamily="18" charset="0"/>
                <a:ea typeface="ＭＳ Ｐゴシック" pitchFamily="-65" charset="-128"/>
                <a:cs typeface="+mn-cs"/>
              </a:rPr>
              <a:t>Sept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11</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11</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smtClean="0">
                <a:latin typeface="Times New Roman" charset="0"/>
                <a:ea typeface="ＭＳ Ｐゴシック" charset="0"/>
                <a:cs typeface="ＭＳ Ｐゴシック" charset="0"/>
              </a:rPr>
              <a:t>Larry Taylor’s Proposal</a:t>
            </a:r>
            <a:endParaRPr lang="en-US"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1143000"/>
            <a:ext cx="8686800" cy="5257800"/>
          </a:xfrm>
        </p:spPr>
        <p:txBody>
          <a:bodyPr/>
          <a:lstStyle/>
          <a:p>
            <a:pPr marL="0" indent="0">
              <a:buNone/>
            </a:pPr>
            <a:r>
              <a:rPr lang="en-US" sz="1700" dirty="0" smtClean="0"/>
              <a:t>“… to help in deciding how to manage Assigned Numbers for resource identifiers other than Frame IDs and IE IDs, here is what I think we will need:”</a:t>
            </a:r>
          </a:p>
          <a:p>
            <a:r>
              <a:rPr lang="en-US" sz="1700" dirty="0" smtClean="0"/>
              <a:t>In Table 68f of 802.15.4g, the frequency bands are given identifiers which are used in the SUN Capabilities IE defined in clause 5.4.20b. TS 102 887-2 adds the following definitions ([5] is a reference to 802.15.4g):</a:t>
            </a:r>
          </a:p>
          <a:p>
            <a:pPr lvl="1"/>
            <a:r>
              <a:rPr lang="en-US" sz="1600" dirty="0" smtClean="0"/>
              <a:t>Frequency band identifier 14 in [5] Table 68f corresponds to 870-876MHz</a:t>
            </a:r>
          </a:p>
          <a:p>
            <a:pPr lvl="1"/>
            <a:r>
              <a:rPr lang="en-US" sz="1600" dirty="0" smtClean="0"/>
              <a:t>Frequency band identifier 15 in [5] Table 68f corresponds to 915-921MHz</a:t>
            </a:r>
          </a:p>
          <a:p>
            <a:r>
              <a:rPr lang="en-US" sz="1700" dirty="0" smtClean="0"/>
              <a:t>In Table 4k, the Modulation schemes are given identifiers. TS 102 887-2 adds the following ([1] is a reference for the TS 102 887-1 PHY spec derived from 802.15.4g):</a:t>
            </a:r>
          </a:p>
          <a:p>
            <a:pPr lvl="1"/>
            <a:r>
              <a:rPr lang="en-US" sz="1600" dirty="0" smtClean="0"/>
              <a:t>PHY Type 9 corresponds to PHY Type compliant with the O-QPSK PHY as defined in [1] clause 6</a:t>
            </a:r>
          </a:p>
          <a:p>
            <a:r>
              <a:rPr lang="en-US" sz="1700" dirty="0" smtClean="0"/>
              <a:t>A table of PHY Mode IDs for PHY Type 9 is defined in TS 102 887-2 but I don't think it is necessary to add those to the IEEE Assigned Numbers as they can just be ETSI specific.</a:t>
            </a:r>
          </a:p>
          <a:p>
            <a:r>
              <a:rPr lang="en-US" sz="1700" dirty="0" smtClean="0"/>
              <a:t>In Table 4m the PHY Modes are given identifiers for FSK-B. TS 102 887-2 adds the following:</a:t>
            </a:r>
          </a:p>
          <a:p>
            <a:pPr lvl="1"/>
            <a:r>
              <a:rPr lang="en-US" sz="1600" dirty="0" smtClean="0"/>
              <a:t>PHY Mode ID 7 shall be defined as:</a:t>
            </a:r>
          </a:p>
          <a:p>
            <a:pPr lvl="1"/>
            <a:r>
              <a:rPr lang="en-US" sz="1600" dirty="0" smtClean="0"/>
              <a:t>100</a:t>
            </a:r>
            <a:r>
              <a:rPr lang="da-DK" sz="1600" dirty="0" smtClean="0"/>
              <a:t> </a:t>
            </a:r>
            <a:r>
              <a:rPr lang="da-DK" sz="1600" dirty="0"/>
              <a:t>kb/s; 2FSK; mod </a:t>
            </a:r>
            <a:r>
              <a:rPr lang="da-DK" sz="1600" dirty="0" err="1"/>
              <a:t>index</a:t>
            </a:r>
            <a:r>
              <a:rPr lang="da-DK" sz="1600" dirty="0"/>
              <a:t> = 0.5; </a:t>
            </a:r>
            <a:r>
              <a:rPr lang="da-DK" sz="1600" dirty="0" err="1"/>
              <a:t>channel</a:t>
            </a:r>
            <a:r>
              <a:rPr lang="da-DK" sz="1600" dirty="0"/>
              <a:t> </a:t>
            </a:r>
            <a:r>
              <a:rPr lang="da-DK" sz="1600" dirty="0" err="1"/>
              <a:t>spacing</a:t>
            </a:r>
            <a:r>
              <a:rPr lang="da-DK" sz="1600" dirty="0"/>
              <a:t> = </a:t>
            </a:r>
            <a:r>
              <a:rPr lang="da-DK" sz="1600" dirty="0" smtClean="0"/>
              <a:t>200kHz</a:t>
            </a:r>
            <a:endParaRPr lang="da-DK" sz="1600" dirty="0"/>
          </a:p>
        </p:txBody>
      </p:sp>
    </p:spTree>
    <p:extLst>
      <p:ext uri="{BB962C8B-B14F-4D97-AF65-F5344CB8AC3E}">
        <p14:creationId xmlns:p14="http://schemas.microsoft.com/office/powerpoint/2010/main" val="196034550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15-13-</a:t>
            </a:r>
            <a:r>
              <a:rPr lang="en-US" dirty="0" smtClean="0">
                <a:latin typeface="Times New Roman" charset="0"/>
                <a:ea typeface="ＭＳ Ｐゴシック" charset="0"/>
                <a:cs typeface="ＭＳ Ｐゴシック" charset="0"/>
              </a:rPr>
              <a:t>0514-</a:t>
            </a:r>
            <a:r>
              <a:rPr lang="en-US" dirty="0" smtClean="0">
                <a:latin typeface="Times New Roman" charset="0"/>
                <a:ea typeface="ＭＳ Ｐゴシック" charset="0"/>
                <a:cs typeface="ＭＳ Ｐゴシック" charset="0"/>
              </a:rPr>
              <a:t>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763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q"/>
            </a:pPr>
            <a:r>
              <a:rPr lang="en-US" sz="2000" dirty="0" smtClean="0"/>
              <a:t>Final review of SC</a:t>
            </a:r>
            <a:r>
              <a:rPr lang="en-US" sz="2000" dirty="0"/>
              <a:t>-mag </a:t>
            </a:r>
            <a:r>
              <a:rPr lang="en-US" sz="2000" dirty="0" smtClean="0"/>
              <a:t>conclusions at </a:t>
            </a:r>
            <a:r>
              <a:rPr lang="en-US" sz="2000" dirty="0"/>
              <a:t>the July </a:t>
            </a:r>
            <a:r>
              <a:rPr lang="en-US" sz="2000" dirty="0" smtClean="0"/>
              <a:t>plenary:</a:t>
            </a:r>
            <a:endParaRPr lang="en-US" sz="2000" dirty="0"/>
          </a:p>
          <a:p>
            <a:pPr marL="1257300" lvl="2" indent="-342900">
              <a:buClr>
                <a:srgbClr val="FF0000"/>
              </a:buClr>
              <a:buFont typeface="Arial"/>
              <a:buChar char="•"/>
            </a:pPr>
            <a:r>
              <a:rPr lang="en-US" sz="2000" dirty="0" smtClean="0"/>
              <a:t>extension </a:t>
            </a:r>
            <a:r>
              <a:rPr lang="en-US" sz="2000" dirty="0"/>
              <a:t>range of values of the 802.15.4 Frame </a:t>
            </a:r>
            <a:r>
              <a:rPr lang="en-US" sz="2000" dirty="0" smtClean="0"/>
              <a:t>Types</a:t>
            </a:r>
            <a:endParaRPr lang="en-US" sz="2000" dirty="0"/>
          </a:p>
          <a:p>
            <a:pPr marL="1257300" lvl="2" indent="-342900">
              <a:buClr>
                <a:srgbClr val="FF0000"/>
              </a:buClr>
              <a:buFont typeface="Arial"/>
              <a:buChar char="•"/>
            </a:pPr>
            <a:r>
              <a:rPr lang="en-US" sz="2000" dirty="0" smtClean="0"/>
              <a:t>define </a:t>
            </a:r>
            <a:r>
              <a:rPr lang="en-US" sz="2000" dirty="0"/>
              <a:t>a mechanism suitable for allocation/management of 802.15.4 IE IDs for all requests including external </a:t>
            </a:r>
            <a:r>
              <a:rPr lang="en-US" sz="2000" dirty="0" smtClean="0"/>
              <a:t>SDOs</a:t>
            </a:r>
            <a:endParaRPr lang="en-US" sz="2000" dirty="0"/>
          </a:p>
          <a:p>
            <a:pPr marL="1257300" lvl="2" indent="-342900">
              <a:buClr>
                <a:srgbClr val="FF0000"/>
              </a:buClr>
              <a:buFont typeface="Arial"/>
              <a:buChar char="•"/>
            </a:pPr>
            <a:r>
              <a:rPr lang="en-US" sz="2000" dirty="0" smtClean="0"/>
              <a:t>review </a:t>
            </a:r>
            <a:r>
              <a:rPr lang="en-US" sz="2000" dirty="0"/>
              <a:t>the Information Element TLV structure disconnect with ETSI and propose a </a:t>
            </a:r>
            <a:r>
              <a:rPr lang="en-US" sz="2000" dirty="0" smtClean="0"/>
              <a:t>resolution</a:t>
            </a:r>
          </a:p>
          <a:p>
            <a:pPr marL="800100" lvl="1" indent="-342900">
              <a:buClr>
                <a:srgbClr val="FF0000"/>
              </a:buClr>
              <a:buFont typeface="Wingdings" charset="2"/>
              <a:buChar char="q"/>
            </a:pPr>
            <a:r>
              <a:rPr lang="en-US" sz="2000" dirty="0">
                <a:solidFill>
                  <a:srgbClr val="000000"/>
                </a:solidFill>
              </a:rPr>
              <a:t>Discussion on proposal for Assigned Numbers for resource identifiers</a:t>
            </a:r>
          </a:p>
          <a:p>
            <a:pPr marL="800100" lvl="1" indent="-342900">
              <a:buClr>
                <a:srgbClr val="FF0000"/>
              </a:buClr>
              <a:buFont typeface="Wingdings" charset="2"/>
              <a:buChar char="q"/>
            </a:pPr>
            <a:r>
              <a:rPr lang="en-US" sz="2000" dirty="0" smtClean="0">
                <a:solidFill>
                  <a:srgbClr val="000000"/>
                </a:solidFill>
              </a:rPr>
              <a:t>Discussion </a:t>
            </a:r>
            <a:r>
              <a:rPr lang="en-US" sz="2000" dirty="0">
                <a:solidFill>
                  <a:srgbClr val="000000"/>
                </a:solidFill>
              </a:rPr>
              <a:t>on future 802.15.4 revision: efforts, plans, assignments</a:t>
            </a:r>
          </a:p>
          <a:p>
            <a:pPr lvl="1">
              <a:buClr>
                <a:srgbClr val="FF0000"/>
              </a:buClr>
            </a:pPr>
            <a:endParaRPr lang="en-US" sz="2000" dirty="0" smtClean="0"/>
          </a:p>
          <a:p>
            <a:pPr lvl="1"/>
            <a:endParaRPr lang="en-US" sz="2000" dirty="0" smtClean="0"/>
          </a:p>
          <a:p>
            <a:pPr marL="465138" lvl="1" indent="-457200">
              <a:buClr>
                <a:srgbClr val="FF0000"/>
              </a:buClr>
              <a:buFont typeface="Wingdings" charset="2"/>
              <a:buChar char="q"/>
            </a:pPr>
            <a:r>
              <a:rPr lang="en-US" sz="2800" dirty="0" smtClean="0"/>
              <a:t>SC WNG</a:t>
            </a:r>
          </a:p>
          <a:p>
            <a:pPr marL="914400" lvl="1" indent="-457200" eaLnBrk="0" fontAlgn="b" hangingPunct="0">
              <a:buClr>
                <a:srgbClr val="FF0000"/>
              </a:buClr>
              <a:buFont typeface="Arial"/>
              <a:buChar char="•"/>
            </a:pPr>
            <a:r>
              <a:rPr lang="en-US" sz="2000" dirty="0" smtClean="0"/>
              <a:t>No presentations</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3</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3</a:t>
            </a:fld>
            <a:endParaRPr lang="en-US"/>
          </a:p>
        </p:txBody>
      </p:sp>
      <p:sp>
        <p:nvSpPr>
          <p:cNvPr id="23557" name="Rectangle 4"/>
          <p:cNvSpPr>
            <a:spLocks noGrp="1" noChangeArrowheads="1"/>
          </p:cNvSpPr>
          <p:nvPr>
            <p:ph type="title" idx="4294967295"/>
          </p:nvPr>
        </p:nvSpPr>
        <p:spPr>
          <a:xfrm>
            <a:off x="152400" y="381000"/>
            <a:ext cx="8763000" cy="1066800"/>
          </a:xfrm>
        </p:spPr>
        <p:txBody>
          <a:bodyPr/>
          <a:lstStyle/>
          <a:p>
            <a:r>
              <a:rPr lang="en-US" b="1" dirty="0" smtClean="0">
                <a:latin typeface="Times New Roman" charset="0"/>
                <a:ea typeface="ＭＳ Ｐゴシック" charset="0"/>
                <a:cs typeface="ＭＳ Ｐゴシック" charset="0"/>
              </a:rPr>
              <a:t>SC </a:t>
            </a:r>
            <a:r>
              <a:rPr lang="en-US" b="1" dirty="0">
                <a:latin typeface="Times New Roman" charset="0"/>
                <a:ea typeface="ＭＳ Ｐゴシック" charset="0"/>
                <a:cs typeface="ＭＳ Ｐゴシック" charset="0"/>
              </a:rPr>
              <a:t>Meetings This </a:t>
            </a:r>
            <a:r>
              <a:rPr lang="en-US" b="1" dirty="0" smtClean="0">
                <a:latin typeface="Times New Roman" charset="0"/>
                <a:ea typeface="ＭＳ Ｐゴシック" charset="0"/>
                <a:cs typeface="ＭＳ Ｐゴシック" charset="0"/>
              </a:rPr>
              <a:t>Week </a:t>
            </a:r>
            <a:r>
              <a:rPr lang="en-US" sz="2800" dirty="0" smtClean="0">
                <a:latin typeface="Times New Roman" charset="0"/>
                <a:ea typeface="ＭＳ Ｐゴシック" charset="0"/>
                <a:cs typeface="ＭＳ Ｐゴシック" charset="0"/>
              </a:rPr>
              <a:t>(15-13-</a:t>
            </a:r>
            <a:r>
              <a:rPr lang="en-US" sz="2800" dirty="0" smtClean="0">
                <a:latin typeface="Times New Roman" charset="0"/>
                <a:ea typeface="ＭＳ Ｐゴシック" charset="0"/>
                <a:cs typeface="ＭＳ Ｐゴシック" charset="0"/>
              </a:rPr>
              <a:t>0514-00)</a:t>
            </a:r>
            <a:endParaRPr lang="en-US" sz="2800"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2650691724"/>
              </p:ext>
            </p:extLst>
          </p:nvPr>
        </p:nvGraphicFramePr>
        <p:xfrm>
          <a:off x="152400" y="1676400"/>
          <a:ext cx="8763000" cy="4112259"/>
        </p:xfrm>
        <a:graphic>
          <a:graphicData uri="http://schemas.openxmlformats.org/drawingml/2006/table">
            <a:tbl>
              <a:tblPr/>
              <a:tblGrid>
                <a:gridCol w="762000"/>
                <a:gridCol w="1066800"/>
                <a:gridCol w="1066800"/>
                <a:gridCol w="3810000"/>
                <a:gridCol w="2057400"/>
              </a:tblGrid>
              <a:tr h="61874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077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Opening</a:t>
                      </a:r>
                      <a:r>
                        <a:rPr lang="en-US" sz="1800" b="0" i="0" u="none" strike="noStrike" baseline="0" dirty="0" smtClean="0">
                          <a:solidFill>
                            <a:srgbClr val="000000"/>
                          </a:solidFill>
                          <a:effectLst/>
                          <a:latin typeface="+mn-lt"/>
                        </a:rPr>
                        <a:t> report, final discussion on ETSI changes agreed upon in Geneva, frame type extensions, IE ID assignments, IE TLV</a:t>
                      </a:r>
                      <a:endParaRPr lang="en-US" sz="1800" b="0" i="0" u="none" strike="noStrike" dirty="0" smtClean="0">
                        <a:solidFill>
                          <a:srgbClr val="000000"/>
                        </a:solidFill>
                        <a:effectLst/>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06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800" b="0" i="0" u="none" strike="noStrike" baseline="0" dirty="0" smtClean="0">
                          <a:solidFill>
                            <a:srgbClr val="000000"/>
                          </a:solidFill>
                          <a:effectLst/>
                          <a:latin typeface="+mn-lt"/>
                        </a:rPr>
                        <a:t>Discussion on proposal for Assigned Numbers for resource identifiers (slide 11)</a:t>
                      </a:r>
                      <a:endParaRPr lang="en-US" sz="1800" b="0" i="0" u="none" strike="noStrike" dirty="0" smtClean="0">
                        <a:solidFill>
                          <a:srgbClr val="000000"/>
                        </a:solidFill>
                        <a:effectLst/>
                        <a:latin typeface="+mn-lt"/>
                      </a:endParaRPr>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0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algn="l" fontAlgn="b"/>
                      <a:r>
                        <a:rPr lang="en-US" sz="1800" b="0" i="0" u="none" strike="noStrike" dirty="0" smtClean="0">
                          <a:solidFill>
                            <a:srgbClr val="000000"/>
                          </a:solidFill>
                          <a:effectLst/>
                          <a:latin typeface="+mn-lt"/>
                        </a:rPr>
                        <a:t>Discussion on future 802.15.4 revision:</a:t>
                      </a:r>
                      <a:r>
                        <a:rPr lang="en-US" sz="1800" b="0" i="0" u="none" strike="noStrike" baseline="0" dirty="0" smtClean="0">
                          <a:solidFill>
                            <a:srgbClr val="000000"/>
                          </a:solidFill>
                          <a:effectLst/>
                          <a:latin typeface="+mn-lt"/>
                        </a:rPr>
                        <a:t> efforts, plans, assignments</a:t>
                      </a:r>
                      <a:endParaRPr lang="en-US" sz="1800" b="0" i="0" u="none" strike="noStrike" dirty="0">
                        <a:solidFill>
                          <a:srgbClr val="000000"/>
                        </a:solidFill>
                        <a:effectLst/>
                        <a:latin typeface="+mn-lt"/>
                      </a:endParaRPr>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 Closing report</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4</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5</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5</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6</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7</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7</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8</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9</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9</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endParaRPr lang="en-US" sz="1800" dirty="0" smtClean="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19923</TotalTime>
  <Words>1386</Words>
  <Application>Microsoft Macintosh PowerPoint</Application>
  <PresentationFormat>On-screen Show (4:3)</PresentationFormat>
  <Paragraphs>199</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Meeting Goals (Agenda 15-13-0514-00)</vt:lpstr>
      <vt:lpstr>SC Meetings This Week (15-13-0514-00)</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Larry Taylor’s Proposal</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Wailoloa</dc:title>
  <dc:subject>IEEE 802.15 &lt;TG4k Opening Report&gt;</dc:subject>
  <dc:creator>Pat Kinney</dc:creator>
  <cp:keywords/>
  <dc:description>&lt;15-13-0ddd-00-004k&gt;</dc:description>
  <cp:lastModifiedBy>Pat Kinney</cp:lastModifiedBy>
  <cp:revision>483</cp:revision>
  <cp:lastPrinted>1998-02-10T13:28:06Z</cp:lastPrinted>
  <dcterms:created xsi:type="dcterms:W3CDTF">2009-07-12T16:25:16Z</dcterms:created>
  <dcterms:modified xsi:type="dcterms:W3CDTF">2013-09-11T17:44:19Z</dcterms:modified>
  <cp:category/>
</cp:coreProperties>
</file>