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6"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3" d="100"/>
          <a:sy n="73" d="100"/>
        </p:scale>
        <p:origin x="-996"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September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802-15-13-0511-00-004p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a:t>
            </a:r>
            <a:r>
              <a:rPr lang="en-US" sz="1600" dirty="0" smtClean="0">
                <a:solidFill>
                  <a:srgbClr val="FF0000"/>
                </a:solidFill>
              </a:rPr>
              <a:t>September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Sponsor </a:t>
            </a:r>
            <a:r>
              <a:rPr lang="en-US" dirty="0" smtClean="0">
                <a:ea typeface="ＭＳ Ｐゴシック" charset="0"/>
              </a:rPr>
              <a:t>ballot comment </a:t>
            </a:r>
            <a:r>
              <a:rPr lang="en-US" dirty="0" smtClean="0">
                <a:ea typeface="ＭＳ Ｐゴシック" charset="0"/>
              </a:rPr>
              <a:t>resolution</a:t>
            </a:r>
          </a:p>
          <a:p>
            <a:pPr>
              <a:defRPr/>
            </a:pPr>
            <a:r>
              <a:rPr lang="en-US" dirty="0" smtClean="0">
                <a:ea typeface="ＭＳ Ｐゴシック" charset="0"/>
              </a:rPr>
              <a:t>Meet with commenters (as practical) and work out acceptable resolutions</a:t>
            </a:r>
            <a:endParaRPr lang="en-US" dirty="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144901219"/>
              </p:ext>
            </p:extLst>
          </p:nvPr>
        </p:nvGraphicFramePr>
        <p:xfrm>
          <a:off x="914400" y="1676400"/>
          <a:ext cx="7315200" cy="3429000"/>
        </p:xfrm>
        <a:graphic>
          <a:graphicData uri="http://schemas.openxmlformats.org/drawingml/2006/table">
            <a:tbl>
              <a:tblPr>
                <a:tableStyleId>{5C22544A-7EE6-4342-B048-85BDC9FD1C3A}</a:tableStyleId>
              </a:tblPr>
              <a:tblGrid>
                <a:gridCol w="914400"/>
                <a:gridCol w="914400"/>
                <a:gridCol w="914400"/>
                <a:gridCol w="914400"/>
                <a:gridCol w="914400"/>
                <a:gridCol w="914400"/>
                <a:gridCol w="914400"/>
                <a:gridCol w="914400"/>
              </a:tblGrid>
              <a:tr h="190500">
                <a:tc>
                  <a:txBody>
                    <a:bodyPr/>
                    <a:lstStyle/>
                    <a:p>
                      <a:pPr algn="l" fontAlgn="b"/>
                      <a:endParaRPr lang="en-US" sz="1100" b="0" i="0" u="none" strike="noStrike" dirty="0">
                        <a:solidFill>
                          <a:srgbClr val="000000"/>
                        </a:solidFill>
                        <a:effectLst/>
                        <a:latin typeface="Calibri"/>
                      </a:endParaRPr>
                    </a:p>
                  </a:txBody>
                  <a:tcPr marL="9525" marR="9525" marT="9525" marB="0" anchor="b"/>
                </a:tc>
                <a:tc gridSpan="4">
                  <a:txBody>
                    <a:bodyPr/>
                    <a:lstStyle/>
                    <a:p>
                      <a:pPr algn="l" fontAlgn="b"/>
                      <a:r>
                        <a:rPr lang="en-US" sz="1100" u="none" strike="noStrike">
                          <a:effectLst/>
                        </a:rPr>
                        <a:t>86TH IEEE 802.15 WPAN MEETING</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5">
                  <a:txBody>
                    <a:bodyPr/>
                    <a:lstStyle/>
                    <a:p>
                      <a:pPr algn="l" fontAlgn="b"/>
                      <a:r>
                        <a:rPr lang="en-US" sz="1100" u="none" strike="noStrike">
                          <a:effectLst/>
                        </a:rPr>
                        <a:t>Jiangsu Conference Center, ZhongShan Hotel</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307 Zhongshan East Road, Nanjing, China</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Meeting Objectives / Session Focus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Tuesday AM1 - Agenda/Objectives/Minutes/Comment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Tuesday AM2 -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PM2 -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Thursday AM1 -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6</a:t>
                      </a:r>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Thursday AM2 - Comment Resolution, Schedule, Next Steps</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3">
                  <a:txBody>
                    <a:bodyPr/>
                    <a:lstStyle/>
                    <a:p>
                      <a:pPr algn="l" fontAlgn="b"/>
                      <a:endParaRPr lang="en-US" sz="1100" b="1"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endParaRPr lang="en-US" sz="1100" b="0"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September Meeting Agenda</a:t>
            </a:r>
            <a:endParaRPr lang="en-US" dirty="0"/>
          </a:p>
        </p:txBody>
      </p:sp>
      <p:sp>
        <p:nvSpPr>
          <p:cNvPr id="3" name="Content Placeholder 2"/>
          <p:cNvSpPr>
            <a:spLocks noGrp="1"/>
          </p:cNvSpPr>
          <p:nvPr>
            <p:ph idx="1"/>
          </p:nvPr>
        </p:nvSpPr>
        <p:spPr/>
        <p:txBody>
          <a:bodyPr/>
          <a:lstStyle/>
          <a:p>
            <a:pPr>
              <a:defRPr/>
            </a:pPr>
            <a:r>
              <a:rPr lang="en-US" dirty="0" smtClean="0"/>
              <a:t>Document </a:t>
            </a:r>
            <a:r>
              <a:rPr lang="en-US" dirty="0" smtClean="0"/>
              <a:t>15-13-0517-00-004p</a:t>
            </a:r>
            <a:endParaRPr lang="en-US" dirty="0" smtClean="0"/>
          </a:p>
          <a:p>
            <a:pPr>
              <a:defRPr/>
            </a:pPr>
            <a:r>
              <a:rPr lang="en-US" dirty="0" smtClean="0"/>
              <a:t>Motion to Approve Agenda as Submitted</a:t>
            </a:r>
          </a:p>
          <a:p>
            <a:pPr lvl="1">
              <a:defRPr/>
            </a:pPr>
            <a:r>
              <a:rPr lang="en-US" dirty="0" smtClean="0"/>
              <a:t>Mover:</a:t>
            </a:r>
          </a:p>
          <a:p>
            <a:pPr lvl="1">
              <a:defRPr/>
            </a:pPr>
            <a:r>
              <a:rPr lang="en-US" dirty="0" smtClean="0"/>
              <a:t>Second:</a:t>
            </a:r>
          </a:p>
          <a:p>
            <a:pPr lvl="1">
              <a:defRPr/>
            </a:pPr>
            <a:r>
              <a:rPr lang="en-US" dirty="0" smtClean="0"/>
              <a:t>Yes/No/Abstain:</a:t>
            </a:r>
            <a:endParaRPr lang="en-US" dirty="0" smtClean="0"/>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July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a:t>
            </a:r>
            <a:r>
              <a:rPr lang="en-US" dirty="0" smtClean="0">
                <a:ea typeface="+mn-ea"/>
              </a:rPr>
              <a:t>15-13-0451-00-004p</a:t>
            </a:r>
            <a:endParaRPr lang="en-US" dirty="0" smtClean="0">
              <a:ea typeface="+mn-ea"/>
            </a:endParaRPr>
          </a:p>
          <a:p>
            <a:pPr>
              <a:defRPr/>
            </a:pPr>
            <a:r>
              <a:rPr lang="en-US" dirty="0" smtClean="0">
                <a:ea typeface="+mn-ea"/>
              </a:rPr>
              <a:t>Motion to Approve Minutes as Submitted</a:t>
            </a:r>
          </a:p>
          <a:p>
            <a:pPr lvl="1">
              <a:defRPr/>
            </a:pPr>
            <a:r>
              <a:rPr lang="en-US" dirty="0" smtClean="0">
                <a:ea typeface="+mn-ea"/>
              </a:rPr>
              <a:t>Mover:</a:t>
            </a:r>
          </a:p>
          <a:p>
            <a:pPr lvl="1">
              <a:defRPr/>
            </a:pPr>
            <a:r>
              <a:rPr lang="en-US" dirty="0" smtClean="0">
                <a:ea typeface="+mn-ea"/>
              </a:rPr>
              <a:t>Second: </a:t>
            </a:r>
          </a:p>
          <a:p>
            <a:pPr lvl="1">
              <a:defRPr/>
            </a:pPr>
            <a:r>
              <a:rPr lang="en-US" dirty="0" smtClean="0">
                <a:ea typeface="+mn-ea"/>
              </a:rPr>
              <a:t>Yes/No/Abstain:</a:t>
            </a:r>
            <a:endParaRPr lang="en-US" dirty="0" smtClean="0">
              <a:ea typeface="+mn-ea"/>
            </a:endParaRP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smtClean="0"/>
              <a:t>phy</a:t>
            </a:r>
            <a:r>
              <a:rPr lang="en-US" dirty="0" smtClean="0"/>
              <a:t>sical </a:t>
            </a:r>
            <a:r>
              <a:rPr lang="en-US" dirty="0" smtClean="0"/>
              <a:t>layer (PHY) for IEEE 802.15.4, and any </a:t>
            </a:r>
            <a:r>
              <a:rPr lang="en-US" dirty="0"/>
              <a:t>m</a:t>
            </a:r>
            <a:r>
              <a:rPr lang="en-US" dirty="0" smtClean="0"/>
              <a:t>edium </a:t>
            </a:r>
            <a:r>
              <a:rPr lang="en-US" dirty="0"/>
              <a:t>a</a:t>
            </a:r>
            <a:r>
              <a:rPr lang="en-US" dirty="0" smtClean="0"/>
              <a:t>ccess control </a:t>
            </a:r>
            <a:r>
              <a:rPr lang="en-US" dirty="0" smtClean="0"/>
              <a:t>(MAC)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a:t>
            </a:r>
            <a:r>
              <a:rPr lang="en-US" dirty="0" smtClean="0"/>
              <a:t>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 Ballot Results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Ballot open / close: 7 Aug / 6 Sep</a:t>
            </a:r>
          </a:p>
          <a:p>
            <a:r>
              <a:rPr lang="en-US" dirty="0" smtClean="0"/>
              <a:t>81 eligible people in the voter pool</a:t>
            </a:r>
          </a:p>
          <a:p>
            <a:r>
              <a:rPr lang="en-US" dirty="0" smtClean="0"/>
              <a:t>72 returned ballots 88% – meets 75% requirement</a:t>
            </a:r>
          </a:p>
          <a:p>
            <a:r>
              <a:rPr lang="en-US" dirty="0" smtClean="0"/>
              <a:t>65 yes, 3 no w/comments, 4 abstain</a:t>
            </a:r>
          </a:p>
          <a:p>
            <a:r>
              <a:rPr lang="en-US" dirty="0" smtClean="0"/>
              <a:t>364 comments total including 136 “must be satisfied</a:t>
            </a:r>
            <a:r>
              <a:rPr lang="en-US" dirty="0" smtClean="0"/>
              <a:t>”</a:t>
            </a:r>
          </a:p>
          <a:p>
            <a:r>
              <a:rPr lang="en-US" dirty="0" smtClean="0"/>
              <a:t>Ballot Resolution Committee meeting regularly to resolve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Tree>
    <p:extLst>
      <p:ext uri="{BB962C8B-B14F-4D97-AF65-F5344CB8AC3E}">
        <p14:creationId xmlns:p14="http://schemas.microsoft.com/office/powerpoint/2010/main" val="979228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21 Oct 2013</a:t>
            </a:r>
          </a:p>
          <a:p>
            <a:pPr lvl="1"/>
            <a:r>
              <a:rPr lang="en-US" dirty="0" err="1" smtClean="0"/>
              <a:t>RevCom</a:t>
            </a:r>
            <a:r>
              <a:rPr lang="en-US" dirty="0" smtClean="0"/>
              <a:t> Approval			Dec 2013</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19</a:t>
            </a:fld>
            <a:endParaRPr lang="en-US"/>
          </a:p>
        </p:txBody>
      </p:sp>
      <p:sp>
        <p:nvSpPr>
          <p:cNvPr id="7" name="Right Arrow 6"/>
          <p:cNvSpPr/>
          <p:nvPr/>
        </p:nvSpPr>
        <p:spPr bwMode="auto">
          <a:xfrm rot="5400000">
            <a:off x="7391400" y="3429000"/>
            <a:ext cx="2362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a:t>
            </a:r>
            <a:r>
              <a:rPr lang="en-US" dirty="0" smtClean="0">
                <a:ea typeface="ＭＳ Ｐゴシック" charset="0"/>
              </a:rPr>
              <a:t>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04937"/>
            <a:ext cx="8588037" cy="491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 (R0)</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3" name="Rectangle 9"/>
          <p:cNvSpPr>
            <a:spLocks noChangeArrowheads="1"/>
          </p:cNvSpPr>
          <p:nvPr/>
        </p:nvSpPr>
        <p:spPr bwMode="auto">
          <a:xfrm>
            <a:off x="4087330" y="2461754"/>
            <a:ext cx="342900" cy="1232358"/>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6915150" y="2362200"/>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
        <p:nvSpPr>
          <p:cNvPr id="12" name="Rectangle 9"/>
          <p:cNvSpPr>
            <a:spLocks noChangeArrowheads="1"/>
          </p:cNvSpPr>
          <p:nvPr/>
        </p:nvSpPr>
        <p:spPr bwMode="auto">
          <a:xfrm>
            <a:off x="5334000" y="3848100"/>
            <a:ext cx="342900" cy="1333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a:t>
            </a:r>
            <a:r>
              <a:rPr lang="en-US" dirty="0" smtClean="0"/>
              <a:t>communications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1282</TotalTime>
  <Words>1415</Words>
  <Application>Microsoft Office PowerPoint</Application>
  <PresentationFormat>On-screen Show (4:3)</PresentationFormat>
  <Paragraphs>279</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15.4p Rail Communications and Control Opening Report</vt:lpstr>
      <vt:lpstr>Welcome – Record Your Attendance!</vt:lpstr>
      <vt:lpstr>Participants, Patents, and Duty to Inform</vt:lpstr>
      <vt:lpstr>Patent Related Links</vt:lpstr>
      <vt:lpstr>Call for Potentially Essential Patents</vt:lpstr>
      <vt:lpstr>Other Guidelines for IEEE WG Meetings</vt:lpstr>
      <vt:lpstr>Overall Session Agenda (R0)</vt:lpstr>
      <vt:lpstr>Where IEEE 802.15.4p Work Fits In</vt:lpstr>
      <vt:lpstr>15.4p Session Objectives</vt:lpstr>
      <vt:lpstr>Week’s Agenda</vt:lpstr>
      <vt:lpstr>Approval of September Meeting Agenda</vt:lpstr>
      <vt:lpstr>Approval of July Meeting Minutes</vt:lpstr>
      <vt:lpstr>90+ Participants from 70 Entities</vt:lpstr>
      <vt:lpstr>15.4p Officers</vt:lpstr>
      <vt:lpstr>Chair’s Role</vt:lpstr>
      <vt:lpstr>15.4p PAR</vt:lpstr>
      <vt:lpstr>Sponsor Ballot Results</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87</cp:revision>
  <cp:lastPrinted>1998-02-10T13:28:06Z</cp:lastPrinted>
  <dcterms:created xsi:type="dcterms:W3CDTF">1999-11-08T18:59:45Z</dcterms:created>
  <dcterms:modified xsi:type="dcterms:W3CDTF">2013-09-13T04:14:58Z</dcterms:modified>
</cp:coreProperties>
</file>